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3" r:id="rId2"/>
    <p:sldId id="262" r:id="rId3"/>
    <p:sldId id="257" r:id="rId4"/>
    <p:sldId id="258" r:id="rId5"/>
    <p:sldId id="259" r:id="rId6"/>
    <p:sldId id="261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479" autoAdjust="0"/>
  </p:normalViewPr>
  <p:slideViewPr>
    <p:cSldViewPr snapToGrid="0">
      <p:cViewPr>
        <p:scale>
          <a:sx n="53" d="100"/>
          <a:sy n="53" d="100"/>
        </p:scale>
        <p:origin x="117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DECCD-1497-4BBB-B523-B2B52D8424C2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B3246-34DA-499D-837A-B9F7E2A9D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05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Can be an app as well, look into that</a:t>
            </a:r>
            <a:br>
              <a:rPr lang="en-IN" dirty="0"/>
            </a:br>
            <a:r>
              <a:rPr lang="en-IN" dirty="0"/>
              <a:t>Analytics </a:t>
            </a:r>
            <a:r>
              <a:rPr lang="en-IN" dirty="0">
                <a:sym typeface="Wingdings" panose="05000000000000000000" pitchFamily="2" charset="2"/>
              </a:rPr>
              <a:t> preprocessing</a:t>
            </a:r>
            <a:br>
              <a:rPr lang="en-IN" dirty="0">
                <a:sym typeface="Wingdings" panose="05000000000000000000" pitchFamily="2" charset="2"/>
              </a:rPr>
            </a:br>
            <a:r>
              <a:rPr lang="en-IN" dirty="0">
                <a:sym typeface="Wingdings" panose="05000000000000000000" pitchFamily="2" charset="2"/>
              </a:rPr>
              <a:t>from preprocessing, 2 possible chains</a:t>
            </a:r>
            <a:br>
              <a:rPr lang="en-IN" dirty="0">
                <a:sym typeface="Wingdings" panose="05000000000000000000" pitchFamily="2" charset="2"/>
              </a:rPr>
            </a:br>
            <a:r>
              <a:rPr lang="en-IN" dirty="0">
                <a:sym typeface="Wingdings" panose="05000000000000000000" pitchFamily="2" charset="2"/>
              </a:rPr>
              <a:t>1 chain is analytics, 2</a:t>
            </a:r>
            <a:r>
              <a:rPr lang="en-IN" baseline="30000" dirty="0">
                <a:sym typeface="Wingdings" panose="05000000000000000000" pitchFamily="2" charset="2"/>
              </a:rPr>
              <a:t>nd</a:t>
            </a:r>
            <a:r>
              <a:rPr lang="en-IN" dirty="0">
                <a:sym typeface="Wingdings" panose="05000000000000000000" pitchFamily="2" charset="2"/>
              </a:rPr>
              <a:t> chain is prediction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B3246-34DA-499D-837A-B9F7E2A9D14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4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can get much more from log files</a:t>
            </a:r>
            <a:br>
              <a:rPr lang="en-IN" dirty="0"/>
            </a:br>
            <a:r>
              <a:rPr lang="en-IN" dirty="0" err="1"/>
              <a:t>adb</a:t>
            </a:r>
            <a:r>
              <a:rPr lang="en-IN" dirty="0"/>
              <a:t> access vs monitoring app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B3246-34DA-499D-837A-B9F7E2A9D14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27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B3246-34DA-499D-837A-B9F7E2A9D14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70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study takes digital biomarkers and mental health assessment (PHQ-8), and then finds the correlation.</a:t>
            </a:r>
            <a:br>
              <a:rPr lang="en-IN" dirty="0"/>
            </a:br>
            <a:r>
              <a:rPr lang="en-IN" dirty="0"/>
              <a:t>Biomarkers – location, app usage,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B3246-34DA-499D-837A-B9F7E2A9D14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84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Step 3 – long term</a:t>
            </a:r>
            <a:br>
              <a:rPr lang="en-IN" dirty="0"/>
            </a:br>
            <a:r>
              <a:rPr lang="en-IN" dirty="0"/>
              <a:t>step 4 – short term</a:t>
            </a:r>
          </a:p>
          <a:p>
            <a:r>
              <a:rPr lang="en-IN" dirty="0"/>
              <a:t>Collect data from people [at least 10]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B3246-34DA-499D-837A-B9F7E2A9D14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1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D887-B55D-B30C-F79D-E2EF3DA45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592" y="2487675"/>
            <a:ext cx="9590815" cy="2098226"/>
          </a:xfrm>
        </p:spPr>
        <p:txBody>
          <a:bodyPr/>
          <a:lstStyle/>
          <a:p>
            <a:r>
              <a:rPr lang="en-IN" dirty="0"/>
              <a:t>DIGITAL PHENOTYPING</a:t>
            </a:r>
            <a:br>
              <a:rPr lang="en-IN" dirty="0"/>
            </a:br>
            <a:r>
              <a:rPr lang="en-IN" dirty="0"/>
              <a:t>and more</a:t>
            </a:r>
          </a:p>
        </p:txBody>
      </p:sp>
    </p:spTree>
    <p:extLst>
      <p:ext uri="{BB962C8B-B14F-4D97-AF65-F5344CB8AC3E}">
        <p14:creationId xmlns:p14="http://schemas.microsoft.com/office/powerpoint/2010/main" val="159984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7159-22E8-71BC-A6D4-9A75E510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/>
          <a:lstStyle/>
          <a:p>
            <a:pPr algn="ctr"/>
            <a:r>
              <a:rPr lang="en-IN" dirty="0"/>
              <a:t>Much more to explore !</a:t>
            </a:r>
          </a:p>
        </p:txBody>
      </p:sp>
    </p:spTree>
    <p:extLst>
      <p:ext uri="{BB962C8B-B14F-4D97-AF65-F5344CB8AC3E}">
        <p14:creationId xmlns:p14="http://schemas.microsoft.com/office/powerpoint/2010/main" val="46969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ADB9EB-B2E1-192F-C335-37AB19A32817}"/>
              </a:ext>
            </a:extLst>
          </p:cNvPr>
          <p:cNvSpPr/>
          <p:nvPr/>
        </p:nvSpPr>
        <p:spPr>
          <a:xfrm>
            <a:off x="2666998" y="1883228"/>
            <a:ext cx="2329543" cy="13280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Raw Data</a:t>
            </a:r>
            <a:br>
              <a:rPr lang="en-IN" sz="2400" dirty="0"/>
            </a:br>
            <a:r>
              <a:rPr lang="en-IN" dirty="0" err="1"/>
              <a:t>eg</a:t>
            </a:r>
            <a:r>
              <a:rPr lang="en-IN" dirty="0"/>
              <a:t> log files</a:t>
            </a:r>
            <a:endParaRPr lang="en-IN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65B093-38D4-3504-547E-49D5A7453C00}"/>
              </a:ext>
            </a:extLst>
          </p:cNvPr>
          <p:cNvSpPr/>
          <p:nvPr/>
        </p:nvSpPr>
        <p:spPr>
          <a:xfrm>
            <a:off x="2666999" y="3810000"/>
            <a:ext cx="2329543" cy="13280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Prediction</a:t>
            </a:r>
          </a:p>
          <a:p>
            <a:pPr algn="ctr"/>
            <a:r>
              <a:rPr lang="en-IN" dirty="0"/>
              <a:t>ML models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37B773-1268-BBC3-FD07-682A8065D2F7}"/>
              </a:ext>
            </a:extLst>
          </p:cNvPr>
          <p:cNvSpPr/>
          <p:nvPr/>
        </p:nvSpPr>
        <p:spPr>
          <a:xfrm>
            <a:off x="6934200" y="3809999"/>
            <a:ext cx="2329543" cy="13280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Indicators</a:t>
            </a:r>
          </a:p>
          <a:p>
            <a:pPr algn="ctr"/>
            <a:r>
              <a:rPr lang="en-IN" dirty="0"/>
              <a:t>(of depression/</a:t>
            </a:r>
          </a:p>
          <a:p>
            <a:pPr algn="ctr"/>
            <a:r>
              <a:rPr lang="en-IN" dirty="0"/>
              <a:t>stress)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D135FD-ADD7-1058-661A-2F8CC58BE9DB}"/>
              </a:ext>
            </a:extLst>
          </p:cNvPr>
          <p:cNvSpPr/>
          <p:nvPr/>
        </p:nvSpPr>
        <p:spPr>
          <a:xfrm>
            <a:off x="6934200" y="1883227"/>
            <a:ext cx="2329543" cy="13280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Analytics</a:t>
            </a:r>
            <a:br>
              <a:rPr lang="en-IN" sz="2400" dirty="0"/>
            </a:br>
            <a:r>
              <a:rPr lang="en-IN" dirty="0"/>
              <a:t>App usage, screen time, consistency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30B42C-C95D-F5F4-62B6-7382C2C47A4F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4996540" y="2547255"/>
            <a:ext cx="19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DB1945-1387-717B-97AE-B2CF078C9D98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8098972" y="3211284"/>
            <a:ext cx="0" cy="59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203A55-285A-06AF-7C53-A222D91B1B1C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4996542" y="4474028"/>
            <a:ext cx="19376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48229F-8CAB-88D7-9430-81BC365D6911}"/>
              </a:ext>
            </a:extLst>
          </p:cNvPr>
          <p:cNvSpPr txBox="1"/>
          <p:nvPr/>
        </p:nvSpPr>
        <p:spPr>
          <a:xfrm>
            <a:off x="3648866" y="1524001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C20A55-5F92-BC1D-C6F2-7BA4A67AF5D6}"/>
              </a:ext>
            </a:extLst>
          </p:cNvPr>
          <p:cNvSpPr txBox="1"/>
          <p:nvPr/>
        </p:nvSpPr>
        <p:spPr>
          <a:xfrm>
            <a:off x="7894297" y="152399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6E060A-108E-D119-222A-48553550CCAD}"/>
              </a:ext>
            </a:extLst>
          </p:cNvPr>
          <p:cNvSpPr txBox="1"/>
          <p:nvPr/>
        </p:nvSpPr>
        <p:spPr>
          <a:xfrm>
            <a:off x="7916068" y="503561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6B15B4-86F1-5AE2-966E-37515BA098FF}"/>
              </a:ext>
            </a:extLst>
          </p:cNvPr>
          <p:cNvSpPr txBox="1"/>
          <p:nvPr/>
        </p:nvSpPr>
        <p:spPr>
          <a:xfrm>
            <a:off x="3635824" y="503561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E6FB5-6D81-D271-3643-83850D0FEA54}"/>
              </a:ext>
            </a:extLst>
          </p:cNvPr>
          <p:cNvSpPr txBox="1"/>
          <p:nvPr/>
        </p:nvSpPr>
        <p:spPr>
          <a:xfrm>
            <a:off x="827314" y="152400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Digital Phenotyping</a:t>
            </a:r>
          </a:p>
        </p:txBody>
      </p:sp>
    </p:spTree>
    <p:extLst>
      <p:ext uri="{BB962C8B-B14F-4D97-AF65-F5344CB8AC3E}">
        <p14:creationId xmlns:p14="http://schemas.microsoft.com/office/powerpoint/2010/main" val="217339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08D587-DC55-3863-27AE-B38E98969A39}"/>
              </a:ext>
            </a:extLst>
          </p:cNvPr>
          <p:cNvSpPr txBox="1"/>
          <p:nvPr/>
        </p:nvSpPr>
        <p:spPr>
          <a:xfrm>
            <a:off x="827314" y="152400"/>
            <a:ext cx="18451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Raw Data</a:t>
            </a:r>
          </a:p>
          <a:p>
            <a:endParaRPr lang="en-IN" sz="3200" dirty="0"/>
          </a:p>
          <a:p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sz="2400" dirty="0"/>
              <a:t>Log files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6234E-29D7-75CE-F8E1-8DFBDCA7D5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322"/>
          <a:stretch/>
        </p:blipFill>
        <p:spPr>
          <a:xfrm>
            <a:off x="707571" y="1901042"/>
            <a:ext cx="11299371" cy="2729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4442A4-45FC-EE30-B30D-FE51A6499E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322"/>
          <a:stretch/>
        </p:blipFill>
        <p:spPr>
          <a:xfrm>
            <a:off x="707571" y="4809397"/>
            <a:ext cx="11299371" cy="171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0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86ACC9-E920-CB1C-3562-20BEA185D1E7}"/>
              </a:ext>
            </a:extLst>
          </p:cNvPr>
          <p:cNvSpPr txBox="1"/>
          <p:nvPr/>
        </p:nvSpPr>
        <p:spPr>
          <a:xfrm>
            <a:off x="827314" y="152400"/>
            <a:ext cx="74605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Analysis</a:t>
            </a:r>
          </a:p>
          <a:p>
            <a:endParaRPr lang="en-IN" sz="3200" dirty="0"/>
          </a:p>
          <a:p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sz="2400" dirty="0">
                <a:sym typeface="Wingdings" panose="05000000000000000000" pitchFamily="2" charset="2"/>
              </a:rPr>
              <a:t>App usage patterns, screen time, responsiveness, etc.</a:t>
            </a:r>
            <a:endParaRPr lang="en-IN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22AB5-C292-B440-4ADC-43849E86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02" y="2121833"/>
            <a:ext cx="5009516" cy="26065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30B97B-C16D-DD4D-E4E6-4F002607B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459" y="2121833"/>
            <a:ext cx="5016432" cy="260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4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2C6140-1DF5-0DF9-F13F-9DDA3537CE0E}"/>
              </a:ext>
            </a:extLst>
          </p:cNvPr>
          <p:cNvSpPr txBox="1"/>
          <p:nvPr/>
        </p:nvSpPr>
        <p:spPr>
          <a:xfrm>
            <a:off x="827314" y="152400"/>
            <a:ext cx="11027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Behavioural Indicators</a:t>
            </a:r>
          </a:p>
          <a:p>
            <a:endParaRPr lang="en-IN" sz="3200" dirty="0"/>
          </a:p>
          <a:p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sz="2400" dirty="0">
                <a:sym typeface="Wingdings" panose="05000000000000000000" pitchFamily="2" charset="2"/>
              </a:rPr>
              <a:t>Predict Personality traits and behavioural patterns which can in turn indicate stress/anxiety/depression symptoms.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B6803-2B64-2417-0B42-2A818AE1D3AA}"/>
              </a:ext>
            </a:extLst>
          </p:cNvPr>
          <p:cNvSpPr txBox="1"/>
          <p:nvPr/>
        </p:nvSpPr>
        <p:spPr>
          <a:xfrm>
            <a:off x="827314" y="2090058"/>
            <a:ext cx="5900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ource Sans Pro Web"/>
              </a:rPr>
              <a:t>A standard can be the </a:t>
            </a:r>
            <a:r>
              <a:rPr lang="en-IN" b="1" dirty="0">
                <a:latin typeface="Source Sans Pro Web"/>
              </a:rPr>
              <a:t>Big 5 personality traits</a:t>
            </a:r>
          </a:p>
          <a:p>
            <a:endParaRPr lang="en-IN" dirty="0">
              <a:latin typeface="Source Sans Pro Web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Source Sans Pro Web"/>
              </a:rPr>
              <a:t>Extraversion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Source Sans Pro Web"/>
              </a:rPr>
              <a:t>Agreeableness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Source Sans Pro Web"/>
              </a:rPr>
              <a:t>Conscientiousness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Source Sans Pro Web"/>
              </a:rPr>
              <a:t>Emotional Stability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Source Sans Pro Web"/>
              </a:rPr>
              <a:t>Intellect/Imagination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8D340-75A0-084A-A94C-5F6B293D66DF}"/>
              </a:ext>
            </a:extLst>
          </p:cNvPr>
          <p:cNvSpPr txBox="1"/>
          <p:nvPr/>
        </p:nvSpPr>
        <p:spPr>
          <a:xfrm>
            <a:off x="827314" y="4951274"/>
            <a:ext cx="11027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ource Sans Pro Web"/>
              </a:rPr>
              <a:t>References : 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 Web"/>
              </a:rPr>
              <a:t>When phones get personal: </a:t>
            </a:r>
            <a:r>
              <a:rPr lang="en-US" b="1" i="0" dirty="0">
                <a:solidFill>
                  <a:srgbClr val="1F1F1F"/>
                </a:solidFill>
                <a:effectLst/>
                <a:latin typeface="Source Sans Pro Web"/>
              </a:rPr>
              <a:t>Predicting Big Five personality traits from application usage 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 Web"/>
              </a:rPr>
              <a:t>[2020 paper]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Source Sans Pro Web"/>
              </a:rPr>
              <a:t>Lee et al. investigate the dark patterns in </a:t>
            </a:r>
            <a:r>
              <a:rPr lang="en-US" b="1" i="0" dirty="0">
                <a:solidFill>
                  <a:srgbClr val="1F1F1F"/>
                </a:solidFill>
                <a:effectLst/>
                <a:latin typeface="Source Sans Pro Web"/>
              </a:rPr>
              <a:t>smartphone usage 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 Web"/>
              </a:rPr>
              <a:t>and covers </a:t>
            </a:r>
            <a:r>
              <a:rPr lang="en-US" b="1" i="0" dirty="0">
                <a:solidFill>
                  <a:srgbClr val="1F1F1F"/>
                </a:solidFill>
                <a:effectLst/>
                <a:latin typeface="Source Sans Pro Web"/>
              </a:rPr>
              <a:t>socially anxious behavior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 Web"/>
              </a:rPr>
              <a:t>, materialism, and the compulsive use of smartphones. </a:t>
            </a:r>
            <a:br>
              <a:rPr lang="en-US" b="0" i="0" dirty="0">
                <a:solidFill>
                  <a:srgbClr val="1F1F1F"/>
                </a:solidFill>
                <a:effectLst/>
                <a:latin typeface="Source Sans Pro Web"/>
              </a:rPr>
            </a:br>
            <a:r>
              <a:rPr lang="en-US" b="0" i="0" dirty="0">
                <a:solidFill>
                  <a:srgbClr val="1F1F1F"/>
                </a:solidFill>
                <a:effectLst/>
                <a:latin typeface="Source Sans Pro Web"/>
              </a:rPr>
              <a:t>Takao et al. link smartphone usage to addictive behavior, and several other authors link smartphone usage to mental health, especially depression</a:t>
            </a:r>
          </a:p>
          <a:p>
            <a:endParaRPr lang="en-IN" dirty="0">
              <a:latin typeface="Source Sans Pro Web"/>
            </a:endParaRPr>
          </a:p>
        </p:txBody>
      </p:sp>
    </p:spTree>
    <p:extLst>
      <p:ext uri="{BB962C8B-B14F-4D97-AF65-F5344CB8AC3E}">
        <p14:creationId xmlns:p14="http://schemas.microsoft.com/office/powerpoint/2010/main" val="274972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208F30-1816-486D-D973-E5C7DBDCB2C8}"/>
              </a:ext>
            </a:extLst>
          </p:cNvPr>
          <p:cNvSpPr txBox="1"/>
          <p:nvPr/>
        </p:nvSpPr>
        <p:spPr>
          <a:xfrm>
            <a:off x="827314" y="152400"/>
            <a:ext cx="11027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Behavioural Indicators</a:t>
            </a:r>
          </a:p>
          <a:p>
            <a:endParaRPr lang="en-IN" sz="3200" dirty="0"/>
          </a:p>
          <a:p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sz="2400" dirty="0">
                <a:sym typeface="Wingdings" panose="05000000000000000000" pitchFamily="2" charset="2"/>
              </a:rPr>
              <a:t>Predict Personality traits and behavioural patterns which can in turn indicate stress/anxiety/depression symptoms.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3427F-012E-F0C1-A52F-44D9BEFA03CB}"/>
              </a:ext>
            </a:extLst>
          </p:cNvPr>
          <p:cNvSpPr txBox="1"/>
          <p:nvPr/>
        </p:nvSpPr>
        <p:spPr>
          <a:xfrm>
            <a:off x="827313" y="2242458"/>
            <a:ext cx="105545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1F1F1F"/>
                </a:solidFill>
                <a:latin typeface="Source Sans Pro Web"/>
              </a:rPr>
              <a:t>E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 Web"/>
              </a:rPr>
              <a:t>xtroverts preferring less use of internet, games, and camera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1F1F1F"/>
                </a:solidFill>
                <a:latin typeface="Source Sans Pro Web"/>
              </a:rPr>
              <a:t>A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 Web"/>
              </a:rPr>
              <a:t>greeable users using hardly any apps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1F1F1F"/>
                </a:solidFill>
                <a:latin typeface="Source Sans Pro Web"/>
              </a:rPr>
              <a:t>C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 Web"/>
              </a:rPr>
              <a:t>onscientiousness correlating negatively to the music apps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Source Sans Pro Web"/>
              </a:rPr>
              <a:t>Emotional stability correlating negatively to the office and calendar apps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1F1F1F"/>
                </a:solidFill>
                <a:latin typeface="Source Sans Pro Web"/>
              </a:rPr>
              <a:t>O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 Web"/>
              </a:rPr>
              <a:t>penness correlating widely negatively to multiple app categories.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1F1F1F"/>
              </a:solidFill>
              <a:latin typeface="Source Sans Pro Web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1F1F1F"/>
              </a:solidFill>
              <a:latin typeface="Source Sans Pro Web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1F1F1F"/>
              </a:solidFill>
              <a:latin typeface="Source Sans Pro Web"/>
            </a:endParaRPr>
          </a:p>
          <a:p>
            <a:r>
              <a:rPr lang="en-IN" b="0" i="0" dirty="0">
                <a:solidFill>
                  <a:srgbClr val="1F1F1F"/>
                </a:solidFill>
                <a:effectLst/>
                <a:latin typeface="Source Sans Pro Web"/>
              </a:rPr>
              <a:t>Reference : Chittaranjan et al., </a:t>
            </a:r>
            <a:r>
              <a:rPr lang="en-US" dirty="0">
                <a:latin typeface="Source Sans Pro Web"/>
              </a:rPr>
              <a:t>Mining large-scale smartphone data for personality studies, [</a:t>
            </a:r>
            <a:r>
              <a:rPr lang="en-US" b="1" dirty="0">
                <a:latin typeface="Source Sans Pro Web"/>
              </a:rPr>
              <a:t>2013]</a:t>
            </a:r>
            <a:endParaRPr lang="en-IN" dirty="0">
              <a:latin typeface="Source Sans Pro Web"/>
            </a:endParaRPr>
          </a:p>
        </p:txBody>
      </p:sp>
    </p:spTree>
    <p:extLst>
      <p:ext uri="{BB962C8B-B14F-4D97-AF65-F5344CB8AC3E}">
        <p14:creationId xmlns:p14="http://schemas.microsoft.com/office/powerpoint/2010/main" val="207597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82A862-6929-6233-178F-CE1FA944557D}"/>
              </a:ext>
            </a:extLst>
          </p:cNvPr>
          <p:cNvSpPr txBox="1"/>
          <p:nvPr/>
        </p:nvSpPr>
        <p:spPr>
          <a:xfrm>
            <a:off x="827314" y="152400"/>
            <a:ext cx="11027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Predicting Depression</a:t>
            </a:r>
          </a:p>
          <a:p>
            <a:endParaRPr lang="en-IN" sz="3200" dirty="0"/>
          </a:p>
          <a:p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sz="2400" dirty="0">
                <a:sym typeface="Wingdings" panose="05000000000000000000" pitchFamily="2" charset="2"/>
              </a:rPr>
              <a:t>Personality traits and behavioural patterns can be correlated with symptoms of depression/stress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B8380-5752-2B17-C5A9-FC619903682B}"/>
              </a:ext>
            </a:extLst>
          </p:cNvPr>
          <p:cNvSpPr txBox="1"/>
          <p:nvPr/>
        </p:nvSpPr>
        <p:spPr>
          <a:xfrm>
            <a:off x="827314" y="2329544"/>
            <a:ext cx="10820400" cy="213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800" b="1" i="0" dirty="0">
                <a:solidFill>
                  <a:srgbClr val="1B1B1B"/>
                </a:solidFill>
                <a:effectLst/>
                <a:latin typeface="Source Sans Pro Web"/>
              </a:rPr>
              <a:t>Previous work </a:t>
            </a:r>
            <a:r>
              <a:rPr lang="en-US" sz="1800" i="0" dirty="0">
                <a:solidFill>
                  <a:srgbClr val="1B1B1B"/>
                </a:solidFill>
                <a:effectLst/>
                <a:latin typeface="Source Sans Pro Web"/>
              </a:rPr>
              <a:t>: Asare et al. Predicting Depression From Smartphone Behavioral Markers Using Machine Learning Methods, Hyperparameter Optimization, and Feature Importance Analysis: Exploratory Study [2021]</a:t>
            </a:r>
          </a:p>
          <a:p>
            <a:pPr algn="l">
              <a:lnSpc>
                <a:spcPts val="2250"/>
              </a:lnSpc>
            </a:pPr>
            <a:endParaRPr lang="en-US" dirty="0">
              <a:solidFill>
                <a:srgbClr val="1B1B1B"/>
              </a:solidFill>
              <a:latin typeface="Source Sans Pro Web"/>
            </a:endParaRPr>
          </a:p>
          <a:p>
            <a:pPr marL="285750" indent="-285750" algn="l">
              <a:lnSpc>
                <a:spcPts val="2250"/>
              </a:lnSpc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1B1B1B"/>
                </a:solidFill>
                <a:latin typeface="Source Sans Pro Web"/>
                <a:sym typeface="Wingdings" panose="05000000000000000000" pitchFamily="2" charset="2"/>
              </a:rPr>
              <a:t>Attempts to predict depression based on digital biomarkers.</a:t>
            </a:r>
          </a:p>
          <a:p>
            <a:pPr marL="285750" indent="-285750" algn="l">
              <a:lnSpc>
                <a:spcPts val="2250"/>
              </a:lnSpc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1B1B1B"/>
                </a:solidFill>
                <a:latin typeface="Source Sans Pro Web"/>
                <a:sym typeface="Wingdings" panose="05000000000000000000" pitchFamily="2" charset="2"/>
              </a:rPr>
              <a:t>E</a:t>
            </a:r>
            <a:r>
              <a:rPr lang="en-US" dirty="0">
                <a:solidFill>
                  <a:srgbClr val="1B1B1B"/>
                </a:solidFill>
                <a:latin typeface="Source Sans Pro Web"/>
              </a:rPr>
              <a:t>xplores the relationship between digital biomarkers and depression severity with statistical methods.</a:t>
            </a:r>
          </a:p>
          <a:p>
            <a:pPr marL="285750" indent="-285750" algn="l">
              <a:lnSpc>
                <a:spcPts val="2250"/>
              </a:lnSpc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1B1B1B"/>
                </a:solidFill>
                <a:latin typeface="Source Sans Pro Web"/>
              </a:rPr>
              <a:t>Used Supervised Learning ML models on this data for the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50487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DED961-74FE-EE2D-5455-52ABB3DC29C4}"/>
              </a:ext>
            </a:extLst>
          </p:cNvPr>
          <p:cNvSpPr txBox="1"/>
          <p:nvPr/>
        </p:nvSpPr>
        <p:spPr>
          <a:xfrm>
            <a:off x="827314" y="152400"/>
            <a:ext cx="11027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Predicting Depression</a:t>
            </a:r>
          </a:p>
          <a:p>
            <a:endParaRPr lang="en-IN" sz="3200" dirty="0"/>
          </a:p>
          <a:p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sz="2400" dirty="0">
                <a:sym typeface="Wingdings" panose="05000000000000000000" pitchFamily="2" charset="2"/>
              </a:rPr>
              <a:t>Personality traits and behavioural patterns can be correlated with symptoms of depression/stress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ABE26-1C5F-9BAC-CD90-9EF34C0C3EFA}"/>
              </a:ext>
            </a:extLst>
          </p:cNvPr>
          <p:cNvSpPr txBox="1"/>
          <p:nvPr/>
        </p:nvSpPr>
        <p:spPr>
          <a:xfrm>
            <a:off x="827313" y="2329544"/>
            <a:ext cx="11134027" cy="3020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50"/>
              </a:lnSpc>
            </a:pPr>
            <a:r>
              <a:rPr lang="en-US" sz="1800" b="1" i="0" dirty="0">
                <a:solidFill>
                  <a:srgbClr val="1B1B1B"/>
                </a:solidFill>
                <a:effectLst/>
                <a:latin typeface="Source Sans Pro Web"/>
              </a:rPr>
              <a:t>Previous work : </a:t>
            </a:r>
            <a:r>
              <a:rPr lang="en-US" dirty="0">
                <a:solidFill>
                  <a:srgbClr val="1B1B1B"/>
                </a:solidFill>
                <a:latin typeface="Source Sans Pro Web"/>
              </a:rPr>
              <a:t>Beames et al. Use of smartphone sensor data in detecting and predicting depression and anxiety in young people (12–25 years): A scoping review </a:t>
            </a:r>
            <a:r>
              <a:rPr lang="en-US" b="1" dirty="0">
                <a:solidFill>
                  <a:srgbClr val="1B1B1B"/>
                </a:solidFill>
                <a:latin typeface="Source Sans Pro Web"/>
              </a:rPr>
              <a:t>[2024]</a:t>
            </a:r>
          </a:p>
          <a:p>
            <a:pPr algn="l">
              <a:lnSpc>
                <a:spcPts val="2250"/>
              </a:lnSpc>
            </a:pPr>
            <a:endParaRPr lang="en-US" dirty="0">
              <a:solidFill>
                <a:srgbClr val="1B1B1B"/>
              </a:solidFill>
              <a:latin typeface="Source Sans Pro Web"/>
            </a:endParaRPr>
          </a:p>
          <a:p>
            <a:pPr marL="285750" indent="-285750" algn="l">
              <a:lnSpc>
                <a:spcPts val="2250"/>
              </a:lnSpc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1B1B1B"/>
                </a:solidFill>
                <a:latin typeface="Source Sans Pro Web"/>
                <a:sym typeface="Wingdings" panose="05000000000000000000" pitchFamily="2" charset="2"/>
              </a:rPr>
              <a:t>A review of research works on Digital Phenotyping.</a:t>
            </a:r>
          </a:p>
          <a:p>
            <a:pPr marL="285750" indent="-285750" algn="l">
              <a:lnSpc>
                <a:spcPts val="2250"/>
              </a:lnSpc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1B1B1B"/>
                </a:solidFill>
                <a:latin typeface="Source Sans Pro Web"/>
                <a:sym typeface="Wingdings" panose="05000000000000000000" pitchFamily="2" charset="2"/>
              </a:rPr>
              <a:t>Studies 35 papers.</a:t>
            </a:r>
          </a:p>
          <a:p>
            <a:pPr marL="285750" indent="-285750" algn="l">
              <a:lnSpc>
                <a:spcPts val="2250"/>
              </a:lnSpc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1B1B1B"/>
                </a:solidFill>
                <a:latin typeface="Source Sans Pro Web"/>
              </a:rPr>
              <a:t>Current studies use statistics and ML algorithms to correlate digital biomarkers and depression/anxiety.</a:t>
            </a:r>
          </a:p>
          <a:p>
            <a:pPr marL="285750" indent="-285750">
              <a:lnSpc>
                <a:spcPts val="2250"/>
              </a:lnSpc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1B1B1B"/>
                </a:solidFill>
                <a:latin typeface="Source Sans Pro Web"/>
                <a:sym typeface="Wingdings" panose="05000000000000000000" pitchFamily="2" charset="2"/>
              </a:rPr>
              <a:t>Maximum accuracies reached up to 90%.</a:t>
            </a:r>
            <a:endParaRPr lang="en-US" dirty="0">
              <a:solidFill>
                <a:srgbClr val="1B1B1B"/>
              </a:solidFill>
              <a:latin typeface="Source Sans Pro Web"/>
            </a:endParaRPr>
          </a:p>
          <a:p>
            <a:pPr marL="285750" indent="-285750" algn="l">
              <a:lnSpc>
                <a:spcPts val="2250"/>
              </a:lnSpc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1B1B1B"/>
                </a:solidFill>
                <a:latin typeface="Source Sans Pro Web"/>
                <a:sym typeface="Wingdings" panose="05000000000000000000" pitchFamily="2" charset="2"/>
              </a:rPr>
              <a:t>Studies have different and limited contexts. </a:t>
            </a:r>
          </a:p>
          <a:p>
            <a:pPr marL="285750" indent="-285750" algn="l">
              <a:lnSpc>
                <a:spcPts val="2250"/>
              </a:lnSpc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rgbClr val="1B1B1B"/>
                </a:solidFill>
                <a:latin typeface="Source Sans Pro Web"/>
                <a:sym typeface="Wingdings" panose="05000000000000000000" pitchFamily="2" charset="2"/>
              </a:rPr>
              <a:t>Lack of generalized framework.</a:t>
            </a:r>
          </a:p>
          <a:p>
            <a:pPr marL="285750" indent="-285750" algn="l">
              <a:lnSpc>
                <a:spcPts val="2250"/>
              </a:lnSpc>
              <a:buFont typeface="Wingdings" panose="05000000000000000000" pitchFamily="2" charset="2"/>
              <a:buChar char="à"/>
            </a:pPr>
            <a:endParaRPr lang="en-US" dirty="0">
              <a:solidFill>
                <a:srgbClr val="1B1B1B"/>
              </a:solidFill>
              <a:latin typeface="Source Sans Pro Web"/>
            </a:endParaRPr>
          </a:p>
        </p:txBody>
      </p:sp>
    </p:spTree>
    <p:extLst>
      <p:ext uri="{BB962C8B-B14F-4D97-AF65-F5344CB8AC3E}">
        <p14:creationId xmlns:p14="http://schemas.microsoft.com/office/powerpoint/2010/main" val="234567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512320-E3C9-AF46-1240-903D3717ADBE}"/>
              </a:ext>
            </a:extLst>
          </p:cNvPr>
          <p:cNvSpPr/>
          <p:nvPr/>
        </p:nvSpPr>
        <p:spPr>
          <a:xfrm>
            <a:off x="3614144" y="420965"/>
            <a:ext cx="2329543" cy="13280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Raw Data</a:t>
            </a:r>
            <a:br>
              <a:rPr lang="en-IN" sz="2400" dirty="0"/>
            </a:br>
            <a:r>
              <a:rPr lang="en-IN" dirty="0" err="1"/>
              <a:t>eg</a:t>
            </a:r>
            <a:r>
              <a:rPr lang="en-IN" dirty="0"/>
              <a:t> log files</a:t>
            </a:r>
            <a:endParaRPr lang="en-IN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5948CD-76CE-2DA7-DAF6-CA00C0481568}"/>
              </a:ext>
            </a:extLst>
          </p:cNvPr>
          <p:cNvSpPr/>
          <p:nvPr/>
        </p:nvSpPr>
        <p:spPr>
          <a:xfrm>
            <a:off x="3614143" y="3133594"/>
            <a:ext cx="2329543" cy="13280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Prediction</a:t>
            </a:r>
          </a:p>
          <a:p>
            <a:pPr algn="ctr"/>
            <a:r>
              <a:rPr lang="en-IN" dirty="0"/>
              <a:t>ML 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F56EDD-5E47-9287-CE85-E9B59CC693D8}"/>
              </a:ext>
            </a:extLst>
          </p:cNvPr>
          <p:cNvSpPr/>
          <p:nvPr/>
        </p:nvSpPr>
        <p:spPr>
          <a:xfrm>
            <a:off x="7193883" y="2765122"/>
            <a:ext cx="3720231" cy="20682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Indicators</a:t>
            </a:r>
          </a:p>
          <a:p>
            <a:pPr algn="ctr"/>
            <a:r>
              <a:rPr lang="en-IN" dirty="0"/>
              <a:t>(of depression/</a:t>
            </a:r>
          </a:p>
          <a:p>
            <a:pPr algn="ctr"/>
            <a:r>
              <a:rPr lang="en-IN" dirty="0"/>
              <a:t>stress)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62EA13-EAE8-F2B0-25FC-678F12B51125}"/>
              </a:ext>
            </a:extLst>
          </p:cNvPr>
          <p:cNvSpPr/>
          <p:nvPr/>
        </p:nvSpPr>
        <p:spPr>
          <a:xfrm>
            <a:off x="7885947" y="420965"/>
            <a:ext cx="2329543" cy="13280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Analytics</a:t>
            </a:r>
            <a:br>
              <a:rPr lang="en-IN" sz="2400" dirty="0"/>
            </a:br>
            <a:r>
              <a:rPr lang="en-IN" dirty="0"/>
              <a:t>App usage, screen time, consistency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1F66FB-1B28-0C68-3914-A0BC959AE53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943687" y="1084994"/>
            <a:ext cx="1942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DF6D9C-0699-E40C-A752-B107FEF9D5F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9050719" y="1749022"/>
            <a:ext cx="3280" cy="101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D633E-68F4-279D-A003-DDC8A3904E0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5943686" y="3797623"/>
            <a:ext cx="1250197" cy="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653041-C892-84D5-773C-87693DE1260F}"/>
              </a:ext>
            </a:extLst>
          </p:cNvPr>
          <p:cNvSpPr txBox="1"/>
          <p:nvPr/>
        </p:nvSpPr>
        <p:spPr>
          <a:xfrm>
            <a:off x="4596011" y="49213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83AD7-DC26-1391-2C55-61BC1B34E1C0}"/>
              </a:ext>
            </a:extLst>
          </p:cNvPr>
          <p:cNvSpPr txBox="1"/>
          <p:nvPr/>
        </p:nvSpPr>
        <p:spPr>
          <a:xfrm>
            <a:off x="8973210" y="10021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1DE13-9C8A-E638-8484-CD51B4FA8465}"/>
              </a:ext>
            </a:extLst>
          </p:cNvPr>
          <p:cNvSpPr txBox="1"/>
          <p:nvPr/>
        </p:nvSpPr>
        <p:spPr>
          <a:xfrm>
            <a:off x="8932069" y="4461651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53D46-8363-2CBD-1698-1055D689C5F2}"/>
              </a:ext>
            </a:extLst>
          </p:cNvPr>
          <p:cNvSpPr txBox="1"/>
          <p:nvPr/>
        </p:nvSpPr>
        <p:spPr>
          <a:xfrm>
            <a:off x="4596013" y="437173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9A02499-229B-0B50-6370-2E737076E453}"/>
              </a:ext>
            </a:extLst>
          </p:cNvPr>
          <p:cNvSpPr/>
          <p:nvPr/>
        </p:nvSpPr>
        <p:spPr>
          <a:xfrm>
            <a:off x="1089764" y="1749022"/>
            <a:ext cx="1929009" cy="121964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More Data</a:t>
            </a:r>
          </a:p>
          <a:p>
            <a:pPr algn="ctr"/>
            <a:r>
              <a:rPr lang="en-IN" dirty="0" err="1"/>
              <a:t>eg.</a:t>
            </a:r>
            <a:r>
              <a:rPr lang="en-IN" dirty="0"/>
              <a:t> Location</a:t>
            </a:r>
            <a:endParaRPr lang="en-IN" sz="16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950A7A8-8C3F-8F2E-C676-000E566B4B1D}"/>
              </a:ext>
            </a:extLst>
          </p:cNvPr>
          <p:cNvCxnSpPr>
            <a:stCxn id="31" idx="0"/>
            <a:endCxn id="4" idx="1"/>
          </p:cNvCxnSpPr>
          <p:nvPr/>
        </p:nvCxnSpPr>
        <p:spPr>
          <a:xfrm rot="5400000" flipH="1" flipV="1">
            <a:off x="2502192" y="637071"/>
            <a:ext cx="664028" cy="1559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1B6C4C0-9EA8-7B86-D5DB-198985E7ACE1}"/>
              </a:ext>
            </a:extLst>
          </p:cNvPr>
          <p:cNvSpPr/>
          <p:nvPr/>
        </p:nvSpPr>
        <p:spPr>
          <a:xfrm>
            <a:off x="3244242" y="5236399"/>
            <a:ext cx="3463682" cy="121964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More Predictions</a:t>
            </a:r>
            <a:endParaRPr lang="en-IN" dirty="0"/>
          </a:p>
          <a:p>
            <a:pPr algn="ctr"/>
            <a:r>
              <a:rPr lang="en-IN" dirty="0"/>
              <a:t>Maybe Like a personality chart</a:t>
            </a:r>
            <a:endParaRPr lang="en-IN" sz="24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F78E2F9-E91A-08A2-A76B-2571DC35D455}"/>
              </a:ext>
            </a:extLst>
          </p:cNvPr>
          <p:cNvCxnSpPr>
            <a:cxnSpLocks/>
          </p:cNvCxnSpPr>
          <p:nvPr/>
        </p:nvCxnSpPr>
        <p:spPr>
          <a:xfrm rot="5400000">
            <a:off x="7426852" y="4130762"/>
            <a:ext cx="1015887" cy="2432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6584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{C5638D0B-544C-4151-AE58-38649295DBC5}tf10001105</Template>
  <TotalTime>2848</TotalTime>
  <Words>570</Words>
  <Application>Microsoft Office PowerPoint</Application>
  <PresentationFormat>Widescreen</PresentationFormat>
  <Paragraphs>89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Source Sans Pro Web</vt:lpstr>
      <vt:lpstr>Wingdings</vt:lpstr>
      <vt:lpstr>Crop</vt:lpstr>
      <vt:lpstr>DIGITAL PHENOTYPING and more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Much more to explore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UJJWAL Mathur</dc:creator>
  <cp:lastModifiedBy>UJJWAL Mathur</cp:lastModifiedBy>
  <cp:revision>4</cp:revision>
  <dcterms:created xsi:type="dcterms:W3CDTF">2024-12-11T13:41:07Z</dcterms:created>
  <dcterms:modified xsi:type="dcterms:W3CDTF">2024-12-13T13:09:26Z</dcterms:modified>
</cp:coreProperties>
</file>