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0" r:id="rId6"/>
    <p:sldId id="351" r:id="rId7"/>
    <p:sldId id="319" r:id="rId8"/>
    <p:sldId id="281" r:id="rId9"/>
    <p:sldId id="352" r:id="rId10"/>
    <p:sldId id="282" r:id="rId11"/>
    <p:sldId id="320" r:id="rId12"/>
    <p:sldId id="354" r:id="rId13"/>
    <p:sldId id="355" r:id="rId14"/>
    <p:sldId id="356" r:id="rId15"/>
    <p:sldId id="357" r:id="rId16"/>
    <p:sldId id="283" r:id="rId17"/>
    <p:sldId id="361" r:id="rId18"/>
    <p:sldId id="322" r:id="rId19"/>
    <p:sldId id="358" r:id="rId20"/>
    <p:sldId id="359" r:id="rId21"/>
    <p:sldId id="360" r:id="rId22"/>
    <p:sldId id="362" r:id="rId23"/>
    <p:sldId id="294" r:id="rId24"/>
    <p:sldId id="29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370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3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513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51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 smtClean="0"/>
              <a:t>Type conversion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Types of 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00;p19"/>
          <p:cNvSpPr txBox="1"/>
          <p:nvPr/>
        </p:nvSpPr>
        <p:spPr>
          <a:xfrm>
            <a:off x="236085" y="8237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/>
              </a:rPr>
              <a:t>Single inheritance </a:t>
            </a:r>
            <a:r>
              <a:rPr lang="en-US" sz="1800" dirty="0">
                <a:latin typeface="Calibri"/>
              </a:rPr>
              <a:t>:  This is a form of inheritance in which a class inherits only one parent class. </a:t>
            </a:r>
            <a:r>
              <a:rPr lang="en-US" sz="1800" dirty="0" smtClean="0">
                <a:latin typeface="Calibri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Multi-level inheritance </a:t>
            </a:r>
            <a:r>
              <a:rPr lang="en-US" sz="1800" dirty="0">
                <a:latin typeface="Calibri"/>
                <a:ea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ea typeface="Calibri"/>
                <a:cs typeface="Calibri"/>
              </a:rPr>
              <a:t>In this form of inheritance , a base class is inherited by a derived class, which further becomes base class and inherited by next level derived class and so on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Calibri"/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</a:rPr>
              <a:t>Multiple inheritance : </a:t>
            </a:r>
            <a:r>
              <a:rPr lang="en-US" sz="1800" dirty="0" smtClean="0">
                <a:latin typeface="Calibri"/>
                <a:ea typeface="Calibri"/>
                <a:cs typeface="Calibri"/>
              </a:rPr>
              <a:t>Here  </a:t>
            </a:r>
            <a:r>
              <a:rPr lang="en-US" sz="1800" dirty="0">
                <a:latin typeface="Calibri"/>
                <a:ea typeface="Calibri"/>
                <a:cs typeface="Calibri"/>
              </a:rPr>
              <a:t>a class inherits more than one parent class. </a:t>
            </a:r>
            <a:endParaRPr lang="en-US" sz="1800" dirty="0" smtClean="0">
              <a:latin typeface="Calibri"/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Calibri"/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</a:rPr>
              <a:t>Hierarchical inheritance:  In this, various </a:t>
            </a:r>
            <a:r>
              <a:rPr lang="en-US" sz="1800" dirty="0" smtClean="0">
                <a:latin typeface="Calibri"/>
                <a:ea typeface="Calibri"/>
                <a:cs typeface="Calibri"/>
              </a:rPr>
              <a:t>child </a:t>
            </a:r>
            <a:r>
              <a:rPr lang="en-US" sz="1800" dirty="0">
                <a:latin typeface="Calibri"/>
                <a:ea typeface="Calibri"/>
                <a:cs typeface="Calibri"/>
              </a:rPr>
              <a:t>classes inherit a single Parent class. </a:t>
            </a:r>
            <a:endParaRPr lang="en-US" sz="1800" dirty="0" smtClean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/>
              </a:rPr>
              <a:t>Hybrid inheritance: It is the combination of  multi-level, multiple and hierarchical inheritance. 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 smtClean="0">
                <a:latin typeface="Calibri"/>
              </a:rPr>
              <a:t>Note: &lt;Please encourage students to give various real –life examples of all above classes&gt;</a:t>
            </a:r>
            <a:endParaRPr lang="en-US" sz="1800" b="1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73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 smtClean="0">
                <a:latin typeface="Calibri"/>
              </a:rPr>
              <a:t>Eg</a:t>
            </a:r>
            <a:r>
              <a:rPr lang="en-US" sz="2400" dirty="0" smtClean="0">
                <a:latin typeface="Calibri"/>
              </a:rPr>
              <a:t>. Parent-child</a:t>
            </a:r>
            <a:r>
              <a:rPr lang="en-US" sz="2400" dirty="0">
                <a:latin typeface="Calibri"/>
              </a:rPr>
              <a:t>, Animal- Dog,  Fruit - Apple , doctor- pediatrician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Single 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t="33621" r="38204" b="39871"/>
          <a:stretch/>
        </p:blipFill>
        <p:spPr bwMode="auto">
          <a:xfrm>
            <a:off x="1103586" y="1032622"/>
            <a:ext cx="6233790" cy="279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18841" y="2711669"/>
            <a:ext cx="15765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0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 smtClean="0">
                <a:latin typeface="Calibri"/>
              </a:rPr>
              <a:t>Eg</a:t>
            </a:r>
            <a:r>
              <a:rPr lang="en-US" sz="2400" dirty="0" smtClean="0">
                <a:latin typeface="Calibri"/>
              </a:rPr>
              <a:t>. </a:t>
            </a:r>
            <a:r>
              <a:rPr lang="en-US" sz="2400" dirty="0">
                <a:latin typeface="Calibri"/>
                <a:ea typeface="Calibri"/>
                <a:cs typeface="Calibri"/>
              </a:rPr>
              <a:t>Grandfather- Father- Child, Vehicle-Car- Audi,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Doctor- Orthopedic-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KneeSurgeon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Multi-level </a:t>
            </a:r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8841" y="2711669"/>
            <a:ext cx="15765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7" t="24354" r="38325" b="22845"/>
          <a:stretch/>
        </p:blipFill>
        <p:spPr bwMode="auto">
          <a:xfrm>
            <a:off x="1623848" y="671320"/>
            <a:ext cx="6148551" cy="371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65683" y="1292767"/>
            <a:ext cx="18445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88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 smtClean="0">
                <a:latin typeface="Calibri"/>
              </a:rPr>
              <a:t>Eg</a:t>
            </a:r>
            <a:r>
              <a:rPr lang="en-US" sz="2400" dirty="0" smtClean="0">
                <a:latin typeface="Calibri"/>
              </a:rPr>
              <a:t>. </a:t>
            </a:r>
            <a:r>
              <a:rPr lang="en-US" sz="2400" dirty="0">
                <a:latin typeface="Calibri"/>
                <a:ea typeface="Calibri"/>
                <a:cs typeface="Calibri"/>
              </a:rPr>
              <a:t>Mother, Father- Child ,  student , Teacher- Teaching Assistant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8841" y="2711669"/>
            <a:ext cx="15765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65683" y="1292767"/>
            <a:ext cx="18445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6" t="19197" r="33521" b="52613"/>
          <a:stretch/>
        </p:blipFill>
        <p:spPr bwMode="auto">
          <a:xfrm>
            <a:off x="1671145" y="1130726"/>
            <a:ext cx="6855502" cy="266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60913" y="1965596"/>
            <a:ext cx="10562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73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 smtClean="0">
                <a:latin typeface="Calibri"/>
              </a:rPr>
              <a:t>Eg</a:t>
            </a:r>
            <a:r>
              <a:rPr lang="en-US" sz="2400" dirty="0" smtClean="0">
                <a:latin typeface="Calibri"/>
              </a:rPr>
              <a:t>. </a:t>
            </a:r>
            <a:r>
              <a:rPr lang="en-US" sz="2400" dirty="0">
                <a:latin typeface="Calibri"/>
                <a:ea typeface="Calibri"/>
                <a:cs typeface="Calibri"/>
              </a:rPr>
              <a:t>Animal- Dog, lion, cat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etc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,</a:t>
            </a:r>
          </a:p>
          <a:p>
            <a:r>
              <a:rPr lang="en-US" sz="24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</a:rPr>
              <a:t>Fruit- Apple, Mango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latin typeface="Calibri"/>
                <a:ea typeface="Calibri"/>
                <a:cs typeface="Calibri"/>
              </a:rPr>
              <a:t>,   </a:t>
            </a:r>
            <a:endParaRPr lang="en-US" sz="2400" dirty="0" smtClean="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Person- </a:t>
            </a:r>
            <a:r>
              <a:rPr lang="en-US" sz="2400" dirty="0">
                <a:latin typeface="Calibri"/>
                <a:ea typeface="Calibri"/>
                <a:cs typeface="Calibri"/>
              </a:rPr>
              <a:t>student ,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Teacher, scientist, Engineer </a:t>
            </a:r>
            <a:r>
              <a:rPr lang="en-US" sz="2400" dirty="0" err="1" smtClean="0">
                <a:latin typeface="Calibri"/>
                <a:ea typeface="Calibri"/>
                <a:cs typeface="Calibri"/>
              </a:rPr>
              <a:t>etc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Hierarchical </a:t>
            </a:r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8841" y="2711669"/>
            <a:ext cx="15765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65683" y="1292767"/>
            <a:ext cx="18445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60913" y="1965596"/>
            <a:ext cx="10562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11" y="745586"/>
            <a:ext cx="4080478" cy="306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76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endParaRPr lang="en-US" sz="2400" dirty="0" smtClean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 smtClean="0">
                <a:latin typeface="Calibri"/>
              </a:rPr>
              <a:t>Eg:</a:t>
            </a:r>
            <a:r>
              <a:rPr lang="en-US" sz="2400" dirty="0" err="1" smtClean="0">
                <a:latin typeface="Calibri"/>
                <a:ea typeface="Calibri"/>
                <a:cs typeface="Calibri"/>
              </a:rPr>
              <a:t>Person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- </a:t>
            </a:r>
            <a:r>
              <a:rPr lang="en-US" sz="2400" dirty="0">
                <a:latin typeface="Calibri"/>
                <a:ea typeface="Calibri"/>
                <a:cs typeface="Calibri"/>
              </a:rPr>
              <a:t>student ,Teacher – Teaching Assistant</a:t>
            </a:r>
          </a:p>
          <a:p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Hybrid </a:t>
            </a:r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8841" y="2711669"/>
            <a:ext cx="15765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65683" y="1292767"/>
            <a:ext cx="18445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60913" y="1965596"/>
            <a:ext cx="10562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90588"/>
            <a:ext cx="69532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81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class </a:t>
            </a:r>
            <a:r>
              <a:rPr lang="en-US" sz="1800" dirty="0" err="1">
                <a:latin typeface="Calibri"/>
              </a:rPr>
              <a:t>BaseClass</a:t>
            </a:r>
            <a:r>
              <a:rPr lang="en-US" sz="1800" dirty="0">
                <a:latin typeface="Calibri"/>
              </a:rPr>
              <a:t>{</a:t>
            </a:r>
          </a:p>
          <a:p>
            <a:r>
              <a:rPr lang="en-US" sz="1800" dirty="0">
                <a:latin typeface="Calibri"/>
              </a:rPr>
              <a:t>  // members....</a:t>
            </a:r>
          </a:p>
          <a:p>
            <a:r>
              <a:rPr lang="en-US" sz="1800" dirty="0">
                <a:latin typeface="Calibri"/>
              </a:rPr>
              <a:t>  // member function </a:t>
            </a:r>
          </a:p>
          <a:p>
            <a:r>
              <a:rPr lang="en-US" sz="1800" dirty="0">
                <a:latin typeface="Calibri"/>
              </a:rPr>
              <a:t>}</a:t>
            </a:r>
          </a:p>
          <a:p>
            <a:r>
              <a:rPr lang="en-US" sz="1800" dirty="0">
                <a:latin typeface="Calibri"/>
              </a:rPr>
              <a:t>     </a:t>
            </a:r>
          </a:p>
          <a:p>
            <a:r>
              <a:rPr lang="en-US" sz="1800" dirty="0">
                <a:latin typeface="Calibri"/>
              </a:rPr>
              <a:t>class </a:t>
            </a:r>
            <a:r>
              <a:rPr lang="en-US" sz="1800" dirty="0" err="1">
                <a:latin typeface="Calibri"/>
              </a:rPr>
              <a:t>DerivedClass</a:t>
            </a:r>
            <a:r>
              <a:rPr lang="en-US" sz="1800" dirty="0">
                <a:latin typeface="Calibri"/>
              </a:rPr>
              <a:t> : public </a:t>
            </a:r>
            <a:r>
              <a:rPr lang="en-US" sz="1800" dirty="0" err="1">
                <a:latin typeface="Calibri"/>
              </a:rPr>
              <a:t>BaseClass</a:t>
            </a:r>
            <a:r>
              <a:rPr lang="en-US" sz="1800" dirty="0">
                <a:latin typeface="Calibri"/>
              </a:rPr>
              <a:t>{</a:t>
            </a:r>
          </a:p>
          <a:p>
            <a:r>
              <a:rPr lang="en-US" sz="1800" dirty="0">
                <a:latin typeface="Calibri"/>
              </a:rPr>
              <a:t>  // members....</a:t>
            </a:r>
          </a:p>
          <a:p>
            <a:r>
              <a:rPr lang="en-US" sz="1800" dirty="0">
                <a:latin typeface="Calibri"/>
              </a:rPr>
              <a:t>  // member function </a:t>
            </a:r>
          </a:p>
          <a:p>
            <a:r>
              <a:rPr lang="en-US" sz="1800" dirty="0">
                <a:latin typeface="Calibri"/>
              </a:rPr>
              <a:t>}</a:t>
            </a: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of class derivation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5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/>
              </a:rPr>
              <a:t>A </a:t>
            </a:r>
            <a:r>
              <a:rPr lang="en-US" sz="1800" dirty="0">
                <a:latin typeface="Calibri"/>
              </a:rPr>
              <a:t>class can be derived from more than one classes, which means it can inherit data and functions from multiple base classes. </a:t>
            </a:r>
            <a:endParaRPr lang="en-US" sz="1800" dirty="0" smtClean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To </a:t>
            </a:r>
            <a:r>
              <a:rPr lang="en-US" sz="1800" dirty="0">
                <a:latin typeface="Calibri"/>
              </a:rPr>
              <a:t>define a derived class, we use a class derivation list to specify the base class(</a:t>
            </a:r>
            <a:r>
              <a:rPr lang="en-US" sz="1800" dirty="0" err="1">
                <a:latin typeface="Calibri"/>
              </a:rPr>
              <a:t>es</a:t>
            </a:r>
            <a:r>
              <a:rPr lang="en-US" sz="1800" dirty="0">
                <a:latin typeface="Calibri"/>
              </a:rPr>
              <a:t>). </a:t>
            </a:r>
            <a:endParaRPr lang="en-US" sz="1800" dirty="0" smtClean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A </a:t>
            </a:r>
            <a:r>
              <a:rPr lang="en-US" sz="1800" dirty="0">
                <a:latin typeface="Calibri"/>
              </a:rPr>
              <a:t>class derivation list names one or more base classes and has the form −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	</a:t>
            </a:r>
            <a:r>
              <a:rPr lang="en-US" sz="1800" b="1" i="1" dirty="0" smtClean="0">
                <a:latin typeface="Calibri"/>
              </a:rPr>
              <a:t>class </a:t>
            </a:r>
            <a:r>
              <a:rPr lang="en-US" sz="1800" b="1" i="1" dirty="0">
                <a:latin typeface="Calibri"/>
              </a:rPr>
              <a:t>derived-class: access-</a:t>
            </a:r>
            <a:r>
              <a:rPr lang="en-US" sz="1800" b="1" i="1" dirty="0" err="1">
                <a:latin typeface="Calibri"/>
              </a:rPr>
              <a:t>specifier</a:t>
            </a:r>
            <a:r>
              <a:rPr lang="en-US" sz="1800" b="1" i="1" dirty="0">
                <a:latin typeface="Calibri"/>
              </a:rPr>
              <a:t> base-class</a:t>
            </a:r>
          </a:p>
          <a:p>
            <a:endParaRPr lang="en-US" sz="1800" dirty="0" smtClean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Where </a:t>
            </a:r>
            <a:r>
              <a:rPr lang="en-US" sz="1800" dirty="0">
                <a:latin typeface="Calibri"/>
              </a:rPr>
              <a:t>access-</a:t>
            </a:r>
            <a:r>
              <a:rPr lang="en-US" sz="1800" dirty="0" err="1">
                <a:latin typeface="Calibri"/>
              </a:rPr>
              <a:t>specifier</a:t>
            </a:r>
            <a:r>
              <a:rPr lang="en-US" sz="1800" dirty="0">
                <a:latin typeface="Calibri"/>
              </a:rPr>
              <a:t> is one of public, protected, or private, and base-class is the name of a previously defined class. </a:t>
            </a:r>
            <a:endParaRPr lang="en-US" sz="1800" dirty="0" smtClean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If </a:t>
            </a:r>
            <a:r>
              <a:rPr lang="en-US" sz="1800" dirty="0">
                <a:latin typeface="Calibri"/>
              </a:rPr>
              <a:t>the access-</a:t>
            </a:r>
            <a:r>
              <a:rPr lang="en-US" sz="1800" dirty="0" err="1">
                <a:latin typeface="Calibri"/>
              </a:rPr>
              <a:t>specifier</a:t>
            </a:r>
            <a:r>
              <a:rPr lang="en-US" sz="1800" dirty="0">
                <a:latin typeface="Calibri"/>
              </a:rPr>
              <a:t> is not used, then it is private by default.</a:t>
            </a: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of class derivation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7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/>
              </a:rPr>
              <a:t>Define a class student  and a derived class test which stores marks of  subject 1 and subject 2.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roll_number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roll_number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put_number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&lt;&lt;"Roll number= " 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6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class </a:t>
            </a:r>
            <a:r>
              <a:rPr lang="en-US" sz="1800" dirty="0" err="1">
                <a:latin typeface="Calibri"/>
              </a:rPr>
              <a:t>test:public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student</a:t>
            </a:r>
          </a:p>
          <a:p>
            <a:r>
              <a:rPr lang="en-US" sz="1800" dirty="0" smtClean="0">
                <a:latin typeface="Calibri"/>
              </a:rPr>
              <a:t>{    </a:t>
            </a:r>
          </a:p>
          <a:p>
            <a:r>
              <a:rPr lang="en-US" sz="1800" dirty="0">
                <a:latin typeface="Calibri"/>
              </a:rPr>
              <a:t>	</a:t>
            </a:r>
            <a:r>
              <a:rPr lang="en-US" sz="1800" dirty="0" smtClean="0">
                <a:latin typeface="Calibri"/>
              </a:rPr>
              <a:t>float </a:t>
            </a:r>
            <a:r>
              <a:rPr lang="en-US" sz="1800" dirty="0">
                <a:latin typeface="Calibri"/>
              </a:rPr>
              <a:t>sub1;    </a:t>
            </a:r>
            <a:endParaRPr lang="en-US" sz="1800" dirty="0" smtClean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	float </a:t>
            </a:r>
            <a:r>
              <a:rPr lang="en-US" sz="1800" dirty="0">
                <a:latin typeface="Calibri"/>
              </a:rPr>
              <a:t>sub2; </a:t>
            </a:r>
            <a:endParaRPr lang="en-US" sz="1800" dirty="0" smtClean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public:    </a:t>
            </a:r>
            <a:endParaRPr lang="en-US" sz="1800" dirty="0" smtClean="0">
              <a:latin typeface="Calibri"/>
            </a:endParaRPr>
          </a:p>
          <a:p>
            <a:r>
              <a:rPr lang="en-US" sz="1800" dirty="0">
                <a:latin typeface="Calibri"/>
              </a:rPr>
              <a:t>	</a:t>
            </a:r>
            <a:r>
              <a:rPr lang="en-US" sz="1800" dirty="0" smtClean="0">
                <a:latin typeface="Calibri"/>
              </a:rPr>
              <a:t>void </a:t>
            </a:r>
            <a:r>
              <a:rPr lang="en-US" sz="1800" dirty="0" err="1">
                <a:latin typeface="Calibri"/>
              </a:rPr>
              <a:t>get_marks</a:t>
            </a:r>
            <a:r>
              <a:rPr lang="en-US" sz="1800" dirty="0">
                <a:latin typeface="Calibri"/>
              </a:rPr>
              <a:t>(</a:t>
            </a:r>
            <a:r>
              <a:rPr lang="en-US" sz="1800" dirty="0" err="1">
                <a:latin typeface="Calibri"/>
              </a:rPr>
              <a:t>float,float</a:t>
            </a:r>
            <a:r>
              <a:rPr lang="en-US" sz="1800" dirty="0">
                <a:latin typeface="Calibri"/>
              </a:rPr>
              <a:t>);   </a:t>
            </a:r>
            <a:endParaRPr lang="en-US" sz="1800" dirty="0" smtClean="0">
              <a:latin typeface="Calibri"/>
            </a:endParaRPr>
          </a:p>
          <a:p>
            <a:r>
              <a:rPr lang="en-US" sz="1800" dirty="0">
                <a:latin typeface="Calibri"/>
              </a:rPr>
              <a:t>	</a:t>
            </a:r>
            <a:r>
              <a:rPr lang="en-US" sz="1800" dirty="0" smtClean="0">
                <a:latin typeface="Calibri"/>
              </a:rPr>
              <a:t>void </a:t>
            </a:r>
            <a:r>
              <a:rPr lang="en-US" sz="1800" dirty="0" err="1">
                <a:latin typeface="Calibri"/>
              </a:rPr>
              <a:t>put_marks</a:t>
            </a:r>
            <a:r>
              <a:rPr lang="en-US" sz="1800" dirty="0">
                <a:latin typeface="Calibri"/>
              </a:rPr>
              <a:t>(void</a:t>
            </a:r>
            <a:r>
              <a:rPr lang="en-US" sz="1800" dirty="0" smtClean="0">
                <a:latin typeface="Calibri"/>
              </a:rPr>
              <a:t>);</a:t>
            </a:r>
          </a:p>
          <a:p>
            <a:r>
              <a:rPr lang="en-US" sz="1800" dirty="0" smtClean="0">
                <a:latin typeface="Calibri"/>
              </a:rPr>
              <a:t>};</a:t>
            </a:r>
          </a:p>
          <a:p>
            <a:r>
              <a:rPr lang="en-US" sz="1800" dirty="0" smtClean="0">
                <a:latin typeface="Calibri"/>
              </a:rPr>
              <a:t>void </a:t>
            </a:r>
            <a:r>
              <a:rPr lang="en-US" sz="1800" dirty="0">
                <a:latin typeface="Calibri"/>
              </a:rPr>
              <a:t>test::</a:t>
            </a:r>
            <a:r>
              <a:rPr lang="en-US" sz="1800" dirty="0" err="1">
                <a:latin typeface="Calibri"/>
              </a:rPr>
              <a:t>get_marks</a:t>
            </a:r>
            <a:r>
              <a:rPr lang="en-US" sz="1800" dirty="0">
                <a:latin typeface="Calibri"/>
              </a:rPr>
              <a:t>(float </a:t>
            </a:r>
            <a:r>
              <a:rPr lang="en-US" sz="1800" dirty="0" err="1">
                <a:latin typeface="Calibri"/>
              </a:rPr>
              <a:t>x,float</a:t>
            </a:r>
            <a:r>
              <a:rPr lang="en-US" sz="1800" dirty="0">
                <a:latin typeface="Calibri"/>
              </a:rPr>
              <a:t> y</a:t>
            </a:r>
            <a:r>
              <a:rPr lang="en-US" sz="1800" dirty="0" smtClean="0">
                <a:latin typeface="Calibri"/>
              </a:rPr>
              <a:t>)</a:t>
            </a:r>
          </a:p>
          <a:p>
            <a:r>
              <a:rPr lang="en-US" sz="1800" dirty="0" smtClean="0">
                <a:latin typeface="Calibri"/>
              </a:rPr>
              <a:t>{    </a:t>
            </a:r>
          </a:p>
          <a:p>
            <a:r>
              <a:rPr lang="en-US" sz="1800" dirty="0">
                <a:latin typeface="Calibri"/>
              </a:rPr>
              <a:t>	</a:t>
            </a:r>
            <a:r>
              <a:rPr lang="en-US" sz="1800" dirty="0" smtClean="0">
                <a:latin typeface="Calibri"/>
              </a:rPr>
              <a:t>sub1=x</a:t>
            </a:r>
            <a:r>
              <a:rPr lang="en-US" sz="1800" dirty="0">
                <a:latin typeface="Calibri"/>
              </a:rPr>
              <a:t>;    </a:t>
            </a:r>
            <a:endParaRPr lang="en-US" sz="1800" dirty="0" smtClean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	sub2=y;</a:t>
            </a:r>
          </a:p>
          <a:p>
            <a:r>
              <a:rPr lang="en-US" sz="1800" dirty="0" smtClean="0">
                <a:latin typeface="Calibri"/>
              </a:rPr>
              <a:t>}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3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1800" dirty="0" smtClean="0">
                <a:latin typeface="Calibri"/>
                <a:ea typeface="Calibri"/>
                <a:cs typeface="Calibri"/>
              </a:rPr>
              <a:t>Basic </a:t>
            </a:r>
            <a:r>
              <a:rPr lang="en-IN" sz="1800" dirty="0">
                <a:latin typeface="Calibri"/>
                <a:ea typeface="Calibri"/>
                <a:cs typeface="Calibri"/>
              </a:rPr>
              <a:t>concept of type conversion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1800" dirty="0">
                <a:latin typeface="Calibri"/>
                <a:ea typeface="Calibri"/>
                <a:cs typeface="Calibri"/>
              </a:rPr>
              <a:t>Type conversion- implicit and explicit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1800" dirty="0">
                <a:latin typeface="Calibri"/>
                <a:ea typeface="Calibri"/>
                <a:cs typeface="Calibri"/>
              </a:rPr>
              <a:t>Difference between implicit and explicit conversion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1800" dirty="0">
                <a:latin typeface="Calibri"/>
                <a:ea typeface="Calibri"/>
                <a:cs typeface="Calibri"/>
              </a:rPr>
              <a:t>B</a:t>
            </a:r>
            <a:r>
              <a:rPr lang="en" sz="1800" dirty="0">
                <a:latin typeface="Calibri"/>
                <a:ea typeface="Calibri"/>
                <a:cs typeface="Calibri"/>
              </a:rPr>
              <a:t>asic type to class type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1800" dirty="0">
                <a:latin typeface="Calibri"/>
                <a:ea typeface="Calibri"/>
                <a:cs typeface="Calibri"/>
              </a:rPr>
              <a:t>C</a:t>
            </a:r>
            <a:r>
              <a:rPr lang="en" sz="1800" dirty="0">
                <a:latin typeface="Calibri"/>
                <a:ea typeface="Calibri"/>
                <a:cs typeface="Calibri"/>
              </a:rPr>
              <a:t>lass type to basic </a:t>
            </a:r>
            <a:r>
              <a:rPr lang="en" sz="1800" dirty="0" smtClean="0">
                <a:latin typeface="Calibri"/>
                <a:ea typeface="Calibri"/>
                <a:cs typeface="Calibri"/>
              </a:rPr>
              <a:t>type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1800" dirty="0" smtClean="0">
                <a:latin typeface="Calibri"/>
                <a:ea typeface="Calibri"/>
                <a:cs typeface="Calibri"/>
              </a:rPr>
              <a:t>O</a:t>
            </a:r>
            <a:r>
              <a:rPr lang="en" sz="1800" dirty="0">
                <a:latin typeface="Calibri"/>
                <a:ea typeface="Calibri"/>
                <a:cs typeface="Calibri"/>
              </a:rPr>
              <a:t>ne class to another class type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void test::</a:t>
            </a:r>
            <a:r>
              <a:rPr lang="en-US" sz="1800" dirty="0" err="1">
                <a:latin typeface="Calibri"/>
              </a:rPr>
              <a:t>put_marks</a:t>
            </a:r>
            <a:r>
              <a:rPr lang="en-US" sz="1800" dirty="0" smtClean="0">
                <a:latin typeface="Calibri"/>
              </a:rPr>
              <a:t>()</a:t>
            </a:r>
          </a:p>
          <a:p>
            <a:r>
              <a:rPr lang="en-US" sz="1800" dirty="0" smtClean="0">
                <a:latin typeface="Calibri"/>
              </a:rPr>
              <a:t>{</a:t>
            </a:r>
          </a:p>
          <a:p>
            <a:r>
              <a:rPr lang="en-US" sz="1800" dirty="0">
                <a:latin typeface="Calibri"/>
              </a:rPr>
              <a:t>	</a:t>
            </a:r>
            <a:r>
              <a:rPr lang="en-US" sz="1800" dirty="0" err="1" smtClean="0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&lt;&lt;"Marks in sub1="&lt;&lt;sub1&lt;&lt;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 smtClean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	</a:t>
            </a:r>
            <a:r>
              <a:rPr lang="en-US" sz="1800" dirty="0" err="1" smtClean="0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&lt;&lt;"Marks in sub2="&lt;&lt;sub2&lt;&lt;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 smtClean="0">
                <a:latin typeface="Calibri"/>
              </a:rPr>
              <a:t>;</a:t>
            </a:r>
          </a:p>
          <a:p>
            <a:r>
              <a:rPr lang="en-US" sz="1800" dirty="0" smtClean="0">
                <a:latin typeface="Calibri"/>
              </a:rPr>
              <a:t>}</a:t>
            </a:r>
          </a:p>
          <a:p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main</a:t>
            </a:r>
            <a:r>
              <a:rPr lang="en-US" sz="1800" dirty="0" smtClean="0">
                <a:latin typeface="Calibri"/>
              </a:rPr>
              <a:t>()</a:t>
            </a:r>
          </a:p>
          <a:p>
            <a:r>
              <a:rPr lang="en-US" sz="1800" dirty="0" smtClean="0">
                <a:latin typeface="Calibri"/>
              </a:rPr>
              <a:t>{</a:t>
            </a:r>
          </a:p>
          <a:p>
            <a:pPr lvl="5"/>
            <a:r>
              <a:rPr lang="en-US" sz="1800" dirty="0" smtClean="0">
                <a:latin typeface="Calibri"/>
              </a:rPr>
              <a:t>	test </a:t>
            </a:r>
            <a:r>
              <a:rPr lang="en-US" sz="1800" dirty="0">
                <a:latin typeface="Calibri"/>
              </a:rPr>
              <a:t>t1</a:t>
            </a:r>
            <a:r>
              <a:rPr lang="en-US" sz="1800" dirty="0" smtClean="0">
                <a:latin typeface="Calibri"/>
              </a:rPr>
              <a:t>;</a:t>
            </a:r>
          </a:p>
          <a:p>
            <a:pPr lvl="5"/>
            <a:r>
              <a:rPr lang="en-US" sz="1800" dirty="0" smtClean="0">
                <a:latin typeface="Calibri"/>
              </a:rPr>
              <a:t>	t1.get_number(11);</a:t>
            </a:r>
          </a:p>
          <a:p>
            <a:pPr lvl="5"/>
            <a:r>
              <a:rPr lang="en-US" sz="1800" dirty="0" smtClean="0">
                <a:latin typeface="Calibri"/>
              </a:rPr>
              <a:t>	t1.put_number();</a:t>
            </a:r>
          </a:p>
          <a:p>
            <a:pPr lvl="5"/>
            <a:r>
              <a:rPr lang="en-US" sz="1800" dirty="0" smtClean="0">
                <a:latin typeface="Calibri"/>
              </a:rPr>
              <a:t>	t1.get_marks(75.0,59.5);</a:t>
            </a:r>
          </a:p>
          <a:p>
            <a:pPr lvl="5"/>
            <a:r>
              <a:rPr lang="en-US" sz="1800" dirty="0" smtClean="0">
                <a:latin typeface="Calibri"/>
              </a:rPr>
              <a:t>	t1.put_marks();</a:t>
            </a:r>
          </a:p>
          <a:p>
            <a:pPr lvl="5"/>
            <a:r>
              <a:rPr lang="en-US" sz="1800" dirty="0" smtClean="0">
                <a:latin typeface="Calibri"/>
              </a:rPr>
              <a:t>	return </a:t>
            </a:r>
            <a:r>
              <a:rPr lang="en-US" sz="1800" dirty="0">
                <a:latin typeface="Calibri"/>
              </a:rPr>
              <a:t>0</a:t>
            </a:r>
            <a:r>
              <a:rPr lang="en-US" sz="1800" dirty="0" smtClean="0">
                <a:latin typeface="Calibri"/>
              </a:rPr>
              <a:t>;</a:t>
            </a:r>
          </a:p>
          <a:p>
            <a:pPr lvl="5"/>
            <a:r>
              <a:rPr lang="en-US" sz="1800" dirty="0" smtClean="0">
                <a:latin typeface="Calibri"/>
              </a:rPr>
              <a:t>}</a:t>
            </a: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8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/>
              </a:rPr>
              <a:t>Output: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Roll</a:t>
            </a:r>
            <a:r>
              <a:rPr lang="en-US" sz="1800" dirty="0">
                <a:latin typeface="Calibri"/>
              </a:rPr>
              <a:t> number= 11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800" dirty="0" smtClean="0">
                <a:latin typeface="Calibri"/>
              </a:rPr>
              <a:t>Marks</a:t>
            </a:r>
            <a:r>
              <a:rPr lang="en-US" sz="1800" dirty="0">
                <a:latin typeface="Calibri"/>
              </a:rPr>
              <a:t> in sub1=75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800" dirty="0" smtClean="0">
                <a:latin typeface="Calibri"/>
              </a:rPr>
              <a:t>Marks</a:t>
            </a:r>
            <a:r>
              <a:rPr lang="en-US" sz="1800" dirty="0">
                <a:latin typeface="Calibri"/>
              </a:rPr>
              <a:t> in sub2=59.5</a:t>
            </a: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8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/>
              </a:rPr>
              <a:t>Create a </a:t>
            </a:r>
            <a:r>
              <a:rPr lang="en-US" sz="1800" smtClean="0">
                <a:latin typeface="Calibri"/>
              </a:rPr>
              <a:t>class Employee </a:t>
            </a:r>
            <a:r>
              <a:rPr lang="en-US" sz="1800" dirty="0" smtClean="0">
                <a:latin typeface="Calibri"/>
              </a:rPr>
              <a:t>which stores and displays attributes of an employee like </a:t>
            </a:r>
            <a:r>
              <a:rPr lang="en-US" sz="1800" dirty="0" err="1" smtClean="0">
                <a:latin typeface="Calibri"/>
              </a:rPr>
              <a:t>empname</a:t>
            </a:r>
            <a:r>
              <a:rPr lang="en-US" sz="1800" dirty="0" smtClean="0">
                <a:latin typeface="Calibri"/>
              </a:rPr>
              <a:t>, </a:t>
            </a:r>
            <a:r>
              <a:rPr lang="en-US" sz="1800" dirty="0" err="1" smtClean="0">
                <a:latin typeface="Calibri"/>
              </a:rPr>
              <a:t>empno</a:t>
            </a:r>
            <a:r>
              <a:rPr lang="en-US" sz="1800" dirty="0" smtClean="0">
                <a:latin typeface="Calibri"/>
              </a:rPr>
              <a:t>,  department, salary. Create a derived class called Project which allows to store project name.  Write a C++ program to create object of project class.</a:t>
            </a: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Assignment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9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2000" dirty="0" smtClean="0">
                <a:latin typeface="Calibri"/>
                <a:ea typeface="Calibri"/>
                <a:cs typeface="Calibri"/>
              </a:rPr>
              <a:t>I</a:t>
            </a:r>
            <a:r>
              <a:rPr lang="en" sz="2000" dirty="0" smtClean="0">
                <a:latin typeface="Calibri"/>
                <a:ea typeface="Calibri"/>
                <a:cs typeface="Calibri"/>
              </a:rPr>
              <a:t>nheritance basics – base class , dervied class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/>
                <a:ea typeface="Calibri"/>
                <a:cs typeface="Calibri"/>
              </a:rPr>
              <a:t>Type of inheritance- 	</a:t>
            </a:r>
            <a:r>
              <a:rPr lang="en-US" sz="2000" dirty="0">
                <a:latin typeface="Calibri"/>
                <a:ea typeface="Calibri"/>
                <a:cs typeface="Calibri"/>
              </a:rPr>
              <a:t>simple, multi-level, multiple and 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hierarchical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-IN" sz="2000" dirty="0" smtClean="0">
                <a:latin typeface="Calibri"/>
                <a:ea typeface="Calibri"/>
                <a:cs typeface="Calibri"/>
              </a:rPr>
              <a:t>Access </a:t>
            </a:r>
            <a:r>
              <a:rPr lang="en-IN" sz="2000" dirty="0" err="1" smtClean="0">
                <a:latin typeface="Calibri"/>
                <a:ea typeface="Calibri"/>
                <a:cs typeface="Calibri"/>
              </a:rPr>
              <a:t>specifier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 or mode (private</a:t>
            </a:r>
            <a:r>
              <a:rPr lang="en-IN" sz="2000" dirty="0">
                <a:latin typeface="Calibri"/>
                <a:ea typeface="Calibri"/>
                <a:cs typeface="Calibri"/>
              </a:rPr>
              <a:t>, protected, public inheritance</a:t>
            </a:r>
            <a:r>
              <a:rPr lang="en-IN" sz="2000" dirty="0">
                <a:latin typeface="Calibri"/>
                <a:ea typeface="Calibri"/>
                <a:cs typeface="Calibri"/>
              </a:rPr>
              <a:t>)</a:t>
            </a:r>
            <a:r>
              <a:rPr lang="en-IN" sz="2000" dirty="0">
                <a:latin typeface="Calibri"/>
                <a:ea typeface="Calibri"/>
                <a:cs typeface="Calibri"/>
              </a:rPr>
              <a:t>	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Inheritance is one of the object oriented programming paradigm as mentioned initially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Inheritance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is the process of using properties of one class into the another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class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is achieved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by deriving sub-class from the base class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 class that is inherited is called a super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class,base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class or parent class and the derived class is called a sub-class, derived class or child class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sub-class is a specialized version of a super class.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we can categories the ‘animal’ into two categories: ‘wild animal’ and ‘pet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animal’.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Also we can categories ‘wild animal’ into ‘tiger’, ‘lion’, ‘leopard’ and ‘pet animal’ into ‘cat’, ‘dog’, ‘bull’.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Inheritance basics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inherits all of the instance variables and methods defined by the super class and add its own, unique elements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Inheritance provides the facility of re-usability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can add new features (new data and function) into existing class without modifying it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is done by deriving new class (subclass or child class) from existing class (super class or parent class).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sub class contains the facility of super class as well as its own features..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Inheritance basics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4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Application development time is less.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Application take less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Application execution time is less.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Redundancy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(repetition) of the code is reduced or minimized so that we get consistence results and less storage cost.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Explaination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Inheritance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provides the facility of re-usability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Means Instead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of writing the same code, again and again, we can simply inherit the properties of one class into the other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This makes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it easier to create and maintain an application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OOP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is all about real-world objects and inheritance is a way of representing real-world relationships.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Advantages of inheritance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315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check-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24440" r="29093" b="37780"/>
          <a:stretch/>
        </p:blipFill>
        <p:spPr bwMode="auto">
          <a:xfrm>
            <a:off x="389700" y="805214"/>
            <a:ext cx="8229600" cy="276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603" y="3725839"/>
            <a:ext cx="8461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Identify the base class and derived classes in the above figure. 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What is ‘Animal’ class called here? What about rest all classes</a:t>
            </a: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Type the answers in the chat box.</a:t>
            </a: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1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315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check - Answer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24440" r="29093" b="37780"/>
          <a:stretch/>
        </p:blipFill>
        <p:spPr bwMode="auto">
          <a:xfrm>
            <a:off x="389700" y="805214"/>
            <a:ext cx="8229600" cy="276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603" y="3725839"/>
            <a:ext cx="8461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        Base class : Animal and derived classes :Wild animal and Pet animal; </a:t>
            </a:r>
          </a:p>
          <a:p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Base class : Wild animal , child classes : Tiger, Lion, Leopard;</a:t>
            </a:r>
          </a:p>
          <a:p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Base class : Pet Animal , child classes: Cat, Dog, Bull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 2.            ‘Animal’ class : Base class /super class / Parent class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	Wild Animal, Pet Animal: Derived  class/ Sub class/ Child class.</a:t>
            </a: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867</Words>
  <Application>Microsoft Office PowerPoint</Application>
  <PresentationFormat>On-screen Show (16:9)</PresentationFormat>
  <Paragraphs>225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lenovo</cp:lastModifiedBy>
  <cp:revision>110</cp:revision>
  <dcterms:modified xsi:type="dcterms:W3CDTF">2021-03-31T08:35:35Z</dcterms:modified>
</cp:coreProperties>
</file>