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69"/>
  </p:notesMasterIdLst>
  <p:sldIdLst>
    <p:sldId id="256" r:id="rId2"/>
    <p:sldId id="257" r:id="rId3"/>
    <p:sldId id="258" r:id="rId4"/>
    <p:sldId id="259" r:id="rId5"/>
    <p:sldId id="297" r:id="rId6"/>
    <p:sldId id="302" r:id="rId7"/>
    <p:sldId id="261" r:id="rId8"/>
    <p:sldId id="262" r:id="rId9"/>
    <p:sldId id="298" r:id="rId10"/>
    <p:sldId id="299" r:id="rId11"/>
    <p:sldId id="263" r:id="rId12"/>
    <p:sldId id="300" r:id="rId13"/>
    <p:sldId id="301" r:id="rId14"/>
    <p:sldId id="265" r:id="rId15"/>
    <p:sldId id="326" r:id="rId16"/>
    <p:sldId id="331" r:id="rId17"/>
    <p:sldId id="332" r:id="rId18"/>
    <p:sldId id="333" r:id="rId19"/>
    <p:sldId id="334" r:id="rId20"/>
    <p:sldId id="335" r:id="rId21"/>
    <p:sldId id="336" r:id="rId22"/>
    <p:sldId id="337" r:id="rId23"/>
    <p:sldId id="303" r:id="rId24"/>
    <p:sldId id="306" r:id="rId25"/>
    <p:sldId id="266" r:id="rId26"/>
    <p:sldId id="267" r:id="rId27"/>
    <p:sldId id="268" r:id="rId28"/>
    <p:sldId id="269" r:id="rId29"/>
    <p:sldId id="270" r:id="rId30"/>
    <p:sldId id="271" r:id="rId31"/>
    <p:sldId id="307" r:id="rId32"/>
    <p:sldId id="308" r:id="rId33"/>
    <p:sldId id="309" r:id="rId34"/>
    <p:sldId id="310" r:id="rId35"/>
    <p:sldId id="311" r:id="rId36"/>
    <p:sldId id="272" r:id="rId37"/>
    <p:sldId id="338" r:id="rId38"/>
    <p:sldId id="339" r:id="rId39"/>
    <p:sldId id="340" r:id="rId40"/>
    <p:sldId id="341" r:id="rId41"/>
    <p:sldId id="273" r:id="rId42"/>
    <p:sldId id="313" r:id="rId43"/>
    <p:sldId id="274" r:id="rId44"/>
    <p:sldId id="275" r:id="rId45"/>
    <p:sldId id="276" r:id="rId46"/>
    <p:sldId id="277" r:id="rId47"/>
    <p:sldId id="318" r:id="rId48"/>
    <p:sldId id="278" r:id="rId49"/>
    <p:sldId id="346" r:id="rId50"/>
    <p:sldId id="342" r:id="rId51"/>
    <p:sldId id="343" r:id="rId52"/>
    <p:sldId id="344" r:id="rId53"/>
    <p:sldId id="345" r:id="rId54"/>
    <p:sldId id="280" r:id="rId55"/>
    <p:sldId id="319" r:id="rId56"/>
    <p:sldId id="281" r:id="rId57"/>
    <p:sldId id="282" r:id="rId58"/>
    <p:sldId id="283" r:id="rId59"/>
    <p:sldId id="320" r:id="rId60"/>
    <p:sldId id="321" r:id="rId61"/>
    <p:sldId id="322" r:id="rId62"/>
    <p:sldId id="325" r:id="rId63"/>
    <p:sldId id="347" r:id="rId64"/>
    <p:sldId id="348" r:id="rId65"/>
    <p:sldId id="350" r:id="rId66"/>
    <p:sldId id="294" r:id="rId67"/>
    <p:sldId id="295" r:id="rId6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816"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023702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2360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2360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6356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63569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63569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798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4932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65234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8874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40306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18789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1878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18789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40306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18789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18789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94866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3721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37210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17499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29073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58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05304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05304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76981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68287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261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5138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53391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93330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9333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9333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2360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0" y="0"/>
            <a:ext cx="914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www.hexainclude.com/c-token/" TargetMode="External"/><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hyperlink" Target="http://www.hexainclude.com/basic-data-types-2/"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 xmlns:a16="http://schemas.microsoft.com/office/drawing/2014/main" id="{7B2D9052-DA56-4630-BE36-AB8167995E78}"/>
              </a:ext>
            </a:extLst>
          </p:cNvPr>
          <p:cNvSpPr txBox="1"/>
          <p:nvPr/>
        </p:nvSpPr>
        <p:spPr>
          <a:xfrm>
            <a:off x="429142" y="2217806"/>
            <a:ext cx="4167963" cy="707886"/>
          </a:xfrm>
          <a:prstGeom prst="rect">
            <a:avLst/>
          </a:prstGeom>
          <a:noFill/>
        </p:spPr>
        <p:txBody>
          <a:bodyPr wrap="square" lIns="91440" tIns="45720" rIns="91440" bIns="45720" rtlCol="0" anchor="t">
            <a:spAutoFit/>
          </a:bodyPr>
          <a:lstStyle/>
          <a:p>
            <a:pPr algn="ctr"/>
            <a:r>
              <a:rPr lang="en-US" sz="2000" b="1" dirty="0"/>
              <a:t>Practical Lecture : </a:t>
            </a:r>
            <a:r>
              <a:rPr lang="en-US" sz="2000" dirty="0" smtClean="0"/>
              <a:t>Type conversion</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lvl="2">
              <a:lnSpc>
                <a:spcPct val="150000"/>
              </a:lnSpc>
            </a:pPr>
            <a:r>
              <a:rPr lang="en-US" sz="1800" dirty="0">
                <a:latin typeface="Calibri" panose="020F0502020204030204" pitchFamily="34" charset="0"/>
                <a:cs typeface="Calibri" panose="020F0502020204030204" pitchFamily="34" charset="0"/>
              </a:rPr>
              <a:t>#include &lt;</a:t>
            </a:r>
            <a:r>
              <a:rPr lang="en-US" sz="1800" dirty="0" err="1">
                <a:latin typeface="Calibri" panose="020F0502020204030204" pitchFamily="34" charset="0"/>
                <a:cs typeface="Calibri" panose="020F0502020204030204" pitchFamily="34" charset="0"/>
              </a:rPr>
              <a:t>iostream</a:t>
            </a:r>
            <a:r>
              <a:rPr lang="en-US" sz="1800" dirty="0">
                <a:latin typeface="Calibri" panose="020F0502020204030204" pitchFamily="34" charset="0"/>
                <a:cs typeface="Calibri" panose="020F0502020204030204" pitchFamily="34" charset="0"/>
              </a:rPr>
              <a:t>&gt;</a:t>
            </a:r>
          </a:p>
          <a:p>
            <a:pPr lvl="2">
              <a:lnSpc>
                <a:spcPct val="150000"/>
              </a:lnSpc>
            </a:pPr>
            <a:r>
              <a:rPr lang="en-US" sz="1800" dirty="0">
                <a:latin typeface="Calibri" panose="020F0502020204030204" pitchFamily="34" charset="0"/>
                <a:cs typeface="Calibri" panose="020F0502020204030204" pitchFamily="34" charset="0"/>
              </a:rPr>
              <a:t>using namespace </a:t>
            </a:r>
            <a:r>
              <a:rPr lang="en-US" sz="1800" dirty="0" err="1">
                <a:latin typeface="Calibri" panose="020F0502020204030204" pitchFamily="34" charset="0"/>
                <a:cs typeface="Calibri" panose="020F0502020204030204" pitchFamily="34" charset="0"/>
              </a:rPr>
              <a:t>std</a:t>
            </a:r>
            <a:r>
              <a:rPr lang="en-US" sz="1800" dirty="0">
                <a:latin typeface="Calibri" panose="020F0502020204030204" pitchFamily="34" charset="0"/>
                <a:cs typeface="Calibri" panose="020F0502020204030204" pitchFamily="34" charset="0"/>
              </a:rPr>
              <a:t>;</a:t>
            </a:r>
          </a:p>
          <a:p>
            <a:pPr lvl="2">
              <a:lnSpc>
                <a:spcPct val="150000"/>
              </a:lnSpc>
            </a:pPr>
            <a:r>
              <a:rPr lang="en-US" sz="1800" dirty="0" err="1">
                <a:latin typeface="Calibri" panose="020F0502020204030204" pitchFamily="34" charset="0"/>
                <a:cs typeface="Calibri" panose="020F0502020204030204" pitchFamily="34" charset="0"/>
              </a:rPr>
              <a:t>int</a:t>
            </a:r>
            <a:r>
              <a:rPr lang="en-US" sz="1800" dirty="0">
                <a:latin typeface="Calibri" panose="020F0502020204030204" pitchFamily="34" charset="0"/>
                <a:cs typeface="Calibri" panose="020F0502020204030204" pitchFamily="34" charset="0"/>
              </a:rPr>
              <a:t> main() </a:t>
            </a:r>
          </a:p>
          <a:p>
            <a:pPr lvl="2">
              <a:lnSpc>
                <a:spcPct val="150000"/>
              </a:lnSpc>
            </a:pPr>
            <a:r>
              <a:rPr lang="en-US" sz="1800" dirty="0">
                <a:latin typeface="Calibri" panose="020F0502020204030204" pitchFamily="34" charset="0"/>
                <a:cs typeface="Calibri" panose="020F0502020204030204" pitchFamily="34" charset="0"/>
              </a:rPr>
              <a:t>{</a:t>
            </a:r>
          </a:p>
          <a:p>
            <a:pPr lvl="2">
              <a:lnSpc>
                <a:spcPct val="150000"/>
              </a:lnSpc>
            </a:pP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int</a:t>
            </a:r>
            <a:r>
              <a:rPr lang="en-US" sz="1800" dirty="0">
                <a:latin typeface="Calibri" panose="020F0502020204030204" pitchFamily="34" charset="0"/>
                <a:cs typeface="Calibri" panose="020F0502020204030204" pitchFamily="34" charset="0"/>
              </a:rPr>
              <a:t> x;</a:t>
            </a:r>
          </a:p>
          <a:p>
            <a:pPr lvl="2">
              <a:lnSpc>
                <a:spcPct val="150000"/>
              </a:lnSpc>
            </a:pPr>
            <a:r>
              <a:rPr lang="en-US" sz="1800" dirty="0">
                <a:latin typeface="Calibri" panose="020F0502020204030204" pitchFamily="34" charset="0"/>
                <a:cs typeface="Calibri" panose="020F0502020204030204" pitchFamily="34" charset="0"/>
              </a:rPr>
              <a:t>   for(x=97; x&lt;=122; x++)</a:t>
            </a:r>
          </a:p>
          <a:p>
            <a:pPr lvl="2">
              <a:lnSpc>
                <a:spcPct val="150000"/>
              </a:lnSpc>
            </a:pPr>
            <a:r>
              <a:rPr lang="en-US" sz="1800" dirty="0">
                <a:latin typeface="Calibri" panose="020F0502020204030204" pitchFamily="34" charset="0"/>
                <a:cs typeface="Calibri" panose="020F0502020204030204" pitchFamily="34" charset="0"/>
              </a:rPr>
              <a:t>   {</a:t>
            </a:r>
          </a:p>
          <a:p>
            <a:pPr lvl="2">
              <a:lnSpc>
                <a:spcPct val="150000"/>
              </a:lnSpc>
            </a:pP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printf</a:t>
            </a:r>
            <a:r>
              <a:rPr lang="en-US" sz="1800" dirty="0">
                <a:latin typeface="Calibri" panose="020F0502020204030204" pitchFamily="34" charset="0"/>
                <a:cs typeface="Calibri" panose="020F0502020204030204" pitchFamily="34" charset="0"/>
              </a:rPr>
              <a:t>("%c", x); /*Implicit casting from </a:t>
            </a:r>
            <a:r>
              <a:rPr lang="en-US" sz="1800" dirty="0" err="1">
                <a:latin typeface="Calibri" panose="020F0502020204030204" pitchFamily="34" charset="0"/>
                <a:cs typeface="Calibri" panose="020F0502020204030204" pitchFamily="34" charset="0"/>
              </a:rPr>
              <a:t>int</a:t>
            </a:r>
            <a:r>
              <a:rPr lang="en-US" sz="1800" dirty="0">
                <a:latin typeface="Calibri" panose="020F0502020204030204" pitchFamily="34" charset="0"/>
                <a:cs typeface="Calibri" panose="020F0502020204030204" pitchFamily="34" charset="0"/>
              </a:rPr>
              <a:t> to char %c*/</a:t>
            </a:r>
          </a:p>
          <a:p>
            <a:pPr lvl="2">
              <a:lnSpc>
                <a:spcPct val="150000"/>
              </a:lnSpc>
            </a:pPr>
            <a:r>
              <a:rPr lang="en-US" sz="1800" dirty="0">
                <a:latin typeface="Calibri" panose="020F0502020204030204" pitchFamily="34" charset="0"/>
                <a:cs typeface="Calibri" panose="020F0502020204030204" pitchFamily="34" charset="0"/>
              </a:rPr>
              <a:t>   }</a:t>
            </a:r>
          </a:p>
          <a:p>
            <a:pPr lvl="2">
              <a:lnSpc>
                <a:spcPct val="150000"/>
              </a:lnSpc>
            </a:pPr>
            <a:r>
              <a:rPr lang="en-US" sz="1800" dirty="0">
                <a:latin typeface="Calibri" panose="020F0502020204030204" pitchFamily="34" charset="0"/>
                <a:cs typeface="Calibri" panose="020F0502020204030204" pitchFamily="34" charset="0"/>
              </a:rPr>
              <a:t>}</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246825" y="96502"/>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panose="020F0502020204030204" pitchFamily="34" charset="0"/>
                <a:cs typeface="Calibri" panose="020F0502020204030204" pitchFamily="34" charset="0"/>
              </a:rPr>
              <a:t>I</a:t>
            </a:r>
            <a:r>
              <a:rPr lang="en" sz="2400" b="1" dirty="0" smtClean="0">
                <a:solidFill>
                  <a:srgbClr val="FFFFFF"/>
                </a:solidFill>
                <a:latin typeface="Calibri" panose="020F0502020204030204" pitchFamily="34" charset="0"/>
                <a:cs typeface="Calibri" panose="020F0502020204030204" pitchFamily="34" charset="0"/>
              </a:rPr>
              <a:t>mplicit conversion example 3</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0153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a:rPr>
              <a:t>Also known as type casting and it is user defined	</a:t>
            </a:r>
          </a:p>
          <a:p>
            <a:endParaRPr lang="en-US" sz="1800" dirty="0" smtClean="0">
              <a:latin typeface="Calibri"/>
            </a:endParaRPr>
          </a:p>
          <a:p>
            <a:r>
              <a:rPr lang="en-US" sz="1800" dirty="0" smtClean="0">
                <a:latin typeface="Calibri"/>
              </a:rPr>
              <a:t>The </a:t>
            </a:r>
            <a:r>
              <a:rPr lang="en-US" sz="1800" dirty="0">
                <a:latin typeface="Calibri"/>
              </a:rPr>
              <a:t>user can typecast the result to make it of a particular data type</a:t>
            </a:r>
            <a:r>
              <a:rPr lang="en-US" sz="1800" dirty="0" smtClean="0">
                <a:latin typeface="Calibri"/>
              </a:rPr>
              <a:t>.</a:t>
            </a:r>
          </a:p>
          <a:p>
            <a:endParaRPr lang="en-US" sz="1800" dirty="0">
              <a:latin typeface="Calibri"/>
            </a:endParaRPr>
          </a:p>
          <a:p>
            <a:r>
              <a:rPr lang="en-US" sz="1800" dirty="0" smtClean="0">
                <a:latin typeface="Calibri"/>
              </a:rPr>
              <a:t>This is done by using (type) operator</a:t>
            </a:r>
          </a:p>
          <a:p>
            <a:endParaRPr lang="en-US" sz="1800" dirty="0" smtClean="0">
              <a:latin typeface="Calibri"/>
            </a:endParaRPr>
          </a:p>
          <a:p>
            <a:r>
              <a:rPr lang="en-US" sz="1800" dirty="0" smtClean="0">
                <a:latin typeface="Calibri"/>
              </a:rPr>
              <a:t>Syntax: </a:t>
            </a:r>
          </a:p>
          <a:p>
            <a:r>
              <a:rPr lang="en-IN" sz="1800" i="1" dirty="0" smtClean="0"/>
              <a:t>	(</a:t>
            </a:r>
            <a:r>
              <a:rPr lang="en-IN" sz="1800" i="1" dirty="0"/>
              <a:t>type) expression</a:t>
            </a:r>
            <a:endParaRPr lang="en-US" sz="1800" i="1" dirty="0" smtClean="0">
              <a:latin typeface="Calibri"/>
            </a:endParaRPr>
          </a:p>
          <a:p>
            <a:endParaRPr lang="en-US" sz="1800" dirty="0" smtClean="0">
              <a:latin typeface="Calibri"/>
            </a:endParaRPr>
          </a:p>
          <a:p>
            <a:r>
              <a:rPr lang="en-US" sz="1800" dirty="0" smtClean="0">
                <a:latin typeface="Calibri"/>
              </a:rPr>
              <a:t>Before conversion, a runtime check is performed by compiler to see if destination can hold the source value.</a:t>
            </a:r>
          </a:p>
          <a:p>
            <a:endParaRPr lang="en-US" sz="1800" dirty="0" smtClean="0">
              <a:latin typeface="Calibri"/>
            </a:endParaRPr>
          </a:p>
          <a:p>
            <a:r>
              <a:rPr lang="en-US" sz="1800" dirty="0">
                <a:latin typeface="Calibri"/>
              </a:rPr>
              <a:t/>
            </a:r>
            <a:br>
              <a:rPr lang="en-US" sz="1800" dirty="0">
                <a:latin typeface="Calibri"/>
              </a:rPr>
            </a:br>
            <a:endParaRPr lang="en-US" sz="1800" dirty="0">
              <a:latin typeface="Calibri"/>
            </a:endParaRPr>
          </a:p>
          <a:p>
            <a:pPr>
              <a:lnSpc>
                <a:spcPct val="150000"/>
              </a:lnSpc>
            </a:pPr>
            <a:endParaRPr lang="en-US" sz="1800" dirty="0">
              <a:latin typeface="Calibri"/>
              <a:cs typeface="Calibri"/>
            </a:endParaRPr>
          </a:p>
          <a:p>
            <a:pPr marL="285750" lvl="2" indent="-285750">
              <a:lnSpc>
                <a:spcPct val="150000"/>
              </a:lnSpc>
              <a:buFontTx/>
              <a:buChar char="-"/>
            </a:pP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a:cs typeface="Calibri"/>
              </a:rPr>
              <a:t>Explicit Type conversion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2667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103993"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a:t>
            </a:r>
            <a:r>
              <a:rPr lang="en-US" sz="1800" dirty="0" err="1">
                <a:latin typeface="Calibri"/>
              </a:rPr>
              <a:t>iostream</a:t>
            </a:r>
            <a:r>
              <a:rPr lang="en-US" sz="1800" dirty="0" smtClean="0">
                <a:latin typeface="Calibri"/>
              </a:rPr>
              <a:t>&gt;</a:t>
            </a:r>
          </a:p>
          <a:p>
            <a:r>
              <a:rPr lang="en-US" sz="1800" dirty="0" smtClean="0">
                <a:latin typeface="Calibri"/>
              </a:rPr>
              <a:t>using </a:t>
            </a:r>
            <a:r>
              <a:rPr lang="en-US" sz="1800" dirty="0">
                <a:latin typeface="Calibri"/>
              </a:rPr>
              <a:t>namespace </a:t>
            </a:r>
            <a:r>
              <a:rPr lang="en-US" sz="1800" dirty="0" err="1">
                <a:latin typeface="Calibri"/>
              </a:rPr>
              <a:t>std</a:t>
            </a:r>
            <a:r>
              <a:rPr lang="en-US" sz="1800" dirty="0" smtClean="0">
                <a:latin typeface="Calibri"/>
              </a:rPr>
              <a:t>;</a:t>
            </a:r>
          </a:p>
          <a:p>
            <a:r>
              <a:rPr lang="en-US" sz="1800" dirty="0" err="1" smtClean="0">
                <a:latin typeface="Calibri"/>
              </a:rPr>
              <a:t>int</a:t>
            </a:r>
            <a:r>
              <a:rPr lang="en-US" sz="1800" dirty="0" smtClean="0">
                <a:latin typeface="Calibri"/>
              </a:rPr>
              <a:t> </a:t>
            </a:r>
            <a:r>
              <a:rPr lang="en-US" sz="1800" dirty="0">
                <a:latin typeface="Calibri"/>
              </a:rPr>
              <a:t>main</a:t>
            </a:r>
            <a:r>
              <a:rPr lang="en-US" sz="1800" dirty="0" smtClean="0">
                <a:latin typeface="Calibri"/>
              </a:rPr>
              <a:t>()</a:t>
            </a:r>
          </a:p>
          <a:p>
            <a:r>
              <a:rPr lang="en-US" sz="1800" dirty="0" smtClean="0">
                <a:latin typeface="Calibri"/>
              </a:rPr>
              <a:t>{</a:t>
            </a:r>
          </a:p>
          <a:p>
            <a:r>
              <a:rPr lang="en-US" sz="1800" dirty="0" smtClean="0">
                <a:latin typeface="Calibri"/>
              </a:rPr>
              <a:t>    </a:t>
            </a:r>
            <a:r>
              <a:rPr lang="en-US" sz="1800" dirty="0" err="1">
                <a:latin typeface="Calibri"/>
              </a:rPr>
              <a:t>int</a:t>
            </a:r>
            <a:r>
              <a:rPr lang="en-US" sz="1800" dirty="0">
                <a:latin typeface="Calibri"/>
              </a:rPr>
              <a:t> a=5,b; </a:t>
            </a:r>
            <a:endParaRPr lang="en-US" sz="1800" dirty="0" smtClean="0">
              <a:latin typeface="Calibri"/>
            </a:endParaRPr>
          </a:p>
          <a:p>
            <a:r>
              <a:rPr lang="en-US" sz="1800" dirty="0" smtClean="0">
                <a:latin typeface="Calibri"/>
              </a:rPr>
              <a:t>   </a:t>
            </a:r>
            <a:r>
              <a:rPr lang="en-US" sz="1800" dirty="0">
                <a:latin typeface="Calibri"/>
              </a:rPr>
              <a:t>float c=1.8; </a:t>
            </a:r>
            <a:endParaRPr lang="en-US" sz="1800" dirty="0" smtClean="0">
              <a:latin typeface="Calibri"/>
            </a:endParaRPr>
          </a:p>
          <a:p>
            <a:r>
              <a:rPr lang="en-US" sz="1800" dirty="0" smtClean="0">
                <a:latin typeface="Calibri"/>
              </a:rPr>
              <a:t>   </a:t>
            </a:r>
            <a:r>
              <a:rPr lang="en-US" sz="1800" dirty="0">
                <a:latin typeface="Calibri"/>
              </a:rPr>
              <a:t>b=(</a:t>
            </a:r>
            <a:r>
              <a:rPr lang="en-US" sz="1800" dirty="0" err="1">
                <a:latin typeface="Calibri"/>
              </a:rPr>
              <a:t>int</a:t>
            </a:r>
            <a:r>
              <a:rPr lang="en-US" sz="1800" dirty="0" smtClean="0">
                <a:latin typeface="Calibri"/>
              </a:rPr>
              <a:t>)(</a:t>
            </a:r>
            <a:r>
              <a:rPr lang="en-US" sz="1800" dirty="0" err="1" smtClean="0">
                <a:latin typeface="Calibri"/>
              </a:rPr>
              <a:t>a+c</a:t>
            </a:r>
            <a:r>
              <a:rPr lang="en-US" sz="1800" dirty="0" smtClean="0">
                <a:latin typeface="Calibri"/>
              </a:rPr>
              <a:t>);    </a:t>
            </a:r>
          </a:p>
          <a:p>
            <a:r>
              <a:rPr lang="en-US" sz="1800" dirty="0" smtClean="0">
                <a:latin typeface="Calibri"/>
              </a:rPr>
              <a:t>  </a:t>
            </a:r>
            <a:r>
              <a:rPr lang="en-US" sz="1800" dirty="0" err="1" smtClean="0">
                <a:latin typeface="Calibri"/>
              </a:rPr>
              <a:t>cout</a:t>
            </a:r>
            <a:r>
              <a:rPr lang="en-US" sz="1800" dirty="0">
                <a:latin typeface="Calibri"/>
              </a:rPr>
              <a:t>&lt;&lt;b&lt;&lt;</a:t>
            </a:r>
            <a:r>
              <a:rPr lang="en-US" sz="1800" dirty="0" err="1">
                <a:latin typeface="Calibri"/>
              </a:rPr>
              <a:t>endl</a:t>
            </a:r>
            <a:r>
              <a:rPr lang="en-US" sz="1800" dirty="0">
                <a:latin typeface="Calibri"/>
              </a:rPr>
              <a:t>; </a:t>
            </a:r>
            <a:endParaRPr lang="en-US" sz="1800" dirty="0" smtClean="0">
              <a:latin typeface="Calibri"/>
            </a:endParaRPr>
          </a:p>
          <a:p>
            <a:r>
              <a:rPr lang="en-US" sz="1800" dirty="0" smtClean="0">
                <a:latin typeface="Calibri"/>
              </a:rPr>
              <a:t>   </a:t>
            </a:r>
            <a:r>
              <a:rPr lang="en-US" sz="1800" dirty="0">
                <a:latin typeface="Calibri"/>
              </a:rPr>
              <a:t>return 0</a:t>
            </a:r>
            <a:r>
              <a:rPr lang="en-US" sz="1800" dirty="0" smtClean="0">
                <a:latin typeface="Calibri"/>
              </a:rPr>
              <a:t>;</a:t>
            </a:r>
          </a:p>
          <a:p>
            <a:r>
              <a:rPr lang="en-US" sz="1800" dirty="0" smtClean="0">
                <a:latin typeface="Calibri"/>
              </a:rPr>
              <a:t>}</a:t>
            </a:r>
          </a:p>
          <a:p>
            <a:endParaRPr lang="en-US" sz="1800" dirty="0">
              <a:latin typeface="Calibri"/>
              <a:cs typeface="Calibri" panose="020F0502020204030204" pitchFamily="34" charset="0"/>
            </a:endParaRPr>
          </a:p>
          <a:p>
            <a:r>
              <a:rPr lang="en-US" sz="1800" dirty="0" err="1" smtClean="0">
                <a:latin typeface="Calibri" panose="020F0502020204030204" pitchFamily="34" charset="0"/>
                <a:cs typeface="Calibri" panose="020F0502020204030204" pitchFamily="34" charset="0"/>
              </a:rPr>
              <a:t>Ouput</a:t>
            </a:r>
            <a:r>
              <a:rPr lang="en-US" sz="1800" dirty="0" smtClean="0">
                <a:latin typeface="Calibri" panose="020F0502020204030204" pitchFamily="34" charset="0"/>
                <a:cs typeface="Calibri" panose="020F0502020204030204" pitchFamily="34" charset="0"/>
              </a:rPr>
              <a:t> : 6</a:t>
            </a: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a:cs typeface="Calibri"/>
              </a:rPr>
              <a:t>Explicit Type conversion example 1</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9427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103993"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a:t>
            </a:r>
            <a:r>
              <a:rPr lang="en-US" sz="1800" dirty="0" err="1">
                <a:latin typeface="Calibri"/>
              </a:rPr>
              <a:t>iostream</a:t>
            </a:r>
            <a:r>
              <a:rPr lang="en-US" sz="1800" dirty="0">
                <a:latin typeface="Calibri"/>
              </a:rPr>
              <a:t>&gt;</a:t>
            </a:r>
          </a:p>
          <a:p>
            <a:r>
              <a:rPr lang="en-US" sz="1800" dirty="0">
                <a:latin typeface="Calibri"/>
              </a:rPr>
              <a:t>using namespace </a:t>
            </a:r>
            <a:r>
              <a:rPr lang="en-US" sz="1800" dirty="0" err="1">
                <a:latin typeface="Calibri"/>
              </a:rPr>
              <a:t>std</a:t>
            </a:r>
            <a:r>
              <a:rPr lang="en-US" sz="1800" dirty="0">
                <a:latin typeface="Calibri"/>
              </a:rPr>
              <a:t>;</a:t>
            </a:r>
          </a:p>
          <a:p>
            <a:r>
              <a:rPr lang="en-US" sz="1800" dirty="0">
                <a:latin typeface="Calibri"/>
              </a:rPr>
              <a:t>  </a:t>
            </a:r>
          </a:p>
          <a:p>
            <a:r>
              <a:rPr lang="en-US" sz="1800" dirty="0" err="1">
                <a:latin typeface="Calibri"/>
              </a:rPr>
              <a:t>int</a:t>
            </a:r>
            <a:r>
              <a:rPr lang="en-US" sz="1800" dirty="0">
                <a:latin typeface="Calibri"/>
              </a:rPr>
              <a:t> main()</a:t>
            </a:r>
          </a:p>
          <a:p>
            <a:r>
              <a:rPr lang="en-US" sz="1800" dirty="0">
                <a:latin typeface="Calibri"/>
              </a:rPr>
              <a:t>{</a:t>
            </a:r>
          </a:p>
          <a:p>
            <a:r>
              <a:rPr lang="en-US" sz="1800" dirty="0">
                <a:latin typeface="Calibri"/>
              </a:rPr>
              <a:t>    double x = 1.2;</a:t>
            </a:r>
          </a:p>
          <a:p>
            <a:r>
              <a:rPr lang="en-US" sz="1800" dirty="0">
                <a:latin typeface="Calibri"/>
              </a:rPr>
              <a:t>  </a:t>
            </a:r>
            <a:r>
              <a:rPr lang="en-US" sz="1800" dirty="0" smtClean="0">
                <a:latin typeface="Calibri"/>
              </a:rPr>
              <a:t>  </a:t>
            </a:r>
            <a:r>
              <a:rPr lang="en-US" sz="1800" dirty="0">
                <a:latin typeface="Calibri"/>
              </a:rPr>
              <a:t>// Explicit conversion from double to </a:t>
            </a:r>
            <a:r>
              <a:rPr lang="en-US" sz="1800" dirty="0" err="1">
                <a:latin typeface="Calibri"/>
              </a:rPr>
              <a:t>int</a:t>
            </a:r>
            <a:endParaRPr lang="en-US" sz="1800" dirty="0">
              <a:latin typeface="Calibri"/>
            </a:endParaRPr>
          </a:p>
          <a:p>
            <a:r>
              <a:rPr lang="en-US" sz="1800" dirty="0">
                <a:latin typeface="Calibri"/>
              </a:rPr>
              <a:t>    </a:t>
            </a:r>
            <a:r>
              <a:rPr lang="en-US" sz="1800" dirty="0" err="1">
                <a:latin typeface="Calibri"/>
              </a:rPr>
              <a:t>int</a:t>
            </a:r>
            <a:r>
              <a:rPr lang="en-US" sz="1800" dirty="0">
                <a:latin typeface="Calibri"/>
              </a:rPr>
              <a:t> sum = (</a:t>
            </a:r>
            <a:r>
              <a:rPr lang="en-US" sz="1800" dirty="0" err="1">
                <a:latin typeface="Calibri"/>
              </a:rPr>
              <a:t>int</a:t>
            </a:r>
            <a:r>
              <a:rPr lang="en-US" sz="1800" dirty="0">
                <a:latin typeface="Calibri"/>
              </a:rPr>
              <a:t>)x + 1;</a:t>
            </a:r>
          </a:p>
          <a:p>
            <a:r>
              <a:rPr lang="en-US" sz="1800" dirty="0">
                <a:latin typeface="Calibri"/>
              </a:rPr>
              <a:t>  </a:t>
            </a:r>
            <a:r>
              <a:rPr lang="en-US" sz="1800" dirty="0" smtClean="0">
                <a:latin typeface="Calibri"/>
              </a:rPr>
              <a:t>   </a:t>
            </a:r>
            <a:r>
              <a:rPr lang="en-US" sz="1800" dirty="0" err="1">
                <a:latin typeface="Calibri"/>
              </a:rPr>
              <a:t>cout</a:t>
            </a:r>
            <a:r>
              <a:rPr lang="en-US" sz="1800" dirty="0">
                <a:latin typeface="Calibri"/>
              </a:rPr>
              <a:t> &lt;&lt; "Sum = " &lt;&lt; sum;</a:t>
            </a:r>
          </a:p>
          <a:p>
            <a:r>
              <a:rPr lang="en-US" sz="1800" dirty="0">
                <a:latin typeface="Calibri"/>
              </a:rPr>
              <a:t>  </a:t>
            </a:r>
            <a:r>
              <a:rPr lang="en-US" sz="1800" dirty="0" smtClean="0">
                <a:latin typeface="Calibri"/>
              </a:rPr>
              <a:t>   </a:t>
            </a:r>
            <a:r>
              <a:rPr lang="en-US" sz="1800" dirty="0">
                <a:latin typeface="Calibri"/>
              </a:rPr>
              <a:t>return 0;</a:t>
            </a:r>
          </a:p>
          <a:p>
            <a:r>
              <a:rPr lang="en-US" sz="1800" dirty="0" smtClean="0">
                <a:latin typeface="Calibri"/>
              </a:rPr>
              <a:t>}</a:t>
            </a:r>
          </a:p>
          <a:p>
            <a:endParaRPr lang="en-US" sz="1800" dirty="0">
              <a:latin typeface="Calibri"/>
              <a:cs typeface="Calibri" panose="020F0502020204030204" pitchFamily="34" charset="0"/>
            </a:endParaRPr>
          </a:p>
          <a:p>
            <a:r>
              <a:rPr lang="en-US" sz="1800" dirty="0" smtClean="0">
                <a:latin typeface="Calibri"/>
                <a:cs typeface="Calibri" panose="020F0502020204030204" pitchFamily="34" charset="0"/>
              </a:rPr>
              <a:t>Output: Sum=2</a:t>
            </a: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a:cs typeface="Calibri"/>
              </a:rPr>
              <a:t>Explicit Type conversion example 2</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281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dirty="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43045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Difference between implicit conversion and Type casting</a:t>
            </a:r>
            <a:endParaRPr lang="en" sz="2400" b="1" dirty="0">
              <a:solidFill>
                <a:srgbClr val="FFFFFF"/>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360686118"/>
              </p:ext>
            </p:extLst>
          </p:nvPr>
        </p:nvGraphicFramePr>
        <p:xfrm>
          <a:off x="485775" y="671318"/>
          <a:ext cx="8153400" cy="3954981"/>
        </p:xfrm>
        <a:graphic>
          <a:graphicData uri="http://schemas.openxmlformats.org/drawingml/2006/table">
            <a:tbl>
              <a:tblPr/>
              <a:tblGrid>
                <a:gridCol w="1400175"/>
                <a:gridCol w="3362325"/>
                <a:gridCol w="3390900"/>
              </a:tblGrid>
              <a:tr h="364005">
                <a:tc>
                  <a:txBody>
                    <a:bodyPr/>
                    <a:lstStyle/>
                    <a:p>
                      <a:pPr algn="ctr" fontAlgn="ctr"/>
                      <a:r>
                        <a:rPr lang="en-IN" sz="900" b="1" cap="all" dirty="0">
                          <a:effectLst/>
                        </a:rPr>
                        <a:t>BASIS FOR COMPARISON</a:t>
                      </a:r>
                    </a:p>
                  </a:txBody>
                  <a:tcPr marL="37296" marR="37296" marT="37296" marB="37296"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IN" sz="900" b="1" cap="all" dirty="0">
                          <a:effectLst/>
                        </a:rPr>
                        <a:t>TYPE CASTING</a:t>
                      </a:r>
                    </a:p>
                  </a:txBody>
                  <a:tcPr marL="37296" marR="37296" marT="37296" marB="37296"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IN" sz="900" b="1" cap="all" dirty="0">
                          <a:effectLst/>
                        </a:rPr>
                        <a:t>TYPE CONVERSION</a:t>
                      </a:r>
                    </a:p>
                  </a:txBody>
                  <a:tcPr marL="37296" marR="37296" marT="37296" marB="37296"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622027">
                <a:tc>
                  <a:txBody>
                    <a:bodyPr/>
                    <a:lstStyle/>
                    <a:p>
                      <a:pPr algn="l" fontAlgn="t"/>
                      <a:r>
                        <a:rPr lang="en-IN" sz="1400" dirty="0">
                          <a:effectLst/>
                          <a:latin typeface="Calibri" pitchFamily="34" charset="0"/>
                          <a:cs typeface="Calibri" pitchFamily="34" charset="0"/>
                        </a:rPr>
                        <a:t>Meaning</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latin typeface="Calibri" pitchFamily="34" charset="0"/>
                          <a:cs typeface="Calibri" pitchFamily="34" charset="0"/>
                        </a:rPr>
                        <a:t>One data type is assigned to another by the user, using a cast operator then it is called "Type Casting".</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latin typeface="Calibri" pitchFamily="34" charset="0"/>
                          <a:cs typeface="Calibri" pitchFamily="34" charset="0"/>
                        </a:rPr>
                        <a:t>Conversion of one data type to another automatically by the compiler is called "Type Conversion".</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67162">
                <a:tc>
                  <a:txBody>
                    <a:bodyPr/>
                    <a:lstStyle/>
                    <a:p>
                      <a:pPr algn="l" fontAlgn="t"/>
                      <a:r>
                        <a:rPr lang="en-IN" sz="1400">
                          <a:effectLst/>
                          <a:latin typeface="Calibri" pitchFamily="34" charset="0"/>
                          <a:cs typeface="Calibri" pitchFamily="34" charset="0"/>
                        </a:rPr>
                        <a:t>Applied</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a:effectLst/>
                          <a:latin typeface="Calibri" pitchFamily="34" charset="0"/>
                          <a:cs typeface="Calibri" pitchFamily="34" charset="0"/>
                        </a:rPr>
                        <a:t>Type casting can also be applied to two 'incompatible' data types.</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a:effectLst/>
                          <a:latin typeface="Calibri" pitchFamily="34" charset="0"/>
                          <a:cs typeface="Calibri" pitchFamily="34" charset="0"/>
                        </a:rPr>
                        <a:t>Type conversion can only be implemented when two data types are 'compatible'.</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477647">
                <a:tc>
                  <a:txBody>
                    <a:bodyPr/>
                    <a:lstStyle/>
                    <a:p>
                      <a:pPr algn="l" fontAlgn="t"/>
                      <a:r>
                        <a:rPr lang="en-IN" sz="1400">
                          <a:effectLst/>
                          <a:latin typeface="Calibri" pitchFamily="34" charset="0"/>
                          <a:cs typeface="Calibri" pitchFamily="34" charset="0"/>
                        </a:rPr>
                        <a:t>Operator</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latin typeface="Calibri" pitchFamily="34" charset="0"/>
                          <a:cs typeface="Calibri" pitchFamily="34" charset="0"/>
                        </a:rPr>
                        <a:t>For casting a data type to another, a casting operator '()' is required.</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400" dirty="0">
                          <a:effectLst/>
                          <a:latin typeface="Calibri" pitchFamily="34" charset="0"/>
                          <a:cs typeface="Calibri" pitchFamily="34" charset="0"/>
                        </a:rPr>
                        <a:t>No operator required.</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77647">
                <a:tc>
                  <a:txBody>
                    <a:bodyPr/>
                    <a:lstStyle/>
                    <a:p>
                      <a:pPr algn="l" fontAlgn="t"/>
                      <a:r>
                        <a:rPr lang="en-IN" sz="1400">
                          <a:effectLst/>
                          <a:latin typeface="Calibri" pitchFamily="34" charset="0"/>
                          <a:cs typeface="Calibri" pitchFamily="34" charset="0"/>
                        </a:rPr>
                        <a:t>Size of Data Types</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a:effectLst/>
                          <a:latin typeface="Calibri" pitchFamily="34" charset="0"/>
                          <a:cs typeface="Calibri" pitchFamily="34" charset="0"/>
                        </a:rPr>
                        <a:t>Destination type can be smaller than source type.</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a:effectLst/>
                          <a:latin typeface="Calibri" pitchFamily="34" charset="0"/>
                          <a:cs typeface="Calibri" pitchFamily="34" charset="0"/>
                        </a:rPr>
                        <a:t>Here the destination type must be larger than source type.</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48526">
                <a:tc>
                  <a:txBody>
                    <a:bodyPr/>
                    <a:lstStyle/>
                    <a:p>
                      <a:pPr algn="l" fontAlgn="t"/>
                      <a:r>
                        <a:rPr lang="en-IN" sz="1400">
                          <a:effectLst/>
                          <a:latin typeface="Calibri" pitchFamily="34" charset="0"/>
                          <a:cs typeface="Calibri" pitchFamily="34" charset="0"/>
                        </a:rPr>
                        <a:t>Implemented</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latin typeface="Calibri" pitchFamily="34" charset="0"/>
                          <a:cs typeface="Calibri" pitchFamily="34" charset="0"/>
                        </a:rPr>
                        <a:t>It is done during program designing.</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latin typeface="Calibri" pitchFamily="34" charset="0"/>
                          <a:cs typeface="Calibri" pitchFamily="34" charset="0"/>
                        </a:rPr>
                        <a:t>It is done explicitly while compiling.</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68610">
                <a:tc>
                  <a:txBody>
                    <a:bodyPr/>
                    <a:lstStyle/>
                    <a:p>
                      <a:pPr algn="l" fontAlgn="t"/>
                      <a:r>
                        <a:rPr lang="en-IN" sz="1400" dirty="0">
                          <a:effectLst/>
                          <a:latin typeface="Calibri" pitchFamily="34" charset="0"/>
                          <a:cs typeface="Calibri" pitchFamily="34" charset="0"/>
                        </a:rPr>
                        <a:t>Conversion </a:t>
                      </a:r>
                      <a:r>
                        <a:rPr lang="en-IN" sz="1400" dirty="0" smtClean="0">
                          <a:effectLst/>
                          <a:latin typeface="Calibri" pitchFamily="34" charset="0"/>
                          <a:cs typeface="Calibri" pitchFamily="34" charset="0"/>
                        </a:rPr>
                        <a:t>type</a:t>
                      </a:r>
                      <a:endParaRPr lang="en-IN" sz="1400" dirty="0">
                        <a:effectLst/>
                        <a:latin typeface="Calibri" pitchFamily="34" charset="0"/>
                        <a:cs typeface="Calibri" pitchFamily="34" charset="0"/>
                      </a:endParaRP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400" dirty="0">
                          <a:effectLst/>
                          <a:latin typeface="Calibri" pitchFamily="34" charset="0"/>
                          <a:cs typeface="Calibri" pitchFamily="34" charset="0"/>
                        </a:rPr>
                        <a:t>Narrowing conversion.</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400" dirty="0">
                          <a:effectLst/>
                          <a:latin typeface="Calibri" pitchFamily="34" charset="0"/>
                          <a:cs typeface="Calibri" pitchFamily="34" charset="0"/>
                        </a:rPr>
                        <a:t>Widening conversion.</a:t>
                      </a:r>
                    </a:p>
                  </a:txBody>
                  <a:tcPr marL="37296" marR="37296" marT="37296" marB="3729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735890">
                <a:tc>
                  <a:txBody>
                    <a:bodyPr/>
                    <a:lstStyle/>
                    <a:p>
                      <a:pPr algn="l" fontAlgn="t"/>
                      <a:r>
                        <a:rPr lang="en-IN" sz="1400" dirty="0">
                          <a:effectLst/>
                          <a:latin typeface="Calibri" pitchFamily="34" charset="0"/>
                          <a:cs typeface="Calibri" pitchFamily="34" charset="0"/>
                        </a:rPr>
                        <a:t>Example</a:t>
                      </a:r>
                    </a:p>
                  </a:txBody>
                  <a:tcPr marL="37296" marR="37296" marT="37296" marB="37296">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IN" sz="1400" dirty="0" err="1">
                          <a:effectLst/>
                          <a:latin typeface="Calibri" pitchFamily="34" charset="0"/>
                          <a:cs typeface="Calibri" pitchFamily="34" charset="0"/>
                        </a:rPr>
                        <a:t>int</a:t>
                      </a:r>
                      <a:r>
                        <a:rPr lang="en-IN" sz="1400" dirty="0">
                          <a:effectLst/>
                          <a:latin typeface="Calibri" pitchFamily="34" charset="0"/>
                          <a:cs typeface="Calibri" pitchFamily="34" charset="0"/>
                        </a:rPr>
                        <a:t> a;</a:t>
                      </a:r>
                      <a:br>
                        <a:rPr lang="en-IN" sz="1400" dirty="0">
                          <a:effectLst/>
                          <a:latin typeface="Calibri" pitchFamily="34" charset="0"/>
                          <a:cs typeface="Calibri" pitchFamily="34" charset="0"/>
                        </a:rPr>
                      </a:br>
                      <a:r>
                        <a:rPr lang="en-IN" sz="1400" dirty="0">
                          <a:effectLst/>
                          <a:latin typeface="Calibri" pitchFamily="34" charset="0"/>
                          <a:cs typeface="Calibri" pitchFamily="34" charset="0"/>
                        </a:rPr>
                        <a:t>byte b;</a:t>
                      </a:r>
                      <a:br>
                        <a:rPr lang="en-IN" sz="1400" dirty="0">
                          <a:effectLst/>
                          <a:latin typeface="Calibri" pitchFamily="34" charset="0"/>
                          <a:cs typeface="Calibri" pitchFamily="34" charset="0"/>
                        </a:rPr>
                      </a:br>
                      <a:r>
                        <a:rPr lang="en-IN" sz="1400" dirty="0" smtClean="0">
                          <a:effectLst/>
                          <a:latin typeface="Calibri" pitchFamily="34" charset="0"/>
                          <a:cs typeface="Calibri" pitchFamily="34" charset="0"/>
                        </a:rPr>
                        <a:t>b</a:t>
                      </a:r>
                      <a:r>
                        <a:rPr lang="en-IN" sz="1400" dirty="0">
                          <a:effectLst/>
                          <a:latin typeface="Calibri" pitchFamily="34" charset="0"/>
                          <a:cs typeface="Calibri" pitchFamily="34" charset="0"/>
                        </a:rPr>
                        <a:t>= (byte) a;</a:t>
                      </a:r>
                    </a:p>
                  </a:txBody>
                  <a:tcPr marL="37296" marR="37296" marT="37296" marB="37296">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sz="1400" dirty="0" err="1">
                          <a:effectLst/>
                          <a:latin typeface="Calibri" pitchFamily="34" charset="0"/>
                          <a:cs typeface="Calibri" pitchFamily="34" charset="0"/>
                        </a:rPr>
                        <a:t>int</a:t>
                      </a:r>
                      <a:r>
                        <a:rPr lang="en-US" sz="1400" dirty="0">
                          <a:effectLst/>
                          <a:latin typeface="Calibri" pitchFamily="34" charset="0"/>
                          <a:cs typeface="Calibri" pitchFamily="34" charset="0"/>
                        </a:rPr>
                        <a:t> a=3;</a:t>
                      </a:r>
                      <a:br>
                        <a:rPr lang="en-US" sz="1400" dirty="0">
                          <a:effectLst/>
                          <a:latin typeface="Calibri" pitchFamily="34" charset="0"/>
                          <a:cs typeface="Calibri" pitchFamily="34" charset="0"/>
                        </a:rPr>
                      </a:br>
                      <a:r>
                        <a:rPr lang="en-US" sz="1400" dirty="0">
                          <a:effectLst/>
                          <a:latin typeface="Calibri" pitchFamily="34" charset="0"/>
                          <a:cs typeface="Calibri" pitchFamily="34" charset="0"/>
                        </a:rPr>
                        <a:t>float b;</a:t>
                      </a:r>
                      <a:br>
                        <a:rPr lang="en-US" sz="1400" dirty="0">
                          <a:effectLst/>
                          <a:latin typeface="Calibri" pitchFamily="34" charset="0"/>
                          <a:cs typeface="Calibri" pitchFamily="34" charset="0"/>
                        </a:rPr>
                      </a:br>
                      <a:r>
                        <a:rPr lang="en-US" sz="1400" dirty="0">
                          <a:effectLst/>
                          <a:latin typeface="Calibri" pitchFamily="34" charset="0"/>
                          <a:cs typeface="Calibri" pitchFamily="34" charset="0"/>
                        </a:rPr>
                        <a:t>b=a; // value in b=3.000.</a:t>
                      </a:r>
                    </a:p>
                  </a:txBody>
                  <a:tcPr marL="37296" marR="37296" marT="37296" marB="37296">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val="4076454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Which of the following is true?</a:t>
            </a:r>
          </a:p>
          <a:p>
            <a:r>
              <a:rPr lang="en-US" sz="1800" dirty="0" smtClean="0">
                <a:latin typeface="Calibri" pitchFamily="34" charset="0"/>
                <a:cs typeface="Calibri" pitchFamily="34" charset="0"/>
              </a:rPr>
              <a:t>The </a:t>
            </a:r>
            <a:r>
              <a:rPr lang="en-US" sz="1800" dirty="0">
                <a:latin typeface="Calibri" pitchFamily="34" charset="0"/>
                <a:cs typeface="Calibri" pitchFamily="34" charset="0"/>
              </a:rPr>
              <a:t>basic difference </a:t>
            </a:r>
            <a:r>
              <a:rPr lang="en-US" sz="1800" dirty="0" smtClean="0">
                <a:latin typeface="Calibri" pitchFamily="34" charset="0"/>
                <a:cs typeface="Calibri" pitchFamily="34" charset="0"/>
              </a:rPr>
              <a:t>between type casting and type conversion is </a:t>
            </a:r>
            <a:r>
              <a:rPr lang="en-US" sz="1800" dirty="0">
                <a:latin typeface="Calibri" pitchFamily="34" charset="0"/>
                <a:cs typeface="Calibri" pitchFamily="34" charset="0"/>
              </a:rPr>
              <a:t>that </a:t>
            </a:r>
            <a:endParaRPr lang="en-US" sz="1800" dirty="0" smtClean="0">
              <a:latin typeface="Calibri" pitchFamily="34" charset="0"/>
              <a:cs typeface="Calibri" pitchFamily="34" charset="0"/>
            </a:endParaRPr>
          </a:p>
          <a:p>
            <a:pPr marL="342900" indent="-342900">
              <a:buFont typeface="+mj-lt"/>
              <a:buAutoNum type="arabicPeriod"/>
            </a:pPr>
            <a:r>
              <a:rPr lang="en-US" sz="1800" dirty="0" smtClean="0">
                <a:latin typeface="Calibri" pitchFamily="34" charset="0"/>
                <a:cs typeface="Calibri" pitchFamily="34" charset="0"/>
              </a:rPr>
              <a:t>Type </a:t>
            </a:r>
            <a:r>
              <a:rPr lang="en-US" sz="1800" dirty="0">
                <a:latin typeface="Calibri" pitchFamily="34" charset="0"/>
                <a:cs typeface="Calibri" pitchFamily="34" charset="0"/>
              </a:rPr>
              <a:t>casting is done by the programmer. </a:t>
            </a:r>
            <a:endParaRPr lang="en-US" sz="1800" dirty="0" smtClean="0">
              <a:latin typeface="Calibri" pitchFamily="34" charset="0"/>
              <a:cs typeface="Calibri" pitchFamily="34" charset="0"/>
            </a:endParaRPr>
          </a:p>
          <a:p>
            <a:pPr marL="342900" indent="-342900">
              <a:buFont typeface="+mj-lt"/>
              <a:buAutoNum type="arabicPeriod"/>
            </a:pPr>
            <a:r>
              <a:rPr lang="en-US" sz="1800" dirty="0" smtClean="0">
                <a:latin typeface="Calibri" pitchFamily="34" charset="0"/>
                <a:cs typeface="Calibri" pitchFamily="34" charset="0"/>
              </a:rPr>
              <a:t>Type </a:t>
            </a:r>
            <a:r>
              <a:rPr lang="en-US" sz="1800" dirty="0">
                <a:latin typeface="Calibri" pitchFamily="34" charset="0"/>
                <a:cs typeface="Calibri" pitchFamily="34" charset="0"/>
              </a:rPr>
              <a:t>conversion is done by the compiler while compiling</a:t>
            </a:r>
            <a:r>
              <a:rPr lang="en-US" sz="1800" dirty="0" smtClean="0">
                <a:latin typeface="Calibri" pitchFamily="34" charset="0"/>
                <a:cs typeface="Calibri" pitchFamily="34" charset="0"/>
              </a:rPr>
              <a:t>.</a:t>
            </a:r>
          </a:p>
          <a:p>
            <a:pPr marL="342900" indent="-342900">
              <a:buFont typeface="+mj-lt"/>
              <a:buAutoNum type="arabicPeriod"/>
            </a:pPr>
            <a:r>
              <a:rPr lang="en-US" sz="1800" dirty="0">
                <a:latin typeface="Calibri" pitchFamily="34" charset="0"/>
                <a:cs typeface="Calibri" pitchFamily="34" charset="0"/>
              </a:rPr>
              <a:t>Type </a:t>
            </a:r>
            <a:r>
              <a:rPr lang="en-US" sz="1800" dirty="0" smtClean="0">
                <a:latin typeface="Calibri" pitchFamily="34" charset="0"/>
                <a:cs typeface="Calibri" pitchFamily="34" charset="0"/>
              </a:rPr>
              <a:t>conversion is </a:t>
            </a:r>
            <a:r>
              <a:rPr lang="en-US" sz="1800" dirty="0">
                <a:latin typeface="Calibri" pitchFamily="34" charset="0"/>
                <a:cs typeface="Calibri" pitchFamily="34" charset="0"/>
              </a:rPr>
              <a:t>done by the programmer. </a:t>
            </a:r>
          </a:p>
          <a:p>
            <a:pPr marL="342900" indent="-342900">
              <a:buFont typeface="+mj-lt"/>
              <a:buAutoNum type="arabicPeriod"/>
            </a:pPr>
            <a:r>
              <a:rPr lang="en-US" sz="1800" dirty="0">
                <a:latin typeface="Calibri" pitchFamily="34" charset="0"/>
                <a:cs typeface="Calibri" pitchFamily="34" charset="0"/>
              </a:rPr>
              <a:t>Type </a:t>
            </a:r>
            <a:r>
              <a:rPr lang="en-US" sz="1800" dirty="0" smtClean="0">
                <a:latin typeface="Calibri" pitchFamily="34" charset="0"/>
                <a:cs typeface="Calibri" pitchFamily="34" charset="0"/>
              </a:rPr>
              <a:t>casting is </a:t>
            </a:r>
            <a:r>
              <a:rPr lang="en-US" sz="1800" dirty="0">
                <a:latin typeface="Calibri" pitchFamily="34" charset="0"/>
                <a:cs typeface="Calibri" pitchFamily="34" charset="0"/>
              </a:rPr>
              <a:t>done by the compiler while compiling.</a:t>
            </a:r>
          </a:p>
          <a:p>
            <a:pPr marL="342900" indent="-342900">
              <a:buFont typeface="+mj-lt"/>
              <a:buAutoNum type="alphaUcPeriod"/>
            </a:pP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Options: </a:t>
            </a:r>
          </a:p>
          <a:p>
            <a:pPr marL="342900" indent="-342900">
              <a:buFont typeface="+mj-lt"/>
              <a:buAutoNum type="alphaUcPeriod"/>
            </a:pPr>
            <a:r>
              <a:rPr lang="en-US" sz="1800" dirty="0" smtClean="0">
                <a:latin typeface="Calibri" pitchFamily="34" charset="0"/>
                <a:cs typeface="Calibri" pitchFamily="34" charset="0"/>
              </a:rPr>
              <a:t>Only 1</a:t>
            </a:r>
          </a:p>
          <a:p>
            <a:pPr marL="342900" indent="-342900">
              <a:buFont typeface="+mj-lt"/>
              <a:buAutoNum type="alphaUcPeriod"/>
            </a:pPr>
            <a:r>
              <a:rPr lang="en-US" sz="1800" dirty="0" smtClean="0">
                <a:latin typeface="Calibri" pitchFamily="34" charset="0"/>
                <a:cs typeface="Calibri" pitchFamily="34" charset="0"/>
              </a:rPr>
              <a:t>Only 2</a:t>
            </a:r>
          </a:p>
          <a:p>
            <a:pPr marL="342900" indent="-342900">
              <a:buFont typeface="+mj-lt"/>
              <a:buAutoNum type="alphaUcPeriod"/>
            </a:pPr>
            <a:r>
              <a:rPr lang="en-US" sz="1800" dirty="0" smtClean="0">
                <a:latin typeface="Calibri" pitchFamily="34" charset="0"/>
                <a:cs typeface="Calibri" pitchFamily="34" charset="0"/>
              </a:rPr>
              <a:t>1 &amp; 2 </a:t>
            </a:r>
          </a:p>
          <a:p>
            <a:pPr marL="342900" indent="-342900">
              <a:buFont typeface="+mj-lt"/>
              <a:buAutoNum type="alphaUcPeriod"/>
            </a:pPr>
            <a:r>
              <a:rPr lang="en-US" sz="1800" dirty="0" smtClean="0">
                <a:latin typeface="Calibri" pitchFamily="34" charset="0"/>
                <a:cs typeface="Calibri" pitchFamily="34" charset="0"/>
              </a:rPr>
              <a:t>3 &amp; 4</a:t>
            </a:r>
          </a:p>
          <a:p>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56104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Which of the following is true?</a:t>
            </a:r>
          </a:p>
          <a:p>
            <a:r>
              <a:rPr lang="en-US" sz="1800" dirty="0" smtClean="0">
                <a:latin typeface="Calibri" pitchFamily="34" charset="0"/>
                <a:cs typeface="Calibri" pitchFamily="34" charset="0"/>
              </a:rPr>
              <a:t>The </a:t>
            </a:r>
            <a:r>
              <a:rPr lang="en-US" sz="1800" dirty="0">
                <a:latin typeface="Calibri" pitchFamily="34" charset="0"/>
                <a:cs typeface="Calibri" pitchFamily="34" charset="0"/>
              </a:rPr>
              <a:t>basic difference </a:t>
            </a:r>
            <a:r>
              <a:rPr lang="en-US" sz="1800" dirty="0" smtClean="0">
                <a:latin typeface="Calibri" pitchFamily="34" charset="0"/>
                <a:cs typeface="Calibri" pitchFamily="34" charset="0"/>
              </a:rPr>
              <a:t>between type casting and type conversion is </a:t>
            </a:r>
            <a:r>
              <a:rPr lang="en-US" sz="1800" dirty="0">
                <a:latin typeface="Calibri" pitchFamily="34" charset="0"/>
                <a:cs typeface="Calibri" pitchFamily="34" charset="0"/>
              </a:rPr>
              <a:t>that </a:t>
            </a:r>
            <a:endParaRPr lang="en-US" sz="1800" dirty="0" smtClean="0">
              <a:latin typeface="Calibri" pitchFamily="34" charset="0"/>
              <a:cs typeface="Calibri" pitchFamily="34" charset="0"/>
            </a:endParaRPr>
          </a:p>
          <a:p>
            <a:pPr marL="342900" indent="-342900">
              <a:buFont typeface="+mj-lt"/>
              <a:buAutoNum type="arabicPeriod"/>
            </a:pPr>
            <a:r>
              <a:rPr lang="en-US" sz="1800" dirty="0" smtClean="0">
                <a:latin typeface="Calibri" pitchFamily="34" charset="0"/>
                <a:cs typeface="Calibri" pitchFamily="34" charset="0"/>
              </a:rPr>
              <a:t>Type </a:t>
            </a:r>
            <a:r>
              <a:rPr lang="en-US" sz="1800" dirty="0">
                <a:latin typeface="Calibri" pitchFamily="34" charset="0"/>
                <a:cs typeface="Calibri" pitchFamily="34" charset="0"/>
              </a:rPr>
              <a:t>casting is done by the programmer. </a:t>
            </a:r>
            <a:endParaRPr lang="en-US" sz="1800" dirty="0" smtClean="0">
              <a:latin typeface="Calibri" pitchFamily="34" charset="0"/>
              <a:cs typeface="Calibri" pitchFamily="34" charset="0"/>
            </a:endParaRPr>
          </a:p>
          <a:p>
            <a:pPr marL="342900" indent="-342900">
              <a:buFont typeface="+mj-lt"/>
              <a:buAutoNum type="arabicPeriod"/>
            </a:pPr>
            <a:r>
              <a:rPr lang="en-US" sz="1800" dirty="0" smtClean="0">
                <a:latin typeface="Calibri" pitchFamily="34" charset="0"/>
                <a:cs typeface="Calibri" pitchFamily="34" charset="0"/>
              </a:rPr>
              <a:t>Type </a:t>
            </a:r>
            <a:r>
              <a:rPr lang="en-US" sz="1800" dirty="0">
                <a:latin typeface="Calibri" pitchFamily="34" charset="0"/>
                <a:cs typeface="Calibri" pitchFamily="34" charset="0"/>
              </a:rPr>
              <a:t>conversion is done by the compiler while compiling</a:t>
            </a:r>
            <a:r>
              <a:rPr lang="en-US" sz="1800" dirty="0" smtClean="0">
                <a:latin typeface="Calibri" pitchFamily="34" charset="0"/>
                <a:cs typeface="Calibri" pitchFamily="34" charset="0"/>
              </a:rPr>
              <a:t>.</a:t>
            </a:r>
          </a:p>
          <a:p>
            <a:pPr marL="342900" indent="-342900">
              <a:buFont typeface="+mj-lt"/>
              <a:buAutoNum type="arabicPeriod"/>
            </a:pPr>
            <a:r>
              <a:rPr lang="en-US" sz="1800" dirty="0">
                <a:latin typeface="Calibri" pitchFamily="34" charset="0"/>
                <a:cs typeface="Calibri" pitchFamily="34" charset="0"/>
              </a:rPr>
              <a:t>Type </a:t>
            </a:r>
            <a:r>
              <a:rPr lang="en-US" sz="1800" dirty="0" smtClean="0">
                <a:latin typeface="Calibri" pitchFamily="34" charset="0"/>
                <a:cs typeface="Calibri" pitchFamily="34" charset="0"/>
              </a:rPr>
              <a:t>conversion is </a:t>
            </a:r>
            <a:r>
              <a:rPr lang="en-US" sz="1800" dirty="0">
                <a:latin typeface="Calibri" pitchFamily="34" charset="0"/>
                <a:cs typeface="Calibri" pitchFamily="34" charset="0"/>
              </a:rPr>
              <a:t>done by the programmer. </a:t>
            </a:r>
          </a:p>
          <a:p>
            <a:pPr marL="342900" indent="-342900">
              <a:buFont typeface="+mj-lt"/>
              <a:buAutoNum type="arabicPeriod"/>
            </a:pPr>
            <a:r>
              <a:rPr lang="en-US" sz="1800" dirty="0">
                <a:latin typeface="Calibri" pitchFamily="34" charset="0"/>
                <a:cs typeface="Calibri" pitchFamily="34" charset="0"/>
              </a:rPr>
              <a:t>Type </a:t>
            </a:r>
            <a:r>
              <a:rPr lang="en-US" sz="1800" dirty="0" smtClean="0">
                <a:latin typeface="Calibri" pitchFamily="34" charset="0"/>
                <a:cs typeface="Calibri" pitchFamily="34" charset="0"/>
              </a:rPr>
              <a:t>casting is </a:t>
            </a:r>
            <a:r>
              <a:rPr lang="en-US" sz="1800" dirty="0">
                <a:latin typeface="Calibri" pitchFamily="34" charset="0"/>
                <a:cs typeface="Calibri" pitchFamily="34" charset="0"/>
              </a:rPr>
              <a:t>done by the compiler while compiling.</a:t>
            </a:r>
          </a:p>
          <a:p>
            <a:pPr marL="342900" indent="-342900">
              <a:buFont typeface="+mj-lt"/>
              <a:buAutoNum type="alphaUcPeriod"/>
            </a:pP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Options: </a:t>
            </a:r>
          </a:p>
          <a:p>
            <a:pPr marL="342900" indent="-342900">
              <a:buFont typeface="+mj-lt"/>
              <a:buAutoNum type="alphaUcPeriod"/>
            </a:pPr>
            <a:r>
              <a:rPr lang="en-US" sz="1800" dirty="0" smtClean="0">
                <a:latin typeface="Calibri" pitchFamily="34" charset="0"/>
                <a:cs typeface="Calibri" pitchFamily="34" charset="0"/>
              </a:rPr>
              <a:t>Only 1</a:t>
            </a:r>
          </a:p>
          <a:p>
            <a:pPr marL="342900" indent="-342900">
              <a:buFont typeface="+mj-lt"/>
              <a:buAutoNum type="alphaUcPeriod"/>
            </a:pPr>
            <a:r>
              <a:rPr lang="en-US" sz="1800" dirty="0" smtClean="0">
                <a:latin typeface="Calibri" pitchFamily="34" charset="0"/>
                <a:cs typeface="Calibri" pitchFamily="34" charset="0"/>
              </a:rPr>
              <a:t>Only 2</a:t>
            </a:r>
          </a:p>
          <a:p>
            <a:pPr marL="342900" indent="-342900">
              <a:buFont typeface="+mj-lt"/>
              <a:buAutoNum type="alphaUcPeriod"/>
            </a:pPr>
            <a:r>
              <a:rPr lang="en-US" sz="1800" dirty="0" smtClean="0">
                <a:latin typeface="Calibri" pitchFamily="34" charset="0"/>
                <a:cs typeface="Calibri" pitchFamily="34" charset="0"/>
              </a:rPr>
              <a:t>1 &amp; 2 </a:t>
            </a:r>
          </a:p>
          <a:p>
            <a:pPr marL="342900" indent="-342900">
              <a:buFont typeface="+mj-lt"/>
              <a:buAutoNum type="alphaUcPeriod"/>
            </a:pPr>
            <a:r>
              <a:rPr lang="en-US" sz="1800" dirty="0" smtClean="0">
                <a:latin typeface="Calibri" pitchFamily="34" charset="0"/>
                <a:cs typeface="Calibri" pitchFamily="34" charset="0"/>
              </a:rPr>
              <a:t>3 &amp; 4</a:t>
            </a:r>
          </a:p>
          <a:p>
            <a:endParaRPr lang="en-US" sz="1800" dirty="0" smtClean="0">
              <a:latin typeface="Calibri" pitchFamily="34" charset="0"/>
              <a:cs typeface="Calibri" pitchFamily="34" charset="0"/>
            </a:endParaRPr>
          </a:p>
          <a:p>
            <a:r>
              <a:rPr lang="en-US" sz="1800" dirty="0" smtClean="0">
                <a:solidFill>
                  <a:srgbClr val="FF0000"/>
                </a:solidFill>
                <a:latin typeface="Calibri" pitchFamily="34" charset="0"/>
                <a:cs typeface="Calibri" pitchFamily="34" charset="0"/>
              </a:rPr>
              <a:t>Answer: C </a:t>
            </a:r>
            <a:endParaRPr lang="en-US" sz="1800" dirty="0">
              <a:solidFill>
                <a:srgbClr val="FF0000"/>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33429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Which of the following is true?</a:t>
            </a:r>
          </a:p>
          <a:p>
            <a:pPr marL="342900" indent="-342900">
              <a:buAutoNum type="arabicPeriod"/>
            </a:pPr>
            <a:r>
              <a:rPr lang="en-US" sz="1800" dirty="0" smtClean="0">
                <a:latin typeface="Calibri" pitchFamily="34" charset="0"/>
                <a:cs typeface="Calibri" pitchFamily="34" charset="0"/>
              </a:rPr>
              <a:t>Type </a:t>
            </a:r>
            <a:r>
              <a:rPr lang="en-US" sz="1800" dirty="0">
                <a:latin typeface="Calibri" pitchFamily="34" charset="0"/>
                <a:cs typeface="Calibri" pitchFamily="34" charset="0"/>
              </a:rPr>
              <a:t>casting can be applied to the </a:t>
            </a:r>
            <a:r>
              <a:rPr lang="en-US" sz="1800" dirty="0" err="1">
                <a:latin typeface="Calibri" pitchFamily="34" charset="0"/>
                <a:cs typeface="Calibri" pitchFamily="34" charset="0"/>
              </a:rPr>
              <a:t>datatypes</a:t>
            </a:r>
            <a:r>
              <a:rPr lang="en-US" sz="1800" dirty="0">
                <a:latin typeface="Calibri" pitchFamily="34" charset="0"/>
                <a:cs typeface="Calibri" pitchFamily="34" charset="0"/>
              </a:rPr>
              <a:t>, which may not be compatible with each other</a:t>
            </a:r>
            <a:r>
              <a:rPr lang="en-US" sz="1800" dirty="0" smtClean="0">
                <a:latin typeface="Calibri" pitchFamily="34" charset="0"/>
                <a:cs typeface="Calibri" pitchFamily="34" charset="0"/>
              </a:rPr>
              <a:t>.</a:t>
            </a:r>
          </a:p>
          <a:p>
            <a:pPr marL="342900" indent="-342900">
              <a:buAutoNum type="arabicPeriod"/>
            </a:pPr>
            <a:r>
              <a:rPr lang="en-US" sz="1800" dirty="0" smtClean="0">
                <a:latin typeface="Calibri" pitchFamily="34" charset="0"/>
                <a:cs typeface="Calibri" pitchFamily="34" charset="0"/>
              </a:rPr>
              <a:t>Type </a:t>
            </a:r>
            <a:r>
              <a:rPr lang="en-US" sz="1800" dirty="0">
                <a:latin typeface="Calibri" pitchFamily="34" charset="0"/>
                <a:cs typeface="Calibri" pitchFamily="34" charset="0"/>
              </a:rPr>
              <a:t>conversion can </a:t>
            </a:r>
            <a:r>
              <a:rPr lang="en-US" sz="1800" dirty="0" smtClean="0">
                <a:latin typeface="Calibri" pitchFamily="34" charset="0"/>
                <a:cs typeface="Calibri" pitchFamily="34" charset="0"/>
              </a:rPr>
              <a:t>be </a:t>
            </a:r>
            <a:r>
              <a:rPr lang="en-US" sz="1800" dirty="0">
                <a:latin typeface="Calibri" pitchFamily="34" charset="0"/>
                <a:cs typeface="Calibri" pitchFamily="34" charset="0"/>
              </a:rPr>
              <a:t>applied to the </a:t>
            </a:r>
            <a:r>
              <a:rPr lang="en-US" sz="1800" dirty="0" err="1">
                <a:latin typeface="Calibri" pitchFamily="34" charset="0"/>
                <a:cs typeface="Calibri" pitchFamily="34" charset="0"/>
              </a:rPr>
              <a:t>datatypes</a:t>
            </a:r>
            <a:r>
              <a:rPr lang="en-US" sz="1800" dirty="0">
                <a:latin typeface="Calibri" pitchFamily="34" charset="0"/>
                <a:cs typeface="Calibri" pitchFamily="34" charset="0"/>
              </a:rPr>
              <a:t> which are compatible with each other.</a:t>
            </a:r>
          </a:p>
          <a:p>
            <a:pPr marL="342900" indent="-342900">
              <a:buFont typeface="+mj-lt"/>
              <a:buAutoNum type="alphaUcPeriod"/>
            </a:pP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Options: </a:t>
            </a:r>
          </a:p>
          <a:p>
            <a:pPr marL="342900" indent="-342900">
              <a:buFont typeface="+mj-lt"/>
              <a:buAutoNum type="alphaUcPeriod"/>
            </a:pPr>
            <a:r>
              <a:rPr lang="en-US" sz="1800" dirty="0" smtClean="0">
                <a:latin typeface="Calibri" pitchFamily="34" charset="0"/>
                <a:cs typeface="Calibri" pitchFamily="34" charset="0"/>
              </a:rPr>
              <a:t>Only 1</a:t>
            </a:r>
          </a:p>
          <a:p>
            <a:pPr marL="342900" indent="-342900">
              <a:buFont typeface="+mj-lt"/>
              <a:buAutoNum type="alphaUcPeriod"/>
            </a:pPr>
            <a:r>
              <a:rPr lang="en-US" sz="1800" dirty="0" smtClean="0">
                <a:latin typeface="Calibri" pitchFamily="34" charset="0"/>
                <a:cs typeface="Calibri" pitchFamily="34" charset="0"/>
              </a:rPr>
              <a:t>Only 2</a:t>
            </a:r>
          </a:p>
          <a:p>
            <a:pPr marL="342900" indent="-342900">
              <a:buFont typeface="+mj-lt"/>
              <a:buAutoNum type="alphaUcPeriod"/>
            </a:pPr>
            <a:r>
              <a:rPr lang="en-US" sz="1800" dirty="0" smtClean="0">
                <a:latin typeface="Calibri" pitchFamily="34" charset="0"/>
                <a:cs typeface="Calibri" pitchFamily="34" charset="0"/>
              </a:rPr>
              <a:t>1 &amp; 2 </a:t>
            </a:r>
          </a:p>
          <a:p>
            <a:pPr marL="342900" indent="-342900">
              <a:buFont typeface="+mj-lt"/>
              <a:buAutoNum type="alphaUcPeriod"/>
            </a:pPr>
            <a:r>
              <a:rPr lang="en-US" sz="1800" dirty="0" smtClean="0">
                <a:latin typeface="Calibri" pitchFamily="34" charset="0"/>
                <a:cs typeface="Calibri" pitchFamily="34" charset="0"/>
              </a:rPr>
              <a:t>None of the above</a:t>
            </a:r>
          </a:p>
          <a:p>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4557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Which of the following is true?</a:t>
            </a:r>
          </a:p>
          <a:p>
            <a:pPr marL="342900" indent="-342900">
              <a:buAutoNum type="arabicPeriod"/>
            </a:pPr>
            <a:r>
              <a:rPr lang="en-US" sz="1800" dirty="0" smtClean="0">
                <a:latin typeface="Calibri" pitchFamily="34" charset="0"/>
                <a:cs typeface="Calibri" pitchFamily="34" charset="0"/>
              </a:rPr>
              <a:t>Type </a:t>
            </a:r>
            <a:r>
              <a:rPr lang="en-US" sz="1800" dirty="0">
                <a:latin typeface="Calibri" pitchFamily="34" charset="0"/>
                <a:cs typeface="Calibri" pitchFamily="34" charset="0"/>
              </a:rPr>
              <a:t>casting can be applied to the </a:t>
            </a:r>
            <a:r>
              <a:rPr lang="en-US" sz="1800" dirty="0" err="1">
                <a:latin typeface="Calibri" pitchFamily="34" charset="0"/>
                <a:cs typeface="Calibri" pitchFamily="34" charset="0"/>
              </a:rPr>
              <a:t>datatypes</a:t>
            </a:r>
            <a:r>
              <a:rPr lang="en-US" sz="1800" dirty="0">
                <a:latin typeface="Calibri" pitchFamily="34" charset="0"/>
                <a:cs typeface="Calibri" pitchFamily="34" charset="0"/>
              </a:rPr>
              <a:t>, which may not be compatible with each other</a:t>
            </a:r>
            <a:r>
              <a:rPr lang="en-US" sz="1800" dirty="0" smtClean="0">
                <a:latin typeface="Calibri" pitchFamily="34" charset="0"/>
                <a:cs typeface="Calibri" pitchFamily="34" charset="0"/>
              </a:rPr>
              <a:t>.</a:t>
            </a:r>
          </a:p>
          <a:p>
            <a:pPr marL="342900" indent="-342900">
              <a:buAutoNum type="arabicPeriod"/>
            </a:pPr>
            <a:r>
              <a:rPr lang="en-US" sz="1800" dirty="0" smtClean="0">
                <a:latin typeface="Calibri" pitchFamily="34" charset="0"/>
                <a:cs typeface="Calibri" pitchFamily="34" charset="0"/>
              </a:rPr>
              <a:t>Type </a:t>
            </a:r>
            <a:r>
              <a:rPr lang="en-US" sz="1800" dirty="0">
                <a:latin typeface="Calibri" pitchFamily="34" charset="0"/>
                <a:cs typeface="Calibri" pitchFamily="34" charset="0"/>
              </a:rPr>
              <a:t>conversion can </a:t>
            </a:r>
            <a:r>
              <a:rPr lang="en-US" sz="1800" dirty="0" smtClean="0">
                <a:latin typeface="Calibri" pitchFamily="34" charset="0"/>
                <a:cs typeface="Calibri" pitchFamily="34" charset="0"/>
              </a:rPr>
              <a:t>be </a:t>
            </a:r>
            <a:r>
              <a:rPr lang="en-US" sz="1800" dirty="0">
                <a:latin typeface="Calibri" pitchFamily="34" charset="0"/>
                <a:cs typeface="Calibri" pitchFamily="34" charset="0"/>
              </a:rPr>
              <a:t>applied to the </a:t>
            </a:r>
            <a:r>
              <a:rPr lang="en-US" sz="1800" dirty="0" err="1">
                <a:latin typeface="Calibri" pitchFamily="34" charset="0"/>
                <a:cs typeface="Calibri" pitchFamily="34" charset="0"/>
              </a:rPr>
              <a:t>datatypes</a:t>
            </a:r>
            <a:r>
              <a:rPr lang="en-US" sz="1800" dirty="0">
                <a:latin typeface="Calibri" pitchFamily="34" charset="0"/>
                <a:cs typeface="Calibri" pitchFamily="34" charset="0"/>
              </a:rPr>
              <a:t> which are compatible with each other.</a:t>
            </a:r>
          </a:p>
          <a:p>
            <a:pPr marL="342900" indent="-342900">
              <a:buFont typeface="+mj-lt"/>
              <a:buAutoNum type="alphaUcPeriod"/>
            </a:pP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Options: </a:t>
            </a:r>
          </a:p>
          <a:p>
            <a:pPr marL="342900" indent="-342900">
              <a:buFont typeface="+mj-lt"/>
              <a:buAutoNum type="alphaUcPeriod"/>
            </a:pPr>
            <a:r>
              <a:rPr lang="en-US" sz="1800" dirty="0" smtClean="0">
                <a:latin typeface="Calibri" pitchFamily="34" charset="0"/>
                <a:cs typeface="Calibri" pitchFamily="34" charset="0"/>
              </a:rPr>
              <a:t>Only 1</a:t>
            </a:r>
          </a:p>
          <a:p>
            <a:pPr marL="342900" indent="-342900">
              <a:buFont typeface="+mj-lt"/>
              <a:buAutoNum type="alphaUcPeriod"/>
            </a:pPr>
            <a:r>
              <a:rPr lang="en-US" sz="1800" dirty="0" smtClean="0">
                <a:latin typeface="Calibri" pitchFamily="34" charset="0"/>
                <a:cs typeface="Calibri" pitchFamily="34" charset="0"/>
              </a:rPr>
              <a:t>Only 2</a:t>
            </a:r>
          </a:p>
          <a:p>
            <a:pPr marL="342900" indent="-342900">
              <a:buFont typeface="+mj-lt"/>
              <a:buAutoNum type="alphaUcPeriod"/>
            </a:pPr>
            <a:r>
              <a:rPr lang="en-US" sz="1800" dirty="0" smtClean="0">
                <a:latin typeface="Calibri" pitchFamily="34" charset="0"/>
                <a:cs typeface="Calibri" pitchFamily="34" charset="0"/>
              </a:rPr>
              <a:t>1 &amp; 2 </a:t>
            </a:r>
          </a:p>
          <a:p>
            <a:pPr marL="342900" indent="-342900">
              <a:buFont typeface="+mj-lt"/>
              <a:buAutoNum type="alphaUcPeriod"/>
            </a:pPr>
            <a:r>
              <a:rPr lang="en-US" sz="1800" dirty="0" smtClean="0">
                <a:latin typeface="Calibri" pitchFamily="34" charset="0"/>
                <a:cs typeface="Calibri" pitchFamily="34" charset="0"/>
              </a:rPr>
              <a:t>None of the above</a:t>
            </a:r>
          </a:p>
          <a:p>
            <a:endParaRPr lang="en-US" sz="1800" dirty="0" smtClean="0">
              <a:latin typeface="Calibri" pitchFamily="34" charset="0"/>
              <a:cs typeface="Calibri" pitchFamily="34" charset="0"/>
            </a:endParaRPr>
          </a:p>
          <a:p>
            <a:r>
              <a:rPr lang="en-US" sz="1800" dirty="0" smtClean="0">
                <a:solidFill>
                  <a:srgbClr val="FF0000"/>
                </a:solidFill>
                <a:latin typeface="Calibri" pitchFamily="34" charset="0"/>
                <a:cs typeface="Calibri" pitchFamily="34" charset="0"/>
              </a:rPr>
              <a:t>Answer: C</a:t>
            </a:r>
            <a:endParaRPr lang="en-US" sz="1800" dirty="0">
              <a:solidFill>
                <a:srgbClr val="FF0000"/>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08549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Which of the following is true?</a:t>
            </a:r>
          </a:p>
          <a:p>
            <a:pPr marL="342900" indent="-342900">
              <a:buAutoNum type="arabicPeriod"/>
            </a:pPr>
            <a:r>
              <a:rPr lang="en-US" sz="1800" dirty="0" smtClean="0">
                <a:latin typeface="Calibri" pitchFamily="34" charset="0"/>
                <a:cs typeface="Calibri" pitchFamily="34" charset="0"/>
              </a:rPr>
              <a:t>In </a:t>
            </a:r>
            <a:r>
              <a:rPr lang="en-US" sz="1800" dirty="0">
                <a:latin typeface="Calibri" pitchFamily="34" charset="0"/>
                <a:cs typeface="Calibri" pitchFamily="34" charset="0"/>
              </a:rPr>
              <a:t>type casting, the destination type can be larger or smaller than the source type. </a:t>
            </a:r>
          </a:p>
          <a:p>
            <a:pPr marL="342900" indent="-342900">
              <a:buAutoNum type="arabicPeriod"/>
            </a:pPr>
            <a:r>
              <a:rPr lang="en-US" sz="1800" dirty="0" smtClean="0">
                <a:latin typeface="Calibri" pitchFamily="34" charset="0"/>
                <a:cs typeface="Calibri" pitchFamily="34" charset="0"/>
              </a:rPr>
              <a:t>The </a:t>
            </a:r>
            <a:r>
              <a:rPr lang="en-US" sz="1800" dirty="0">
                <a:latin typeface="Calibri" pitchFamily="34" charset="0"/>
                <a:cs typeface="Calibri" pitchFamily="34" charset="0"/>
              </a:rPr>
              <a:t>destination type must be </a:t>
            </a:r>
            <a:r>
              <a:rPr lang="en-US" sz="1800" dirty="0" smtClean="0">
                <a:latin typeface="Calibri" pitchFamily="34" charset="0"/>
                <a:cs typeface="Calibri" pitchFamily="34" charset="0"/>
              </a:rPr>
              <a:t>smaller than </a:t>
            </a:r>
            <a:r>
              <a:rPr lang="en-US" sz="1800" dirty="0">
                <a:latin typeface="Calibri" pitchFamily="34" charset="0"/>
                <a:cs typeface="Calibri" pitchFamily="34" charset="0"/>
              </a:rPr>
              <a:t>the source type in type conversion.</a:t>
            </a:r>
          </a:p>
          <a:p>
            <a:pPr marL="342900" indent="-342900">
              <a:buAutoNum type="arabicPeriod"/>
            </a:pPr>
            <a:endParaRPr lang="en-US" sz="1800" dirty="0">
              <a:latin typeface="Calibri" pitchFamily="34" charset="0"/>
              <a:cs typeface="Calibri" pitchFamily="34" charset="0"/>
            </a:endParaRPr>
          </a:p>
          <a:p>
            <a:pPr marL="342900" indent="-342900">
              <a:buFont typeface="+mj-lt"/>
              <a:buAutoNum type="alphaUcPeriod"/>
            </a:pP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Options: </a:t>
            </a:r>
          </a:p>
          <a:p>
            <a:pPr marL="342900" indent="-342900">
              <a:buFont typeface="+mj-lt"/>
              <a:buAutoNum type="alphaUcPeriod"/>
            </a:pPr>
            <a:r>
              <a:rPr lang="en-US" sz="1800" dirty="0" smtClean="0">
                <a:latin typeface="Calibri" pitchFamily="34" charset="0"/>
                <a:cs typeface="Calibri" pitchFamily="34" charset="0"/>
              </a:rPr>
              <a:t>Only 1</a:t>
            </a:r>
          </a:p>
          <a:p>
            <a:pPr marL="342900" indent="-342900">
              <a:buFont typeface="+mj-lt"/>
              <a:buAutoNum type="alphaUcPeriod"/>
            </a:pPr>
            <a:r>
              <a:rPr lang="en-US" sz="1800" dirty="0" smtClean="0">
                <a:latin typeface="Calibri" pitchFamily="34" charset="0"/>
                <a:cs typeface="Calibri" pitchFamily="34" charset="0"/>
              </a:rPr>
              <a:t>Only 2</a:t>
            </a:r>
          </a:p>
          <a:p>
            <a:pPr marL="342900" indent="-342900">
              <a:buFont typeface="+mj-lt"/>
              <a:buAutoNum type="alphaUcPeriod"/>
            </a:pPr>
            <a:r>
              <a:rPr lang="en-US" sz="1800" dirty="0" smtClean="0">
                <a:latin typeface="Calibri" pitchFamily="34" charset="0"/>
                <a:cs typeface="Calibri" pitchFamily="34" charset="0"/>
              </a:rPr>
              <a:t>1 &amp; 2 </a:t>
            </a:r>
          </a:p>
          <a:p>
            <a:pPr marL="342900" indent="-342900">
              <a:buFont typeface="+mj-lt"/>
              <a:buAutoNum type="alphaUcPeriod"/>
            </a:pPr>
            <a:r>
              <a:rPr lang="en-US" sz="1800" dirty="0" smtClean="0">
                <a:latin typeface="Calibri" pitchFamily="34" charset="0"/>
                <a:cs typeface="Calibri" pitchFamily="34" charset="0"/>
              </a:rPr>
              <a:t>None of the above</a:t>
            </a:r>
          </a:p>
          <a:p>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63606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panose="020F0502020204030204" pitchFamily="34" charset="0"/>
                <a:cs typeface="Calibri" panose="020F0502020204030204" pitchFamily="34" charset="0"/>
              </a:rPr>
              <a:t>Let’s take a quick recap of previous lecture – </a:t>
            </a:r>
          </a:p>
          <a:p>
            <a:pPr marL="76200">
              <a:lnSpc>
                <a:spcPct val="200000"/>
              </a:lnSpc>
              <a:buSzPts val="2400"/>
            </a:pPr>
            <a:r>
              <a:rPr lang="en" sz="1800" dirty="0">
                <a:latin typeface="Calibri"/>
                <a:cs typeface="Calibri"/>
              </a:rPr>
              <a:t>A) </a:t>
            </a:r>
            <a:endParaRPr lang="en" sz="1800" dirty="0">
              <a:latin typeface="Calibri" panose="020F0502020204030204" pitchFamily="34" charset="0"/>
              <a:cs typeface="Calibri" panose="020F0502020204030204" pitchFamily="34" charset="0"/>
            </a:endParaRPr>
          </a:p>
          <a:p>
            <a:pPr marL="76200">
              <a:lnSpc>
                <a:spcPct val="200000"/>
              </a:lnSpc>
              <a:buSzPts val="2400"/>
            </a:pPr>
            <a:r>
              <a:rPr lang="en" sz="1800" dirty="0">
                <a:latin typeface="Calibri"/>
                <a:cs typeface="Calibri"/>
              </a:rPr>
              <a:t>B) </a:t>
            </a:r>
          </a:p>
          <a:p>
            <a:pPr marL="76200">
              <a:lnSpc>
                <a:spcPct val="200000"/>
              </a:lnSpc>
              <a:buSzPts val="2400"/>
            </a:pPr>
            <a:r>
              <a:rPr lang="en" sz="1800" dirty="0">
                <a:latin typeface="Calibri"/>
                <a:cs typeface="Calibri"/>
              </a:rPr>
              <a:t>C</a:t>
            </a:r>
            <a:r>
              <a:rPr lang="en" sz="1800" dirty="0" smtClean="0">
                <a:latin typeface="Calibri"/>
                <a:cs typeface="Calibri"/>
              </a:rPr>
              <a:t>) </a:t>
            </a:r>
            <a:endParaRPr lang="en" sz="1800" dirty="0">
              <a:latin typeface="Calibri" panose="020F0502020204030204" pitchFamily="34" charset="0"/>
              <a:cs typeface="Calibri" panose="020F0502020204030204" pitchFamily="34" charset="0"/>
            </a:endParaRPr>
          </a:p>
          <a:p>
            <a:pPr marL="76200">
              <a:lnSpc>
                <a:spcPct val="200000"/>
              </a:lnSpc>
              <a:buSzPts val="2400"/>
            </a:pPr>
            <a:r>
              <a:rPr lang="en" sz="1800" dirty="0">
                <a:latin typeface="Calibri"/>
                <a:cs typeface="Calibri"/>
              </a:rPr>
              <a:t>D) </a:t>
            </a:r>
          </a:p>
          <a:p>
            <a:pPr marL="76200">
              <a:lnSpc>
                <a:spcPct val="200000"/>
              </a:lnSpc>
              <a:buSzPts val="2400"/>
            </a:pPr>
            <a:r>
              <a:rPr lang="en" sz="1800" dirty="0">
                <a:latin typeface="Calibri"/>
                <a:cs typeface="Calibri"/>
              </a:rPr>
              <a:t>E) </a:t>
            </a: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Which of the following is true?</a:t>
            </a:r>
          </a:p>
          <a:p>
            <a:pPr marL="342900" indent="-342900">
              <a:buAutoNum type="arabicPeriod"/>
            </a:pPr>
            <a:r>
              <a:rPr lang="en-US" sz="1800" dirty="0" smtClean="0">
                <a:latin typeface="Calibri" pitchFamily="34" charset="0"/>
                <a:cs typeface="Calibri" pitchFamily="34" charset="0"/>
              </a:rPr>
              <a:t>In </a:t>
            </a:r>
            <a:r>
              <a:rPr lang="en-US" sz="1800" dirty="0">
                <a:latin typeface="Calibri" pitchFamily="34" charset="0"/>
                <a:cs typeface="Calibri" pitchFamily="34" charset="0"/>
              </a:rPr>
              <a:t>type casting, the destination type can be larger or smaller than the source type. </a:t>
            </a:r>
          </a:p>
          <a:p>
            <a:pPr marL="342900" indent="-342900">
              <a:buAutoNum type="arabicPeriod"/>
            </a:pPr>
            <a:r>
              <a:rPr lang="en-US" sz="1800" dirty="0" smtClean="0">
                <a:latin typeface="Calibri" pitchFamily="34" charset="0"/>
                <a:cs typeface="Calibri" pitchFamily="34" charset="0"/>
              </a:rPr>
              <a:t>The </a:t>
            </a:r>
            <a:r>
              <a:rPr lang="en-US" sz="1800" dirty="0">
                <a:latin typeface="Calibri" pitchFamily="34" charset="0"/>
                <a:cs typeface="Calibri" pitchFamily="34" charset="0"/>
              </a:rPr>
              <a:t>destination type must be </a:t>
            </a:r>
            <a:r>
              <a:rPr lang="en-US" sz="1800" dirty="0" smtClean="0">
                <a:latin typeface="Calibri" pitchFamily="34" charset="0"/>
                <a:cs typeface="Calibri" pitchFamily="34" charset="0"/>
              </a:rPr>
              <a:t>smaller than </a:t>
            </a:r>
            <a:r>
              <a:rPr lang="en-US" sz="1800" dirty="0">
                <a:latin typeface="Calibri" pitchFamily="34" charset="0"/>
                <a:cs typeface="Calibri" pitchFamily="34" charset="0"/>
              </a:rPr>
              <a:t>the source type in type conversion.</a:t>
            </a:r>
          </a:p>
          <a:p>
            <a:pPr marL="342900" indent="-342900">
              <a:buAutoNum type="arabicPeriod"/>
            </a:pPr>
            <a:endParaRPr lang="en-US" sz="1800" dirty="0">
              <a:latin typeface="Calibri" pitchFamily="34" charset="0"/>
              <a:cs typeface="Calibri" pitchFamily="34" charset="0"/>
            </a:endParaRPr>
          </a:p>
          <a:p>
            <a:pPr marL="342900" indent="-342900">
              <a:buFont typeface="+mj-lt"/>
              <a:buAutoNum type="alphaUcPeriod"/>
            </a:pP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Options: </a:t>
            </a:r>
          </a:p>
          <a:p>
            <a:pPr marL="342900" indent="-342900">
              <a:buFont typeface="+mj-lt"/>
              <a:buAutoNum type="alphaUcPeriod"/>
            </a:pPr>
            <a:r>
              <a:rPr lang="en-US" sz="1800" dirty="0" smtClean="0">
                <a:latin typeface="Calibri" pitchFamily="34" charset="0"/>
                <a:cs typeface="Calibri" pitchFamily="34" charset="0"/>
              </a:rPr>
              <a:t>Only 1</a:t>
            </a:r>
          </a:p>
          <a:p>
            <a:pPr marL="342900" indent="-342900">
              <a:buFont typeface="+mj-lt"/>
              <a:buAutoNum type="alphaUcPeriod"/>
            </a:pPr>
            <a:r>
              <a:rPr lang="en-US" sz="1800" dirty="0" smtClean="0">
                <a:latin typeface="Calibri" pitchFamily="34" charset="0"/>
                <a:cs typeface="Calibri" pitchFamily="34" charset="0"/>
              </a:rPr>
              <a:t>Only 2</a:t>
            </a:r>
          </a:p>
          <a:p>
            <a:pPr marL="342900" indent="-342900">
              <a:buFont typeface="+mj-lt"/>
              <a:buAutoNum type="alphaUcPeriod"/>
            </a:pPr>
            <a:r>
              <a:rPr lang="en-US" sz="1800" dirty="0" smtClean="0">
                <a:latin typeface="Calibri" pitchFamily="34" charset="0"/>
                <a:cs typeface="Calibri" pitchFamily="34" charset="0"/>
              </a:rPr>
              <a:t>1 &amp; 2 </a:t>
            </a:r>
          </a:p>
          <a:p>
            <a:pPr marL="342900" indent="-342900">
              <a:buFont typeface="+mj-lt"/>
              <a:buAutoNum type="alphaUcPeriod"/>
            </a:pPr>
            <a:r>
              <a:rPr lang="en-US" sz="1800" dirty="0" smtClean="0">
                <a:latin typeface="Calibri" pitchFamily="34" charset="0"/>
                <a:cs typeface="Calibri" pitchFamily="34" charset="0"/>
              </a:rPr>
              <a:t>None of the above</a:t>
            </a:r>
          </a:p>
          <a:p>
            <a:endParaRPr lang="en-US" sz="1800" dirty="0" smtClean="0">
              <a:latin typeface="Calibri" pitchFamily="34" charset="0"/>
              <a:cs typeface="Calibri" pitchFamily="34" charset="0"/>
            </a:endParaRPr>
          </a:p>
          <a:p>
            <a:r>
              <a:rPr lang="en-US" sz="1800" dirty="0" smtClean="0">
                <a:solidFill>
                  <a:srgbClr val="FF0000"/>
                </a:solidFill>
                <a:latin typeface="Calibri" pitchFamily="34" charset="0"/>
                <a:cs typeface="Calibri" pitchFamily="34" charset="0"/>
              </a:rPr>
              <a:t>Answer: A</a:t>
            </a:r>
            <a:endParaRPr lang="en-US" sz="1800" dirty="0">
              <a:solidFill>
                <a:srgbClr val="FF0000"/>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28398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Type casting is called </a:t>
            </a:r>
            <a:r>
              <a:rPr lang="en-US" sz="1800" dirty="0" smtClean="0">
                <a:latin typeface="Calibri" pitchFamily="34" charset="0"/>
                <a:cs typeface="Calibri" pitchFamily="34" charset="0"/>
              </a:rPr>
              <a:t>narrowing conversion while type </a:t>
            </a:r>
            <a:r>
              <a:rPr lang="en-US" sz="1800" dirty="0">
                <a:latin typeface="Calibri" pitchFamily="34" charset="0"/>
                <a:cs typeface="Calibri" pitchFamily="34" charset="0"/>
              </a:rPr>
              <a:t>conversion is called </a:t>
            </a:r>
            <a:r>
              <a:rPr lang="en-US" sz="1800" dirty="0" smtClean="0">
                <a:latin typeface="Calibri" pitchFamily="34" charset="0"/>
                <a:cs typeface="Calibri" pitchFamily="34" charset="0"/>
              </a:rPr>
              <a:t>widening conversion.</a:t>
            </a:r>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pPr marL="342900" indent="-342900">
              <a:buFont typeface="+mj-lt"/>
              <a:buAutoNum type="alphaUcPeriod"/>
            </a:pP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Options: </a:t>
            </a:r>
          </a:p>
          <a:p>
            <a:pPr marL="342900" indent="-342900">
              <a:buFont typeface="+mj-lt"/>
              <a:buAutoNum type="alphaUcPeriod"/>
            </a:pPr>
            <a:r>
              <a:rPr lang="en-US" sz="1800" dirty="0" smtClean="0">
                <a:latin typeface="Calibri" pitchFamily="34" charset="0"/>
                <a:cs typeface="Calibri" pitchFamily="34" charset="0"/>
              </a:rPr>
              <a:t>True</a:t>
            </a:r>
          </a:p>
          <a:p>
            <a:pPr marL="342900" indent="-342900">
              <a:buFont typeface="+mj-lt"/>
              <a:buAutoNum type="alphaUcPeriod"/>
            </a:pPr>
            <a:r>
              <a:rPr lang="en-US" sz="1800" dirty="0" smtClean="0">
                <a:latin typeface="Calibri" pitchFamily="34" charset="0"/>
                <a:cs typeface="Calibri" pitchFamily="34" charset="0"/>
              </a:rPr>
              <a:t>False</a:t>
            </a:r>
          </a:p>
          <a:p>
            <a:endParaRPr lang="en-US" sz="1800" dirty="0" smtClean="0">
              <a:latin typeface="Calibri" pitchFamily="34" charset="0"/>
              <a:cs typeface="Calibri" pitchFamily="34" charset="0"/>
            </a:endParaRPr>
          </a:p>
          <a:p>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67554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Type casting is called </a:t>
            </a:r>
            <a:r>
              <a:rPr lang="en-US" sz="1800" dirty="0" smtClean="0">
                <a:latin typeface="Calibri" pitchFamily="34" charset="0"/>
                <a:cs typeface="Calibri" pitchFamily="34" charset="0"/>
              </a:rPr>
              <a:t>narrowing conversion while type </a:t>
            </a:r>
            <a:r>
              <a:rPr lang="en-US" sz="1800" dirty="0">
                <a:latin typeface="Calibri" pitchFamily="34" charset="0"/>
                <a:cs typeface="Calibri" pitchFamily="34" charset="0"/>
              </a:rPr>
              <a:t>conversion is called </a:t>
            </a:r>
            <a:r>
              <a:rPr lang="en-US" sz="1800" dirty="0" smtClean="0">
                <a:latin typeface="Calibri" pitchFamily="34" charset="0"/>
                <a:cs typeface="Calibri" pitchFamily="34" charset="0"/>
              </a:rPr>
              <a:t>widening conversion.</a:t>
            </a:r>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pPr marL="342900" indent="-342900">
              <a:buFont typeface="+mj-lt"/>
              <a:buAutoNum type="alphaUcPeriod"/>
            </a:pP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Options: </a:t>
            </a:r>
          </a:p>
          <a:p>
            <a:pPr marL="342900" indent="-342900">
              <a:buFont typeface="+mj-lt"/>
              <a:buAutoNum type="alphaUcPeriod"/>
            </a:pPr>
            <a:r>
              <a:rPr lang="en-US" sz="1800" dirty="0" smtClean="0">
                <a:latin typeface="Calibri" pitchFamily="34" charset="0"/>
                <a:cs typeface="Calibri" pitchFamily="34" charset="0"/>
              </a:rPr>
              <a:t>True</a:t>
            </a:r>
          </a:p>
          <a:p>
            <a:pPr marL="342900" indent="-342900">
              <a:buFont typeface="+mj-lt"/>
              <a:buAutoNum type="alphaUcPeriod"/>
            </a:pPr>
            <a:r>
              <a:rPr lang="en-US" sz="1800" dirty="0" smtClean="0">
                <a:latin typeface="Calibri" pitchFamily="34" charset="0"/>
                <a:cs typeface="Calibri" pitchFamily="34" charset="0"/>
              </a:rPr>
              <a:t>False</a:t>
            </a:r>
          </a:p>
          <a:p>
            <a:endParaRPr lang="en-US" sz="1800" dirty="0" smtClean="0">
              <a:latin typeface="Calibri" pitchFamily="34" charset="0"/>
              <a:cs typeface="Calibri" pitchFamily="34" charset="0"/>
            </a:endParaRPr>
          </a:p>
          <a:p>
            <a:endParaRPr lang="en-US" sz="1800" dirty="0" smtClean="0">
              <a:latin typeface="Calibri" pitchFamily="34" charset="0"/>
              <a:cs typeface="Calibri" pitchFamily="34" charset="0"/>
            </a:endParaRPr>
          </a:p>
          <a:p>
            <a:r>
              <a:rPr lang="en-US" sz="1800" dirty="0" smtClean="0">
                <a:solidFill>
                  <a:srgbClr val="FF0000"/>
                </a:solidFill>
                <a:latin typeface="Calibri" pitchFamily="34" charset="0"/>
                <a:cs typeface="Calibri" pitchFamily="34" charset="0"/>
              </a:rPr>
              <a:t>Answer: True</a:t>
            </a:r>
            <a:endParaRPr lang="en-US" sz="1800" dirty="0">
              <a:solidFill>
                <a:srgbClr val="FF0000"/>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5535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128780"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The </a:t>
            </a:r>
            <a:r>
              <a:rPr lang="en-US" sz="1800" dirty="0">
                <a:latin typeface="Calibri" pitchFamily="34" charset="0"/>
                <a:cs typeface="Calibri" pitchFamily="34" charset="0"/>
              </a:rPr>
              <a:t>basic difference </a:t>
            </a:r>
            <a:r>
              <a:rPr lang="en-US" sz="1800" dirty="0" smtClean="0">
                <a:latin typeface="Calibri" pitchFamily="34" charset="0"/>
                <a:cs typeface="Calibri" pitchFamily="34" charset="0"/>
              </a:rPr>
              <a:t>is </a:t>
            </a:r>
            <a:r>
              <a:rPr lang="en-US" sz="1800" dirty="0">
                <a:latin typeface="Calibri" pitchFamily="34" charset="0"/>
                <a:cs typeface="Calibri" pitchFamily="34" charset="0"/>
              </a:rPr>
              <a:t>that type casting is </a:t>
            </a:r>
            <a:r>
              <a:rPr lang="en-US" sz="1800" dirty="0" smtClean="0">
                <a:latin typeface="Calibri" pitchFamily="34" charset="0"/>
                <a:cs typeface="Calibri" pitchFamily="34" charset="0"/>
              </a:rPr>
              <a:t>done </a:t>
            </a:r>
            <a:r>
              <a:rPr lang="en-US" sz="1800" dirty="0">
                <a:latin typeface="Calibri" pitchFamily="34" charset="0"/>
                <a:cs typeface="Calibri" pitchFamily="34" charset="0"/>
              </a:rPr>
              <a:t>by the programmer. On the other hand, the type conversion is </a:t>
            </a:r>
            <a:r>
              <a:rPr lang="en-US" sz="1800" dirty="0" smtClean="0">
                <a:latin typeface="Calibri" pitchFamily="34" charset="0"/>
                <a:cs typeface="Calibri" pitchFamily="34" charset="0"/>
              </a:rPr>
              <a:t>done </a:t>
            </a:r>
            <a:r>
              <a:rPr lang="en-US" sz="1800" dirty="0">
                <a:latin typeface="Calibri" pitchFamily="34" charset="0"/>
                <a:cs typeface="Calibri" pitchFamily="34" charset="0"/>
              </a:rPr>
              <a:t>by the compiler while compiling</a:t>
            </a:r>
            <a:r>
              <a:rPr lang="en-US" sz="1800" dirty="0" smtClean="0">
                <a:latin typeface="Calibri" pitchFamily="34" charset="0"/>
                <a:cs typeface="Calibri" pitchFamily="34" charset="0"/>
              </a:rPr>
              <a:t>.</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Type </a:t>
            </a:r>
            <a:r>
              <a:rPr lang="en-US" sz="1800" dirty="0">
                <a:latin typeface="Calibri" pitchFamily="34" charset="0"/>
                <a:cs typeface="Calibri" pitchFamily="34" charset="0"/>
              </a:rPr>
              <a:t>casting can be applied to the </a:t>
            </a:r>
            <a:r>
              <a:rPr lang="en-US" sz="1800" dirty="0" err="1">
                <a:latin typeface="Calibri" pitchFamily="34" charset="0"/>
                <a:cs typeface="Calibri" pitchFamily="34" charset="0"/>
              </a:rPr>
              <a:t>datatypes</a:t>
            </a:r>
            <a:r>
              <a:rPr lang="en-US" sz="1800" dirty="0">
                <a:latin typeface="Calibri" pitchFamily="34" charset="0"/>
                <a:cs typeface="Calibri" pitchFamily="34" charset="0"/>
              </a:rPr>
              <a:t>, which may not be compatible with each other. Conversely, type conversion can only be applied to the </a:t>
            </a:r>
            <a:r>
              <a:rPr lang="en-US" sz="1800" dirty="0" err="1">
                <a:latin typeface="Calibri" pitchFamily="34" charset="0"/>
                <a:cs typeface="Calibri" pitchFamily="34" charset="0"/>
              </a:rPr>
              <a:t>datatypes</a:t>
            </a:r>
            <a:r>
              <a:rPr lang="en-US" sz="1800" dirty="0">
                <a:latin typeface="Calibri" pitchFamily="34" charset="0"/>
                <a:cs typeface="Calibri" pitchFamily="34" charset="0"/>
              </a:rPr>
              <a:t> which are compatible with each other</a:t>
            </a:r>
            <a:r>
              <a:rPr lang="en-US" sz="1800" dirty="0" smtClean="0">
                <a:latin typeface="Calibri" pitchFamily="34" charset="0"/>
                <a:cs typeface="Calibri" pitchFamily="34" charset="0"/>
              </a:rPr>
              <a:t>.</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The conversion of one type to another in type casting requires the casting operator “( )” while the conversion of one data type to another in type conversion does not require any operator</a:t>
            </a:r>
            <a:r>
              <a:rPr lang="en-US" sz="1800" dirty="0" smtClean="0">
                <a:latin typeface="Calibri" pitchFamily="34" charset="0"/>
                <a:cs typeface="Calibri" pitchFamily="34" charset="0"/>
              </a:rPr>
              <a:t>.</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While converting one data type to another in type casting, the destination type can be larger or smaller than the source type. As against, the destination type must be larger than the source type in type conversion.</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43045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Difference between implicit conversion and Type casting</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91150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128780"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The conversion of one type to another type is done while coding in type casting. In contrast, in type conversion, the conversion of one type to another is done explicitly during compilation</a:t>
            </a:r>
            <a:r>
              <a:rPr lang="en-US" sz="1800" dirty="0" smtClean="0">
                <a:latin typeface="Calibri" pitchFamily="34" charset="0"/>
                <a:cs typeface="Calibri" pitchFamily="34" charset="0"/>
              </a:rPr>
              <a:t>.</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Type casting is called narrowing conversion because here the destination type can be smaller than source type. Unlike, type conversion is called widening conversion because here, the destination type must be larger than the source type</a:t>
            </a:r>
            <a:r>
              <a:rPr lang="en-US" sz="1800" dirty="0" smtClean="0">
                <a:latin typeface="Calibri" pitchFamily="34" charset="0"/>
                <a:cs typeface="Calibri" pitchFamily="34" charset="0"/>
              </a:rPr>
              <a:t>.</a:t>
            </a:r>
          </a:p>
          <a:p>
            <a:endParaRPr lang="en-US" sz="1800" dirty="0" smtClean="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43045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Difference between implicit conversion and Type casting</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62514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We discussed type conversion when different </a:t>
            </a:r>
            <a:r>
              <a:rPr lang="en-US" sz="1800" dirty="0">
                <a:latin typeface="Calibri" pitchFamily="34" charset="0"/>
                <a:cs typeface="Calibri" pitchFamily="34" charset="0"/>
              </a:rPr>
              <a:t>types of </a:t>
            </a:r>
            <a:r>
              <a:rPr lang="en-US" sz="1800" dirty="0">
                <a:latin typeface="Calibri" pitchFamily="34" charset="0"/>
                <a:cs typeface="Calibri" pitchFamily="34" charset="0"/>
                <a:hlinkClick r:id="rId3"/>
              </a:rPr>
              <a:t>constants and variables</a:t>
            </a:r>
            <a:r>
              <a:rPr lang="en-US" sz="1800" dirty="0">
                <a:latin typeface="Calibri" pitchFamily="34" charset="0"/>
                <a:cs typeface="Calibri" pitchFamily="34" charset="0"/>
              </a:rPr>
              <a:t> are used in </a:t>
            </a:r>
            <a:r>
              <a:rPr lang="en-US" sz="1800" dirty="0" smtClean="0">
                <a:latin typeface="Calibri" pitchFamily="34" charset="0"/>
                <a:cs typeface="Calibri" pitchFamily="34" charset="0"/>
              </a:rPr>
              <a:t>expression</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This automated </a:t>
            </a:r>
            <a:r>
              <a:rPr lang="en-US" sz="1800" dirty="0">
                <a:latin typeface="Calibri" pitchFamily="34" charset="0"/>
                <a:cs typeface="Calibri" pitchFamily="34" charset="0"/>
              </a:rPr>
              <a:t>type promotion will work well if both </a:t>
            </a:r>
            <a:r>
              <a:rPr lang="en-US" sz="1800" dirty="0">
                <a:latin typeface="Calibri" pitchFamily="34" charset="0"/>
                <a:cs typeface="Calibri" pitchFamily="34" charset="0"/>
                <a:hlinkClick r:id="rId4"/>
              </a:rPr>
              <a:t>data types</a:t>
            </a:r>
            <a:r>
              <a:rPr lang="en-US" sz="1800" dirty="0">
                <a:latin typeface="Calibri" pitchFamily="34" charset="0"/>
                <a:cs typeface="Calibri" pitchFamily="34" charset="0"/>
              </a:rPr>
              <a:t> are of primary data type or both are of same user-defined data type. </a:t>
            </a:r>
            <a:endParaRPr lang="en-US" sz="1800" dirty="0" smtClean="0">
              <a:latin typeface="Calibri" pitchFamily="34" charset="0"/>
              <a:cs typeface="Calibri" pitchFamily="34" charset="0"/>
            </a:endParaRP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But </a:t>
            </a:r>
            <a:r>
              <a:rPr lang="en-US" sz="1800" dirty="0">
                <a:latin typeface="Calibri" pitchFamily="34" charset="0"/>
                <a:cs typeface="Calibri" pitchFamily="34" charset="0"/>
              </a:rPr>
              <a:t>it will create problem when one data type is user-defined data type </a:t>
            </a:r>
            <a:r>
              <a:rPr lang="en-US" sz="1800" dirty="0" smtClean="0">
                <a:latin typeface="Calibri" pitchFamily="34" charset="0"/>
                <a:cs typeface="Calibri" pitchFamily="34" charset="0"/>
              </a:rPr>
              <a:t>(like class) and </a:t>
            </a:r>
            <a:r>
              <a:rPr lang="en-US" sz="1800" dirty="0">
                <a:latin typeface="Calibri" pitchFamily="34" charset="0"/>
                <a:cs typeface="Calibri" pitchFamily="34" charset="0"/>
              </a:rPr>
              <a:t>another is primary data type. </a:t>
            </a:r>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For that </a:t>
            </a:r>
            <a:r>
              <a:rPr lang="en-US" sz="1800" dirty="0">
                <a:latin typeface="Calibri" pitchFamily="34" charset="0"/>
                <a:cs typeface="Calibri" pitchFamily="34" charset="0"/>
              </a:rPr>
              <a:t>we have to use some special function for type conversion as in such cases automatic type conversion can not be performed by the language itself.</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208724" y="92375"/>
            <a:ext cx="8668575"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a:cs typeface="Calibri"/>
              </a:rPr>
              <a:t>Type conversion from user defined type to primary data type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8456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endParaRPr>
          </a:p>
          <a:p>
            <a:pPr algn="just"/>
            <a:r>
              <a:rPr lang="en-US" sz="1800" dirty="0">
                <a:latin typeface="Calibri"/>
              </a:rPr>
              <a:t>There are three types of type conversion are possible</a:t>
            </a:r>
            <a:r>
              <a:rPr lang="en-US" sz="1800" dirty="0" smtClean="0">
                <a:latin typeface="Calibri"/>
              </a:rPr>
              <a:t>:</a:t>
            </a:r>
          </a:p>
          <a:p>
            <a:pPr algn="just"/>
            <a:endParaRPr lang="en-US" sz="1800" dirty="0">
              <a:latin typeface="Calibri"/>
            </a:endParaRPr>
          </a:p>
          <a:p>
            <a:pPr marL="342900" indent="-342900" algn="just">
              <a:buFont typeface="+mj-lt"/>
              <a:buAutoNum type="arabicPeriod"/>
            </a:pPr>
            <a:r>
              <a:rPr lang="en-US" sz="1800" dirty="0">
                <a:latin typeface="Calibri"/>
              </a:rPr>
              <a:t>Conversion from basic type to the class type</a:t>
            </a:r>
            <a:r>
              <a:rPr lang="en-US" sz="1800" dirty="0" smtClean="0">
                <a:latin typeface="Calibri"/>
              </a:rPr>
              <a:t>.</a:t>
            </a:r>
          </a:p>
          <a:p>
            <a:pPr marL="342900" indent="-342900" algn="just">
              <a:buFont typeface="+mj-lt"/>
              <a:buAutoNum type="arabicPeriod"/>
            </a:pPr>
            <a:endParaRPr lang="en-US" sz="1800" dirty="0">
              <a:latin typeface="Calibri"/>
            </a:endParaRPr>
          </a:p>
          <a:p>
            <a:pPr marL="342900" indent="-342900" algn="just">
              <a:buFont typeface="+mj-lt"/>
              <a:buAutoNum type="arabicPeriod"/>
            </a:pPr>
            <a:r>
              <a:rPr lang="en-US" sz="1800" dirty="0">
                <a:latin typeface="Calibri"/>
              </a:rPr>
              <a:t>Conversion from class type to basic type</a:t>
            </a:r>
            <a:r>
              <a:rPr lang="en-US" sz="1800" dirty="0" smtClean="0">
                <a:latin typeface="Calibri"/>
              </a:rPr>
              <a:t>.</a:t>
            </a:r>
          </a:p>
          <a:p>
            <a:pPr marL="342900" indent="-342900" algn="just">
              <a:buFont typeface="+mj-lt"/>
              <a:buAutoNum type="arabicPeriod"/>
            </a:pPr>
            <a:endParaRPr lang="en-US" sz="1800" dirty="0">
              <a:latin typeface="Calibri"/>
            </a:endParaRPr>
          </a:p>
          <a:p>
            <a:pPr marL="342900" indent="-342900" algn="just">
              <a:buFont typeface="+mj-lt"/>
              <a:buAutoNum type="arabicPeriod"/>
            </a:pPr>
            <a:r>
              <a:rPr lang="en-US" sz="1800" dirty="0">
                <a:latin typeface="Calibri"/>
              </a:rPr>
              <a:t>Conversion from one class to another class type.</a:t>
            </a:r>
          </a:p>
          <a:p>
            <a:r>
              <a:rPr lang="en-US" dirty="0"/>
              <a:t/>
            </a:r>
            <a:br>
              <a:rPr lang="en-US" dirty="0"/>
            </a:br>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219075" y="92375"/>
            <a:ext cx="8252979"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Type conversion from user defined type to primary data type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5890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endParaRPr>
          </a:p>
          <a:p>
            <a:pPr algn="just"/>
            <a:endParaRPr lang="en-US" sz="1800" dirty="0">
              <a:latin typeface="Calibri"/>
            </a:endParaRPr>
          </a:p>
          <a:p>
            <a:pPr algn="just"/>
            <a:r>
              <a:rPr lang="en-US" sz="1800" dirty="0">
                <a:latin typeface="Calibri"/>
              </a:rPr>
              <a:t>In this type of conversion the source type is basic type and the destination type is class type</a:t>
            </a:r>
            <a:r>
              <a:rPr lang="en-US" sz="1800" dirty="0" smtClean="0">
                <a:latin typeface="Calibri"/>
              </a:rPr>
              <a:t>.</a:t>
            </a:r>
          </a:p>
          <a:p>
            <a:pPr algn="just"/>
            <a:endParaRPr lang="en-US" sz="1800" dirty="0" smtClean="0">
              <a:latin typeface="Calibri"/>
            </a:endParaRPr>
          </a:p>
          <a:p>
            <a:pPr algn="just"/>
            <a:r>
              <a:rPr lang="en-US" sz="1800" dirty="0" smtClean="0">
                <a:latin typeface="Calibri"/>
              </a:rPr>
              <a:t>Means </a:t>
            </a:r>
            <a:r>
              <a:rPr lang="en-US" sz="1800" dirty="0">
                <a:latin typeface="Calibri"/>
              </a:rPr>
              <a:t>basic data type is converted into the class type</a:t>
            </a:r>
            <a:r>
              <a:rPr lang="en-US" sz="1800" dirty="0" smtClean="0">
                <a:latin typeface="Calibri"/>
              </a:rPr>
              <a:t>.</a:t>
            </a:r>
          </a:p>
          <a:p>
            <a:pPr algn="just"/>
            <a:endParaRPr lang="en-US" sz="1800" dirty="0">
              <a:latin typeface="Calibri"/>
            </a:endParaRPr>
          </a:p>
          <a:p>
            <a:pPr algn="just"/>
            <a:r>
              <a:rPr lang="en-US" sz="1800" dirty="0">
                <a:latin typeface="Calibri"/>
              </a:rPr>
              <a:t>For example we have class employee and one object of employee ‘</a:t>
            </a:r>
            <a:r>
              <a:rPr lang="en-US" sz="1800" dirty="0" err="1">
                <a:latin typeface="Calibri"/>
              </a:rPr>
              <a:t>emp</a:t>
            </a:r>
            <a:r>
              <a:rPr lang="en-US" sz="1800" dirty="0">
                <a:latin typeface="Calibri"/>
              </a:rPr>
              <a:t>’ and suppose we want to assign the employee code of employee ‘</a:t>
            </a:r>
            <a:r>
              <a:rPr lang="en-US" sz="1800" dirty="0" err="1">
                <a:latin typeface="Calibri"/>
              </a:rPr>
              <a:t>emp</a:t>
            </a:r>
            <a:r>
              <a:rPr lang="en-US" sz="1800" dirty="0">
                <a:latin typeface="Calibri"/>
              </a:rPr>
              <a:t>’ by any integer variable say ‘</a:t>
            </a:r>
            <a:r>
              <a:rPr lang="en-US" sz="1800" dirty="0" err="1">
                <a:latin typeface="Calibri"/>
              </a:rPr>
              <a:t>Ecode</a:t>
            </a:r>
            <a:r>
              <a:rPr lang="en-US" sz="1800" dirty="0">
                <a:latin typeface="Calibri"/>
              </a:rPr>
              <a:t>’ then the statement below is the example of the conversion from basic to class type</a:t>
            </a:r>
            <a:r>
              <a:rPr lang="en-US" sz="1800" dirty="0" smtClean="0">
                <a:latin typeface="Calibri"/>
              </a:rPr>
              <a:t>.</a:t>
            </a:r>
          </a:p>
          <a:p>
            <a:pPr algn="just"/>
            <a:endParaRPr lang="en-US" sz="1800" dirty="0">
              <a:latin typeface="Calibri"/>
            </a:endParaRPr>
          </a:p>
          <a:p>
            <a:pPr algn="just"/>
            <a:r>
              <a:rPr lang="en-US" sz="1800" dirty="0" smtClean="0">
                <a:latin typeface="Calibri"/>
              </a:rPr>
              <a:t>	</a:t>
            </a:r>
            <a:r>
              <a:rPr lang="en-US" sz="1800" dirty="0" err="1" smtClean="0">
                <a:latin typeface="Calibri"/>
              </a:rPr>
              <a:t>emp</a:t>
            </a:r>
            <a:r>
              <a:rPr lang="en-US" sz="1800" dirty="0" smtClean="0">
                <a:latin typeface="Calibri"/>
              </a:rPr>
              <a:t> </a:t>
            </a:r>
            <a:r>
              <a:rPr lang="en-US" sz="1800" dirty="0">
                <a:latin typeface="Calibri"/>
              </a:rPr>
              <a:t>= </a:t>
            </a:r>
            <a:r>
              <a:rPr lang="en-US" sz="1800" dirty="0" err="1">
                <a:latin typeface="Calibri"/>
              </a:rPr>
              <a:t>Ecode</a:t>
            </a:r>
            <a:r>
              <a:rPr lang="en-US" sz="1800" dirty="0">
                <a:latin typeface="Calibri"/>
              </a:rPr>
              <a:t> </a:t>
            </a:r>
            <a:r>
              <a:rPr lang="en-US" sz="1800" dirty="0" smtClean="0">
                <a:latin typeface="Calibri"/>
              </a:rPr>
              <a:t>;</a:t>
            </a:r>
          </a:p>
          <a:p>
            <a:pPr algn="just"/>
            <a:endParaRPr lang="en-US" sz="1800" dirty="0">
              <a:latin typeface="Calibri"/>
            </a:endParaRPr>
          </a:p>
          <a:p>
            <a:pPr algn="just"/>
            <a:r>
              <a:rPr lang="en-US" sz="1800" dirty="0">
                <a:latin typeface="Calibri"/>
              </a:rPr>
              <a:t>Here the assignment will be done by converting “</a:t>
            </a:r>
            <a:r>
              <a:rPr lang="en-US" sz="1800" dirty="0" err="1">
                <a:latin typeface="Calibri"/>
              </a:rPr>
              <a:t>Ecode</a:t>
            </a:r>
            <a:r>
              <a:rPr lang="en-US" sz="1800" dirty="0">
                <a:latin typeface="Calibri"/>
              </a:rPr>
              <a:t>” which is of basic or primary data type into the class type.
</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Conversion from Basic type to the Class type</a:t>
            </a:r>
          </a:p>
        </p:txBody>
      </p:sp>
    </p:spTree>
    <p:extLst>
      <p:ext uri="{BB962C8B-B14F-4D97-AF65-F5344CB8AC3E}">
        <p14:creationId xmlns:p14="http://schemas.microsoft.com/office/powerpoint/2010/main" val="1335605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algn="just"/>
            <a:r>
              <a:rPr lang="en-US" sz="1800" dirty="0">
                <a:latin typeface="Calibri"/>
              </a:rPr>
              <a:t>The conversion from basic type to the class type can be performed by two ways</a:t>
            </a:r>
            <a:r>
              <a:rPr lang="en-US" sz="1800" dirty="0" smtClean="0">
                <a:latin typeface="Calibri"/>
              </a:rPr>
              <a:t>:</a:t>
            </a:r>
          </a:p>
          <a:p>
            <a:pPr algn="just"/>
            <a:endParaRPr lang="en-US" sz="1800" dirty="0">
              <a:latin typeface="Calibri"/>
            </a:endParaRPr>
          </a:p>
          <a:p>
            <a:pPr algn="just"/>
            <a:r>
              <a:rPr lang="en-US" sz="1800" dirty="0">
                <a:latin typeface="Calibri"/>
              </a:rPr>
              <a:t>Using </a:t>
            </a:r>
            <a:r>
              <a:rPr lang="en-US" sz="1800" dirty="0" smtClean="0">
                <a:latin typeface="Calibri"/>
              </a:rPr>
              <a:t>constructor</a:t>
            </a:r>
          </a:p>
          <a:p>
            <a:pPr algn="just"/>
            <a:endParaRPr lang="en-US" sz="1800" dirty="0">
              <a:latin typeface="Calibri"/>
            </a:endParaRPr>
          </a:p>
          <a:p>
            <a:pPr algn="just"/>
            <a:r>
              <a:rPr lang="en-US" sz="1800" dirty="0">
                <a:latin typeface="Calibri"/>
              </a:rPr>
              <a:t>Using Operator Overloading</a:t>
            </a: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Conversion from Basic type to the Class type</a:t>
            </a:r>
          </a:p>
        </p:txBody>
      </p:sp>
    </p:spTree>
    <p:extLst>
      <p:ext uri="{BB962C8B-B14F-4D97-AF65-F5344CB8AC3E}">
        <p14:creationId xmlns:p14="http://schemas.microsoft.com/office/powerpoint/2010/main" val="203743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0" y="671320"/>
            <a:ext cx="8952289" cy="4379804"/>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endParaRPr>
          </a:p>
          <a:p>
            <a:pPr marL="285750" lvl="1" indent="-285750" algn="just">
              <a:buFont typeface="Arial" pitchFamily="34" charset="0"/>
              <a:buChar char="•"/>
            </a:pPr>
            <a:r>
              <a:rPr lang="en-US" sz="1800" dirty="0">
                <a:latin typeface="Calibri"/>
              </a:rPr>
              <a:t>We can use constructor to perform type conversion during the object creation</a:t>
            </a:r>
            <a:r>
              <a:rPr lang="en-US" sz="1800" dirty="0" smtClean="0">
                <a:latin typeface="Calibri"/>
              </a:rPr>
              <a:t>.</a:t>
            </a:r>
          </a:p>
          <a:p>
            <a:pPr marL="285750" lvl="1" indent="-285750" algn="just">
              <a:buFont typeface="Arial" pitchFamily="34" charset="0"/>
              <a:buChar char="•"/>
            </a:pPr>
            <a:endParaRPr lang="en-US" sz="1800" dirty="0">
              <a:latin typeface="Calibri"/>
            </a:endParaRPr>
          </a:p>
          <a:p>
            <a:pPr marL="285750" lvl="1" indent="-285750" algn="just">
              <a:buFont typeface="Arial" pitchFamily="34" charset="0"/>
              <a:buChar char="•"/>
            </a:pPr>
            <a:r>
              <a:rPr lang="en-US" sz="1800" dirty="0">
                <a:latin typeface="Calibri"/>
              </a:rPr>
              <a:t>Consider the following example with class ‘Time’ in which we want to assign total time in minutes by integer variable ‘duration</a:t>
            </a:r>
            <a:r>
              <a:rPr lang="en-US" sz="1800" dirty="0" smtClean="0">
                <a:latin typeface="Calibri"/>
              </a:rPr>
              <a:t>’.</a:t>
            </a:r>
          </a:p>
          <a:p>
            <a:pPr marL="285750" lvl="1" indent="-285750" algn="just">
              <a:buFont typeface="Arial" pitchFamily="34" charset="0"/>
              <a:buChar char="•"/>
            </a:pPr>
            <a:endParaRPr lang="en-US" sz="1800" dirty="0">
              <a:latin typeface="Calibri"/>
            </a:endParaRPr>
          </a:p>
          <a:p>
            <a:pPr marL="285750" lvl="1" indent="-285750" algn="just">
              <a:buFont typeface="Arial" pitchFamily="34" charset="0"/>
              <a:buChar char="•"/>
            </a:pPr>
            <a:r>
              <a:rPr lang="en-US" sz="1800" dirty="0">
                <a:latin typeface="Calibri"/>
              </a:rPr>
              <a:t>To achieve that we have implemented one constructor function which accepts one argument of type </a:t>
            </a:r>
            <a:r>
              <a:rPr lang="en-US" sz="1800" dirty="0" smtClean="0">
                <a:latin typeface="Calibri"/>
              </a:rPr>
              <a:t>integer</a:t>
            </a:r>
          </a:p>
          <a:p>
            <a:pPr marL="285750" lvl="1" indent="-285750" algn="just">
              <a:buFont typeface="Arial" pitchFamily="34" charset="0"/>
              <a:buChar char="•"/>
            </a:pPr>
            <a:endParaRPr lang="en-US" sz="1800" dirty="0" smtClean="0">
              <a:latin typeface="Calibri"/>
            </a:endParaRPr>
          </a:p>
          <a:p>
            <a:pPr marL="285750" lvl="1" indent="-285750" algn="just">
              <a:buFont typeface="Arial" pitchFamily="34" charset="0"/>
              <a:buChar char="•"/>
            </a:pPr>
            <a:r>
              <a:rPr lang="en-US" sz="1800" dirty="0" smtClean="0">
                <a:latin typeface="Calibri"/>
              </a:rPr>
              <a:t>See the example on next slide</a:t>
            </a:r>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95251" y="92375"/>
            <a:ext cx="911542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Conversion from Basic </a:t>
            </a:r>
            <a:r>
              <a:rPr lang="en-US" sz="2400" b="1" dirty="0" smtClean="0">
                <a:solidFill>
                  <a:srgbClr val="FFFFFF"/>
                </a:solidFill>
                <a:latin typeface="Calibri"/>
                <a:cs typeface="Calibri"/>
              </a:rPr>
              <a:t>to </a:t>
            </a:r>
            <a:r>
              <a:rPr lang="en-US" sz="2400" b="1" dirty="0">
                <a:solidFill>
                  <a:srgbClr val="FFFFFF"/>
                </a:solidFill>
                <a:latin typeface="Calibri"/>
                <a:cs typeface="Calibri"/>
              </a:rPr>
              <a:t>the Class </a:t>
            </a:r>
            <a:r>
              <a:rPr lang="en-US" sz="2400" b="1" dirty="0" smtClean="0">
                <a:solidFill>
                  <a:srgbClr val="FFFFFF"/>
                </a:solidFill>
                <a:latin typeface="Calibri"/>
                <a:cs typeface="Calibri"/>
              </a:rPr>
              <a:t>type using </a:t>
            </a:r>
            <a:r>
              <a:rPr lang="en-US" sz="2400" b="1" dirty="0">
                <a:solidFill>
                  <a:srgbClr val="FFFFFF"/>
                </a:solidFill>
                <a:latin typeface="Calibri"/>
                <a:cs typeface="Calibri"/>
              </a:rPr>
              <a:t>Constructor:</a:t>
            </a:r>
          </a:p>
          <a:p>
            <a:endParaRPr lang="en-US" sz="2400" b="1" dirty="0">
              <a:solidFill>
                <a:srgbClr val="FFFFFF"/>
              </a:solidFill>
              <a:latin typeface="Calibri"/>
              <a:cs typeface="Calibri"/>
            </a:endParaRPr>
          </a:p>
        </p:txBody>
      </p:sp>
    </p:spTree>
    <p:extLst>
      <p:ext uri="{BB962C8B-B14F-4D97-AF65-F5344CB8AC3E}">
        <p14:creationId xmlns:p14="http://schemas.microsoft.com/office/powerpoint/2010/main" val="4034693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p>
          <a:p>
            <a:pPr marL="457200" indent="-381000">
              <a:lnSpc>
                <a:spcPct val="200000"/>
              </a:lnSpc>
              <a:buSzPts val="2400"/>
              <a:buFont typeface="Calibri,Sans-Serif"/>
              <a:buChar char="●"/>
            </a:pPr>
            <a:r>
              <a:rPr lang="en-IN" sz="2000" dirty="0" smtClean="0">
                <a:latin typeface="Calibri"/>
                <a:ea typeface="Calibri"/>
                <a:cs typeface="Calibri"/>
              </a:rPr>
              <a:t>Basic concept of type conversion</a:t>
            </a:r>
          </a:p>
          <a:p>
            <a:pPr marL="457200" indent="-381000">
              <a:lnSpc>
                <a:spcPct val="200000"/>
              </a:lnSpc>
              <a:buSzPts val="2400"/>
              <a:buFont typeface="Calibri,Sans-Serif"/>
              <a:buChar char="●"/>
            </a:pPr>
            <a:r>
              <a:rPr lang="en-IN" sz="2000" dirty="0" smtClean="0">
                <a:latin typeface="Calibri"/>
                <a:ea typeface="Calibri"/>
                <a:cs typeface="Calibri"/>
              </a:rPr>
              <a:t>Type conversion- implicit and explicit</a:t>
            </a:r>
          </a:p>
          <a:p>
            <a:pPr marL="457200" indent="-381000">
              <a:lnSpc>
                <a:spcPct val="200000"/>
              </a:lnSpc>
              <a:buSzPts val="2400"/>
              <a:buFont typeface="Calibri,Sans-Serif"/>
              <a:buChar char="●"/>
            </a:pPr>
            <a:r>
              <a:rPr lang="en-IN" sz="2000" dirty="0" smtClean="0">
                <a:latin typeface="Calibri"/>
                <a:ea typeface="Calibri"/>
                <a:cs typeface="Calibri"/>
              </a:rPr>
              <a:t>Difference between implicit and explicit conversion</a:t>
            </a:r>
          </a:p>
          <a:p>
            <a:pPr marL="457200" indent="-381000">
              <a:lnSpc>
                <a:spcPct val="200000"/>
              </a:lnSpc>
              <a:buSzPts val="2400"/>
              <a:buFont typeface="Calibri,Sans-Serif"/>
              <a:buChar char="●"/>
            </a:pPr>
            <a:r>
              <a:rPr lang="en-IN" sz="2000" dirty="0" smtClean="0">
                <a:latin typeface="Calibri"/>
                <a:ea typeface="Calibri"/>
                <a:cs typeface="Calibri"/>
              </a:rPr>
              <a:t>B</a:t>
            </a:r>
            <a:r>
              <a:rPr lang="en" sz="2000" dirty="0" smtClean="0">
                <a:latin typeface="Calibri"/>
                <a:ea typeface="Calibri"/>
                <a:cs typeface="Calibri"/>
              </a:rPr>
              <a:t>asic type to class type</a:t>
            </a:r>
          </a:p>
          <a:p>
            <a:pPr marL="457200" indent="-381000">
              <a:lnSpc>
                <a:spcPct val="200000"/>
              </a:lnSpc>
              <a:buSzPts val="2400"/>
              <a:buFont typeface="Calibri,Sans-Serif"/>
              <a:buChar char="●"/>
            </a:pPr>
            <a:r>
              <a:rPr lang="en-IN" sz="2000" dirty="0" smtClean="0">
                <a:latin typeface="Calibri"/>
                <a:ea typeface="Calibri"/>
                <a:cs typeface="Calibri"/>
              </a:rPr>
              <a:t>C</a:t>
            </a:r>
            <a:r>
              <a:rPr lang="en" sz="2000" dirty="0" smtClean="0">
                <a:latin typeface="Calibri"/>
                <a:ea typeface="Calibri"/>
                <a:cs typeface="Calibri"/>
              </a:rPr>
              <a:t>lass type to basic type</a:t>
            </a:r>
            <a:endParaRPr lang="en" sz="2000" dirty="0">
              <a:latin typeface="Calibri"/>
              <a:ea typeface="Calibri"/>
              <a:cs typeface="Calibri"/>
            </a:endParaRPr>
          </a:p>
          <a:p>
            <a:pPr marL="457200" indent="-381000">
              <a:lnSpc>
                <a:spcPct val="200000"/>
              </a:lnSpc>
              <a:buSzPts val="2400"/>
              <a:buFont typeface="Calibri,Sans-Serif"/>
              <a:buChar char="●"/>
            </a:pPr>
            <a:r>
              <a:rPr lang="en-IN" sz="2000" dirty="0" smtClean="0">
                <a:latin typeface="Calibri"/>
                <a:ea typeface="Calibri"/>
                <a:cs typeface="Calibri"/>
              </a:rPr>
              <a:t>O</a:t>
            </a:r>
            <a:r>
              <a:rPr lang="en" sz="2000" dirty="0" smtClean="0">
                <a:latin typeface="Calibri"/>
                <a:ea typeface="Calibri"/>
                <a:cs typeface="Calibri"/>
              </a:rPr>
              <a:t>ne class to another class type</a:t>
            </a:r>
            <a:endParaRPr lang="en" sz="2000" dirty="0">
              <a:latin typeface="Calibri"/>
              <a:ea typeface="Calibri"/>
              <a:cs typeface="Calibri"/>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Write a program </a:t>
            </a:r>
            <a:r>
              <a:rPr lang="en-US" sz="1800" dirty="0">
                <a:latin typeface="Calibri" pitchFamily="34" charset="0"/>
                <a:cs typeface="Calibri" pitchFamily="34" charset="0"/>
              </a:rPr>
              <a:t>to convert basic type </a:t>
            </a:r>
            <a:r>
              <a:rPr lang="en-US" sz="1800" dirty="0" smtClean="0">
                <a:latin typeface="Calibri" pitchFamily="34" charset="0"/>
                <a:cs typeface="Calibri" pitchFamily="34" charset="0"/>
              </a:rPr>
              <a:t>(duration in minutes) to </a:t>
            </a:r>
            <a:r>
              <a:rPr lang="en-US" sz="1800" dirty="0">
                <a:latin typeface="Calibri" pitchFamily="34" charset="0"/>
                <a:cs typeface="Calibri" pitchFamily="34" charset="0"/>
              </a:rPr>
              <a:t>class type </a:t>
            </a:r>
            <a:r>
              <a:rPr lang="en-US" sz="1800" dirty="0" smtClean="0">
                <a:latin typeface="Calibri" pitchFamily="34" charset="0"/>
                <a:cs typeface="Calibri" pitchFamily="34" charset="0"/>
              </a:rPr>
              <a:t>(duration in hours and minutes) using </a:t>
            </a:r>
            <a:r>
              <a:rPr lang="en-US" sz="1800" dirty="0">
                <a:latin typeface="Calibri" pitchFamily="34" charset="0"/>
                <a:cs typeface="Calibri" pitchFamily="34" charset="0"/>
              </a:rPr>
              <a:t>constructor </a:t>
            </a:r>
            <a:endParaRPr lang="en-US" sz="1800" dirty="0" smtClean="0">
              <a:latin typeface="Calibri" pitchFamily="34" charset="0"/>
              <a:cs typeface="Calibri" pitchFamily="34" charset="0"/>
            </a:endParaRPr>
          </a:p>
          <a:p>
            <a:r>
              <a:rPr lang="en-US" sz="1800" dirty="0" smtClean="0">
                <a:latin typeface="Calibri"/>
              </a:rPr>
              <a:t>#</a:t>
            </a:r>
            <a:r>
              <a:rPr lang="en-US" sz="1800" dirty="0">
                <a:latin typeface="Calibri"/>
              </a:rPr>
              <a:t>include &lt;</a:t>
            </a:r>
            <a:r>
              <a:rPr lang="en-US" sz="1800" dirty="0" err="1">
                <a:latin typeface="Calibri"/>
              </a:rPr>
              <a:t>iostream</a:t>
            </a:r>
            <a:r>
              <a:rPr lang="en-US" sz="1800" dirty="0">
                <a:latin typeface="Calibri"/>
              </a:rPr>
              <a:t>&gt;</a:t>
            </a:r>
          </a:p>
          <a:p>
            <a:r>
              <a:rPr lang="en-US" sz="1800" dirty="0">
                <a:latin typeface="Calibri"/>
              </a:rPr>
              <a:t>using namespace </a:t>
            </a:r>
            <a:r>
              <a:rPr lang="en-US" sz="1800" dirty="0" err="1">
                <a:latin typeface="Calibri"/>
              </a:rPr>
              <a:t>std</a:t>
            </a:r>
            <a:r>
              <a:rPr lang="en-US" sz="1800" dirty="0">
                <a:latin typeface="Calibri"/>
              </a:rPr>
              <a:t>;</a:t>
            </a:r>
          </a:p>
          <a:p>
            <a:r>
              <a:rPr lang="en-US" sz="1800" dirty="0" smtClean="0">
                <a:latin typeface="Calibri"/>
              </a:rPr>
              <a:t>class Time {	</a:t>
            </a:r>
          </a:p>
          <a:p>
            <a:r>
              <a:rPr lang="en-US" sz="1800" dirty="0">
                <a:latin typeface="Calibri"/>
              </a:rPr>
              <a:t>	</a:t>
            </a:r>
            <a:r>
              <a:rPr lang="en-US" sz="1800" dirty="0" err="1" smtClean="0">
                <a:latin typeface="Calibri"/>
              </a:rPr>
              <a:t>int</a:t>
            </a:r>
            <a:r>
              <a:rPr lang="en-US" sz="1800" dirty="0" smtClean="0">
                <a:latin typeface="Calibri"/>
              </a:rPr>
              <a:t> </a:t>
            </a:r>
            <a:r>
              <a:rPr lang="en-US" sz="1800" dirty="0" err="1">
                <a:latin typeface="Calibri"/>
              </a:rPr>
              <a:t>hrs,min</a:t>
            </a:r>
            <a:r>
              <a:rPr lang="en-US" sz="1800" dirty="0">
                <a:latin typeface="Calibri"/>
              </a:rPr>
              <a:t>;</a:t>
            </a:r>
          </a:p>
          <a:p>
            <a:r>
              <a:rPr lang="en-US" sz="1800" dirty="0">
                <a:latin typeface="Calibri"/>
              </a:rPr>
              <a:t>	public:</a:t>
            </a:r>
          </a:p>
          <a:p>
            <a:r>
              <a:rPr lang="en-US" sz="1800" dirty="0">
                <a:latin typeface="Calibri"/>
              </a:rPr>
              <a:t>       </a:t>
            </a:r>
            <a:r>
              <a:rPr lang="en-US" sz="1800" dirty="0" smtClean="0">
                <a:latin typeface="Calibri"/>
              </a:rPr>
              <a:t>		 </a:t>
            </a:r>
            <a:r>
              <a:rPr lang="en-US" sz="1800" dirty="0">
                <a:latin typeface="Calibri"/>
              </a:rPr>
              <a:t>Time(</a:t>
            </a:r>
            <a:r>
              <a:rPr lang="en-US" sz="1800" dirty="0" err="1">
                <a:latin typeface="Calibri"/>
              </a:rPr>
              <a:t>int</a:t>
            </a:r>
            <a:r>
              <a:rPr lang="en-US" sz="1800" dirty="0">
                <a:latin typeface="Calibri"/>
              </a:rPr>
              <a:t>);</a:t>
            </a:r>
          </a:p>
          <a:p>
            <a:r>
              <a:rPr lang="en-US" sz="1800" dirty="0">
                <a:latin typeface="Calibri"/>
              </a:rPr>
              <a:t>		void display();</a:t>
            </a:r>
          </a:p>
          <a:p>
            <a:r>
              <a:rPr lang="en-US" sz="1800" dirty="0">
                <a:latin typeface="Calibri"/>
              </a:rPr>
              <a:t>};</a:t>
            </a:r>
          </a:p>
          <a:p>
            <a:r>
              <a:rPr lang="en-US" sz="1800" dirty="0" smtClean="0">
                <a:latin typeface="Calibri"/>
              </a:rPr>
              <a:t>Time </a:t>
            </a:r>
            <a:r>
              <a:rPr lang="en-US" sz="1800" dirty="0">
                <a:latin typeface="Calibri"/>
              </a:rPr>
              <a:t>:: Time(</a:t>
            </a:r>
            <a:r>
              <a:rPr lang="en-US" sz="1800" dirty="0" err="1">
                <a:latin typeface="Calibri"/>
              </a:rPr>
              <a:t>int</a:t>
            </a:r>
            <a:r>
              <a:rPr lang="en-US" sz="1800" dirty="0">
                <a:latin typeface="Calibri"/>
              </a:rPr>
              <a:t> t</a:t>
            </a:r>
            <a:r>
              <a:rPr lang="en-US" sz="1800" dirty="0" smtClean="0">
                <a:latin typeface="Calibri"/>
              </a:rPr>
              <a:t>) {</a:t>
            </a:r>
            <a:endParaRPr lang="en-US" sz="1800" dirty="0">
              <a:latin typeface="Calibri"/>
            </a:endParaRPr>
          </a:p>
          <a:p>
            <a:r>
              <a:rPr lang="en-US" sz="1800" dirty="0">
                <a:latin typeface="Calibri"/>
              </a:rPr>
              <a:t>	</a:t>
            </a:r>
            <a:r>
              <a:rPr lang="en-US" sz="1800" dirty="0" err="1">
                <a:latin typeface="Calibri"/>
              </a:rPr>
              <a:t>cout</a:t>
            </a:r>
            <a:r>
              <a:rPr lang="en-US" sz="1800" dirty="0">
                <a:latin typeface="Calibri"/>
              </a:rPr>
              <a:t>&lt;&lt;"Basic Type to ==&gt; Class Type Conversion..."&lt;&lt;</a:t>
            </a:r>
            <a:r>
              <a:rPr lang="en-US" sz="1800" dirty="0" err="1">
                <a:latin typeface="Calibri"/>
              </a:rPr>
              <a:t>endl</a:t>
            </a:r>
            <a:r>
              <a:rPr lang="en-US" sz="1800" dirty="0">
                <a:latin typeface="Calibri"/>
              </a:rPr>
              <a:t>;</a:t>
            </a:r>
          </a:p>
          <a:p>
            <a:r>
              <a:rPr lang="en-US" sz="1800" dirty="0">
                <a:latin typeface="Calibri"/>
              </a:rPr>
              <a:t>	</a:t>
            </a:r>
            <a:r>
              <a:rPr lang="en-US" sz="1800" dirty="0" err="1">
                <a:latin typeface="Calibri"/>
              </a:rPr>
              <a:t>hrs</a:t>
            </a:r>
            <a:r>
              <a:rPr lang="en-US" sz="1800" dirty="0">
                <a:latin typeface="Calibri"/>
              </a:rPr>
              <a:t>=t/60;</a:t>
            </a:r>
          </a:p>
          <a:p>
            <a:r>
              <a:rPr lang="en-US" sz="1800" dirty="0">
                <a:latin typeface="Calibri"/>
              </a:rPr>
              <a:t>	min=t%60;</a:t>
            </a:r>
          </a:p>
          <a:p>
            <a:r>
              <a:rPr lang="en-US" sz="1800" dirty="0" smtClean="0">
                <a:latin typeface="Calibri"/>
              </a:rPr>
              <a:t>}</a:t>
            </a:r>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0986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void Time::display()</a:t>
            </a:r>
          </a:p>
          <a:p>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hrs</a:t>
            </a:r>
            <a:r>
              <a:rPr lang="en-US" sz="1800" dirty="0">
                <a:latin typeface="Calibri"/>
              </a:rPr>
              <a:t>&lt;&lt; ": Hours(s)" &lt;&lt;</a:t>
            </a:r>
            <a:r>
              <a:rPr lang="en-US" sz="1800" dirty="0" err="1">
                <a:latin typeface="Calibri"/>
              </a:rPr>
              <a:t>endl</a:t>
            </a:r>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&lt;&lt;min&lt;&lt; " Minutes" &lt;&lt;</a:t>
            </a:r>
            <a:r>
              <a:rPr lang="en-US" sz="1800" dirty="0" err="1">
                <a:latin typeface="Calibri"/>
              </a:rPr>
              <a:t>endl</a:t>
            </a:r>
            <a:r>
              <a:rPr lang="en-US" sz="1800" dirty="0">
                <a:latin typeface="Calibri"/>
              </a:rPr>
              <a:t>;</a:t>
            </a:r>
          </a:p>
          <a:p>
            <a:r>
              <a:rPr lang="en-US" sz="1800" dirty="0">
                <a:latin typeface="Calibri"/>
              </a:rPr>
              <a:t>}</a:t>
            </a:r>
          </a:p>
          <a:p>
            <a:r>
              <a:rPr lang="en-US" sz="1800" dirty="0" err="1" smtClean="0">
                <a:latin typeface="Calibri"/>
              </a:rPr>
              <a:t>int</a:t>
            </a:r>
            <a:r>
              <a:rPr lang="en-US" sz="1800" dirty="0" smtClean="0">
                <a:latin typeface="Calibri"/>
              </a:rPr>
              <a:t> </a:t>
            </a:r>
            <a:r>
              <a:rPr lang="en-US" sz="1800" dirty="0">
                <a:latin typeface="Calibri"/>
              </a:rPr>
              <a:t>main()</a:t>
            </a:r>
          </a:p>
          <a:p>
            <a:r>
              <a:rPr lang="en-US" sz="1800" dirty="0">
                <a:latin typeface="Calibri"/>
              </a:rPr>
              <a:t>{</a:t>
            </a:r>
          </a:p>
          <a:p>
            <a:r>
              <a:rPr lang="en-US" sz="1800" dirty="0">
                <a:latin typeface="Calibri"/>
              </a:rPr>
              <a:t>	</a:t>
            </a:r>
            <a:r>
              <a:rPr lang="en-US" sz="1800" dirty="0" err="1">
                <a:latin typeface="Calibri"/>
              </a:rPr>
              <a:t>int</a:t>
            </a:r>
            <a:r>
              <a:rPr lang="en-US" sz="1800" dirty="0">
                <a:latin typeface="Calibri"/>
              </a:rPr>
              <a:t> duration;</a:t>
            </a:r>
          </a:p>
          <a:p>
            <a:r>
              <a:rPr lang="en-US" sz="1800" dirty="0">
                <a:latin typeface="Calibri"/>
              </a:rPr>
              <a:t>	</a:t>
            </a:r>
            <a:r>
              <a:rPr lang="en-US" sz="1800" dirty="0" err="1">
                <a:latin typeface="Calibri"/>
              </a:rPr>
              <a:t>cout</a:t>
            </a:r>
            <a:r>
              <a:rPr lang="en-US" sz="1800" dirty="0">
                <a:latin typeface="Calibri"/>
              </a:rPr>
              <a:t>&lt;&lt;"Enter time duration in minutes : "; </a:t>
            </a:r>
          </a:p>
          <a:p>
            <a:r>
              <a:rPr lang="en-US" sz="1800" dirty="0">
                <a:latin typeface="Calibri"/>
              </a:rPr>
              <a:t>    </a:t>
            </a:r>
            <a:r>
              <a:rPr lang="en-US" sz="1800" dirty="0" smtClean="0">
                <a:latin typeface="Calibri"/>
              </a:rPr>
              <a:t>	</a:t>
            </a:r>
            <a:r>
              <a:rPr lang="en-US" sz="1800" dirty="0" err="1" smtClean="0">
                <a:latin typeface="Calibri"/>
              </a:rPr>
              <a:t>cin</a:t>
            </a:r>
            <a:r>
              <a:rPr lang="en-US" sz="1800" dirty="0">
                <a:latin typeface="Calibri"/>
              </a:rPr>
              <a:t>&gt;&gt;duration;</a:t>
            </a:r>
          </a:p>
          <a:p>
            <a:r>
              <a:rPr lang="en-US" sz="1800" dirty="0">
                <a:latin typeface="Calibri"/>
              </a:rPr>
              <a:t>	Time t1=duration;</a:t>
            </a:r>
          </a:p>
          <a:p>
            <a:r>
              <a:rPr lang="en-US" sz="1800" dirty="0">
                <a:latin typeface="Calibri"/>
              </a:rPr>
              <a:t>    </a:t>
            </a:r>
            <a:r>
              <a:rPr lang="en-US" sz="1800" dirty="0" smtClean="0">
                <a:latin typeface="Calibri"/>
              </a:rPr>
              <a:t>	t1.display</a:t>
            </a:r>
            <a:r>
              <a:rPr lang="en-US" sz="1800" dirty="0">
                <a:latin typeface="Calibri"/>
              </a:rPr>
              <a:t>();</a:t>
            </a:r>
          </a:p>
          <a:p>
            <a:r>
              <a:rPr lang="en-US" sz="1800" dirty="0">
                <a:latin typeface="Calibri"/>
              </a:rPr>
              <a:t>    </a:t>
            </a:r>
            <a:r>
              <a:rPr lang="en-US" sz="1800" dirty="0" smtClean="0">
                <a:latin typeface="Calibri"/>
              </a:rPr>
              <a:t>	return </a:t>
            </a:r>
            <a:r>
              <a:rPr lang="en-US" sz="1800" dirty="0">
                <a:latin typeface="Calibri"/>
              </a:rPr>
              <a:t>0;</a:t>
            </a:r>
          </a:p>
          <a:p>
            <a:r>
              <a:rPr lang="en-US" sz="1800" dirty="0">
                <a:latin typeface="Calibri"/>
              </a:rPr>
              <a:t>}</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80790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Here, we have created an object “t1” of class “Time” and during the creation we have assigned integer variable “duration”. </a:t>
            </a:r>
            <a:endParaRPr lang="en-US" sz="1800" dirty="0" smtClean="0">
              <a:latin typeface="Calibri"/>
            </a:endParaRPr>
          </a:p>
          <a:p>
            <a:endParaRPr lang="en-US" sz="1800" dirty="0">
              <a:latin typeface="Calibri"/>
            </a:endParaRPr>
          </a:p>
          <a:p>
            <a:r>
              <a:rPr lang="en-US" sz="1800" dirty="0" smtClean="0">
                <a:latin typeface="Calibri"/>
              </a:rPr>
              <a:t>It </a:t>
            </a:r>
            <a:r>
              <a:rPr lang="en-US" sz="1800" dirty="0">
                <a:latin typeface="Calibri"/>
              </a:rPr>
              <a:t>will pass time duration to the constructor function and assign to the “</a:t>
            </a:r>
            <a:r>
              <a:rPr lang="en-US" sz="1800" dirty="0" err="1">
                <a:latin typeface="Calibri"/>
              </a:rPr>
              <a:t>hrs</a:t>
            </a:r>
            <a:r>
              <a:rPr lang="en-US" sz="1800" dirty="0">
                <a:latin typeface="Calibri"/>
              </a:rPr>
              <a:t>” and “min” members of the class “Time</a:t>
            </a:r>
            <a:r>
              <a:rPr lang="en-US" sz="1800" dirty="0" smtClean="0">
                <a:latin typeface="Calibri"/>
              </a:rPr>
              <a:t>”.</a:t>
            </a:r>
          </a:p>
          <a:p>
            <a:endParaRPr lang="en-US" sz="1800" dirty="0">
              <a:latin typeface="Calibri"/>
            </a:endParaRPr>
          </a:p>
          <a:p>
            <a:r>
              <a:rPr lang="en-US" sz="1800" dirty="0">
                <a:latin typeface="Calibri"/>
              </a:rPr>
              <a:t>We have to note that during type conversion using the constructor we can pass only one argument and we can do type conversion at the type of initialization only.</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80790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0" y="671320"/>
            <a:ext cx="8952289" cy="4379804"/>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endParaRPr>
          </a:p>
          <a:p>
            <a:pPr marL="285750" lvl="1" indent="-285750" algn="just">
              <a:buFont typeface="Arial" pitchFamily="34" charset="0"/>
              <a:buChar char="•"/>
            </a:pPr>
            <a:r>
              <a:rPr lang="en-US" sz="1800" dirty="0">
                <a:latin typeface="Calibri"/>
              </a:rPr>
              <a:t>We can also achieve type conversion by operator overloading</a:t>
            </a:r>
            <a:r>
              <a:rPr lang="en-US" sz="1800" dirty="0" smtClean="0">
                <a:latin typeface="Calibri"/>
              </a:rPr>
              <a:t>.</a:t>
            </a:r>
          </a:p>
          <a:p>
            <a:pPr marL="285750" lvl="1" indent="-285750" algn="just">
              <a:buFont typeface="Arial" pitchFamily="34" charset="0"/>
              <a:buChar char="•"/>
            </a:pPr>
            <a:endParaRPr lang="en-US" sz="1800" dirty="0">
              <a:latin typeface="Calibri"/>
            </a:endParaRPr>
          </a:p>
          <a:p>
            <a:pPr marL="285750" lvl="1" indent="-285750" algn="just">
              <a:buFont typeface="Arial" pitchFamily="34" charset="0"/>
              <a:buChar char="•"/>
            </a:pPr>
            <a:r>
              <a:rPr lang="en-US" sz="1800" dirty="0">
                <a:latin typeface="Calibri"/>
              </a:rPr>
              <a:t>We can overload assignment operator for this purpose</a:t>
            </a:r>
            <a:r>
              <a:rPr lang="en-US" sz="1800" dirty="0" smtClean="0">
                <a:latin typeface="Calibri"/>
              </a:rPr>
              <a:t>.</a:t>
            </a:r>
          </a:p>
          <a:p>
            <a:pPr marL="285750" lvl="1" indent="-285750" algn="just">
              <a:buFont typeface="Arial" pitchFamily="34" charset="0"/>
              <a:buChar char="•"/>
            </a:pPr>
            <a:endParaRPr lang="en-US" sz="1800" dirty="0">
              <a:latin typeface="Calibri"/>
            </a:endParaRPr>
          </a:p>
          <a:p>
            <a:pPr marL="285750" lvl="1" indent="-285750" algn="just">
              <a:buFont typeface="Arial" pitchFamily="34" charset="0"/>
              <a:buChar char="•"/>
            </a:pPr>
            <a:r>
              <a:rPr lang="en-US" sz="1800" dirty="0">
                <a:latin typeface="Calibri"/>
              </a:rPr>
              <a:t>Above example of Time class can be rewritten for type conversion using operator overloading concept to overload the assignment operator </a:t>
            </a:r>
            <a:r>
              <a:rPr lang="en-US" sz="1800" dirty="0" smtClean="0">
                <a:latin typeface="Calibri"/>
              </a:rPr>
              <a:t>(=)</a:t>
            </a:r>
          </a:p>
          <a:p>
            <a:pPr marL="285750" lvl="1" indent="-285750" algn="just">
              <a:buFont typeface="Arial" pitchFamily="34" charset="0"/>
              <a:buChar char="•"/>
            </a:pPr>
            <a:endParaRPr lang="en-US" sz="1800" dirty="0" smtClean="0">
              <a:latin typeface="Calibri"/>
            </a:endParaRPr>
          </a:p>
          <a:p>
            <a:pPr marL="285750" lvl="1" indent="-285750" algn="just">
              <a:buFont typeface="Arial" pitchFamily="34" charset="0"/>
              <a:buChar char="•"/>
            </a:pPr>
            <a:r>
              <a:rPr lang="en-US" sz="1800" dirty="0">
                <a:latin typeface="Calibri"/>
              </a:rPr>
              <a:t>By using overloaded assignment operator we can perform the type conversion at any place in program.</a:t>
            </a:r>
          </a:p>
          <a:p>
            <a:pPr marL="285750" lvl="1" indent="-285750" algn="just">
              <a:buFont typeface="Arial" pitchFamily="34" charset="0"/>
              <a:buChar char="•"/>
            </a:pPr>
            <a:endParaRPr lang="en-US" sz="1800" dirty="0">
              <a:latin typeface="Calibri"/>
            </a:endParaRPr>
          </a:p>
          <a:p>
            <a:pPr marL="285750" lvl="1" indent="-285750" algn="just">
              <a:buFont typeface="Arial" pitchFamily="34" charset="0"/>
              <a:buChar char="•"/>
            </a:pPr>
            <a:r>
              <a:rPr lang="en-US" sz="1800" dirty="0" smtClean="0">
                <a:latin typeface="Calibri"/>
              </a:rPr>
              <a:t>See example on next slide</a:t>
            </a:r>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95251" y="92375"/>
            <a:ext cx="911542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Conversion from Basic </a:t>
            </a:r>
            <a:r>
              <a:rPr lang="en-US" sz="2400" b="1" dirty="0" smtClean="0">
                <a:solidFill>
                  <a:srgbClr val="FFFFFF"/>
                </a:solidFill>
                <a:latin typeface="Calibri"/>
                <a:cs typeface="Calibri"/>
              </a:rPr>
              <a:t>to </a:t>
            </a:r>
            <a:r>
              <a:rPr lang="en-US" sz="2400" b="1" dirty="0">
                <a:solidFill>
                  <a:srgbClr val="FFFFFF"/>
                </a:solidFill>
                <a:latin typeface="Calibri"/>
                <a:cs typeface="Calibri"/>
              </a:rPr>
              <a:t>the Class </a:t>
            </a:r>
            <a:r>
              <a:rPr lang="en-US" sz="2400" b="1" dirty="0" smtClean="0">
                <a:solidFill>
                  <a:srgbClr val="FFFFFF"/>
                </a:solidFill>
                <a:latin typeface="Calibri"/>
                <a:cs typeface="Calibri"/>
              </a:rPr>
              <a:t>type using operator overloading:</a:t>
            </a:r>
            <a:endParaRPr lang="en-US" sz="2400" b="1" dirty="0">
              <a:solidFill>
                <a:srgbClr val="FFFFFF"/>
              </a:solidFill>
              <a:latin typeface="Calibri"/>
              <a:cs typeface="Calibri"/>
            </a:endParaRPr>
          </a:p>
          <a:p>
            <a:endParaRPr lang="en-US" sz="2400" b="1" dirty="0">
              <a:solidFill>
                <a:srgbClr val="FFFFFF"/>
              </a:solidFill>
              <a:latin typeface="Calibri"/>
              <a:cs typeface="Calibri"/>
            </a:endParaRPr>
          </a:p>
        </p:txBody>
      </p:sp>
    </p:spTree>
    <p:extLst>
      <p:ext uri="{BB962C8B-B14F-4D97-AF65-F5344CB8AC3E}">
        <p14:creationId xmlns:p14="http://schemas.microsoft.com/office/powerpoint/2010/main" val="10175018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Write a program </a:t>
            </a:r>
            <a:r>
              <a:rPr lang="en-US" sz="1800" dirty="0">
                <a:latin typeface="Calibri" pitchFamily="34" charset="0"/>
                <a:cs typeface="Calibri" pitchFamily="34" charset="0"/>
              </a:rPr>
              <a:t>to convert basic type </a:t>
            </a:r>
            <a:r>
              <a:rPr lang="en-US" sz="1800" dirty="0" smtClean="0">
                <a:latin typeface="Calibri" pitchFamily="34" charset="0"/>
                <a:cs typeface="Calibri" pitchFamily="34" charset="0"/>
              </a:rPr>
              <a:t>(duration in minutes) to </a:t>
            </a:r>
            <a:r>
              <a:rPr lang="en-US" sz="1800" dirty="0">
                <a:latin typeface="Calibri" pitchFamily="34" charset="0"/>
                <a:cs typeface="Calibri" pitchFamily="34" charset="0"/>
              </a:rPr>
              <a:t>class type </a:t>
            </a:r>
            <a:r>
              <a:rPr lang="en-US" sz="1800" dirty="0" smtClean="0">
                <a:latin typeface="Calibri" pitchFamily="34" charset="0"/>
                <a:cs typeface="Calibri" pitchFamily="34" charset="0"/>
              </a:rPr>
              <a:t>(duration in hours and minutes) using operator overloading.</a:t>
            </a:r>
          </a:p>
          <a:p>
            <a:r>
              <a:rPr lang="en-US" sz="1800" dirty="0">
                <a:latin typeface="Calibri"/>
              </a:rPr>
              <a:t>class </a:t>
            </a:r>
            <a:r>
              <a:rPr lang="en-US" sz="1800" dirty="0" smtClean="0">
                <a:latin typeface="Calibri"/>
              </a:rPr>
              <a:t>Time {</a:t>
            </a:r>
            <a:endParaRPr lang="en-US" sz="1800" dirty="0">
              <a:latin typeface="Calibri"/>
            </a:endParaRPr>
          </a:p>
          <a:p>
            <a:r>
              <a:rPr lang="en-US" sz="1800" dirty="0">
                <a:latin typeface="Calibri"/>
              </a:rPr>
              <a:t>	</a:t>
            </a:r>
            <a:r>
              <a:rPr lang="en-US" sz="1800" dirty="0" err="1">
                <a:latin typeface="Calibri"/>
              </a:rPr>
              <a:t>int</a:t>
            </a:r>
            <a:r>
              <a:rPr lang="en-US" sz="1800" dirty="0">
                <a:latin typeface="Calibri"/>
              </a:rPr>
              <a:t> </a:t>
            </a:r>
            <a:r>
              <a:rPr lang="en-US" sz="1800" dirty="0" err="1">
                <a:latin typeface="Calibri"/>
              </a:rPr>
              <a:t>hrs,min</a:t>
            </a:r>
            <a:r>
              <a:rPr lang="en-US" sz="1800" dirty="0">
                <a:latin typeface="Calibri"/>
              </a:rPr>
              <a:t>;</a:t>
            </a:r>
          </a:p>
          <a:p>
            <a:r>
              <a:rPr lang="en-US" sz="1800" dirty="0">
                <a:latin typeface="Calibri"/>
              </a:rPr>
              <a:t>	public:</a:t>
            </a:r>
          </a:p>
          <a:p>
            <a:r>
              <a:rPr lang="en-US" sz="1800" dirty="0">
                <a:latin typeface="Calibri"/>
              </a:rPr>
              <a:t>		void display();</a:t>
            </a:r>
          </a:p>
          <a:p>
            <a:r>
              <a:rPr lang="en-US" sz="1800" dirty="0">
                <a:latin typeface="Calibri"/>
              </a:rPr>
              <a:t>		void operator=(</a:t>
            </a:r>
            <a:r>
              <a:rPr lang="en-US" sz="1800" dirty="0" err="1">
                <a:latin typeface="Calibri"/>
              </a:rPr>
              <a:t>int</a:t>
            </a:r>
            <a:r>
              <a:rPr lang="en-US" sz="1800" dirty="0">
                <a:latin typeface="Calibri"/>
              </a:rPr>
              <a:t>); // overloading function</a:t>
            </a:r>
          </a:p>
          <a:p>
            <a:r>
              <a:rPr lang="en-US" sz="1800" dirty="0">
                <a:latin typeface="Calibri"/>
              </a:rPr>
              <a:t>};</a:t>
            </a:r>
          </a:p>
          <a:p>
            <a:r>
              <a:rPr lang="en-US" sz="1800" dirty="0">
                <a:latin typeface="Calibri"/>
              </a:rPr>
              <a:t>void Time::display</a:t>
            </a:r>
            <a:r>
              <a:rPr lang="en-US" sz="1800" dirty="0" smtClean="0">
                <a:latin typeface="Calibri"/>
              </a:rPr>
              <a:t>(){</a:t>
            </a:r>
            <a:endParaRPr lang="en-US" sz="1800" dirty="0">
              <a:latin typeface="Calibri"/>
            </a:endParaRP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hrs</a:t>
            </a:r>
            <a:r>
              <a:rPr lang="en-US" sz="1800" dirty="0">
                <a:latin typeface="Calibri"/>
              </a:rPr>
              <a:t>&lt;&lt; ": Hour(s) "&lt;&lt;</a:t>
            </a:r>
            <a:r>
              <a:rPr lang="en-US" sz="1800" dirty="0" err="1">
                <a:latin typeface="Calibri"/>
              </a:rPr>
              <a:t>endl</a:t>
            </a:r>
            <a:r>
              <a:rPr lang="en-US" sz="1800" dirty="0">
                <a:latin typeface="Calibri"/>
              </a:rPr>
              <a:t> </a:t>
            </a:r>
            <a:r>
              <a:rPr lang="en-US" sz="1800" dirty="0" smtClean="0">
                <a:latin typeface="Calibri"/>
              </a:rPr>
              <a:t>&lt;&lt;min</a:t>
            </a:r>
            <a:r>
              <a:rPr lang="en-US" sz="1800" dirty="0">
                <a:latin typeface="Calibri"/>
              </a:rPr>
              <a:t>&lt;&lt;": Minutes"&lt;&lt;</a:t>
            </a:r>
            <a:r>
              <a:rPr lang="en-US" sz="1800" dirty="0" err="1">
                <a:latin typeface="Calibri"/>
              </a:rPr>
              <a:t>endl</a:t>
            </a:r>
            <a:r>
              <a:rPr lang="en-US" sz="1800" dirty="0">
                <a:latin typeface="Calibri"/>
              </a:rPr>
              <a:t> ;</a:t>
            </a:r>
          </a:p>
          <a:p>
            <a:r>
              <a:rPr lang="en-US" sz="1800" dirty="0" smtClean="0">
                <a:latin typeface="Calibri"/>
              </a:rPr>
              <a:t>}</a:t>
            </a:r>
            <a:endParaRPr lang="en-US" sz="1800" dirty="0">
              <a:latin typeface="Calibri"/>
            </a:endParaRPr>
          </a:p>
          <a:p>
            <a:r>
              <a:rPr lang="en-US" sz="1800" dirty="0">
                <a:latin typeface="Calibri"/>
              </a:rPr>
              <a:t>void Time::operator=(</a:t>
            </a:r>
            <a:r>
              <a:rPr lang="en-US" sz="1800" dirty="0" err="1">
                <a:latin typeface="Calibri"/>
              </a:rPr>
              <a:t>int</a:t>
            </a:r>
            <a:r>
              <a:rPr lang="en-US" sz="1800" dirty="0">
                <a:latin typeface="Calibri"/>
              </a:rPr>
              <a:t> t</a:t>
            </a:r>
            <a:r>
              <a:rPr lang="en-US" sz="1800" dirty="0" smtClean="0">
                <a:latin typeface="Calibri"/>
              </a:rPr>
              <a:t>){</a:t>
            </a:r>
            <a:endParaRPr lang="en-US" sz="1800" dirty="0">
              <a:latin typeface="Calibri"/>
            </a:endParaRPr>
          </a:p>
          <a:p>
            <a:r>
              <a:rPr lang="en-US" sz="1800" dirty="0">
                <a:latin typeface="Calibri"/>
              </a:rPr>
              <a:t>	</a:t>
            </a:r>
            <a:r>
              <a:rPr lang="en-US" sz="1800" dirty="0" err="1">
                <a:latin typeface="Calibri"/>
              </a:rPr>
              <a:t>cout</a:t>
            </a:r>
            <a:r>
              <a:rPr lang="en-US" sz="1800" dirty="0">
                <a:latin typeface="Calibri"/>
              </a:rPr>
              <a:t>&lt;&lt;"Basic Type to ==&gt; Class Type Conversion..."&lt;&lt;</a:t>
            </a:r>
            <a:r>
              <a:rPr lang="en-US" sz="1800" dirty="0" err="1">
                <a:latin typeface="Calibri"/>
              </a:rPr>
              <a:t>endl</a:t>
            </a:r>
            <a:r>
              <a:rPr lang="en-US" sz="1800" dirty="0">
                <a:latin typeface="Calibri"/>
              </a:rPr>
              <a:t>;</a:t>
            </a:r>
          </a:p>
          <a:p>
            <a:r>
              <a:rPr lang="en-US" sz="1800" dirty="0">
                <a:latin typeface="Calibri"/>
              </a:rPr>
              <a:t>	</a:t>
            </a:r>
            <a:r>
              <a:rPr lang="en-US" sz="1800" dirty="0" err="1">
                <a:latin typeface="Calibri"/>
              </a:rPr>
              <a:t>hrs</a:t>
            </a:r>
            <a:r>
              <a:rPr lang="en-US" sz="1800" dirty="0">
                <a:latin typeface="Calibri"/>
              </a:rPr>
              <a:t>=t/60;</a:t>
            </a:r>
          </a:p>
          <a:p>
            <a:r>
              <a:rPr lang="en-US" sz="1800" dirty="0">
                <a:latin typeface="Calibri"/>
              </a:rPr>
              <a:t>	min=t%60;</a:t>
            </a:r>
          </a:p>
          <a:p>
            <a:r>
              <a:rPr lang="en-US" sz="1800" dirty="0">
                <a:latin typeface="Calibri"/>
              </a:rPr>
              <a:t>}</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1016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err="1">
                <a:latin typeface="Calibri"/>
              </a:rPr>
              <a:t>int</a:t>
            </a:r>
            <a:r>
              <a:rPr lang="en-US" sz="1800" dirty="0">
                <a:latin typeface="Calibri"/>
              </a:rPr>
              <a:t> main()</a:t>
            </a:r>
          </a:p>
          <a:p>
            <a:r>
              <a:rPr lang="en-US" sz="1800" dirty="0">
                <a:latin typeface="Calibri"/>
              </a:rPr>
              <a:t>{</a:t>
            </a:r>
          </a:p>
          <a:p>
            <a:r>
              <a:rPr lang="en-US" sz="1800" dirty="0" smtClean="0">
                <a:latin typeface="Calibri"/>
              </a:rPr>
              <a:t>	Time </a:t>
            </a:r>
            <a:r>
              <a:rPr lang="en-US" sz="1800" dirty="0">
                <a:latin typeface="Calibri"/>
              </a:rPr>
              <a:t>t1;</a:t>
            </a:r>
          </a:p>
          <a:p>
            <a:r>
              <a:rPr lang="en-US" sz="1800" dirty="0">
                <a:latin typeface="Calibri"/>
              </a:rPr>
              <a:t>	</a:t>
            </a:r>
            <a:r>
              <a:rPr lang="en-US" sz="1800" dirty="0" err="1">
                <a:latin typeface="Calibri"/>
              </a:rPr>
              <a:t>int</a:t>
            </a:r>
            <a:r>
              <a:rPr lang="en-US" sz="1800" dirty="0">
                <a:latin typeface="Calibri"/>
              </a:rPr>
              <a:t> duration;</a:t>
            </a:r>
          </a:p>
          <a:p>
            <a:r>
              <a:rPr lang="en-US" sz="1800" dirty="0">
                <a:latin typeface="Calibri"/>
              </a:rPr>
              <a:t>	</a:t>
            </a:r>
            <a:r>
              <a:rPr lang="en-US" sz="1800" dirty="0" err="1">
                <a:latin typeface="Calibri"/>
              </a:rPr>
              <a:t>cout</a:t>
            </a:r>
            <a:r>
              <a:rPr lang="en-US" sz="1800" dirty="0">
                <a:latin typeface="Calibri"/>
              </a:rPr>
              <a:t>&lt;&lt;"Enter time duration in minutes";</a:t>
            </a:r>
          </a:p>
          <a:p>
            <a:r>
              <a:rPr lang="en-US" sz="1800" dirty="0">
                <a:latin typeface="Calibri"/>
              </a:rPr>
              <a:t>    </a:t>
            </a:r>
            <a:r>
              <a:rPr lang="en-US" sz="1800" dirty="0" smtClean="0">
                <a:latin typeface="Calibri"/>
              </a:rPr>
              <a:t>	</a:t>
            </a:r>
            <a:r>
              <a:rPr lang="en-US" sz="1800" dirty="0" err="1" smtClean="0">
                <a:latin typeface="Calibri"/>
              </a:rPr>
              <a:t>cin</a:t>
            </a:r>
            <a:r>
              <a:rPr lang="en-US" sz="1800" dirty="0">
                <a:latin typeface="Calibri"/>
              </a:rPr>
              <a:t>&gt;&gt;duration;</a:t>
            </a:r>
          </a:p>
          <a:p>
            <a:r>
              <a:rPr lang="en-US" sz="1800" dirty="0">
                <a:latin typeface="Calibri"/>
              </a:rPr>
              <a:t>	</a:t>
            </a:r>
            <a:r>
              <a:rPr lang="en-US" sz="1800" dirty="0" err="1">
                <a:latin typeface="Calibri"/>
              </a:rPr>
              <a:t>cout</a:t>
            </a:r>
            <a:r>
              <a:rPr lang="en-US" sz="1800" dirty="0">
                <a:latin typeface="Calibri"/>
              </a:rPr>
              <a:t>&lt;&lt;"object t1 overloaded assignment..."&lt;&lt;</a:t>
            </a:r>
            <a:r>
              <a:rPr lang="en-US" sz="1800" dirty="0" err="1">
                <a:latin typeface="Calibri"/>
              </a:rPr>
              <a:t>endl</a:t>
            </a:r>
            <a:r>
              <a:rPr lang="en-US" sz="1800" dirty="0">
                <a:latin typeface="Calibri"/>
              </a:rPr>
              <a:t>;</a:t>
            </a:r>
          </a:p>
          <a:p>
            <a:r>
              <a:rPr lang="en-US" sz="1800" dirty="0">
                <a:latin typeface="Calibri"/>
              </a:rPr>
              <a:t>	t1=duration;</a:t>
            </a:r>
          </a:p>
          <a:p>
            <a:r>
              <a:rPr lang="en-US" sz="1800" dirty="0">
                <a:latin typeface="Calibri"/>
              </a:rPr>
              <a:t>	t1.display();</a:t>
            </a:r>
          </a:p>
          <a:p>
            <a:r>
              <a:rPr lang="en-US" sz="1800" dirty="0">
                <a:latin typeface="Calibri"/>
              </a:rPr>
              <a:t>	</a:t>
            </a:r>
            <a:r>
              <a:rPr lang="en-US" sz="1800" dirty="0" err="1">
                <a:latin typeface="Calibri"/>
              </a:rPr>
              <a:t>cout</a:t>
            </a:r>
            <a:r>
              <a:rPr lang="en-US" sz="1800" dirty="0">
                <a:latin typeface="Calibri"/>
              </a:rPr>
              <a:t>&lt;&lt;"object t1 assignment operator 2nd method..."&lt;&lt;</a:t>
            </a:r>
            <a:r>
              <a:rPr lang="en-US" sz="1800" dirty="0" err="1">
                <a:latin typeface="Calibri"/>
              </a:rPr>
              <a:t>endl</a:t>
            </a:r>
            <a:r>
              <a:rPr lang="en-US" sz="1800" dirty="0">
                <a:latin typeface="Calibri"/>
              </a:rPr>
              <a:t>;</a:t>
            </a:r>
          </a:p>
          <a:p>
            <a:r>
              <a:rPr lang="en-US" sz="1800" dirty="0">
                <a:latin typeface="Calibri"/>
              </a:rPr>
              <a:t>	t1.operator=(duration);</a:t>
            </a:r>
          </a:p>
          <a:p>
            <a:r>
              <a:rPr lang="en-US" sz="1800" dirty="0">
                <a:latin typeface="Calibri"/>
              </a:rPr>
              <a:t>	t1.display();</a:t>
            </a:r>
          </a:p>
          <a:p>
            <a:r>
              <a:rPr lang="en-US" sz="1800" dirty="0">
                <a:latin typeface="Calibri"/>
              </a:rPr>
              <a:t>    </a:t>
            </a:r>
            <a:r>
              <a:rPr lang="en-US" sz="1800" dirty="0" smtClean="0">
                <a:latin typeface="Calibri"/>
              </a:rPr>
              <a:t>	return </a:t>
            </a:r>
            <a:r>
              <a:rPr lang="en-US" sz="1800" dirty="0">
                <a:latin typeface="Calibri"/>
              </a:rPr>
              <a:t>0;</a:t>
            </a:r>
          </a:p>
          <a:p>
            <a:r>
              <a:rPr lang="en-US" sz="1800" dirty="0">
                <a:latin typeface="Calibri"/>
              </a:rPr>
              <a:t>}</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707116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algn="just"/>
            <a:r>
              <a:rPr lang="en-US" sz="1800" dirty="0" smtClean="0">
                <a:latin typeface="Calibri"/>
              </a:rPr>
              <a:t>Write a program to create a class </a:t>
            </a:r>
            <a:r>
              <a:rPr lang="en-US" sz="1800" dirty="0">
                <a:latin typeface="Calibri"/>
              </a:rPr>
              <a:t>employee and one object of employee ‘</a:t>
            </a:r>
            <a:r>
              <a:rPr lang="en-US" sz="1800" dirty="0" err="1">
                <a:latin typeface="Calibri"/>
              </a:rPr>
              <a:t>emp</a:t>
            </a:r>
            <a:r>
              <a:rPr lang="en-US" sz="1800" dirty="0">
                <a:latin typeface="Calibri"/>
              </a:rPr>
              <a:t>’ </a:t>
            </a:r>
            <a:r>
              <a:rPr lang="en-US" sz="1800" dirty="0" smtClean="0">
                <a:latin typeface="Calibri"/>
              </a:rPr>
              <a:t>. Get an employee code from user in variable </a:t>
            </a:r>
            <a:r>
              <a:rPr lang="en-US" sz="1800" dirty="0" err="1" smtClean="0">
                <a:latin typeface="Calibri"/>
              </a:rPr>
              <a:t>Ecode</a:t>
            </a:r>
            <a:r>
              <a:rPr lang="en-US" sz="1800" dirty="0" smtClean="0">
                <a:latin typeface="Calibri"/>
              </a:rPr>
              <a:t>. Assign </a:t>
            </a:r>
            <a:r>
              <a:rPr lang="en-US" sz="1800" dirty="0">
                <a:latin typeface="Calibri"/>
              </a:rPr>
              <a:t>the employee code of employee ‘</a:t>
            </a:r>
            <a:r>
              <a:rPr lang="en-US" sz="1800" dirty="0" err="1">
                <a:latin typeface="Calibri"/>
              </a:rPr>
              <a:t>emp</a:t>
            </a:r>
            <a:r>
              <a:rPr lang="en-US" sz="1800" dirty="0">
                <a:latin typeface="Calibri"/>
              </a:rPr>
              <a:t>’ by any integer variable say ‘</a:t>
            </a:r>
            <a:r>
              <a:rPr lang="en-US" sz="1800" dirty="0" err="1">
                <a:latin typeface="Calibri"/>
              </a:rPr>
              <a:t>Ecode</a:t>
            </a:r>
            <a:r>
              <a:rPr lang="en-US" sz="1800" dirty="0">
                <a:latin typeface="Calibri"/>
              </a:rPr>
              <a:t>’ </a:t>
            </a:r>
            <a:r>
              <a:rPr lang="en-US" sz="1800" dirty="0" smtClean="0">
                <a:latin typeface="Calibri"/>
              </a:rPr>
              <a:t>so as to do </a:t>
            </a:r>
            <a:r>
              <a:rPr lang="en-US" sz="1800" dirty="0">
                <a:latin typeface="Calibri"/>
              </a:rPr>
              <a:t>conversion from basic to class </a:t>
            </a:r>
            <a:r>
              <a:rPr lang="en-US" sz="1800" dirty="0" smtClean="0">
                <a:latin typeface="Calibri"/>
              </a:rPr>
              <a:t>type as follows.</a:t>
            </a:r>
            <a:endParaRPr lang="en-US" sz="1800" dirty="0">
              <a:latin typeface="Calibri"/>
            </a:endParaRPr>
          </a:p>
          <a:p>
            <a:pPr algn="just"/>
            <a:endParaRPr lang="en-US" sz="1800" dirty="0">
              <a:latin typeface="Calibri"/>
            </a:endParaRPr>
          </a:p>
          <a:p>
            <a:pPr algn="just"/>
            <a:r>
              <a:rPr lang="en-US" sz="1800" dirty="0">
                <a:latin typeface="Calibri"/>
              </a:rPr>
              <a:t>	</a:t>
            </a:r>
            <a:r>
              <a:rPr lang="en-US" sz="1800" dirty="0" err="1">
                <a:latin typeface="Calibri"/>
              </a:rPr>
              <a:t>emp</a:t>
            </a:r>
            <a:r>
              <a:rPr lang="en-US" sz="1800" dirty="0">
                <a:latin typeface="Calibri"/>
              </a:rPr>
              <a:t> = </a:t>
            </a:r>
            <a:r>
              <a:rPr lang="en-US" sz="1800" dirty="0" err="1">
                <a:latin typeface="Calibri"/>
              </a:rPr>
              <a:t>Ecode</a:t>
            </a:r>
            <a:r>
              <a:rPr lang="en-US" sz="1800" dirty="0">
                <a:latin typeface="Calibri"/>
              </a:rPr>
              <a:t> ;</a:t>
            </a:r>
          </a:p>
          <a:p>
            <a:endParaRPr lang="en-US" dirty="0"/>
          </a:p>
          <a:p>
            <a:r>
              <a:rPr lang="en-US" sz="1800" dirty="0" smtClean="0">
                <a:latin typeface="Calibri" pitchFamily="34" charset="0"/>
                <a:cs typeface="Calibri" pitchFamily="34" charset="0"/>
              </a:rPr>
              <a:t>Implement the above program using both the methods:</a:t>
            </a:r>
          </a:p>
          <a:p>
            <a:pPr marL="342900" indent="-342900">
              <a:buFont typeface="+mj-lt"/>
              <a:buAutoNum type="arabicPeriod"/>
            </a:pPr>
            <a:r>
              <a:rPr lang="en-US" sz="1800" dirty="0" smtClean="0">
                <a:latin typeface="Calibri" pitchFamily="34" charset="0"/>
                <a:cs typeface="Calibri" pitchFamily="34" charset="0"/>
              </a:rPr>
              <a:t>using constructor</a:t>
            </a:r>
          </a:p>
          <a:p>
            <a:pPr marL="342900" indent="-342900">
              <a:buFont typeface="+mj-lt"/>
              <a:buAutoNum type="arabicPeriod"/>
            </a:pPr>
            <a:r>
              <a:rPr lang="en-US" sz="1800" dirty="0" smtClean="0">
                <a:latin typeface="Calibri" pitchFamily="34" charset="0"/>
                <a:cs typeface="Calibri" pitchFamily="34" charset="0"/>
              </a:rPr>
              <a:t>using operator overloading</a:t>
            </a:r>
          </a:p>
          <a:p>
            <a:r>
              <a:rPr lang="en-US" dirty="0"/>
              <a:t/>
            </a:r>
            <a:br>
              <a:rPr lang="en-US" dirty="0"/>
            </a:br>
            <a:endParaRPr lang="en-US" sz="1800" dirty="0">
              <a:latin typeface="Calibri"/>
            </a:endParaRPr>
          </a:p>
          <a:p>
            <a:r>
              <a:rPr lang="en-US" dirty="0"/>
              <a:t/>
            </a:r>
            <a:br>
              <a:rPr lang="en-US" dirty="0"/>
            </a:br>
            <a:endParaRPr lang="en-US" sz="1800" dirty="0">
              <a:latin typeface="Calibri"/>
            </a:endParaRPr>
          </a:p>
          <a:p>
            <a:r>
              <a:rPr lang="en-US" dirty="0"/>
              <a:t/>
            </a:r>
            <a:br>
              <a:rPr lang="en-US" dirty="0"/>
            </a:br>
            <a:endParaRPr lang="en-US" sz="1800" dirty="0">
              <a:latin typeface="Calibri"/>
            </a:endParaRPr>
          </a:p>
          <a:p>
            <a:r>
              <a:rPr lang="en-US" dirty="0"/>
              <a:t/>
            </a:r>
            <a:br>
              <a:rPr lang="en-US" dirty="0"/>
            </a:br>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Assignment</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741286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a:rPr>
              <a:t>Which of the following options are true?</a:t>
            </a:r>
          </a:p>
          <a:p>
            <a:r>
              <a:rPr lang="en-US" sz="1800" dirty="0" smtClean="0">
                <a:latin typeface="Calibri"/>
              </a:rPr>
              <a:t>The </a:t>
            </a:r>
            <a:r>
              <a:rPr lang="en-US" sz="1800" dirty="0">
                <a:latin typeface="Calibri"/>
              </a:rPr>
              <a:t>conversion from basic type to the class type can be performed by two ways:</a:t>
            </a:r>
          </a:p>
          <a:p>
            <a:pPr marL="342900" indent="-342900">
              <a:buFont typeface="+mj-lt"/>
              <a:buAutoNum type="arabicPeriod"/>
            </a:pPr>
            <a:r>
              <a:rPr lang="en-US" sz="1800" dirty="0">
                <a:latin typeface="Calibri"/>
              </a:rPr>
              <a:t>Using constructor</a:t>
            </a:r>
          </a:p>
          <a:p>
            <a:pPr marL="342900" indent="-342900">
              <a:buFont typeface="+mj-lt"/>
              <a:buAutoNum type="arabicPeriod"/>
            </a:pPr>
            <a:r>
              <a:rPr lang="en-US" sz="1800" dirty="0">
                <a:latin typeface="Calibri"/>
              </a:rPr>
              <a:t>Using Operator </a:t>
            </a:r>
            <a:r>
              <a:rPr lang="en-US" sz="1800" dirty="0" smtClean="0">
                <a:latin typeface="Calibri"/>
              </a:rPr>
              <a:t>Overloading</a:t>
            </a:r>
          </a:p>
          <a:p>
            <a:pPr marL="342900" indent="-342900">
              <a:buFont typeface="+mj-lt"/>
              <a:buAutoNum type="arabicPeriod"/>
            </a:pPr>
            <a:endParaRPr lang="en-US" sz="1800" dirty="0">
              <a:latin typeface="Calibri"/>
            </a:endParaRPr>
          </a:p>
          <a:p>
            <a:r>
              <a:rPr lang="en-US" sz="1800" dirty="0" smtClean="0">
                <a:latin typeface="Calibri"/>
              </a:rPr>
              <a:t>Options: </a:t>
            </a:r>
          </a:p>
          <a:p>
            <a:pPr marL="342900" indent="-342900">
              <a:buFont typeface="+mj-lt"/>
              <a:buAutoNum type="alphaUcPeriod"/>
            </a:pPr>
            <a:r>
              <a:rPr lang="en-US" sz="1800" dirty="0" smtClean="0">
                <a:latin typeface="Calibri"/>
              </a:rPr>
              <a:t>1 only</a:t>
            </a:r>
          </a:p>
          <a:p>
            <a:pPr marL="342900" indent="-342900">
              <a:buFont typeface="+mj-lt"/>
              <a:buAutoNum type="alphaUcPeriod"/>
            </a:pPr>
            <a:r>
              <a:rPr lang="en-US" sz="1800" dirty="0" smtClean="0">
                <a:latin typeface="Calibri"/>
              </a:rPr>
              <a:t>2 only</a:t>
            </a:r>
          </a:p>
          <a:p>
            <a:pPr marL="342900" indent="-342900">
              <a:buFont typeface="+mj-lt"/>
              <a:buAutoNum type="alphaUcPeriod"/>
            </a:pPr>
            <a:r>
              <a:rPr lang="en-US" sz="1800" dirty="0" smtClean="0">
                <a:latin typeface="Calibri"/>
              </a:rPr>
              <a:t>None of the above</a:t>
            </a:r>
          </a:p>
          <a:p>
            <a:pPr marL="342900" indent="-342900">
              <a:buFont typeface="+mj-lt"/>
              <a:buAutoNum type="alphaUcPeriod"/>
            </a:pPr>
            <a:r>
              <a:rPr lang="en-US" sz="1800" dirty="0" smtClean="0">
                <a:latin typeface="Calibri"/>
              </a:rPr>
              <a:t>1 &amp; 2 both</a:t>
            </a:r>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99343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a:rPr>
              <a:t>Which of the following options are true?</a:t>
            </a:r>
          </a:p>
          <a:p>
            <a:r>
              <a:rPr lang="en-US" sz="1800" dirty="0" smtClean="0">
                <a:latin typeface="Calibri"/>
              </a:rPr>
              <a:t>The </a:t>
            </a:r>
            <a:r>
              <a:rPr lang="en-US" sz="1800" dirty="0">
                <a:latin typeface="Calibri"/>
              </a:rPr>
              <a:t>conversion from basic type to the class type can be performed by two ways:</a:t>
            </a:r>
          </a:p>
          <a:p>
            <a:pPr marL="342900" indent="-342900">
              <a:buFont typeface="+mj-lt"/>
              <a:buAutoNum type="arabicPeriod"/>
            </a:pPr>
            <a:r>
              <a:rPr lang="en-US" sz="1800" dirty="0">
                <a:latin typeface="Calibri"/>
              </a:rPr>
              <a:t>Using constructor</a:t>
            </a:r>
          </a:p>
          <a:p>
            <a:pPr marL="342900" indent="-342900">
              <a:buFont typeface="+mj-lt"/>
              <a:buAutoNum type="arabicPeriod"/>
            </a:pPr>
            <a:r>
              <a:rPr lang="en-US" sz="1800" dirty="0">
                <a:latin typeface="Calibri"/>
              </a:rPr>
              <a:t>Using Operator </a:t>
            </a:r>
            <a:r>
              <a:rPr lang="en-US" sz="1800" dirty="0" smtClean="0">
                <a:latin typeface="Calibri"/>
              </a:rPr>
              <a:t>Overloading</a:t>
            </a:r>
          </a:p>
          <a:p>
            <a:pPr marL="342900" indent="-342900">
              <a:buFont typeface="+mj-lt"/>
              <a:buAutoNum type="arabicPeriod"/>
            </a:pPr>
            <a:endParaRPr lang="en-US" sz="1800" dirty="0">
              <a:latin typeface="Calibri"/>
            </a:endParaRPr>
          </a:p>
          <a:p>
            <a:r>
              <a:rPr lang="en-US" sz="1800" dirty="0" smtClean="0">
                <a:latin typeface="Calibri"/>
              </a:rPr>
              <a:t>Options: </a:t>
            </a:r>
          </a:p>
          <a:p>
            <a:pPr marL="342900" indent="-342900">
              <a:buFont typeface="+mj-lt"/>
              <a:buAutoNum type="alphaUcPeriod"/>
            </a:pPr>
            <a:r>
              <a:rPr lang="en-US" sz="1800" dirty="0" smtClean="0">
                <a:latin typeface="Calibri"/>
              </a:rPr>
              <a:t>1 only</a:t>
            </a:r>
          </a:p>
          <a:p>
            <a:pPr marL="342900" indent="-342900">
              <a:buFont typeface="+mj-lt"/>
              <a:buAutoNum type="alphaUcPeriod"/>
            </a:pPr>
            <a:r>
              <a:rPr lang="en-US" sz="1800" dirty="0" smtClean="0">
                <a:latin typeface="Calibri"/>
              </a:rPr>
              <a:t>2 only</a:t>
            </a:r>
          </a:p>
          <a:p>
            <a:pPr marL="342900" indent="-342900">
              <a:buFont typeface="+mj-lt"/>
              <a:buAutoNum type="alphaUcPeriod"/>
            </a:pPr>
            <a:r>
              <a:rPr lang="en-US" sz="1800" dirty="0" smtClean="0">
                <a:latin typeface="Calibri"/>
              </a:rPr>
              <a:t>None of the above</a:t>
            </a:r>
          </a:p>
          <a:p>
            <a:pPr marL="342900" indent="-342900">
              <a:buFont typeface="+mj-lt"/>
              <a:buAutoNum type="alphaUcPeriod"/>
            </a:pPr>
            <a:r>
              <a:rPr lang="en-US" sz="1800" dirty="0" smtClean="0">
                <a:latin typeface="Calibri"/>
              </a:rPr>
              <a:t>1 &amp; 2 both</a:t>
            </a:r>
          </a:p>
          <a:p>
            <a:endParaRPr lang="en-US" sz="1800" dirty="0">
              <a:latin typeface="Calibri"/>
            </a:endParaRPr>
          </a:p>
          <a:p>
            <a:r>
              <a:rPr lang="en-US" sz="1800" dirty="0" smtClean="0">
                <a:solidFill>
                  <a:srgbClr val="FF0000"/>
                </a:solidFill>
                <a:latin typeface="Calibri"/>
              </a:rPr>
              <a:t>Answer: D</a:t>
            </a:r>
            <a:endParaRPr lang="en-US" sz="1800" dirty="0">
              <a:solidFill>
                <a:srgbClr val="FF0000"/>
              </a:solidFill>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786016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a:rPr>
              <a:t>Which of the following is true?</a:t>
            </a:r>
          </a:p>
          <a:p>
            <a:pPr marL="342900" indent="-342900">
              <a:buFont typeface="+mj-lt"/>
              <a:buAutoNum type="arabicPeriod"/>
            </a:pPr>
            <a:r>
              <a:rPr lang="en-US" sz="1800" dirty="0">
                <a:latin typeface="Calibri" pitchFamily="34" charset="0"/>
                <a:cs typeface="Calibri" pitchFamily="34" charset="0"/>
              </a:rPr>
              <a:t>D</a:t>
            </a:r>
            <a:r>
              <a:rPr lang="en-US" sz="1800" dirty="0" smtClean="0">
                <a:latin typeface="Calibri" pitchFamily="34" charset="0"/>
                <a:cs typeface="Calibri" pitchFamily="34" charset="0"/>
              </a:rPr>
              <a:t>uring </a:t>
            </a:r>
            <a:r>
              <a:rPr lang="en-US" sz="1800" dirty="0">
                <a:latin typeface="Calibri" pitchFamily="34" charset="0"/>
                <a:cs typeface="Calibri" pitchFamily="34" charset="0"/>
              </a:rPr>
              <a:t>type conversion using the constructor we can pass only one argument </a:t>
            </a:r>
            <a:r>
              <a:rPr lang="en-US" sz="1800" dirty="0" smtClean="0">
                <a:latin typeface="Calibri" pitchFamily="34" charset="0"/>
                <a:cs typeface="Calibri" pitchFamily="34" charset="0"/>
              </a:rPr>
              <a:t>.</a:t>
            </a:r>
          </a:p>
          <a:p>
            <a:pPr marL="342900" indent="-342900">
              <a:buFont typeface="+mj-lt"/>
              <a:buAutoNum type="arabicPeriod"/>
            </a:pPr>
            <a:r>
              <a:rPr lang="en-US" sz="1800" dirty="0" smtClean="0">
                <a:latin typeface="Calibri" pitchFamily="34" charset="0"/>
                <a:cs typeface="Calibri" pitchFamily="34" charset="0"/>
              </a:rPr>
              <a:t>we </a:t>
            </a:r>
            <a:r>
              <a:rPr lang="en-US" sz="1800" dirty="0">
                <a:latin typeface="Calibri" pitchFamily="34" charset="0"/>
                <a:cs typeface="Calibri" pitchFamily="34" charset="0"/>
              </a:rPr>
              <a:t>can do type conversion at the type of initialization only</a:t>
            </a:r>
            <a:r>
              <a:rPr lang="en-US" sz="1800" dirty="0" smtClean="0">
                <a:latin typeface="Calibri" pitchFamily="34" charset="0"/>
                <a:cs typeface="Calibri" pitchFamily="34" charset="0"/>
              </a:rPr>
              <a:t>.</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Options:</a:t>
            </a:r>
          </a:p>
          <a:p>
            <a:pPr marL="342900" indent="-342900">
              <a:buFont typeface="+mj-lt"/>
              <a:buAutoNum type="alphaUcPeriod"/>
            </a:pPr>
            <a:r>
              <a:rPr lang="en-US" sz="1800" dirty="0" smtClean="0">
                <a:latin typeface="Calibri" pitchFamily="34" charset="0"/>
                <a:cs typeface="Calibri" pitchFamily="34" charset="0"/>
              </a:rPr>
              <a:t>1&amp;2</a:t>
            </a:r>
          </a:p>
          <a:p>
            <a:pPr marL="342900" indent="-342900">
              <a:buFont typeface="+mj-lt"/>
              <a:buAutoNum type="alphaUcPeriod"/>
            </a:pPr>
            <a:r>
              <a:rPr lang="en-US" sz="1800" dirty="0" smtClean="0">
                <a:latin typeface="Calibri" pitchFamily="34" charset="0"/>
                <a:cs typeface="Calibri" pitchFamily="34" charset="0"/>
              </a:rPr>
              <a:t>None of the both</a:t>
            </a:r>
          </a:p>
          <a:p>
            <a:pPr marL="342900" indent="-342900">
              <a:buFont typeface="+mj-lt"/>
              <a:buAutoNum type="alphaUcPeriod"/>
            </a:pPr>
            <a:r>
              <a:rPr lang="en-US" sz="1800" dirty="0" smtClean="0">
                <a:latin typeface="Calibri" pitchFamily="34" charset="0"/>
                <a:cs typeface="Calibri" pitchFamily="34" charset="0"/>
              </a:rPr>
              <a:t>1 only </a:t>
            </a:r>
          </a:p>
          <a:p>
            <a:pPr marL="342900" indent="-342900">
              <a:buFont typeface="+mj-lt"/>
              <a:buAutoNum type="alphaUcPeriod"/>
            </a:pPr>
            <a:r>
              <a:rPr lang="en-US" sz="1800" dirty="0" smtClean="0">
                <a:latin typeface="Calibri" pitchFamily="34" charset="0"/>
                <a:cs typeface="Calibri" pitchFamily="34" charset="0"/>
              </a:rPr>
              <a:t>2 only</a:t>
            </a:r>
          </a:p>
          <a:p>
            <a:endParaRPr lang="en-US" sz="1800" dirty="0" smtClean="0">
              <a:latin typeface="Calibri" pitchFamily="34" charset="0"/>
              <a:cs typeface="Calibri" pitchFamily="34" charset="0"/>
            </a:endParaRPr>
          </a:p>
          <a:p>
            <a:pPr marL="342900" indent="-342900">
              <a:buFont typeface="+mj-lt"/>
              <a:buAutoNum type="alphaUcPeriod"/>
            </a:pPr>
            <a:endParaRPr lang="en-US" sz="1800" dirty="0">
              <a:latin typeface="Calibri" pitchFamily="34" charset="0"/>
              <a:cs typeface="Calibri" pitchFamily="34" charset="0"/>
            </a:endParaRPr>
          </a:p>
          <a:p>
            <a:pPr marL="342900" indent="-342900">
              <a:buFont typeface="+mj-lt"/>
              <a:buAutoNum type="arabicPeriod"/>
            </a:pP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64640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a:rPr>
              <a:t>Which of the following is true?</a:t>
            </a:r>
          </a:p>
          <a:p>
            <a:pPr marL="342900" indent="-342900">
              <a:buFont typeface="+mj-lt"/>
              <a:buAutoNum type="arabicPeriod"/>
            </a:pPr>
            <a:r>
              <a:rPr lang="en-US" sz="1800" dirty="0">
                <a:latin typeface="Calibri" pitchFamily="34" charset="0"/>
                <a:cs typeface="Calibri" pitchFamily="34" charset="0"/>
              </a:rPr>
              <a:t>D</a:t>
            </a:r>
            <a:r>
              <a:rPr lang="en-US" sz="1800" dirty="0" smtClean="0">
                <a:latin typeface="Calibri" pitchFamily="34" charset="0"/>
                <a:cs typeface="Calibri" pitchFamily="34" charset="0"/>
              </a:rPr>
              <a:t>uring </a:t>
            </a:r>
            <a:r>
              <a:rPr lang="en-US" sz="1800" dirty="0">
                <a:latin typeface="Calibri" pitchFamily="34" charset="0"/>
                <a:cs typeface="Calibri" pitchFamily="34" charset="0"/>
              </a:rPr>
              <a:t>type conversion using the constructor we can pass only one argument </a:t>
            </a:r>
            <a:r>
              <a:rPr lang="en-US" sz="1800" dirty="0" smtClean="0">
                <a:latin typeface="Calibri" pitchFamily="34" charset="0"/>
                <a:cs typeface="Calibri" pitchFamily="34" charset="0"/>
              </a:rPr>
              <a:t>.</a:t>
            </a:r>
          </a:p>
          <a:p>
            <a:pPr marL="342900" indent="-342900">
              <a:buFont typeface="+mj-lt"/>
              <a:buAutoNum type="arabicPeriod"/>
            </a:pPr>
            <a:r>
              <a:rPr lang="en-US" sz="1800" dirty="0" smtClean="0">
                <a:latin typeface="Calibri" pitchFamily="34" charset="0"/>
                <a:cs typeface="Calibri" pitchFamily="34" charset="0"/>
              </a:rPr>
              <a:t>we </a:t>
            </a:r>
            <a:r>
              <a:rPr lang="en-US" sz="1800" dirty="0">
                <a:latin typeface="Calibri" pitchFamily="34" charset="0"/>
                <a:cs typeface="Calibri" pitchFamily="34" charset="0"/>
              </a:rPr>
              <a:t>can do type conversion at the type of initialization only</a:t>
            </a:r>
            <a:r>
              <a:rPr lang="en-US" sz="1800" dirty="0" smtClean="0">
                <a:latin typeface="Calibri" pitchFamily="34" charset="0"/>
                <a:cs typeface="Calibri" pitchFamily="34" charset="0"/>
              </a:rPr>
              <a:t>.</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Options:</a:t>
            </a:r>
          </a:p>
          <a:p>
            <a:pPr marL="342900" indent="-342900">
              <a:buFont typeface="+mj-lt"/>
              <a:buAutoNum type="alphaUcPeriod"/>
            </a:pPr>
            <a:r>
              <a:rPr lang="en-US" sz="1800" dirty="0" smtClean="0">
                <a:latin typeface="Calibri" pitchFamily="34" charset="0"/>
                <a:cs typeface="Calibri" pitchFamily="34" charset="0"/>
              </a:rPr>
              <a:t>1&amp;2</a:t>
            </a:r>
          </a:p>
          <a:p>
            <a:pPr marL="342900" indent="-342900">
              <a:buFont typeface="+mj-lt"/>
              <a:buAutoNum type="alphaUcPeriod"/>
            </a:pPr>
            <a:r>
              <a:rPr lang="en-US" sz="1800" dirty="0" smtClean="0">
                <a:latin typeface="Calibri" pitchFamily="34" charset="0"/>
                <a:cs typeface="Calibri" pitchFamily="34" charset="0"/>
              </a:rPr>
              <a:t>None of the both</a:t>
            </a:r>
          </a:p>
          <a:p>
            <a:pPr marL="342900" indent="-342900">
              <a:buFont typeface="+mj-lt"/>
              <a:buAutoNum type="alphaUcPeriod"/>
            </a:pPr>
            <a:r>
              <a:rPr lang="en-US" sz="1800" dirty="0" smtClean="0">
                <a:latin typeface="Calibri" pitchFamily="34" charset="0"/>
                <a:cs typeface="Calibri" pitchFamily="34" charset="0"/>
              </a:rPr>
              <a:t>1 only </a:t>
            </a:r>
          </a:p>
          <a:p>
            <a:pPr marL="342900" indent="-342900">
              <a:buFont typeface="+mj-lt"/>
              <a:buAutoNum type="alphaUcPeriod"/>
            </a:pPr>
            <a:r>
              <a:rPr lang="en-US" sz="1800" dirty="0" smtClean="0">
                <a:latin typeface="Calibri" pitchFamily="34" charset="0"/>
                <a:cs typeface="Calibri" pitchFamily="34" charset="0"/>
              </a:rPr>
              <a:t>2 only</a:t>
            </a:r>
          </a:p>
          <a:p>
            <a:endParaRPr lang="en-US" sz="1800" dirty="0" smtClean="0">
              <a:latin typeface="Calibri" pitchFamily="34" charset="0"/>
              <a:cs typeface="Calibri" pitchFamily="34" charset="0"/>
            </a:endParaRPr>
          </a:p>
          <a:p>
            <a:r>
              <a:rPr lang="en-US" sz="1800" dirty="0" smtClean="0">
                <a:solidFill>
                  <a:srgbClr val="FF0000"/>
                </a:solidFill>
                <a:latin typeface="Calibri" pitchFamily="34" charset="0"/>
                <a:cs typeface="Calibri" pitchFamily="34" charset="0"/>
              </a:rPr>
              <a:t>Answer: option  A</a:t>
            </a:r>
          </a:p>
          <a:p>
            <a:endParaRPr lang="en-US" sz="1800" dirty="0" smtClean="0">
              <a:latin typeface="Calibri" pitchFamily="34" charset="0"/>
              <a:cs typeface="Calibri" pitchFamily="34" charset="0"/>
            </a:endParaRPr>
          </a:p>
          <a:p>
            <a:pPr marL="342900" indent="-342900">
              <a:buFont typeface="+mj-lt"/>
              <a:buAutoNum type="alphaUcPeriod"/>
            </a:pPr>
            <a:endParaRPr lang="en-US" sz="1800" dirty="0">
              <a:latin typeface="Calibri" pitchFamily="34" charset="0"/>
              <a:cs typeface="Calibri" pitchFamily="34" charset="0"/>
            </a:endParaRPr>
          </a:p>
          <a:p>
            <a:pPr marL="342900" indent="-342900">
              <a:buFont typeface="+mj-lt"/>
              <a:buAutoNum type="arabicPeriod"/>
            </a:pP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491085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dirty="0"/>
          </a:p>
          <a:p>
            <a:r>
              <a:rPr lang="en-US" sz="1800" dirty="0">
                <a:latin typeface="Calibri"/>
              </a:rPr>
              <a:t>In this type of conversion the source type is class type and the destination type is basic type. </a:t>
            </a:r>
            <a:endParaRPr lang="en-US" sz="1800" dirty="0" smtClean="0">
              <a:latin typeface="Calibri"/>
            </a:endParaRPr>
          </a:p>
          <a:p>
            <a:endParaRPr lang="en-US" sz="1800" dirty="0">
              <a:latin typeface="Calibri"/>
            </a:endParaRPr>
          </a:p>
          <a:p>
            <a:r>
              <a:rPr lang="en-US" sz="1800" dirty="0" smtClean="0">
                <a:latin typeface="Calibri"/>
              </a:rPr>
              <a:t>Means  </a:t>
            </a:r>
            <a:r>
              <a:rPr lang="en-US" sz="1800" dirty="0">
                <a:latin typeface="Calibri"/>
              </a:rPr>
              <a:t>class data type is converted into the basic type</a:t>
            </a:r>
            <a:r>
              <a:rPr lang="en-US" sz="1800" dirty="0" smtClean="0">
                <a:latin typeface="Calibri"/>
              </a:rPr>
              <a:t>.</a:t>
            </a:r>
          </a:p>
          <a:p>
            <a:endParaRPr lang="en-US" sz="1800" dirty="0">
              <a:latin typeface="Calibri"/>
            </a:endParaRPr>
          </a:p>
          <a:p>
            <a:r>
              <a:rPr lang="en-US" sz="1800" dirty="0">
                <a:latin typeface="Calibri"/>
              </a:rPr>
              <a:t>For example we have class Time and one object of Time class ‘t’ and suppose we want to assign the total time of object ‘t’ to any integer variable say ‘duration’ then the statement below is the example of the conversion from class to basic type</a:t>
            </a:r>
            <a:r>
              <a:rPr lang="en-US" sz="1800" dirty="0" smtClean="0">
                <a:latin typeface="Calibri"/>
              </a:rPr>
              <a:t>.</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duration</a:t>
            </a:r>
            <a:r>
              <a:rPr lang="en-US" sz="1800" dirty="0">
                <a:latin typeface="Calibri" pitchFamily="34" charset="0"/>
                <a:cs typeface="Calibri" pitchFamily="34" charset="0"/>
              </a:rPr>
              <a:t>= t ; // where, t is object and duration is of basic data </a:t>
            </a:r>
            <a:r>
              <a:rPr lang="en-US" sz="1800" dirty="0" smtClean="0">
                <a:latin typeface="Calibri" pitchFamily="34" charset="0"/>
                <a:cs typeface="Calibri" pitchFamily="34" charset="0"/>
              </a:rPr>
              <a:t>type</a:t>
            </a:r>
          </a:p>
          <a:p>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Here </a:t>
            </a:r>
            <a:r>
              <a:rPr lang="en-US" sz="1800" dirty="0">
                <a:latin typeface="Calibri" pitchFamily="34" charset="0"/>
                <a:cs typeface="Calibri" pitchFamily="34" charset="0"/>
              </a:rPr>
              <a:t>the assignment will be done by converting “t” object which is of class type into the basic or primary data type. </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Type conversion from </a:t>
            </a:r>
            <a:r>
              <a:rPr lang="en-US" sz="2400" b="1" dirty="0">
                <a:solidFill>
                  <a:srgbClr val="FFFFFF"/>
                </a:solidFill>
                <a:latin typeface="Calibri"/>
                <a:cs typeface="Calibri"/>
              </a:rPr>
              <a:t>class type to basic type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45390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dirty="0"/>
          </a:p>
          <a:p>
            <a:r>
              <a:rPr lang="en-US" sz="1800" dirty="0">
                <a:latin typeface="Calibri"/>
              </a:rPr>
              <a:t>It requires special casting operator function for class type to basic type conversion. </a:t>
            </a:r>
            <a:endParaRPr lang="en-US" sz="1800" dirty="0" smtClean="0">
              <a:latin typeface="Calibri"/>
            </a:endParaRPr>
          </a:p>
          <a:p>
            <a:endParaRPr lang="en-US" sz="1800" dirty="0" smtClean="0">
              <a:latin typeface="Calibri"/>
            </a:endParaRPr>
          </a:p>
          <a:p>
            <a:r>
              <a:rPr lang="en-US" sz="1800" dirty="0" smtClean="0">
                <a:latin typeface="Calibri"/>
              </a:rPr>
              <a:t>This </a:t>
            </a:r>
            <a:r>
              <a:rPr lang="en-US" sz="1800" dirty="0">
                <a:latin typeface="Calibri"/>
              </a:rPr>
              <a:t>is known as the conversion function. </a:t>
            </a:r>
            <a:endParaRPr lang="en-US" sz="1800" dirty="0" smtClean="0">
              <a:latin typeface="Calibri"/>
            </a:endParaRPr>
          </a:p>
          <a:p>
            <a:endParaRPr lang="en-US" sz="1800" dirty="0">
              <a:latin typeface="Calibri"/>
            </a:endParaRPr>
          </a:p>
          <a:p>
            <a:r>
              <a:rPr lang="en-US" sz="1800" dirty="0" smtClean="0">
                <a:latin typeface="Calibri"/>
              </a:rPr>
              <a:t>The </a:t>
            </a:r>
            <a:r>
              <a:rPr lang="en-US" sz="1800" dirty="0">
                <a:latin typeface="Calibri"/>
              </a:rPr>
              <a:t>syntax for the conversion function is as under</a:t>
            </a:r>
            <a:r>
              <a:rPr lang="en-US" sz="1800" dirty="0" smtClean="0">
                <a:latin typeface="Calibri"/>
              </a:rPr>
              <a:t>:</a:t>
            </a:r>
          </a:p>
          <a:p>
            <a:endParaRPr lang="en-US" sz="1800" dirty="0">
              <a:latin typeface="Calibri"/>
            </a:endParaRPr>
          </a:p>
          <a:p>
            <a:r>
              <a:rPr lang="en-US" sz="1800" dirty="0">
                <a:latin typeface="Calibri"/>
              </a:rPr>
              <a:t>  operator </a:t>
            </a:r>
            <a:r>
              <a:rPr lang="en-US" sz="1800" dirty="0" err="1">
                <a:latin typeface="Calibri"/>
              </a:rPr>
              <a:t>typename</a:t>
            </a:r>
            <a:r>
              <a:rPr lang="en-US" sz="1800" dirty="0">
                <a:latin typeface="Calibri"/>
              </a:rPr>
              <a:t>( )</a:t>
            </a:r>
          </a:p>
          <a:p>
            <a:r>
              <a:rPr lang="en-US" sz="1800" dirty="0">
                <a:latin typeface="Calibri"/>
              </a:rPr>
              <a:t>  {</a:t>
            </a:r>
          </a:p>
          <a:p>
            <a:r>
              <a:rPr lang="en-US" sz="1800" dirty="0">
                <a:latin typeface="Calibri"/>
              </a:rPr>
              <a:t>       </a:t>
            </a:r>
            <a:r>
              <a:rPr lang="en-US" sz="1800" dirty="0" smtClean="0">
                <a:latin typeface="Calibri"/>
              </a:rPr>
              <a:t>	….</a:t>
            </a:r>
            <a:endParaRPr lang="en-US" sz="1800" dirty="0">
              <a:latin typeface="Calibri"/>
            </a:endParaRPr>
          </a:p>
          <a:p>
            <a:r>
              <a:rPr lang="en-US" sz="1800" dirty="0" smtClean="0">
                <a:latin typeface="Calibri"/>
              </a:rPr>
              <a:t>	….</a:t>
            </a:r>
            <a:endParaRPr lang="en-US" sz="1800" dirty="0">
              <a:latin typeface="Calibri"/>
            </a:endParaRPr>
          </a:p>
          <a:p>
            <a:r>
              <a:rPr lang="en-US" sz="1800" dirty="0">
                <a:latin typeface="Calibri"/>
              </a:rPr>
              <a:t>  </a:t>
            </a:r>
            <a:r>
              <a:rPr lang="en-US" sz="1800" dirty="0" smtClean="0">
                <a:latin typeface="Calibri"/>
              </a:rPr>
              <a:t>}</a:t>
            </a:r>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Type conversion from </a:t>
            </a:r>
            <a:r>
              <a:rPr lang="en-US" sz="2400" b="1" dirty="0">
                <a:solidFill>
                  <a:srgbClr val="FFFFFF"/>
                </a:solidFill>
                <a:latin typeface="Calibri"/>
                <a:cs typeface="Calibri"/>
              </a:rPr>
              <a:t>class type to basic type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681366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a:rPr>
              <a:t>Write a program in C++ to </a:t>
            </a:r>
            <a:r>
              <a:rPr lang="en-US" sz="1800" dirty="0">
                <a:latin typeface="Calibri"/>
              </a:rPr>
              <a:t>assign time in hours and minutes in the form of total time in minutes into one integer variable “duration</a:t>
            </a:r>
            <a:r>
              <a:rPr lang="en-US" sz="1800" dirty="0" smtClean="0">
                <a:latin typeface="Calibri"/>
              </a:rPr>
              <a:t>” using both the methods</a:t>
            </a:r>
            <a:r>
              <a:rPr lang="en-US" sz="1800" dirty="0" smtClean="0">
                <a:latin typeface="Calibri"/>
              </a:rPr>
              <a:t>.</a:t>
            </a:r>
          </a:p>
          <a:p>
            <a:endParaRPr lang="en-US" sz="1800" dirty="0" smtClean="0">
              <a:latin typeface="Calibri"/>
            </a:endParaRPr>
          </a:p>
          <a:p>
            <a:pPr marL="342900" indent="-342900">
              <a:buAutoNum type="arabicPeriod"/>
            </a:pPr>
            <a:r>
              <a:rPr lang="en-US" sz="1800" dirty="0" smtClean="0">
                <a:latin typeface="Calibri"/>
              </a:rPr>
              <a:t>Using constructor</a:t>
            </a:r>
          </a:p>
          <a:p>
            <a:pPr marL="342900" indent="-342900">
              <a:buAutoNum type="arabicPeriod"/>
            </a:pPr>
            <a:endParaRPr lang="en-US" sz="1800" dirty="0" smtClean="0">
              <a:latin typeface="Calibri"/>
            </a:endParaRPr>
          </a:p>
          <a:p>
            <a:pPr marL="342900" indent="-342900">
              <a:buAutoNum type="arabicPeriod"/>
            </a:pPr>
            <a:r>
              <a:rPr lang="en-US" sz="1800" dirty="0" smtClean="0">
                <a:latin typeface="Calibri"/>
              </a:rPr>
              <a:t>Using </a:t>
            </a:r>
            <a:r>
              <a:rPr lang="en-US" sz="1800" dirty="0" smtClean="0">
                <a:latin typeface="Calibri"/>
              </a:rPr>
              <a:t>operator overloading</a:t>
            </a:r>
          </a:p>
          <a:p>
            <a:pPr marL="342900" indent="-342900">
              <a:buAutoNum type="arabicPeriod"/>
            </a:pPr>
            <a:endParaRPr lang="en-US" sz="1800" dirty="0">
              <a:latin typeface="Calibri"/>
            </a:endParaRPr>
          </a:p>
          <a:p>
            <a:endParaRPr lang="en-US" sz="1800" dirty="0"/>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76820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cs typeface="Calibri"/>
              </a:rPr>
              <a:t>#include &lt;</a:t>
            </a:r>
            <a:r>
              <a:rPr lang="en-US" sz="1800" dirty="0" err="1">
                <a:latin typeface="Calibri"/>
                <a:cs typeface="Calibri"/>
              </a:rPr>
              <a:t>iostream</a:t>
            </a:r>
            <a:r>
              <a:rPr lang="en-US" sz="1800" dirty="0" smtClean="0">
                <a:latin typeface="Calibri"/>
                <a:cs typeface="Calibri"/>
              </a:rPr>
              <a:t>&gt;</a:t>
            </a:r>
          </a:p>
          <a:p>
            <a:r>
              <a:rPr lang="en-US" sz="1800" dirty="0" smtClean="0">
                <a:latin typeface="Calibri"/>
                <a:cs typeface="Calibri"/>
              </a:rPr>
              <a:t>using </a:t>
            </a:r>
            <a:r>
              <a:rPr lang="en-US" sz="1800" dirty="0">
                <a:latin typeface="Calibri"/>
                <a:cs typeface="Calibri"/>
              </a:rPr>
              <a:t>namespace </a:t>
            </a:r>
            <a:r>
              <a:rPr lang="en-US" sz="1800" dirty="0" err="1">
                <a:latin typeface="Calibri"/>
                <a:cs typeface="Calibri"/>
              </a:rPr>
              <a:t>std</a:t>
            </a:r>
            <a:r>
              <a:rPr lang="en-US" sz="1800" dirty="0" smtClean="0">
                <a:latin typeface="Calibri"/>
                <a:cs typeface="Calibri"/>
              </a:rPr>
              <a:t>;</a:t>
            </a:r>
          </a:p>
          <a:p>
            <a:r>
              <a:rPr lang="en-US" sz="1800" dirty="0" smtClean="0">
                <a:latin typeface="Calibri"/>
                <a:cs typeface="Calibri"/>
              </a:rPr>
              <a:t>class Time</a:t>
            </a:r>
          </a:p>
          <a:p>
            <a:r>
              <a:rPr lang="en-US" sz="1800" dirty="0" smtClean="0">
                <a:latin typeface="Calibri"/>
                <a:cs typeface="Calibri"/>
              </a:rPr>
              <a:t>{	</a:t>
            </a:r>
          </a:p>
          <a:p>
            <a:r>
              <a:rPr lang="en-US" sz="1800" dirty="0">
                <a:latin typeface="Calibri"/>
                <a:cs typeface="Calibri"/>
              </a:rPr>
              <a:t>	</a:t>
            </a:r>
            <a:r>
              <a:rPr lang="en-US" sz="1800" dirty="0" err="1" smtClean="0">
                <a:latin typeface="Calibri"/>
                <a:cs typeface="Calibri"/>
              </a:rPr>
              <a:t>int</a:t>
            </a:r>
            <a:r>
              <a:rPr lang="en-US" sz="1800" dirty="0" smtClean="0">
                <a:latin typeface="Calibri"/>
                <a:cs typeface="Calibri"/>
              </a:rPr>
              <a:t> </a:t>
            </a:r>
            <a:r>
              <a:rPr lang="en-US" sz="1800" dirty="0" err="1">
                <a:latin typeface="Calibri"/>
                <a:cs typeface="Calibri"/>
              </a:rPr>
              <a:t>hrs,min</a:t>
            </a:r>
            <a:r>
              <a:rPr lang="en-US" sz="1800" dirty="0">
                <a:latin typeface="Calibri"/>
                <a:cs typeface="Calibri"/>
              </a:rPr>
              <a:t>;	</a:t>
            </a:r>
            <a:endParaRPr lang="en-US" sz="1800" dirty="0" smtClean="0">
              <a:latin typeface="Calibri"/>
              <a:cs typeface="Calibri"/>
            </a:endParaRPr>
          </a:p>
          <a:p>
            <a:r>
              <a:rPr lang="en-US" sz="1800" dirty="0">
                <a:latin typeface="Calibri"/>
                <a:cs typeface="Calibri"/>
              </a:rPr>
              <a:t>	</a:t>
            </a:r>
            <a:r>
              <a:rPr lang="en-US" sz="1800" dirty="0" smtClean="0">
                <a:latin typeface="Calibri"/>
                <a:cs typeface="Calibri"/>
              </a:rPr>
              <a:t>public</a:t>
            </a:r>
            <a:r>
              <a:rPr lang="en-US" sz="1800" dirty="0">
                <a:latin typeface="Calibri"/>
                <a:cs typeface="Calibri"/>
              </a:rPr>
              <a:t>:		</a:t>
            </a:r>
            <a:endParaRPr lang="en-US" sz="1800" dirty="0" smtClean="0">
              <a:latin typeface="Calibri"/>
              <a:cs typeface="Calibri"/>
            </a:endParaRPr>
          </a:p>
          <a:p>
            <a:r>
              <a:rPr lang="en-US" sz="1800" dirty="0">
                <a:latin typeface="Calibri"/>
                <a:cs typeface="Calibri"/>
              </a:rPr>
              <a:t>	</a:t>
            </a:r>
            <a:r>
              <a:rPr lang="en-US" sz="1800" dirty="0" smtClean="0">
                <a:latin typeface="Calibri"/>
                <a:cs typeface="Calibri"/>
              </a:rPr>
              <a:t>	Time(</a:t>
            </a:r>
            <a:r>
              <a:rPr lang="en-US" sz="1800" dirty="0" err="1" smtClean="0">
                <a:latin typeface="Calibri"/>
                <a:cs typeface="Calibri"/>
              </a:rPr>
              <a:t>int</a:t>
            </a:r>
            <a:r>
              <a:rPr lang="en-US" sz="1800" dirty="0" smtClean="0">
                <a:latin typeface="Calibri"/>
                <a:cs typeface="Calibri"/>
              </a:rPr>
              <a:t> </a:t>
            </a:r>
            <a:r>
              <a:rPr lang="en-US" sz="1800" dirty="0">
                <a:latin typeface="Calibri"/>
                <a:cs typeface="Calibri"/>
              </a:rPr>
              <a:t>,</a:t>
            </a:r>
            <a:r>
              <a:rPr lang="en-US" sz="1800" dirty="0" err="1">
                <a:latin typeface="Calibri"/>
                <a:cs typeface="Calibri"/>
              </a:rPr>
              <a:t>int</a:t>
            </a:r>
            <a:r>
              <a:rPr lang="en-US" sz="1800" dirty="0">
                <a:latin typeface="Calibri"/>
                <a:cs typeface="Calibri"/>
              </a:rPr>
              <a:t>);   // constructor		</a:t>
            </a:r>
            <a:endParaRPr lang="en-US" sz="1800" dirty="0" smtClean="0">
              <a:latin typeface="Calibri"/>
              <a:cs typeface="Calibri"/>
            </a:endParaRPr>
          </a:p>
          <a:p>
            <a:r>
              <a:rPr lang="en-US" sz="1800" dirty="0">
                <a:latin typeface="Calibri"/>
                <a:cs typeface="Calibri"/>
              </a:rPr>
              <a:t>	</a:t>
            </a:r>
            <a:r>
              <a:rPr lang="en-US" sz="1800" dirty="0" smtClean="0">
                <a:latin typeface="Calibri"/>
                <a:cs typeface="Calibri"/>
              </a:rPr>
              <a:t>	operator </a:t>
            </a:r>
            <a:r>
              <a:rPr lang="en-US" sz="1800" dirty="0" err="1">
                <a:latin typeface="Calibri"/>
                <a:cs typeface="Calibri"/>
              </a:rPr>
              <a:t>int</a:t>
            </a:r>
            <a:r>
              <a:rPr lang="en-US" sz="1800" dirty="0">
                <a:latin typeface="Calibri"/>
                <a:cs typeface="Calibri"/>
              </a:rPr>
              <a:t>();   // casting operator </a:t>
            </a:r>
            <a:r>
              <a:rPr lang="en-US" sz="1800" dirty="0" smtClean="0">
                <a:latin typeface="Calibri"/>
                <a:cs typeface="Calibri"/>
              </a:rPr>
              <a:t>function</a:t>
            </a:r>
          </a:p>
          <a:p>
            <a:r>
              <a:rPr lang="en-US" sz="1800" dirty="0">
                <a:latin typeface="Calibri"/>
                <a:cs typeface="Calibri"/>
              </a:rPr>
              <a:t>		~Time()          // </a:t>
            </a:r>
            <a:r>
              <a:rPr lang="en-US" sz="1800" dirty="0" smtClean="0">
                <a:latin typeface="Calibri"/>
                <a:cs typeface="Calibri"/>
              </a:rPr>
              <a:t>destructor</a:t>
            </a:r>
          </a:p>
          <a:p>
            <a:r>
              <a:rPr lang="en-US" sz="1800" dirty="0" smtClean="0">
                <a:latin typeface="Calibri"/>
                <a:cs typeface="Calibri"/>
              </a:rPr>
              <a:t>		{	</a:t>
            </a:r>
          </a:p>
          <a:p>
            <a:r>
              <a:rPr lang="en-US" sz="1800" dirty="0">
                <a:latin typeface="Calibri"/>
                <a:cs typeface="Calibri"/>
              </a:rPr>
              <a:t>			</a:t>
            </a:r>
            <a:r>
              <a:rPr lang="en-US" sz="1800" dirty="0" err="1">
                <a:latin typeface="Calibri"/>
                <a:cs typeface="Calibri"/>
              </a:rPr>
              <a:t>cout</a:t>
            </a:r>
            <a:r>
              <a:rPr lang="en-US" sz="1800" dirty="0">
                <a:latin typeface="Calibri"/>
                <a:cs typeface="Calibri"/>
              </a:rPr>
              <a:t>&lt;&lt;"Destructor called..."&lt;&lt;</a:t>
            </a:r>
            <a:r>
              <a:rPr lang="en-US" sz="1800" dirty="0" err="1">
                <a:latin typeface="Calibri"/>
                <a:cs typeface="Calibri"/>
              </a:rPr>
              <a:t>endl</a:t>
            </a:r>
            <a:r>
              <a:rPr lang="en-US" sz="1800" dirty="0">
                <a:latin typeface="Calibri"/>
                <a:cs typeface="Calibri"/>
              </a:rPr>
              <a:t>;		</a:t>
            </a:r>
            <a:endParaRPr lang="en-US" sz="1800" dirty="0" smtClean="0">
              <a:latin typeface="Calibri"/>
              <a:cs typeface="Calibri"/>
            </a:endParaRPr>
          </a:p>
          <a:p>
            <a:r>
              <a:rPr lang="en-US" sz="1800" dirty="0">
                <a:latin typeface="Calibri"/>
                <a:cs typeface="Calibri"/>
              </a:rPr>
              <a:t>	</a:t>
            </a:r>
            <a:r>
              <a:rPr lang="en-US" sz="1800" dirty="0" smtClean="0">
                <a:latin typeface="Calibri"/>
                <a:cs typeface="Calibri"/>
              </a:rPr>
              <a:t>	}</a:t>
            </a:r>
          </a:p>
          <a:p>
            <a:r>
              <a:rPr lang="en-US" sz="1800" dirty="0" smtClean="0">
                <a:latin typeface="Calibri"/>
                <a:cs typeface="Calibri"/>
              </a:rPr>
              <a:t>};</a:t>
            </a:r>
          </a:p>
          <a:p>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54694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cs typeface="Calibri"/>
            </a:endParaRPr>
          </a:p>
          <a:p>
            <a:r>
              <a:rPr lang="en-US" sz="1800" dirty="0">
                <a:latin typeface="Calibri"/>
                <a:cs typeface="Calibri"/>
              </a:rPr>
              <a:t>Time::Time(</a:t>
            </a:r>
            <a:r>
              <a:rPr lang="en-US" sz="1800" dirty="0" err="1">
                <a:latin typeface="Calibri"/>
                <a:cs typeface="Calibri"/>
              </a:rPr>
              <a:t>int</a:t>
            </a:r>
            <a:r>
              <a:rPr lang="en-US" sz="1800" dirty="0">
                <a:latin typeface="Calibri"/>
                <a:cs typeface="Calibri"/>
              </a:rPr>
              <a:t> </a:t>
            </a:r>
            <a:r>
              <a:rPr lang="en-US" sz="1800" dirty="0" err="1">
                <a:latin typeface="Calibri"/>
                <a:cs typeface="Calibri"/>
              </a:rPr>
              <a:t>a,int</a:t>
            </a:r>
            <a:r>
              <a:rPr lang="en-US" sz="1800" dirty="0">
                <a:latin typeface="Calibri"/>
                <a:cs typeface="Calibri"/>
              </a:rPr>
              <a:t> b</a:t>
            </a:r>
            <a:r>
              <a:rPr lang="en-US" sz="1800" dirty="0" smtClean="0">
                <a:latin typeface="Calibri"/>
                <a:cs typeface="Calibri"/>
              </a:rPr>
              <a:t>)</a:t>
            </a:r>
          </a:p>
          <a:p>
            <a:r>
              <a:rPr lang="en-US" sz="1800" dirty="0" smtClean="0">
                <a:latin typeface="Calibri"/>
                <a:cs typeface="Calibri"/>
              </a:rPr>
              <a:t>{</a:t>
            </a:r>
            <a:r>
              <a:rPr lang="en-US" sz="1800" dirty="0">
                <a:latin typeface="Calibri"/>
                <a:cs typeface="Calibri"/>
              </a:rPr>
              <a:t>	</a:t>
            </a:r>
            <a:endParaRPr lang="en-US" sz="1800" dirty="0" smtClean="0">
              <a:latin typeface="Calibri"/>
              <a:cs typeface="Calibri"/>
            </a:endParaRPr>
          </a:p>
          <a:p>
            <a:r>
              <a:rPr lang="en-US" sz="1800" dirty="0">
                <a:latin typeface="Calibri"/>
                <a:cs typeface="Calibri"/>
              </a:rPr>
              <a:t>	</a:t>
            </a:r>
            <a:r>
              <a:rPr lang="en-US" sz="1800" dirty="0" err="1" smtClean="0">
                <a:latin typeface="Calibri"/>
                <a:cs typeface="Calibri"/>
              </a:rPr>
              <a:t>cout</a:t>
            </a:r>
            <a:r>
              <a:rPr lang="en-US" sz="1800" dirty="0">
                <a:latin typeface="Calibri"/>
                <a:cs typeface="Calibri"/>
              </a:rPr>
              <a:t>&lt;&lt;"Constructor called with two parameters..."&lt;&lt;</a:t>
            </a:r>
            <a:r>
              <a:rPr lang="en-US" sz="1800" dirty="0" err="1">
                <a:latin typeface="Calibri"/>
                <a:cs typeface="Calibri"/>
              </a:rPr>
              <a:t>endl</a:t>
            </a:r>
            <a:r>
              <a:rPr lang="en-US" sz="1800" dirty="0">
                <a:latin typeface="Calibri"/>
                <a:cs typeface="Calibri"/>
              </a:rPr>
              <a:t>;	</a:t>
            </a:r>
            <a:endParaRPr lang="en-US" sz="1800" dirty="0" smtClean="0">
              <a:latin typeface="Calibri"/>
              <a:cs typeface="Calibri"/>
            </a:endParaRPr>
          </a:p>
          <a:p>
            <a:r>
              <a:rPr lang="en-US" sz="1800" dirty="0">
                <a:latin typeface="Calibri"/>
                <a:cs typeface="Calibri"/>
              </a:rPr>
              <a:t>	</a:t>
            </a:r>
            <a:r>
              <a:rPr lang="en-US" sz="1800" dirty="0" err="1" smtClean="0">
                <a:latin typeface="Calibri"/>
                <a:cs typeface="Calibri"/>
              </a:rPr>
              <a:t>hrs</a:t>
            </a:r>
            <a:r>
              <a:rPr lang="en-US" sz="1800" dirty="0" smtClean="0">
                <a:latin typeface="Calibri"/>
                <a:cs typeface="Calibri"/>
              </a:rPr>
              <a:t>=a;</a:t>
            </a:r>
          </a:p>
          <a:p>
            <a:r>
              <a:rPr lang="en-US" sz="1800" dirty="0">
                <a:latin typeface="Calibri"/>
                <a:cs typeface="Calibri"/>
              </a:rPr>
              <a:t>	</a:t>
            </a:r>
            <a:r>
              <a:rPr lang="en-US" sz="1800" dirty="0" smtClean="0">
                <a:latin typeface="Calibri"/>
                <a:cs typeface="Calibri"/>
              </a:rPr>
              <a:t>min=b;</a:t>
            </a:r>
          </a:p>
          <a:p>
            <a:r>
              <a:rPr lang="en-US" sz="1800" dirty="0" smtClean="0">
                <a:latin typeface="Calibri"/>
                <a:cs typeface="Calibri"/>
              </a:rPr>
              <a:t>}</a:t>
            </a:r>
          </a:p>
          <a:p>
            <a:endParaRPr lang="en-US" sz="1800" dirty="0">
              <a:latin typeface="Calibri"/>
              <a:cs typeface="Calibri"/>
            </a:endParaRPr>
          </a:p>
          <a:p>
            <a:r>
              <a:rPr lang="en-US" sz="1800" dirty="0" smtClean="0">
                <a:latin typeface="Calibri"/>
                <a:cs typeface="Calibri"/>
              </a:rPr>
              <a:t>Time </a:t>
            </a:r>
            <a:r>
              <a:rPr lang="en-US" sz="1800" dirty="0">
                <a:latin typeface="Calibri"/>
                <a:cs typeface="Calibri"/>
              </a:rPr>
              <a:t>:: operator </a:t>
            </a:r>
            <a:r>
              <a:rPr lang="en-US" sz="1800" dirty="0" err="1">
                <a:latin typeface="Calibri"/>
                <a:cs typeface="Calibri"/>
              </a:rPr>
              <a:t>int</a:t>
            </a:r>
            <a:r>
              <a:rPr lang="en-US" sz="1800" dirty="0" smtClean="0">
                <a:latin typeface="Calibri"/>
                <a:cs typeface="Calibri"/>
              </a:rPr>
              <a:t>()</a:t>
            </a:r>
          </a:p>
          <a:p>
            <a:r>
              <a:rPr lang="en-US" sz="1800" dirty="0" smtClean="0">
                <a:latin typeface="Calibri"/>
                <a:cs typeface="Calibri"/>
              </a:rPr>
              <a:t>{</a:t>
            </a:r>
            <a:r>
              <a:rPr lang="en-US" sz="1800" dirty="0">
                <a:latin typeface="Calibri"/>
                <a:cs typeface="Calibri"/>
              </a:rPr>
              <a:t>	</a:t>
            </a:r>
            <a:endParaRPr lang="en-US" sz="1800" dirty="0" smtClean="0">
              <a:latin typeface="Calibri"/>
              <a:cs typeface="Calibri"/>
            </a:endParaRPr>
          </a:p>
          <a:p>
            <a:r>
              <a:rPr lang="en-US" sz="1800" dirty="0" smtClean="0">
                <a:latin typeface="Calibri"/>
                <a:cs typeface="Calibri"/>
              </a:rPr>
              <a:t>	</a:t>
            </a:r>
            <a:r>
              <a:rPr lang="en-US" sz="1800" dirty="0" err="1" smtClean="0">
                <a:latin typeface="Calibri"/>
                <a:cs typeface="Calibri"/>
              </a:rPr>
              <a:t>cout</a:t>
            </a:r>
            <a:r>
              <a:rPr lang="en-US" sz="1800" dirty="0">
                <a:latin typeface="Calibri"/>
                <a:cs typeface="Calibri"/>
              </a:rPr>
              <a:t>&lt;&lt;"Class Type to Basic Type Conversion..."&lt;&lt;</a:t>
            </a:r>
            <a:r>
              <a:rPr lang="en-US" sz="1800" dirty="0" err="1">
                <a:latin typeface="Calibri"/>
                <a:cs typeface="Calibri"/>
              </a:rPr>
              <a:t>endl</a:t>
            </a:r>
            <a:r>
              <a:rPr lang="en-US" sz="1800" dirty="0" smtClean="0">
                <a:latin typeface="Calibri"/>
                <a:cs typeface="Calibri"/>
              </a:rPr>
              <a:t>;</a:t>
            </a:r>
          </a:p>
          <a:p>
            <a:r>
              <a:rPr lang="en-US" sz="1800" dirty="0">
                <a:latin typeface="Calibri"/>
                <a:cs typeface="Calibri"/>
              </a:rPr>
              <a:t>	return(</a:t>
            </a:r>
            <a:r>
              <a:rPr lang="en-US" sz="1800" dirty="0" err="1">
                <a:latin typeface="Calibri"/>
                <a:cs typeface="Calibri"/>
              </a:rPr>
              <a:t>hrs</a:t>
            </a:r>
            <a:r>
              <a:rPr lang="en-US" sz="1800" dirty="0">
                <a:latin typeface="Calibri"/>
                <a:cs typeface="Calibri"/>
              </a:rPr>
              <a:t>*60+min</a:t>
            </a:r>
            <a:r>
              <a:rPr lang="en-US" sz="1800" dirty="0" smtClean="0">
                <a:latin typeface="Calibri"/>
                <a:cs typeface="Calibri"/>
              </a:rPr>
              <a:t>);</a:t>
            </a:r>
          </a:p>
          <a:p>
            <a:r>
              <a:rPr lang="en-US" sz="1800" dirty="0" smtClean="0">
                <a:latin typeface="Calibri"/>
                <a:cs typeface="Calibri"/>
              </a:rPr>
              <a:t>}</a:t>
            </a:r>
            <a:endParaRPr lang="en-US" sz="1800" dirty="0">
              <a:latin typeface="Calibri"/>
              <a:cs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51310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err="1" smtClean="0">
                <a:latin typeface="Calibri"/>
                <a:cs typeface="Calibri"/>
              </a:rPr>
              <a:t>int</a:t>
            </a:r>
            <a:r>
              <a:rPr lang="en-US" sz="1800" dirty="0" smtClean="0">
                <a:latin typeface="Calibri"/>
                <a:cs typeface="Calibri"/>
              </a:rPr>
              <a:t> </a:t>
            </a:r>
            <a:r>
              <a:rPr lang="en-US" sz="1800" dirty="0">
                <a:latin typeface="Calibri"/>
                <a:cs typeface="Calibri"/>
              </a:rPr>
              <a:t>main</a:t>
            </a:r>
            <a:r>
              <a:rPr lang="en-US" sz="1800" dirty="0" smtClean="0">
                <a:latin typeface="Calibri"/>
                <a:cs typeface="Calibri"/>
              </a:rPr>
              <a:t>(){</a:t>
            </a:r>
          </a:p>
          <a:p>
            <a:r>
              <a:rPr lang="en-US" sz="1800" dirty="0">
                <a:latin typeface="Calibri"/>
                <a:cs typeface="Calibri"/>
              </a:rPr>
              <a:t>	</a:t>
            </a:r>
            <a:r>
              <a:rPr lang="en-US" sz="1800" dirty="0" err="1">
                <a:latin typeface="Calibri"/>
                <a:cs typeface="Calibri"/>
              </a:rPr>
              <a:t>int</a:t>
            </a:r>
            <a:r>
              <a:rPr lang="en-US" sz="1800" dirty="0">
                <a:latin typeface="Calibri"/>
                <a:cs typeface="Calibri"/>
              </a:rPr>
              <a:t> </a:t>
            </a:r>
            <a:r>
              <a:rPr lang="en-US" sz="1800" dirty="0" err="1">
                <a:latin typeface="Calibri"/>
                <a:cs typeface="Calibri"/>
              </a:rPr>
              <a:t>h,m,duration</a:t>
            </a:r>
            <a:r>
              <a:rPr lang="en-US" sz="1800" dirty="0">
                <a:latin typeface="Calibri"/>
                <a:cs typeface="Calibri"/>
              </a:rPr>
              <a:t>;	</a:t>
            </a:r>
            <a:endParaRPr lang="en-US" sz="1800" dirty="0" smtClean="0">
              <a:latin typeface="Calibri"/>
              <a:cs typeface="Calibri"/>
            </a:endParaRPr>
          </a:p>
          <a:p>
            <a:r>
              <a:rPr lang="en-US" sz="1800" dirty="0">
                <a:latin typeface="Calibri"/>
                <a:cs typeface="Calibri"/>
              </a:rPr>
              <a:t>	</a:t>
            </a:r>
            <a:r>
              <a:rPr lang="en-US" sz="1800" dirty="0" err="1" smtClean="0">
                <a:latin typeface="Calibri"/>
                <a:cs typeface="Calibri"/>
              </a:rPr>
              <a:t>cout</a:t>
            </a:r>
            <a:r>
              <a:rPr lang="en-US" sz="1800" dirty="0">
                <a:latin typeface="Calibri"/>
                <a:cs typeface="Calibri"/>
              </a:rPr>
              <a:t>&lt;&lt;"Enter Hours </a:t>
            </a:r>
            <a:r>
              <a:rPr lang="en-US" sz="1800" dirty="0" smtClean="0">
                <a:latin typeface="Calibri"/>
                <a:cs typeface="Calibri"/>
              </a:rPr>
              <a:t>";</a:t>
            </a:r>
          </a:p>
          <a:p>
            <a:r>
              <a:rPr lang="en-US" sz="1800" dirty="0">
                <a:latin typeface="Calibri"/>
                <a:cs typeface="Calibri"/>
              </a:rPr>
              <a:t>	</a:t>
            </a:r>
            <a:r>
              <a:rPr lang="en-US" sz="1800" dirty="0" err="1" smtClean="0">
                <a:latin typeface="Calibri"/>
                <a:cs typeface="Calibri"/>
              </a:rPr>
              <a:t>cin</a:t>
            </a:r>
            <a:r>
              <a:rPr lang="en-US" sz="1800" dirty="0">
                <a:latin typeface="Calibri"/>
                <a:cs typeface="Calibri"/>
              </a:rPr>
              <a:t>&gt;&gt;h</a:t>
            </a:r>
            <a:r>
              <a:rPr lang="en-US" sz="1800" dirty="0" smtClean="0">
                <a:latin typeface="Calibri"/>
                <a:cs typeface="Calibri"/>
              </a:rPr>
              <a:t>;</a:t>
            </a:r>
          </a:p>
          <a:p>
            <a:r>
              <a:rPr lang="en-US" sz="1800" dirty="0">
                <a:latin typeface="Calibri"/>
                <a:cs typeface="Calibri"/>
              </a:rPr>
              <a:t>	</a:t>
            </a:r>
            <a:r>
              <a:rPr lang="en-US" sz="1800" dirty="0" err="1">
                <a:latin typeface="Calibri"/>
                <a:cs typeface="Calibri"/>
              </a:rPr>
              <a:t>cout</a:t>
            </a:r>
            <a:r>
              <a:rPr lang="en-US" sz="1800" dirty="0">
                <a:latin typeface="Calibri"/>
                <a:cs typeface="Calibri"/>
              </a:rPr>
              <a:t>&lt;&lt;"Enter Minutes </a:t>
            </a:r>
            <a:r>
              <a:rPr lang="en-US" sz="1800" dirty="0" smtClean="0">
                <a:latin typeface="Calibri"/>
                <a:cs typeface="Calibri"/>
              </a:rPr>
              <a:t>";</a:t>
            </a:r>
          </a:p>
          <a:p>
            <a:r>
              <a:rPr lang="en-US" sz="1800" dirty="0" smtClean="0">
                <a:latin typeface="Calibri"/>
                <a:cs typeface="Calibri"/>
              </a:rPr>
              <a:t>	</a:t>
            </a:r>
            <a:r>
              <a:rPr lang="en-US" sz="1800" dirty="0" err="1" smtClean="0">
                <a:latin typeface="Calibri"/>
                <a:cs typeface="Calibri"/>
              </a:rPr>
              <a:t>cin</a:t>
            </a:r>
            <a:r>
              <a:rPr lang="en-US" sz="1800" dirty="0">
                <a:latin typeface="Calibri"/>
                <a:cs typeface="Calibri"/>
              </a:rPr>
              <a:t>&gt;&gt;m;	</a:t>
            </a:r>
            <a:endParaRPr lang="en-US" sz="1800" dirty="0" smtClean="0">
              <a:latin typeface="Calibri"/>
              <a:cs typeface="Calibri"/>
            </a:endParaRPr>
          </a:p>
          <a:p>
            <a:r>
              <a:rPr lang="en-US" sz="1800" dirty="0">
                <a:latin typeface="Calibri"/>
                <a:cs typeface="Calibri"/>
              </a:rPr>
              <a:t>	</a:t>
            </a:r>
            <a:r>
              <a:rPr lang="en-US" sz="1800" dirty="0" smtClean="0">
                <a:latin typeface="Calibri"/>
                <a:cs typeface="Calibri"/>
              </a:rPr>
              <a:t>Time </a:t>
            </a:r>
            <a:r>
              <a:rPr lang="en-US" sz="1800" dirty="0">
                <a:latin typeface="Calibri"/>
                <a:cs typeface="Calibri"/>
              </a:rPr>
              <a:t>t(</a:t>
            </a:r>
            <a:r>
              <a:rPr lang="en-US" sz="1800" dirty="0" err="1">
                <a:latin typeface="Calibri"/>
                <a:cs typeface="Calibri"/>
              </a:rPr>
              <a:t>h,m</a:t>
            </a:r>
            <a:r>
              <a:rPr lang="en-US" sz="1800" dirty="0">
                <a:latin typeface="Calibri"/>
                <a:cs typeface="Calibri"/>
              </a:rPr>
              <a:t>);       // construct object	</a:t>
            </a:r>
            <a:endParaRPr lang="en-US" sz="1800" dirty="0" smtClean="0">
              <a:latin typeface="Calibri"/>
              <a:cs typeface="Calibri"/>
            </a:endParaRPr>
          </a:p>
          <a:p>
            <a:r>
              <a:rPr lang="en-US" sz="1800" dirty="0">
                <a:latin typeface="Calibri"/>
                <a:cs typeface="Calibri"/>
              </a:rPr>
              <a:t>	</a:t>
            </a:r>
            <a:r>
              <a:rPr lang="en-US" sz="1800" dirty="0" smtClean="0">
                <a:latin typeface="Calibri"/>
                <a:cs typeface="Calibri"/>
              </a:rPr>
              <a:t>duration </a:t>
            </a:r>
            <a:r>
              <a:rPr lang="en-US" sz="1800" dirty="0">
                <a:latin typeface="Calibri"/>
                <a:cs typeface="Calibri"/>
              </a:rPr>
              <a:t>= t;      // casting conversion OR duration = (</a:t>
            </a:r>
            <a:r>
              <a:rPr lang="en-US" sz="1800" dirty="0" err="1">
                <a:latin typeface="Calibri"/>
                <a:cs typeface="Calibri"/>
              </a:rPr>
              <a:t>int</a:t>
            </a:r>
            <a:r>
              <a:rPr lang="en-US" sz="1800" dirty="0">
                <a:latin typeface="Calibri"/>
                <a:cs typeface="Calibri"/>
              </a:rPr>
              <a:t>)t	</a:t>
            </a:r>
            <a:endParaRPr lang="en-US" sz="1800" dirty="0" smtClean="0">
              <a:latin typeface="Calibri"/>
              <a:cs typeface="Calibri"/>
            </a:endParaRPr>
          </a:p>
          <a:p>
            <a:r>
              <a:rPr lang="en-US" sz="1800" dirty="0">
                <a:latin typeface="Calibri"/>
                <a:cs typeface="Calibri"/>
              </a:rPr>
              <a:t>	</a:t>
            </a:r>
            <a:r>
              <a:rPr lang="en-US" sz="1800" dirty="0" err="1" smtClean="0">
                <a:latin typeface="Calibri"/>
                <a:cs typeface="Calibri"/>
              </a:rPr>
              <a:t>cout</a:t>
            </a:r>
            <a:r>
              <a:rPr lang="en-US" sz="1800" dirty="0">
                <a:latin typeface="Calibri"/>
                <a:cs typeface="Calibri"/>
              </a:rPr>
              <a:t>&lt;&lt;"Total Minutes are "&lt;&lt;duration &lt;&lt;</a:t>
            </a:r>
            <a:r>
              <a:rPr lang="en-US" sz="1800" dirty="0" err="1">
                <a:latin typeface="Calibri"/>
                <a:cs typeface="Calibri"/>
              </a:rPr>
              <a:t>endl</a:t>
            </a:r>
            <a:r>
              <a:rPr lang="en-US" sz="1800" dirty="0">
                <a:latin typeface="Calibri"/>
                <a:cs typeface="Calibri"/>
              </a:rPr>
              <a:t>;	</a:t>
            </a:r>
            <a:endParaRPr lang="en-US" sz="1800" dirty="0" smtClean="0">
              <a:latin typeface="Calibri"/>
              <a:cs typeface="Calibri"/>
            </a:endParaRPr>
          </a:p>
          <a:p>
            <a:r>
              <a:rPr lang="en-US" sz="1800" dirty="0">
                <a:latin typeface="Calibri"/>
                <a:cs typeface="Calibri"/>
              </a:rPr>
              <a:t>	</a:t>
            </a:r>
            <a:r>
              <a:rPr lang="en-US" sz="1800" dirty="0" err="1" smtClean="0">
                <a:latin typeface="Calibri"/>
                <a:cs typeface="Calibri"/>
              </a:rPr>
              <a:t>cout</a:t>
            </a:r>
            <a:r>
              <a:rPr lang="en-US" sz="1800" dirty="0">
                <a:latin typeface="Calibri"/>
                <a:cs typeface="Calibri"/>
              </a:rPr>
              <a:t>&lt;&lt;"2nd method operator overloading "&lt;&lt;</a:t>
            </a:r>
            <a:r>
              <a:rPr lang="en-US" sz="1800" dirty="0" err="1">
                <a:latin typeface="Calibri"/>
                <a:cs typeface="Calibri"/>
              </a:rPr>
              <a:t>endl</a:t>
            </a:r>
            <a:r>
              <a:rPr lang="en-US" sz="1800" dirty="0">
                <a:latin typeface="Calibri"/>
                <a:cs typeface="Calibri"/>
              </a:rPr>
              <a:t>;	</a:t>
            </a:r>
            <a:endParaRPr lang="en-US" sz="1800" dirty="0" smtClean="0">
              <a:latin typeface="Calibri"/>
              <a:cs typeface="Calibri"/>
            </a:endParaRPr>
          </a:p>
          <a:p>
            <a:r>
              <a:rPr lang="en-US" sz="1800" dirty="0">
                <a:latin typeface="Calibri"/>
                <a:cs typeface="Calibri"/>
              </a:rPr>
              <a:t>	</a:t>
            </a:r>
            <a:r>
              <a:rPr lang="en-US" sz="1800" dirty="0" smtClean="0">
                <a:latin typeface="Calibri"/>
                <a:cs typeface="Calibri"/>
              </a:rPr>
              <a:t>duration </a:t>
            </a:r>
            <a:r>
              <a:rPr lang="en-US" sz="1800" dirty="0">
                <a:latin typeface="Calibri"/>
                <a:cs typeface="Calibri"/>
              </a:rPr>
              <a:t>= </a:t>
            </a:r>
            <a:r>
              <a:rPr lang="en-US" sz="1800" dirty="0" err="1">
                <a:latin typeface="Calibri"/>
                <a:cs typeface="Calibri"/>
              </a:rPr>
              <a:t>t.operator</a:t>
            </a:r>
            <a:r>
              <a:rPr lang="en-US" sz="1800" dirty="0">
                <a:latin typeface="Calibri"/>
                <a:cs typeface="Calibri"/>
              </a:rPr>
              <a:t> </a:t>
            </a:r>
            <a:r>
              <a:rPr lang="en-US" sz="1800" dirty="0" err="1">
                <a:latin typeface="Calibri"/>
                <a:cs typeface="Calibri"/>
              </a:rPr>
              <a:t>int</a:t>
            </a:r>
            <a:r>
              <a:rPr lang="en-US" sz="1800" dirty="0">
                <a:latin typeface="Calibri"/>
                <a:cs typeface="Calibri"/>
              </a:rPr>
              <a:t>();	</a:t>
            </a:r>
            <a:endParaRPr lang="en-US" sz="1800" dirty="0" smtClean="0">
              <a:latin typeface="Calibri"/>
              <a:cs typeface="Calibri"/>
            </a:endParaRPr>
          </a:p>
          <a:p>
            <a:r>
              <a:rPr lang="en-US" sz="1800" dirty="0">
                <a:latin typeface="Calibri"/>
                <a:cs typeface="Calibri"/>
              </a:rPr>
              <a:t>	</a:t>
            </a:r>
            <a:r>
              <a:rPr lang="en-US" sz="1800" dirty="0" err="1" smtClean="0">
                <a:latin typeface="Calibri"/>
                <a:cs typeface="Calibri"/>
              </a:rPr>
              <a:t>cout</a:t>
            </a:r>
            <a:r>
              <a:rPr lang="en-US" sz="1800" dirty="0">
                <a:latin typeface="Calibri"/>
                <a:cs typeface="Calibri"/>
              </a:rPr>
              <a:t>&lt;&lt;"Total Minutes are "&lt;&lt;duration &lt;&lt;</a:t>
            </a:r>
            <a:r>
              <a:rPr lang="en-US" sz="1800" dirty="0" err="1">
                <a:latin typeface="Calibri"/>
                <a:cs typeface="Calibri"/>
              </a:rPr>
              <a:t>endl</a:t>
            </a:r>
            <a:r>
              <a:rPr lang="en-US" sz="1800" dirty="0" smtClean="0">
                <a:latin typeface="Calibri"/>
                <a:cs typeface="Calibri"/>
              </a:rPr>
              <a:t>;</a:t>
            </a:r>
          </a:p>
          <a:p>
            <a:r>
              <a:rPr lang="en-US" sz="1800" dirty="0">
                <a:latin typeface="Calibri"/>
                <a:cs typeface="Calibri"/>
              </a:rPr>
              <a:t>	return 0</a:t>
            </a:r>
            <a:r>
              <a:rPr lang="en-US" sz="1800" dirty="0" smtClean="0">
                <a:latin typeface="Calibri"/>
                <a:cs typeface="Calibri"/>
              </a:rPr>
              <a:t>;</a:t>
            </a:r>
          </a:p>
          <a:p>
            <a:r>
              <a:rPr lang="en-US" sz="1800" dirty="0" smtClean="0">
                <a:latin typeface="Calibri"/>
                <a:cs typeface="Calibri"/>
              </a:rPr>
              <a:t>}</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71961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a:cs typeface="Calibri"/>
              </a:rPr>
              <a:t>Output:</a:t>
            </a:r>
          </a:p>
          <a:p>
            <a:r>
              <a:rPr lang="en-US" sz="1800" dirty="0" smtClean="0">
                <a:latin typeface="Calibri"/>
                <a:cs typeface="Calibri"/>
              </a:rPr>
              <a:t>Enter </a:t>
            </a:r>
            <a:r>
              <a:rPr lang="en-US" sz="1800" dirty="0">
                <a:latin typeface="Calibri"/>
                <a:cs typeface="Calibri"/>
              </a:rPr>
              <a:t>Hours 2                                                                                                                                              </a:t>
            </a:r>
          </a:p>
          <a:p>
            <a:r>
              <a:rPr lang="en-US" sz="1800" dirty="0">
                <a:latin typeface="Calibri"/>
                <a:cs typeface="Calibri"/>
              </a:rPr>
              <a:t>Enter Minutes 45                                                                                                                                           </a:t>
            </a:r>
          </a:p>
          <a:p>
            <a:r>
              <a:rPr lang="en-US" sz="1800" dirty="0">
                <a:latin typeface="Calibri"/>
                <a:cs typeface="Calibri"/>
              </a:rPr>
              <a:t>Constructor called with two parameters...                                                                                                                  </a:t>
            </a:r>
          </a:p>
          <a:p>
            <a:r>
              <a:rPr lang="en-US" sz="1800" dirty="0">
                <a:latin typeface="Calibri"/>
                <a:cs typeface="Calibri"/>
              </a:rPr>
              <a:t>Class Type to Basic Type Conversion...                                                                                                                     </a:t>
            </a:r>
          </a:p>
          <a:p>
            <a:r>
              <a:rPr lang="en-US" sz="1800" dirty="0">
                <a:latin typeface="Calibri"/>
                <a:cs typeface="Calibri"/>
              </a:rPr>
              <a:t>Total Minutes are 165                                                                                                                                      </a:t>
            </a:r>
          </a:p>
          <a:p>
            <a:r>
              <a:rPr lang="en-US" sz="1800" dirty="0">
                <a:latin typeface="Calibri"/>
                <a:cs typeface="Calibri"/>
              </a:rPr>
              <a:t>2nd method operator overloading                                                                                                                            </a:t>
            </a:r>
          </a:p>
          <a:p>
            <a:r>
              <a:rPr lang="en-US" sz="1800" dirty="0">
                <a:latin typeface="Calibri"/>
                <a:cs typeface="Calibri"/>
              </a:rPr>
              <a:t>Class Type to Basic Type Conversion...                                                                                                                     </a:t>
            </a:r>
          </a:p>
          <a:p>
            <a:r>
              <a:rPr lang="en-US" sz="1800" dirty="0">
                <a:latin typeface="Calibri"/>
                <a:cs typeface="Calibri"/>
              </a:rPr>
              <a:t>Total Minutes are 165                                                                                                                                      </a:t>
            </a:r>
          </a:p>
          <a:p>
            <a:r>
              <a:rPr lang="en-US" sz="1800" dirty="0">
                <a:latin typeface="Calibri"/>
                <a:cs typeface="Calibri"/>
              </a:rPr>
              <a:t>Destructor called...</a:t>
            </a:r>
            <a:endParaRPr lang="en-US" sz="1800" dirty="0" smtClean="0">
              <a:latin typeface="Calibri"/>
              <a:cs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34624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pitchFamily="34" charset="0"/>
              <a:cs typeface="Calibri" pitchFamily="34" charset="0"/>
            </a:endParaRPr>
          </a:p>
          <a:p>
            <a:r>
              <a:rPr lang="en-US" sz="1800" dirty="0">
                <a:latin typeface="Calibri" pitchFamily="34" charset="0"/>
                <a:cs typeface="Calibri" pitchFamily="34" charset="0"/>
              </a:rPr>
              <a:t>Notice the statement in above program where conversion took place.</a:t>
            </a:r>
          </a:p>
          <a:p>
            <a:r>
              <a:rPr lang="en-US" sz="1800" dirty="0">
                <a:latin typeface="Calibri" pitchFamily="34" charset="0"/>
                <a:cs typeface="Calibri" pitchFamily="34" charset="0"/>
              </a:rPr>
              <a:t>      duration = t</a:t>
            </a:r>
            <a:r>
              <a:rPr lang="en-US" sz="1800" dirty="0" smtClean="0">
                <a:latin typeface="Calibri" pitchFamily="34" charset="0"/>
                <a:cs typeface="Calibri" pitchFamily="34" charset="0"/>
              </a:rPr>
              <a:t>;</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We </a:t>
            </a:r>
            <a:r>
              <a:rPr lang="en-US" sz="1800" dirty="0">
                <a:latin typeface="Calibri" pitchFamily="34" charset="0"/>
                <a:cs typeface="Calibri" pitchFamily="34" charset="0"/>
              </a:rPr>
              <a:t>can also specify the casting type and write the same statement by the following way to achieve the same result.</a:t>
            </a:r>
          </a:p>
          <a:p>
            <a:r>
              <a:rPr lang="en-US" sz="1800" dirty="0">
                <a:latin typeface="Calibri" pitchFamily="34" charset="0"/>
                <a:cs typeface="Calibri" pitchFamily="34" charset="0"/>
              </a:rPr>
              <a:t>    duration = (</a:t>
            </a:r>
            <a:r>
              <a:rPr lang="en-US" sz="1800" dirty="0" err="1">
                <a:latin typeface="Calibri" pitchFamily="34" charset="0"/>
                <a:cs typeface="Calibri" pitchFamily="34" charset="0"/>
              </a:rPr>
              <a:t>int</a:t>
            </a:r>
            <a:r>
              <a:rPr lang="en-US" sz="1800" dirty="0">
                <a:latin typeface="Calibri" pitchFamily="34" charset="0"/>
                <a:cs typeface="Calibri" pitchFamily="34" charset="0"/>
              </a:rPr>
              <a:t>) t;          // </a:t>
            </a:r>
            <a:r>
              <a:rPr lang="en-US" sz="1800" dirty="0" smtClean="0">
                <a:latin typeface="Calibri" pitchFamily="34" charset="0"/>
                <a:cs typeface="Calibri" pitchFamily="34" charset="0"/>
              </a:rPr>
              <a:t>Casting</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The conversion function should satisfy the following condition:</a:t>
            </a:r>
          </a:p>
          <a:p>
            <a:pPr marL="285750" indent="-285750">
              <a:buFont typeface="Arial" pitchFamily="34" charset="0"/>
              <a:buChar char="•"/>
            </a:pPr>
            <a:r>
              <a:rPr lang="en-US" sz="1800" b="1" dirty="0">
                <a:latin typeface="Calibri" pitchFamily="34" charset="0"/>
                <a:cs typeface="Calibri" pitchFamily="34" charset="0"/>
              </a:rPr>
              <a:t>It must be a class member.</a:t>
            </a:r>
          </a:p>
          <a:p>
            <a:pPr marL="285750" indent="-285750">
              <a:buFont typeface="Arial" pitchFamily="34" charset="0"/>
              <a:buChar char="•"/>
            </a:pPr>
            <a:r>
              <a:rPr lang="en-US" sz="1800" b="1" dirty="0">
                <a:latin typeface="Calibri" pitchFamily="34" charset="0"/>
                <a:cs typeface="Calibri" pitchFamily="34" charset="0"/>
              </a:rPr>
              <a:t>It must not specify the return value even though it returns the value.</a:t>
            </a:r>
          </a:p>
          <a:p>
            <a:pPr marL="285750" indent="-285750">
              <a:buFont typeface="Arial" pitchFamily="34" charset="0"/>
              <a:buChar char="•"/>
            </a:pPr>
            <a:r>
              <a:rPr lang="en-US" sz="1800" b="1" dirty="0">
                <a:latin typeface="Calibri" pitchFamily="34" charset="0"/>
                <a:cs typeface="Calibri" pitchFamily="34" charset="0"/>
              </a:rPr>
              <a:t>It must not have any argument</a:t>
            </a:r>
            <a:r>
              <a:rPr lang="en-US" sz="1800" b="1" dirty="0" smtClean="0">
                <a:latin typeface="Calibri" pitchFamily="34" charset="0"/>
                <a:cs typeface="Calibri" pitchFamily="34" charset="0"/>
              </a:rPr>
              <a:t>.</a:t>
            </a:r>
            <a:endParaRPr lang="en-US" sz="1800" b="1" dirty="0">
              <a:latin typeface="Calibri" pitchFamily="34" charset="0"/>
              <a:cs typeface="Calibri" pitchFamily="34" charset="0"/>
            </a:endParaRPr>
          </a:p>
          <a:p>
            <a:endParaRPr lang="en-US" sz="1800" b="1"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a:latin typeface="Calibri" pitchFamily="34" charset="0"/>
                <a:cs typeface="Calibri" pitchFamily="34" charset="0"/>
              </a:rPr>
              <a:t>
</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Type conversion from class type to basic type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65859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algn="just"/>
            <a:r>
              <a:rPr lang="en-US" sz="1800" dirty="0">
                <a:latin typeface="Calibri"/>
              </a:rPr>
              <a:t>Write a program to create a class employee and one object of employee ‘</a:t>
            </a:r>
            <a:r>
              <a:rPr lang="en-US" sz="1800" dirty="0" err="1">
                <a:latin typeface="Calibri"/>
              </a:rPr>
              <a:t>emp</a:t>
            </a:r>
            <a:r>
              <a:rPr lang="en-US" sz="1800" dirty="0">
                <a:latin typeface="Calibri"/>
              </a:rPr>
              <a:t>’ . </a:t>
            </a:r>
            <a:r>
              <a:rPr lang="en-US" sz="1800" dirty="0" smtClean="0">
                <a:latin typeface="Calibri"/>
              </a:rPr>
              <a:t>Assign some salary to employee’s salary in </a:t>
            </a:r>
            <a:r>
              <a:rPr lang="en-US" sz="1800" dirty="0" err="1" smtClean="0">
                <a:latin typeface="Calibri"/>
              </a:rPr>
              <a:t>emp</a:t>
            </a:r>
            <a:r>
              <a:rPr lang="en-US" sz="1800" dirty="0" smtClean="0">
                <a:latin typeface="Calibri"/>
              </a:rPr>
              <a:t> object. Get a float value in a variable called payment. Assign this  employee salary  to variable payment so </a:t>
            </a:r>
            <a:r>
              <a:rPr lang="en-US" sz="1800" dirty="0">
                <a:latin typeface="Calibri"/>
              </a:rPr>
              <a:t>as to do conversion from </a:t>
            </a:r>
            <a:r>
              <a:rPr lang="en-US" sz="1800" dirty="0" smtClean="0">
                <a:latin typeface="Calibri"/>
              </a:rPr>
              <a:t> </a:t>
            </a:r>
            <a:r>
              <a:rPr lang="en-US" sz="1800" dirty="0">
                <a:latin typeface="Calibri"/>
              </a:rPr>
              <a:t>class type </a:t>
            </a:r>
            <a:r>
              <a:rPr lang="en-US" sz="1800" dirty="0" smtClean="0">
                <a:latin typeface="Calibri"/>
              </a:rPr>
              <a:t>to basic  type as </a:t>
            </a:r>
            <a:r>
              <a:rPr lang="en-US" sz="1800" dirty="0">
                <a:latin typeface="Calibri"/>
              </a:rPr>
              <a:t>follows.</a:t>
            </a:r>
          </a:p>
          <a:p>
            <a:pPr algn="just"/>
            <a:endParaRPr lang="en-US" sz="1800" dirty="0">
              <a:latin typeface="Calibri"/>
            </a:endParaRPr>
          </a:p>
          <a:p>
            <a:pPr algn="just"/>
            <a:r>
              <a:rPr lang="en-US" sz="1800" dirty="0">
                <a:latin typeface="Calibri"/>
              </a:rPr>
              <a:t>	</a:t>
            </a:r>
            <a:r>
              <a:rPr lang="en-US" sz="1800" dirty="0" smtClean="0">
                <a:latin typeface="Calibri"/>
              </a:rPr>
              <a:t>payment= </a:t>
            </a:r>
            <a:r>
              <a:rPr lang="en-US" sz="1800" dirty="0" err="1" smtClean="0">
                <a:latin typeface="Calibri"/>
              </a:rPr>
              <a:t>emp</a:t>
            </a:r>
            <a:r>
              <a:rPr lang="en-US" sz="1800" dirty="0" smtClean="0">
                <a:latin typeface="Calibri"/>
              </a:rPr>
              <a:t> ;</a:t>
            </a:r>
          </a:p>
          <a:p>
            <a:pPr algn="just"/>
            <a:r>
              <a:rPr lang="en-US" sz="1800" dirty="0">
                <a:latin typeface="Calibri"/>
              </a:rPr>
              <a:t>	</a:t>
            </a:r>
            <a:r>
              <a:rPr lang="en-US" sz="1800" dirty="0" smtClean="0">
                <a:latin typeface="Calibri"/>
              </a:rPr>
              <a:t>or </a:t>
            </a:r>
          </a:p>
          <a:p>
            <a:pPr algn="just"/>
            <a:r>
              <a:rPr lang="en-US" sz="1800" dirty="0">
                <a:latin typeface="Calibri"/>
              </a:rPr>
              <a:t>	</a:t>
            </a:r>
            <a:r>
              <a:rPr lang="en-US" sz="1800" dirty="0" smtClean="0">
                <a:latin typeface="Calibri"/>
              </a:rPr>
              <a:t>payment= (float) </a:t>
            </a:r>
            <a:r>
              <a:rPr lang="en-US" sz="1800" dirty="0" err="1" smtClean="0">
                <a:latin typeface="Calibri"/>
              </a:rPr>
              <a:t>emp</a:t>
            </a:r>
            <a:r>
              <a:rPr lang="en-US" sz="1800" dirty="0" smtClean="0">
                <a:latin typeface="Calibri"/>
              </a:rPr>
              <a:t>;</a:t>
            </a:r>
            <a:endParaRPr lang="en-US" sz="1800" dirty="0">
              <a:latin typeface="Calibri"/>
            </a:endParaRPr>
          </a:p>
          <a:p>
            <a:endParaRPr lang="en-US" sz="1800" dirty="0"/>
          </a:p>
          <a:p>
            <a:r>
              <a:rPr lang="en-US" sz="1800" dirty="0">
                <a:latin typeface="Calibri" pitchFamily="34" charset="0"/>
                <a:cs typeface="Calibri" pitchFamily="34" charset="0"/>
              </a:rPr>
              <a:t>Implement the above program using both the methods:</a:t>
            </a:r>
          </a:p>
          <a:p>
            <a:pPr marL="342900" indent="-342900">
              <a:buFont typeface="+mj-lt"/>
              <a:buAutoNum type="arabicPeriod"/>
            </a:pPr>
            <a:r>
              <a:rPr lang="en-US" sz="1800" dirty="0">
                <a:latin typeface="Calibri" pitchFamily="34" charset="0"/>
                <a:cs typeface="Calibri" pitchFamily="34" charset="0"/>
              </a:rPr>
              <a:t>using constructor</a:t>
            </a:r>
          </a:p>
          <a:p>
            <a:pPr marL="342900" indent="-342900">
              <a:buFont typeface="+mj-lt"/>
              <a:buAutoNum type="arabicPeriod"/>
            </a:pPr>
            <a:r>
              <a:rPr lang="en-US" sz="1800" dirty="0">
                <a:latin typeface="Calibri" pitchFamily="34" charset="0"/>
                <a:cs typeface="Calibri" pitchFamily="34" charset="0"/>
              </a:rPr>
              <a:t>using operator overloading</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Assignment</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9940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72700"/>
          </a:xfrm>
          <a:solidFill>
            <a:srgbClr val="FF0000"/>
          </a:solidFill>
        </p:spPr>
        <p:txBody>
          <a:bodyPr/>
          <a:lstStyle/>
          <a:p>
            <a:r>
              <a:rPr lang="en-IN" sz="2400" dirty="0" smtClean="0">
                <a:solidFill>
                  <a:schemeClr val="bg1"/>
                </a:solidFill>
                <a:latin typeface="Calibri" pitchFamily="34" charset="0"/>
                <a:cs typeface="Calibri" pitchFamily="34" charset="0"/>
              </a:rPr>
              <a:t>Type conversion</a:t>
            </a:r>
            <a:endParaRPr lang="en-IN" sz="2400" dirty="0">
              <a:solidFill>
                <a:schemeClr val="bg1"/>
              </a:solidFill>
              <a:latin typeface="Calibri" pitchFamily="34" charset="0"/>
              <a:cs typeface="Calibri" pitchFamily="34" charset="0"/>
            </a:endParaRPr>
          </a:p>
        </p:txBody>
      </p:sp>
      <p:sp>
        <p:nvSpPr>
          <p:cNvPr id="3" name="Text Placeholder 2"/>
          <p:cNvSpPr>
            <a:spLocks noGrp="1"/>
          </p:cNvSpPr>
          <p:nvPr>
            <p:ph type="body" idx="1"/>
          </p:nvPr>
        </p:nvSpPr>
        <p:spPr>
          <a:xfrm>
            <a:off x="121200" y="676225"/>
            <a:ext cx="8698950" cy="4095800"/>
          </a:xfrm>
        </p:spPr>
        <p:txBody>
          <a:bodyPr/>
          <a:lstStyle/>
          <a:p>
            <a:r>
              <a:rPr lang="en-US" dirty="0" smtClean="0"/>
              <a:t>Type conversion </a:t>
            </a:r>
            <a:r>
              <a:rPr lang="en-US" dirty="0"/>
              <a:t>occur when there is a need to convert one data type to another</a:t>
            </a:r>
            <a:r>
              <a:rPr lang="en-US" dirty="0" smtClean="0"/>
              <a:t>.</a:t>
            </a:r>
          </a:p>
          <a:p>
            <a:r>
              <a:rPr lang="en-IN" dirty="0">
                <a:solidFill>
                  <a:schemeClr val="tx1"/>
                </a:solidFill>
                <a:latin typeface="Calibri" pitchFamily="34" charset="0"/>
                <a:cs typeface="Calibri" pitchFamily="34" charset="0"/>
              </a:rPr>
              <a:t>Mainly two types </a:t>
            </a:r>
          </a:p>
          <a:p>
            <a:pPr lvl="1"/>
            <a:r>
              <a:rPr lang="en-IN" sz="1800" dirty="0" smtClean="0">
                <a:solidFill>
                  <a:schemeClr val="tx1"/>
                </a:solidFill>
                <a:latin typeface="Calibri" pitchFamily="34" charset="0"/>
                <a:cs typeface="Calibri" pitchFamily="34" charset="0"/>
              </a:rPr>
              <a:t>Implicit – Also called type conversion</a:t>
            </a:r>
            <a:endParaRPr lang="en-IN" sz="1800" dirty="0">
              <a:solidFill>
                <a:schemeClr val="tx1"/>
              </a:solidFill>
              <a:latin typeface="Calibri" pitchFamily="34" charset="0"/>
              <a:cs typeface="Calibri" pitchFamily="34" charset="0"/>
            </a:endParaRPr>
          </a:p>
          <a:p>
            <a:pPr lvl="1"/>
            <a:r>
              <a:rPr lang="en-IN" sz="1800" dirty="0" smtClean="0">
                <a:solidFill>
                  <a:schemeClr val="tx1"/>
                </a:solidFill>
                <a:latin typeface="Calibri" pitchFamily="34" charset="0"/>
                <a:cs typeface="Calibri" pitchFamily="34" charset="0"/>
              </a:rPr>
              <a:t>Explicit – Also called Type casting</a:t>
            </a:r>
            <a:endParaRPr lang="en-IN" sz="1800" dirty="0">
              <a:solidFill>
                <a:schemeClr val="tx1"/>
              </a:solidFill>
              <a:latin typeface="Calibri" pitchFamily="34" charset="0"/>
              <a:cs typeface="Calibri" pitchFamily="34" charset="0"/>
            </a:endParaRPr>
          </a:p>
          <a:p>
            <a:endParaRPr lang="en-US" dirty="0" smtClean="0"/>
          </a:p>
          <a:p>
            <a:r>
              <a:rPr lang="en-US" dirty="0"/>
              <a:t>The basic difference between type conversion and type casting, i.e. type conversion is made “automatically” by compiler whereas, type casting is to be “explicitly done” by the programmer.</a:t>
            </a:r>
            <a:endParaRPr lang="en-IN" dirty="0" smtClean="0">
              <a:solidFill>
                <a:schemeClr val="tx1"/>
              </a:solidFill>
              <a:latin typeface="Calibri" pitchFamily="34" charset="0"/>
              <a:cs typeface="Calibri" pitchFamily="34" charset="0"/>
            </a:endParaRPr>
          </a:p>
          <a:p>
            <a:endParaRPr lang="en-IN"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24204931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a:rPr>
              <a:t>Special </a:t>
            </a:r>
            <a:r>
              <a:rPr lang="en-US" sz="1800" dirty="0">
                <a:latin typeface="Calibri"/>
              </a:rPr>
              <a:t>casting operator function for class type to basic type </a:t>
            </a:r>
            <a:r>
              <a:rPr lang="en-US" sz="1800" dirty="0" smtClean="0">
                <a:latin typeface="Calibri"/>
              </a:rPr>
              <a:t>conversion</a:t>
            </a:r>
            <a:r>
              <a:rPr lang="en-US" sz="1800" dirty="0">
                <a:latin typeface="Calibri"/>
              </a:rPr>
              <a:t> </a:t>
            </a:r>
            <a:r>
              <a:rPr lang="en-US" sz="1800" dirty="0" smtClean="0">
                <a:latin typeface="Calibri"/>
              </a:rPr>
              <a:t>is known </a:t>
            </a:r>
            <a:r>
              <a:rPr lang="en-US" sz="1800" dirty="0">
                <a:latin typeface="Calibri"/>
              </a:rPr>
              <a:t>as the </a:t>
            </a:r>
            <a:r>
              <a:rPr lang="en-US" sz="1800" dirty="0" smtClean="0">
                <a:latin typeface="Calibri"/>
              </a:rPr>
              <a:t>__________ </a:t>
            </a:r>
            <a:r>
              <a:rPr lang="en-US" sz="1800" dirty="0">
                <a:latin typeface="Calibri"/>
              </a:rPr>
              <a:t>function. </a:t>
            </a: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99075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a:rPr>
              <a:t>Special </a:t>
            </a:r>
            <a:r>
              <a:rPr lang="en-US" sz="1800" dirty="0">
                <a:latin typeface="Calibri"/>
              </a:rPr>
              <a:t>casting operator function for class type to basic type </a:t>
            </a:r>
            <a:r>
              <a:rPr lang="en-US" sz="1800" dirty="0" smtClean="0">
                <a:latin typeface="Calibri"/>
              </a:rPr>
              <a:t>conversion</a:t>
            </a:r>
            <a:r>
              <a:rPr lang="en-US" sz="1800" dirty="0">
                <a:latin typeface="Calibri"/>
              </a:rPr>
              <a:t> </a:t>
            </a:r>
            <a:r>
              <a:rPr lang="en-US" sz="1800" dirty="0" smtClean="0">
                <a:latin typeface="Calibri"/>
              </a:rPr>
              <a:t>is known </a:t>
            </a:r>
            <a:r>
              <a:rPr lang="en-US" sz="1800" dirty="0">
                <a:latin typeface="Calibri"/>
              </a:rPr>
              <a:t>as the </a:t>
            </a:r>
            <a:r>
              <a:rPr lang="en-US" sz="1800" dirty="0" smtClean="0">
                <a:solidFill>
                  <a:srgbClr val="FF0000"/>
                </a:solidFill>
                <a:latin typeface="Calibri"/>
              </a:rPr>
              <a:t>conversion</a:t>
            </a:r>
            <a:r>
              <a:rPr lang="en-US" sz="1800" dirty="0" smtClean="0">
                <a:latin typeface="Calibri"/>
              </a:rPr>
              <a:t> function</a:t>
            </a:r>
            <a:r>
              <a:rPr lang="en-US" sz="1800" dirty="0">
                <a:latin typeface="Calibri"/>
              </a:rPr>
              <a:t>. </a:t>
            </a: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10460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Which of the following is false: </a:t>
            </a:r>
          </a:p>
          <a:p>
            <a:r>
              <a:rPr lang="en-US" sz="1800" dirty="0" smtClean="0">
                <a:latin typeface="Calibri" pitchFamily="34" charset="0"/>
                <a:cs typeface="Calibri" pitchFamily="34" charset="0"/>
              </a:rPr>
              <a:t>The </a:t>
            </a:r>
            <a:r>
              <a:rPr lang="en-US" sz="1800" dirty="0">
                <a:latin typeface="Calibri" pitchFamily="34" charset="0"/>
                <a:cs typeface="Calibri" pitchFamily="34" charset="0"/>
              </a:rPr>
              <a:t>conversion function should satisfy the following condition:</a:t>
            </a:r>
          </a:p>
          <a:p>
            <a:pPr marL="342900" indent="-342900">
              <a:buFont typeface="+mj-lt"/>
              <a:buAutoNum type="arabicPeriod"/>
            </a:pPr>
            <a:r>
              <a:rPr lang="en-US" sz="1800" dirty="0">
                <a:latin typeface="Calibri" pitchFamily="34" charset="0"/>
                <a:cs typeface="Calibri" pitchFamily="34" charset="0"/>
              </a:rPr>
              <a:t>It must be a class member.</a:t>
            </a:r>
          </a:p>
          <a:p>
            <a:pPr marL="342900" indent="-342900">
              <a:buFont typeface="+mj-lt"/>
              <a:buAutoNum type="arabicPeriod"/>
            </a:pPr>
            <a:r>
              <a:rPr lang="en-US" sz="1800" dirty="0">
                <a:latin typeface="Calibri" pitchFamily="34" charset="0"/>
                <a:cs typeface="Calibri" pitchFamily="34" charset="0"/>
              </a:rPr>
              <a:t>It must </a:t>
            </a:r>
            <a:r>
              <a:rPr lang="en-US" sz="1800" dirty="0" smtClean="0">
                <a:latin typeface="Calibri" pitchFamily="34" charset="0"/>
                <a:cs typeface="Calibri" pitchFamily="34" charset="0"/>
              </a:rPr>
              <a:t>specify </a:t>
            </a:r>
            <a:r>
              <a:rPr lang="en-US" sz="1800" dirty="0">
                <a:latin typeface="Calibri" pitchFamily="34" charset="0"/>
                <a:cs typeface="Calibri" pitchFamily="34" charset="0"/>
              </a:rPr>
              <a:t>the return value even though it returns the value.</a:t>
            </a:r>
          </a:p>
          <a:p>
            <a:pPr marL="342900" indent="-342900">
              <a:buFont typeface="+mj-lt"/>
              <a:buAutoNum type="arabicPeriod"/>
            </a:pPr>
            <a:r>
              <a:rPr lang="en-US" sz="1800" dirty="0">
                <a:latin typeface="Calibri" pitchFamily="34" charset="0"/>
                <a:cs typeface="Calibri" pitchFamily="34" charset="0"/>
              </a:rPr>
              <a:t>It must </a:t>
            </a:r>
            <a:r>
              <a:rPr lang="en-US" sz="1800" dirty="0" smtClean="0">
                <a:latin typeface="Calibri" pitchFamily="34" charset="0"/>
                <a:cs typeface="Calibri" pitchFamily="34" charset="0"/>
              </a:rPr>
              <a:t>have any argument</a:t>
            </a:r>
            <a:r>
              <a:rPr lang="en-US" sz="1800" dirty="0">
                <a:latin typeface="Calibri" pitchFamily="34" charset="0"/>
                <a:cs typeface="Calibri" pitchFamily="34" charset="0"/>
              </a:rPr>
              <a:t>.</a:t>
            </a:r>
          </a:p>
          <a:p>
            <a:endParaRPr lang="en-US" sz="1800" dirty="0">
              <a:latin typeface="Calibri"/>
            </a:endParaRPr>
          </a:p>
          <a:p>
            <a:r>
              <a:rPr lang="en-US" sz="1800" dirty="0" smtClean="0">
                <a:latin typeface="Calibri"/>
              </a:rPr>
              <a:t>Options:</a:t>
            </a:r>
          </a:p>
          <a:p>
            <a:pPr marL="342900" indent="-342900">
              <a:buFont typeface="+mj-lt"/>
              <a:buAutoNum type="alphaUcPeriod"/>
            </a:pPr>
            <a:r>
              <a:rPr lang="en-US" sz="1800" dirty="0" smtClean="0">
                <a:latin typeface="Calibri"/>
              </a:rPr>
              <a:t>1 &amp; 3</a:t>
            </a:r>
          </a:p>
          <a:p>
            <a:pPr marL="342900" indent="-342900">
              <a:buFont typeface="+mj-lt"/>
              <a:buAutoNum type="alphaUcPeriod"/>
            </a:pPr>
            <a:r>
              <a:rPr lang="en-US" sz="1800" dirty="0" smtClean="0">
                <a:latin typeface="Calibri"/>
              </a:rPr>
              <a:t>1 &amp; 2</a:t>
            </a:r>
          </a:p>
          <a:p>
            <a:pPr marL="342900" indent="-342900">
              <a:buFont typeface="+mj-lt"/>
              <a:buAutoNum type="alphaUcPeriod"/>
            </a:pPr>
            <a:r>
              <a:rPr lang="en-US" sz="1800" dirty="0" smtClean="0">
                <a:latin typeface="Calibri"/>
              </a:rPr>
              <a:t>2 &amp; 3</a:t>
            </a:r>
          </a:p>
          <a:p>
            <a:pPr marL="342900" indent="-342900">
              <a:buFont typeface="+mj-lt"/>
              <a:buAutoNum type="alphaUcPeriod"/>
            </a:pPr>
            <a:r>
              <a:rPr lang="en-US" sz="1800" dirty="0" smtClean="0">
                <a:latin typeface="Calibri"/>
              </a:rPr>
              <a:t>1,2 &amp; 3</a:t>
            </a:r>
            <a:endParaRPr lang="en-US" sz="1800" dirty="0">
              <a:latin typeface="Calibri"/>
            </a:endParaRPr>
          </a:p>
          <a:p>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69265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Which of the following is false: </a:t>
            </a:r>
          </a:p>
          <a:p>
            <a:r>
              <a:rPr lang="en-US" sz="1800" dirty="0" smtClean="0">
                <a:latin typeface="Calibri" pitchFamily="34" charset="0"/>
                <a:cs typeface="Calibri" pitchFamily="34" charset="0"/>
              </a:rPr>
              <a:t>The </a:t>
            </a:r>
            <a:r>
              <a:rPr lang="en-US" sz="1800" dirty="0">
                <a:latin typeface="Calibri" pitchFamily="34" charset="0"/>
                <a:cs typeface="Calibri" pitchFamily="34" charset="0"/>
              </a:rPr>
              <a:t>conversion function should satisfy the following condition:</a:t>
            </a:r>
          </a:p>
          <a:p>
            <a:pPr marL="342900" indent="-342900">
              <a:buFont typeface="+mj-lt"/>
              <a:buAutoNum type="arabicPeriod"/>
            </a:pPr>
            <a:r>
              <a:rPr lang="en-US" sz="1800" dirty="0">
                <a:latin typeface="Calibri" pitchFamily="34" charset="0"/>
                <a:cs typeface="Calibri" pitchFamily="34" charset="0"/>
              </a:rPr>
              <a:t>It must be a class member.</a:t>
            </a:r>
          </a:p>
          <a:p>
            <a:pPr marL="342900" indent="-342900">
              <a:buFont typeface="+mj-lt"/>
              <a:buAutoNum type="arabicPeriod"/>
            </a:pPr>
            <a:r>
              <a:rPr lang="en-US" sz="1800" dirty="0">
                <a:latin typeface="Calibri" pitchFamily="34" charset="0"/>
                <a:cs typeface="Calibri" pitchFamily="34" charset="0"/>
              </a:rPr>
              <a:t>It must </a:t>
            </a:r>
            <a:r>
              <a:rPr lang="en-US" sz="1800" dirty="0" smtClean="0">
                <a:latin typeface="Calibri" pitchFamily="34" charset="0"/>
                <a:cs typeface="Calibri" pitchFamily="34" charset="0"/>
              </a:rPr>
              <a:t>specify </a:t>
            </a:r>
            <a:r>
              <a:rPr lang="en-US" sz="1800" dirty="0">
                <a:latin typeface="Calibri" pitchFamily="34" charset="0"/>
                <a:cs typeface="Calibri" pitchFamily="34" charset="0"/>
              </a:rPr>
              <a:t>the return value even though it returns the value.</a:t>
            </a:r>
          </a:p>
          <a:p>
            <a:pPr marL="342900" indent="-342900">
              <a:buFont typeface="+mj-lt"/>
              <a:buAutoNum type="arabicPeriod"/>
            </a:pPr>
            <a:r>
              <a:rPr lang="en-US" sz="1800" dirty="0">
                <a:latin typeface="Calibri" pitchFamily="34" charset="0"/>
                <a:cs typeface="Calibri" pitchFamily="34" charset="0"/>
              </a:rPr>
              <a:t>It must </a:t>
            </a:r>
            <a:r>
              <a:rPr lang="en-US" sz="1800" dirty="0" smtClean="0">
                <a:latin typeface="Calibri" pitchFamily="34" charset="0"/>
                <a:cs typeface="Calibri" pitchFamily="34" charset="0"/>
              </a:rPr>
              <a:t>have any argument</a:t>
            </a:r>
            <a:r>
              <a:rPr lang="en-US" sz="1800" dirty="0">
                <a:latin typeface="Calibri" pitchFamily="34" charset="0"/>
                <a:cs typeface="Calibri" pitchFamily="34" charset="0"/>
              </a:rPr>
              <a:t>.</a:t>
            </a:r>
          </a:p>
          <a:p>
            <a:endParaRPr lang="en-US" sz="1800" dirty="0">
              <a:latin typeface="Calibri"/>
            </a:endParaRPr>
          </a:p>
          <a:p>
            <a:r>
              <a:rPr lang="en-US" sz="1800" dirty="0" smtClean="0">
                <a:latin typeface="Calibri"/>
              </a:rPr>
              <a:t>Options:</a:t>
            </a:r>
          </a:p>
          <a:p>
            <a:pPr marL="342900" indent="-342900">
              <a:buFont typeface="+mj-lt"/>
              <a:buAutoNum type="alphaUcPeriod"/>
            </a:pPr>
            <a:r>
              <a:rPr lang="en-US" sz="1800" dirty="0" smtClean="0">
                <a:latin typeface="Calibri"/>
              </a:rPr>
              <a:t>1 &amp; 3</a:t>
            </a:r>
          </a:p>
          <a:p>
            <a:pPr marL="342900" indent="-342900">
              <a:buFont typeface="+mj-lt"/>
              <a:buAutoNum type="alphaUcPeriod"/>
            </a:pPr>
            <a:r>
              <a:rPr lang="en-US" sz="1800" dirty="0" smtClean="0">
                <a:latin typeface="Calibri"/>
              </a:rPr>
              <a:t>1 &amp; 2</a:t>
            </a:r>
          </a:p>
          <a:p>
            <a:pPr marL="342900" indent="-342900">
              <a:buFont typeface="+mj-lt"/>
              <a:buAutoNum type="alphaUcPeriod"/>
            </a:pPr>
            <a:r>
              <a:rPr lang="en-US" sz="1800" dirty="0" smtClean="0">
                <a:latin typeface="Calibri"/>
              </a:rPr>
              <a:t>2 &amp; 3</a:t>
            </a:r>
          </a:p>
          <a:p>
            <a:pPr marL="342900" indent="-342900">
              <a:buFont typeface="+mj-lt"/>
              <a:buAutoNum type="alphaUcPeriod"/>
            </a:pPr>
            <a:r>
              <a:rPr lang="en-US" sz="1800" dirty="0" smtClean="0">
                <a:latin typeface="Calibri"/>
              </a:rPr>
              <a:t>1,2 &amp; 3</a:t>
            </a:r>
            <a:endParaRPr lang="en-US" sz="1800" dirty="0">
              <a:latin typeface="Calibri"/>
            </a:endParaRPr>
          </a:p>
          <a:p>
            <a:endParaRPr lang="en-US" sz="1800" dirty="0" smtClean="0">
              <a:solidFill>
                <a:srgbClr val="FF0000"/>
              </a:solidFill>
              <a:latin typeface="Calibri"/>
            </a:endParaRPr>
          </a:p>
          <a:p>
            <a:r>
              <a:rPr lang="en-US" sz="1800" dirty="0" smtClean="0">
                <a:solidFill>
                  <a:srgbClr val="FF0000"/>
                </a:solidFill>
                <a:latin typeface="Calibri"/>
              </a:rPr>
              <a:t>Options: option C</a:t>
            </a:r>
            <a:endParaRPr lang="en-US" sz="1800" dirty="0">
              <a:solidFill>
                <a:srgbClr val="FF0000"/>
              </a:solidFill>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339822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In this type of conversion both the type that is source type and the destination type are of class type. </a:t>
            </a:r>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Means</a:t>
            </a:r>
            <a:r>
              <a:rPr lang="en-US" sz="1800" dirty="0">
                <a:latin typeface="Calibri" pitchFamily="34" charset="0"/>
                <a:cs typeface="Calibri" pitchFamily="34" charset="0"/>
              </a:rPr>
              <a:t>  the source type is of class type and the destination type is also of the class type. </a:t>
            </a:r>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In </a:t>
            </a:r>
            <a:r>
              <a:rPr lang="en-US" sz="1800" dirty="0">
                <a:latin typeface="Calibri" pitchFamily="34" charset="0"/>
                <a:cs typeface="Calibri" pitchFamily="34" charset="0"/>
              </a:rPr>
              <a:t>other words, one class data type is converted into the another class type.</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Conversion </a:t>
            </a:r>
            <a:r>
              <a:rPr lang="en-US" sz="1800" dirty="0">
                <a:latin typeface="Calibri" pitchFamily="34" charset="0"/>
                <a:cs typeface="Calibri" pitchFamily="34" charset="0"/>
              </a:rPr>
              <a:t>from one class to another class can be performed either by using the </a:t>
            </a:r>
            <a:r>
              <a:rPr lang="en-US" sz="1800" dirty="0" smtClean="0">
                <a:latin typeface="Calibri" pitchFamily="34" charset="0"/>
                <a:cs typeface="Calibri" pitchFamily="34" charset="0"/>
              </a:rPr>
              <a:t>constructor</a:t>
            </a:r>
            <a:r>
              <a:rPr lang="en-US" sz="1800" dirty="0">
                <a:latin typeface="Calibri" pitchFamily="34" charset="0"/>
                <a:cs typeface="Calibri" pitchFamily="34" charset="0"/>
              </a:rPr>
              <a:t> or type conversion function.</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Conversion </a:t>
            </a:r>
            <a:r>
              <a:rPr lang="en-US" sz="2400" b="1" dirty="0">
                <a:solidFill>
                  <a:srgbClr val="FFFFFF"/>
                </a:solidFill>
                <a:latin typeface="Calibri"/>
                <a:cs typeface="Calibri"/>
              </a:rPr>
              <a:t>from one class type to another class type.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87623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For example we have two classes one for “computer” and another for “mobile”. </a:t>
            </a:r>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Suppose </a:t>
            </a:r>
            <a:r>
              <a:rPr lang="en-US" sz="1800" dirty="0">
                <a:latin typeface="Calibri" pitchFamily="34" charset="0"/>
                <a:cs typeface="Calibri" pitchFamily="34" charset="0"/>
              </a:rPr>
              <a:t>if we wish to assign “price” of computer to mobile then it can be achieved by the statement below which is the example of the conversion from one class to another class type.</a:t>
            </a:r>
          </a:p>
          <a:p>
            <a:endParaRPr lang="en-US" sz="1800" dirty="0" smtClean="0">
              <a:latin typeface="Calibri" pitchFamily="34" charset="0"/>
              <a:cs typeface="Calibri" pitchFamily="34" charset="0"/>
            </a:endParaRPr>
          </a:p>
          <a:p>
            <a:r>
              <a:rPr lang="en-US" sz="1800" dirty="0">
                <a:latin typeface="Calibri" pitchFamily="34" charset="0"/>
                <a:cs typeface="Calibri" pitchFamily="34" charset="0"/>
              </a:rPr>
              <a:t>	</a:t>
            </a:r>
            <a:r>
              <a:rPr lang="en-US" sz="1800" dirty="0" smtClean="0">
                <a:latin typeface="Calibri" pitchFamily="34" charset="0"/>
                <a:cs typeface="Calibri" pitchFamily="34" charset="0"/>
              </a:rPr>
              <a:t>mob </a:t>
            </a:r>
            <a:r>
              <a:rPr lang="en-US" sz="1800" dirty="0">
                <a:latin typeface="Calibri" pitchFamily="34" charset="0"/>
                <a:cs typeface="Calibri" pitchFamily="34" charset="0"/>
              </a:rPr>
              <a:t>= comp ;   </a:t>
            </a:r>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 </a:t>
            </a:r>
            <a:r>
              <a:rPr lang="en-US" sz="1800" dirty="0">
                <a:latin typeface="Calibri" pitchFamily="34" charset="0"/>
                <a:cs typeface="Calibri" pitchFamily="34" charset="0"/>
              </a:rPr>
              <a:t>where mob and comp are the objects of mobile and computer classes respectively.</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Here </a:t>
            </a:r>
            <a:r>
              <a:rPr lang="en-US" sz="1800" dirty="0">
                <a:latin typeface="Calibri" pitchFamily="34" charset="0"/>
                <a:cs typeface="Calibri" pitchFamily="34" charset="0"/>
              </a:rPr>
              <a:t>the assignment will be done by converting “comp” object which is of class type into the “mob” which is another class data type.</a:t>
            </a: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Conversion </a:t>
            </a:r>
            <a:r>
              <a:rPr lang="en-US" sz="2400" b="1" dirty="0">
                <a:solidFill>
                  <a:srgbClr val="FFFFFF"/>
                </a:solidFill>
                <a:latin typeface="Calibri"/>
                <a:cs typeface="Calibri"/>
              </a:rPr>
              <a:t>from one class type to another class type.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01342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a:rPr>
              <a:t>Write a C++ </a:t>
            </a:r>
            <a:r>
              <a:rPr lang="en-US" sz="1800" dirty="0"/>
              <a:t>program that convert class Time to another class </a:t>
            </a:r>
            <a:r>
              <a:rPr lang="en-US" sz="1800" dirty="0" smtClean="0"/>
              <a:t>Minute demonstrating </a:t>
            </a:r>
            <a:r>
              <a:rPr lang="en-US" sz="1800" dirty="0"/>
              <a:t>conversion from one class to another class </a:t>
            </a:r>
            <a:r>
              <a:rPr lang="en-US" sz="1800" dirty="0" smtClean="0"/>
              <a:t>type. Overload =  </a:t>
            </a:r>
            <a:r>
              <a:rPr lang="en-US" sz="1800" dirty="0"/>
              <a:t>operator for conversion purpose</a:t>
            </a:r>
            <a:r>
              <a:rPr lang="en-US" sz="1800" dirty="0" smtClean="0"/>
              <a:t>.</a:t>
            </a:r>
          </a:p>
          <a:p>
            <a:endParaRPr lang="en-US" sz="1800" dirty="0"/>
          </a:p>
          <a:p>
            <a:endParaRPr lang="en-US" sz="1800" dirty="0" smtClean="0"/>
          </a:p>
          <a:p>
            <a:r>
              <a:rPr lang="en-US" sz="1800" dirty="0" smtClean="0"/>
              <a:t>Hint: </a:t>
            </a:r>
            <a:r>
              <a:rPr lang="en-US" sz="1800" dirty="0"/>
              <a:t> </a:t>
            </a:r>
            <a:r>
              <a:rPr lang="en-US" sz="1800" dirty="0" smtClean="0"/>
              <a:t>Declare two </a:t>
            </a:r>
            <a:r>
              <a:rPr lang="en-US" sz="1800" dirty="0"/>
              <a:t>classes </a:t>
            </a:r>
            <a:r>
              <a:rPr lang="en-US" sz="1800" i="1" dirty="0"/>
              <a:t>“Time”</a:t>
            </a:r>
            <a:r>
              <a:rPr lang="en-US" sz="1800" dirty="0"/>
              <a:t> and </a:t>
            </a:r>
            <a:r>
              <a:rPr lang="en-US" sz="1800" i="1" dirty="0"/>
              <a:t>“Minute”</a:t>
            </a:r>
            <a:r>
              <a:rPr lang="en-US" sz="1800" dirty="0"/>
              <a:t> </a:t>
            </a:r>
            <a:r>
              <a:rPr lang="en-US" sz="1800" dirty="0" smtClean="0"/>
              <a:t>respectively. Create objects of the same. Assign one object to another.</a:t>
            </a:r>
          </a:p>
          <a:p>
            <a:endParaRPr lang="en-US" sz="1800" dirty="0"/>
          </a:p>
          <a:p>
            <a:endParaRPr lang="en-US" sz="1800" dirty="0"/>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cs typeface="Calibri"/>
            </a:endParaRPr>
          </a:p>
          <a:p>
            <a:r>
              <a:rPr lang="en-US" sz="1800" dirty="0">
                <a:latin typeface="Calibri"/>
                <a:cs typeface="Calibri"/>
              </a:rPr>
              <a:t>
</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64133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a:t>
            </a:r>
            <a:r>
              <a:rPr lang="en-US" sz="1800" dirty="0" err="1">
                <a:latin typeface="Calibri"/>
              </a:rPr>
              <a:t>iostream</a:t>
            </a:r>
            <a:r>
              <a:rPr lang="en-US" sz="1800" dirty="0">
                <a:latin typeface="Calibri"/>
              </a:rPr>
              <a:t>&gt;</a:t>
            </a:r>
          </a:p>
          <a:p>
            <a:r>
              <a:rPr lang="en-US" sz="1800" dirty="0">
                <a:latin typeface="Calibri"/>
              </a:rPr>
              <a:t>using namespace </a:t>
            </a:r>
            <a:r>
              <a:rPr lang="en-US" sz="1800" dirty="0" err="1">
                <a:latin typeface="Calibri"/>
              </a:rPr>
              <a:t>std</a:t>
            </a:r>
            <a:r>
              <a:rPr lang="en-US" sz="1800" dirty="0">
                <a:latin typeface="Calibri"/>
              </a:rPr>
              <a:t>;</a:t>
            </a:r>
          </a:p>
          <a:p>
            <a:r>
              <a:rPr lang="en-US" sz="1800" dirty="0">
                <a:latin typeface="Calibri"/>
              </a:rPr>
              <a:t>class Time</a:t>
            </a:r>
          </a:p>
          <a:p>
            <a:r>
              <a:rPr lang="en-US" sz="1800" dirty="0">
                <a:latin typeface="Calibri"/>
              </a:rPr>
              <a:t>{</a:t>
            </a:r>
          </a:p>
          <a:p>
            <a:r>
              <a:rPr lang="en-US" sz="1800" dirty="0">
                <a:latin typeface="Calibri"/>
              </a:rPr>
              <a:t>	</a:t>
            </a:r>
            <a:r>
              <a:rPr lang="en-US" sz="1800" dirty="0" err="1">
                <a:latin typeface="Calibri"/>
              </a:rPr>
              <a:t>int</a:t>
            </a:r>
            <a:r>
              <a:rPr lang="en-US" sz="1800" dirty="0">
                <a:latin typeface="Calibri"/>
              </a:rPr>
              <a:t> </a:t>
            </a:r>
            <a:r>
              <a:rPr lang="en-US" sz="1800" dirty="0" err="1">
                <a:latin typeface="Calibri"/>
              </a:rPr>
              <a:t>hrs,min</a:t>
            </a:r>
            <a:r>
              <a:rPr lang="en-US" sz="1800" dirty="0">
                <a:latin typeface="Calibri"/>
              </a:rPr>
              <a:t>;</a:t>
            </a:r>
          </a:p>
          <a:p>
            <a:r>
              <a:rPr lang="en-US" sz="1800" dirty="0">
                <a:latin typeface="Calibri"/>
              </a:rPr>
              <a:t>	public:</a:t>
            </a:r>
          </a:p>
          <a:p>
            <a:r>
              <a:rPr lang="en-US" sz="1800" dirty="0">
                <a:latin typeface="Calibri"/>
              </a:rPr>
              <a:t>	</a:t>
            </a:r>
            <a:r>
              <a:rPr lang="en-US" sz="1800" dirty="0" smtClean="0">
                <a:latin typeface="Calibri"/>
              </a:rPr>
              <a:t>Time(</a:t>
            </a:r>
            <a:r>
              <a:rPr lang="en-US" sz="1800" dirty="0" err="1" smtClean="0">
                <a:latin typeface="Calibri"/>
              </a:rPr>
              <a:t>int</a:t>
            </a:r>
            <a:r>
              <a:rPr lang="en-US" sz="1800" dirty="0" smtClean="0">
                <a:latin typeface="Calibri"/>
              </a:rPr>
              <a:t> </a:t>
            </a:r>
            <a:r>
              <a:rPr lang="en-US" sz="1800" dirty="0" err="1">
                <a:latin typeface="Calibri"/>
              </a:rPr>
              <a:t>h,int</a:t>
            </a:r>
            <a:r>
              <a:rPr lang="en-US" sz="1800" dirty="0">
                <a:latin typeface="Calibri"/>
              </a:rPr>
              <a:t> m)</a:t>
            </a:r>
          </a:p>
          <a:p>
            <a:r>
              <a:rPr lang="en-US" sz="1800" dirty="0">
                <a:latin typeface="Calibri"/>
              </a:rPr>
              <a:t>	</a:t>
            </a:r>
            <a:r>
              <a:rPr lang="en-US" sz="1800" dirty="0" smtClean="0">
                <a:latin typeface="Calibri"/>
              </a:rPr>
              <a:t>{</a:t>
            </a:r>
            <a:endParaRPr lang="en-US" sz="1800" dirty="0">
              <a:latin typeface="Calibri"/>
            </a:endParaRPr>
          </a:p>
          <a:p>
            <a:r>
              <a:rPr lang="en-US" sz="1800" dirty="0">
                <a:latin typeface="Calibri"/>
              </a:rPr>
              <a:t>	</a:t>
            </a:r>
            <a:r>
              <a:rPr lang="en-US" sz="1800" dirty="0" smtClean="0">
                <a:latin typeface="Calibri"/>
              </a:rPr>
              <a:t>	</a:t>
            </a:r>
            <a:r>
              <a:rPr lang="en-US" sz="1800" dirty="0" err="1" smtClean="0">
                <a:latin typeface="Calibri"/>
              </a:rPr>
              <a:t>hrs</a:t>
            </a:r>
            <a:r>
              <a:rPr lang="en-US" sz="1800" dirty="0" smtClean="0">
                <a:latin typeface="Calibri"/>
              </a:rPr>
              <a:t>=h</a:t>
            </a:r>
            <a:r>
              <a:rPr lang="en-US" sz="1800" dirty="0">
                <a:latin typeface="Calibri"/>
              </a:rPr>
              <a:t>;</a:t>
            </a:r>
          </a:p>
          <a:p>
            <a:r>
              <a:rPr lang="en-US" sz="1800" dirty="0">
                <a:latin typeface="Calibri"/>
              </a:rPr>
              <a:t>		</a:t>
            </a:r>
            <a:r>
              <a:rPr lang="en-US" sz="1800" dirty="0" smtClean="0">
                <a:latin typeface="Calibri"/>
              </a:rPr>
              <a:t>min=m</a:t>
            </a:r>
            <a:r>
              <a:rPr lang="en-US" sz="1800" dirty="0">
                <a:latin typeface="Calibri"/>
              </a:rPr>
              <a:t>;</a:t>
            </a:r>
          </a:p>
          <a:p>
            <a:r>
              <a:rPr lang="en-US" sz="1800" dirty="0">
                <a:latin typeface="Calibri"/>
              </a:rPr>
              <a:t>	</a:t>
            </a:r>
            <a:r>
              <a:rPr lang="en-US" sz="1800" dirty="0" smtClean="0">
                <a:latin typeface="Calibri"/>
              </a:rPr>
              <a:t>}</a:t>
            </a:r>
            <a:endParaRPr lang="en-US" sz="1800" dirty="0">
              <a:latin typeface="Calibri"/>
            </a:endParaRPr>
          </a:p>
          <a:p>
            <a:r>
              <a:rPr lang="en-US" sz="1800" dirty="0">
                <a:latin typeface="Calibri"/>
              </a:rPr>
              <a:t>	</a:t>
            </a:r>
            <a:r>
              <a:rPr lang="en-US" sz="1800" dirty="0" smtClean="0">
                <a:latin typeface="Calibri"/>
              </a:rPr>
              <a:t>Time</a:t>
            </a:r>
            <a:r>
              <a:rPr lang="en-US" sz="1800" dirty="0">
                <a:latin typeface="Calibri"/>
              </a:rPr>
              <a:t>()</a:t>
            </a:r>
          </a:p>
          <a:p>
            <a:r>
              <a:rPr lang="en-US" sz="1800" dirty="0">
                <a:latin typeface="Calibri"/>
              </a:rPr>
              <a:t>	{</a:t>
            </a:r>
          </a:p>
          <a:p>
            <a:r>
              <a:rPr lang="en-US" sz="1800" dirty="0">
                <a:latin typeface="Calibri"/>
              </a:rPr>
              <a:t>		</a:t>
            </a:r>
            <a:r>
              <a:rPr lang="en-US" sz="1800" dirty="0" err="1">
                <a:latin typeface="Calibri"/>
              </a:rPr>
              <a:t>cout</a:t>
            </a:r>
            <a:r>
              <a:rPr lang="en-US" sz="1800" dirty="0">
                <a:latin typeface="Calibri"/>
              </a:rPr>
              <a:t>&lt;&lt;"\n Time's Object Created";</a:t>
            </a:r>
          </a:p>
          <a:p>
            <a:r>
              <a:rPr lang="en-US" sz="1800" dirty="0">
                <a:latin typeface="Calibri"/>
              </a:rPr>
              <a:t>	}</a:t>
            </a:r>
          </a:p>
          <a:p>
            <a:r>
              <a:rPr lang="en-US" sz="1800" dirty="0">
                <a:latin typeface="Calibri"/>
              </a:rPr>
              <a:t>		</a:t>
            </a:r>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cs typeface="Calibri"/>
            </a:endParaRPr>
          </a:p>
          <a:p>
            <a:r>
              <a:rPr lang="en-US" sz="1800" dirty="0">
                <a:latin typeface="Calibri"/>
                <a:cs typeface="Calibri"/>
              </a:rPr>
              <a:t>
</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87363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err="1">
                <a:latin typeface="Calibri"/>
              </a:rPr>
              <a:t>int</a:t>
            </a:r>
            <a:r>
              <a:rPr lang="en-US" sz="1800" dirty="0">
                <a:latin typeface="Calibri"/>
              </a:rPr>
              <a:t> </a:t>
            </a:r>
            <a:r>
              <a:rPr lang="en-US" sz="1800" dirty="0" err="1">
                <a:latin typeface="Calibri"/>
              </a:rPr>
              <a:t>getMinutes</a:t>
            </a:r>
            <a:r>
              <a:rPr lang="en-US" sz="1800" dirty="0">
                <a:latin typeface="Calibri"/>
              </a:rPr>
              <a:t>()</a:t>
            </a:r>
          </a:p>
          <a:p>
            <a:r>
              <a:rPr lang="en-US" sz="1800" dirty="0" smtClean="0">
                <a:latin typeface="Calibri"/>
              </a:rPr>
              <a:t>{</a:t>
            </a:r>
            <a:endParaRPr lang="en-US" sz="1800" dirty="0">
              <a:latin typeface="Calibri"/>
            </a:endParaRPr>
          </a:p>
          <a:p>
            <a:r>
              <a:rPr lang="en-US" sz="1800" dirty="0" smtClean="0">
                <a:latin typeface="Calibri"/>
              </a:rPr>
              <a:t>	</a:t>
            </a:r>
            <a:r>
              <a:rPr lang="en-US" sz="1800" dirty="0" err="1" smtClean="0">
                <a:latin typeface="Calibri"/>
              </a:rPr>
              <a:t>int</a:t>
            </a:r>
            <a:r>
              <a:rPr lang="en-US" sz="1800" dirty="0" smtClean="0">
                <a:latin typeface="Calibri"/>
              </a:rPr>
              <a:t> </a:t>
            </a:r>
            <a:r>
              <a:rPr lang="en-US" sz="1800" dirty="0" err="1">
                <a:latin typeface="Calibri"/>
              </a:rPr>
              <a:t>tot_min</a:t>
            </a:r>
            <a:r>
              <a:rPr lang="en-US" sz="1800" dirty="0">
                <a:latin typeface="Calibri"/>
              </a:rPr>
              <a:t> = ( </a:t>
            </a:r>
            <a:r>
              <a:rPr lang="en-US" sz="1800" dirty="0" err="1">
                <a:latin typeface="Calibri"/>
              </a:rPr>
              <a:t>hrs</a:t>
            </a:r>
            <a:r>
              <a:rPr lang="en-US" sz="1800" dirty="0">
                <a:latin typeface="Calibri"/>
              </a:rPr>
              <a:t> * 60 ) + min ;</a:t>
            </a:r>
          </a:p>
          <a:p>
            <a:r>
              <a:rPr lang="en-US" sz="1800" dirty="0">
                <a:latin typeface="Calibri"/>
              </a:rPr>
              <a:t>            </a:t>
            </a:r>
            <a:r>
              <a:rPr lang="en-US" sz="1800" dirty="0" smtClean="0">
                <a:latin typeface="Calibri"/>
              </a:rPr>
              <a:t>	return </a:t>
            </a:r>
            <a:r>
              <a:rPr lang="en-US" sz="1800" dirty="0" err="1">
                <a:latin typeface="Calibri"/>
              </a:rPr>
              <a:t>tot_min</a:t>
            </a:r>
            <a:r>
              <a:rPr lang="en-US" sz="1800" dirty="0">
                <a:latin typeface="Calibri"/>
              </a:rPr>
              <a:t>;</a:t>
            </a:r>
          </a:p>
          <a:p>
            <a:r>
              <a:rPr lang="en-US" sz="1800" dirty="0" smtClean="0">
                <a:latin typeface="Calibri"/>
              </a:rPr>
              <a:t>}</a:t>
            </a:r>
            <a:endParaRPr lang="en-US" sz="1800" dirty="0">
              <a:latin typeface="Calibri"/>
            </a:endParaRPr>
          </a:p>
          <a:p>
            <a:r>
              <a:rPr lang="en-US" sz="1800" dirty="0" smtClean="0">
                <a:latin typeface="Calibri"/>
              </a:rPr>
              <a:t>void </a:t>
            </a:r>
            <a:r>
              <a:rPr lang="en-US" sz="1800" dirty="0">
                <a:latin typeface="Calibri"/>
              </a:rPr>
              <a:t>display()</a:t>
            </a:r>
          </a:p>
          <a:p>
            <a:r>
              <a:rPr lang="en-US" sz="1800" dirty="0" smtClean="0">
                <a:latin typeface="Calibri"/>
              </a:rPr>
              <a:t>{</a:t>
            </a:r>
            <a:endParaRPr lang="en-US" sz="1800" dirty="0">
              <a:latin typeface="Calibri"/>
            </a:endParaRPr>
          </a:p>
          <a:p>
            <a:r>
              <a:rPr lang="en-US" sz="1800" dirty="0" smtClean="0">
                <a:latin typeface="Calibri"/>
              </a:rPr>
              <a:t>	</a:t>
            </a:r>
            <a:r>
              <a:rPr lang="en-US" sz="1800" dirty="0" err="1" smtClean="0">
                <a:latin typeface="Calibri"/>
              </a:rPr>
              <a:t>cout</a:t>
            </a:r>
            <a:r>
              <a:rPr lang="en-US" sz="1800" dirty="0">
                <a:latin typeface="Calibri"/>
              </a:rPr>
              <a:t>&lt;&lt;"Hours: "&lt;&lt;</a:t>
            </a:r>
            <a:r>
              <a:rPr lang="en-US" sz="1800" dirty="0" err="1">
                <a:latin typeface="Calibri"/>
              </a:rPr>
              <a:t>hrs</a:t>
            </a:r>
            <a:r>
              <a:rPr lang="en-US" sz="1800" dirty="0">
                <a:latin typeface="Calibri"/>
              </a:rPr>
              <a:t>&lt;&lt;</a:t>
            </a:r>
            <a:r>
              <a:rPr lang="en-US" sz="1800" dirty="0" err="1">
                <a:latin typeface="Calibri"/>
              </a:rPr>
              <a:t>endl</a:t>
            </a:r>
            <a:r>
              <a:rPr lang="en-US" sz="1800" dirty="0">
                <a:latin typeface="Calibri"/>
              </a:rPr>
              <a:t> ;</a:t>
            </a:r>
          </a:p>
          <a:p>
            <a:r>
              <a:rPr lang="en-US" sz="1800" dirty="0">
                <a:latin typeface="Calibri"/>
              </a:rPr>
              <a:t>           </a:t>
            </a:r>
            <a:r>
              <a:rPr lang="en-US" sz="1800" dirty="0" smtClean="0">
                <a:latin typeface="Calibri"/>
              </a:rPr>
              <a:t>	</a:t>
            </a:r>
            <a:r>
              <a:rPr lang="en-US" sz="1800" dirty="0" err="1" smtClean="0">
                <a:latin typeface="Calibri"/>
              </a:rPr>
              <a:t>cout</a:t>
            </a:r>
            <a:r>
              <a:rPr lang="en-US" sz="1800" dirty="0">
                <a:latin typeface="Calibri"/>
              </a:rPr>
              <a:t>&lt;&lt;" Minutes : "&lt;&lt;min &lt;&lt;</a:t>
            </a:r>
            <a:r>
              <a:rPr lang="en-US" sz="1800" dirty="0" err="1">
                <a:latin typeface="Calibri"/>
              </a:rPr>
              <a:t>endl</a:t>
            </a:r>
            <a:r>
              <a:rPr lang="en-US" sz="1800" dirty="0">
                <a:latin typeface="Calibri"/>
              </a:rPr>
              <a:t> </a:t>
            </a:r>
            <a:r>
              <a:rPr lang="en-US" sz="1800" dirty="0" smtClean="0">
                <a:latin typeface="Calibri"/>
              </a:rPr>
              <a:t>;</a:t>
            </a:r>
          </a:p>
          <a:p>
            <a:r>
              <a:rPr lang="en-US" sz="1800" dirty="0" smtClean="0">
                <a:latin typeface="Calibri"/>
              </a:rPr>
              <a:t>}</a:t>
            </a:r>
            <a:endParaRPr lang="en-US" sz="1800" dirty="0">
              <a:latin typeface="Calibri"/>
            </a:endParaRPr>
          </a:p>
          <a:p>
            <a:r>
              <a:rPr lang="en-US" sz="1800" dirty="0">
                <a:latin typeface="Calibri"/>
              </a:rPr>
              <a:t>};</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21562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class Minute</a:t>
            </a:r>
          </a:p>
          <a:p>
            <a:r>
              <a:rPr lang="en-US" sz="1800" dirty="0">
                <a:latin typeface="Calibri"/>
              </a:rPr>
              <a:t>{</a:t>
            </a:r>
          </a:p>
          <a:p>
            <a:r>
              <a:rPr lang="en-US" sz="1800" dirty="0">
                <a:latin typeface="Calibri"/>
              </a:rPr>
              <a:t>	</a:t>
            </a:r>
            <a:r>
              <a:rPr lang="en-US" sz="1800" dirty="0" err="1">
                <a:latin typeface="Calibri"/>
              </a:rPr>
              <a:t>int</a:t>
            </a:r>
            <a:r>
              <a:rPr lang="en-US" sz="1800" dirty="0">
                <a:latin typeface="Calibri"/>
              </a:rPr>
              <a:t> min;</a:t>
            </a:r>
          </a:p>
          <a:p>
            <a:r>
              <a:rPr lang="en-US" sz="1800" dirty="0">
                <a:latin typeface="Calibri"/>
              </a:rPr>
              <a:t>	public:</a:t>
            </a:r>
          </a:p>
          <a:p>
            <a:r>
              <a:rPr lang="en-US" sz="1800" dirty="0">
                <a:latin typeface="Calibri"/>
              </a:rPr>
              <a:t>	Minute()</a:t>
            </a:r>
          </a:p>
          <a:p>
            <a:r>
              <a:rPr lang="en-US" sz="1800" dirty="0">
                <a:latin typeface="Calibri"/>
              </a:rPr>
              <a:t> </a:t>
            </a:r>
            <a:r>
              <a:rPr lang="en-US" sz="1800" dirty="0" smtClean="0">
                <a:latin typeface="Calibri"/>
              </a:rPr>
              <a:t>{</a:t>
            </a:r>
            <a:endParaRPr lang="en-US" sz="1800" dirty="0">
              <a:latin typeface="Calibri"/>
            </a:endParaRPr>
          </a:p>
          <a:p>
            <a:r>
              <a:rPr lang="en-US" sz="1800" dirty="0">
                <a:latin typeface="Calibri"/>
              </a:rPr>
              <a:t>           min = 0</a:t>
            </a:r>
            <a:r>
              <a:rPr lang="en-US" sz="1800" dirty="0" smtClean="0">
                <a:latin typeface="Calibri"/>
              </a:rPr>
              <a:t>;</a:t>
            </a:r>
          </a:p>
          <a:p>
            <a:r>
              <a:rPr lang="en-US" sz="1800" dirty="0" smtClean="0">
                <a:latin typeface="Calibri"/>
              </a:rPr>
              <a:t> </a:t>
            </a:r>
            <a:r>
              <a:rPr lang="en-US" sz="1800" dirty="0">
                <a:latin typeface="Calibri"/>
              </a:rPr>
              <a:t>}</a:t>
            </a:r>
          </a:p>
          <a:p>
            <a:r>
              <a:rPr lang="en-US" sz="1800" dirty="0" smtClean="0">
                <a:latin typeface="Calibri"/>
              </a:rPr>
              <a:t>void </a:t>
            </a:r>
            <a:r>
              <a:rPr lang="en-US" sz="1800" dirty="0">
                <a:latin typeface="Calibri"/>
              </a:rPr>
              <a:t>operator=(Time T)</a:t>
            </a:r>
          </a:p>
          <a:p>
            <a:r>
              <a:rPr lang="en-US" sz="1800" dirty="0" smtClean="0">
                <a:latin typeface="Calibri"/>
              </a:rPr>
              <a:t>{</a:t>
            </a:r>
            <a:endParaRPr lang="en-US" sz="1800" dirty="0">
              <a:latin typeface="Calibri"/>
            </a:endParaRPr>
          </a:p>
          <a:p>
            <a:r>
              <a:rPr lang="en-US" sz="1800" dirty="0">
                <a:latin typeface="Calibri"/>
              </a:rPr>
              <a:t>	min=</a:t>
            </a:r>
            <a:r>
              <a:rPr lang="en-US" sz="1800" dirty="0" err="1">
                <a:latin typeface="Calibri"/>
              </a:rPr>
              <a:t>T.getMinutes</a:t>
            </a:r>
            <a:r>
              <a:rPr lang="en-US" sz="1800" dirty="0">
                <a:latin typeface="Calibri"/>
              </a:rPr>
              <a:t>();</a:t>
            </a:r>
          </a:p>
          <a:p>
            <a:r>
              <a:rPr lang="en-US" sz="1800" dirty="0" smtClean="0">
                <a:latin typeface="Calibri"/>
              </a:rPr>
              <a:t>}</a:t>
            </a:r>
            <a:endParaRPr lang="en-US" sz="1800" dirty="0">
              <a:latin typeface="Calibri"/>
            </a:endParaRPr>
          </a:p>
          <a:p>
            <a:r>
              <a:rPr lang="en-US" sz="1800" dirty="0" smtClean="0">
                <a:latin typeface="Calibri"/>
              </a:rPr>
              <a:t>void </a:t>
            </a:r>
            <a:r>
              <a:rPr lang="en-US" sz="1800" dirty="0">
                <a:latin typeface="Calibri"/>
              </a:rPr>
              <a:t>display</a:t>
            </a:r>
            <a:r>
              <a:rPr lang="en-US" sz="1800" dirty="0" smtClean="0">
                <a:latin typeface="Calibri"/>
              </a:rPr>
              <a:t>(){</a:t>
            </a:r>
            <a:endParaRPr lang="en-US" sz="1800" dirty="0">
              <a:latin typeface="Calibri"/>
            </a:endParaRPr>
          </a:p>
          <a:p>
            <a:r>
              <a:rPr lang="en-US" sz="1800" dirty="0">
                <a:latin typeface="Calibri"/>
              </a:rPr>
              <a:t>	</a:t>
            </a:r>
            <a:r>
              <a:rPr lang="en-US" sz="1800" dirty="0" err="1">
                <a:latin typeface="Calibri"/>
              </a:rPr>
              <a:t>cout</a:t>
            </a:r>
            <a:r>
              <a:rPr lang="en-US" sz="1800" dirty="0">
                <a:latin typeface="Calibri"/>
              </a:rPr>
              <a:t>&lt;&lt;"\n Total Minutes : " &lt;&lt;min&lt;&lt;</a:t>
            </a:r>
            <a:r>
              <a:rPr lang="en-US" sz="1800" dirty="0" err="1">
                <a:latin typeface="Calibri"/>
              </a:rPr>
              <a:t>endl</a:t>
            </a:r>
            <a:r>
              <a:rPr lang="en-US" sz="1800" dirty="0">
                <a:latin typeface="Calibri"/>
              </a:rPr>
              <a:t>;</a:t>
            </a:r>
          </a:p>
          <a:p>
            <a:r>
              <a:rPr lang="en-US" sz="1800" dirty="0" smtClean="0">
                <a:latin typeface="Calibri"/>
              </a:rPr>
              <a:t>}</a:t>
            </a:r>
            <a:endParaRPr lang="en-US" sz="1800" dirty="0">
              <a:latin typeface="Calibri"/>
            </a:endParaRPr>
          </a:p>
          <a:p>
            <a:r>
              <a:rPr lang="en-US" sz="1800" dirty="0">
                <a:latin typeface="Calibri"/>
              </a:rPr>
              <a:t>};</a:t>
            </a:r>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5097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72700"/>
          </a:xfrm>
          <a:solidFill>
            <a:srgbClr val="FF0000"/>
          </a:solidFill>
        </p:spPr>
        <p:txBody>
          <a:bodyPr/>
          <a:lstStyle/>
          <a:p>
            <a:r>
              <a:rPr lang="en-IN" sz="2400" dirty="0" smtClean="0">
                <a:solidFill>
                  <a:schemeClr val="bg1"/>
                </a:solidFill>
                <a:latin typeface="Calibri" pitchFamily="34" charset="0"/>
                <a:cs typeface="Calibri" pitchFamily="34" charset="0"/>
              </a:rPr>
              <a:t>Type conversion in C	</a:t>
            </a:r>
            <a:endParaRPr lang="en-IN" sz="2400" dirty="0">
              <a:solidFill>
                <a:schemeClr val="bg1"/>
              </a:solidFill>
              <a:latin typeface="Calibri" pitchFamily="34" charset="0"/>
              <a:cs typeface="Calibri" pitchFamily="34" charset="0"/>
            </a:endParaRPr>
          </a:p>
        </p:txBody>
      </p:sp>
      <p:sp>
        <p:nvSpPr>
          <p:cNvPr id="3" name="Text Placeholder 2"/>
          <p:cNvSpPr>
            <a:spLocks noGrp="1"/>
          </p:cNvSpPr>
          <p:nvPr>
            <p:ph type="body" idx="1"/>
          </p:nvPr>
        </p:nvSpPr>
        <p:spPr>
          <a:xfrm>
            <a:off x="121200" y="676225"/>
            <a:ext cx="8698950" cy="4095800"/>
          </a:xfrm>
        </p:spPr>
        <p:txBody>
          <a:bodyPr/>
          <a:lstStyle/>
          <a:p>
            <a:r>
              <a:rPr lang="en-IN" dirty="0" smtClean="0">
                <a:solidFill>
                  <a:schemeClr val="tx1"/>
                </a:solidFill>
                <a:latin typeface="Calibri" pitchFamily="34" charset="0"/>
                <a:cs typeface="Calibri" pitchFamily="34" charset="0"/>
              </a:rPr>
              <a:t>Implicit conversion:</a:t>
            </a:r>
          </a:p>
          <a:p>
            <a:pPr lvl="1"/>
            <a:r>
              <a:rPr lang="en-IN" sz="1800" dirty="0" smtClean="0">
                <a:solidFill>
                  <a:schemeClr val="tx1"/>
                </a:solidFill>
                <a:latin typeface="Calibri" pitchFamily="34" charset="0"/>
                <a:cs typeface="Calibri" pitchFamily="34" charset="0"/>
              </a:rPr>
              <a:t>Implicit is automatic. Done by compiler without any extra trigger  by the user</a:t>
            </a:r>
          </a:p>
          <a:p>
            <a:pPr lvl="1"/>
            <a:r>
              <a:rPr lang="en-IN" sz="1800" dirty="0" smtClean="0">
                <a:solidFill>
                  <a:schemeClr val="tx1"/>
                </a:solidFill>
                <a:latin typeface="Calibri" pitchFamily="34" charset="0"/>
                <a:cs typeface="Calibri" pitchFamily="34" charset="0"/>
              </a:rPr>
              <a:t>Implicit conversion done when more than one datatype present in the expression</a:t>
            </a:r>
          </a:p>
          <a:p>
            <a:pPr lvl="1"/>
            <a:r>
              <a:rPr lang="en-IN" sz="1800" dirty="0" smtClean="0">
                <a:solidFill>
                  <a:schemeClr val="tx1"/>
                </a:solidFill>
                <a:latin typeface="Calibri" pitchFamily="34" charset="0"/>
                <a:cs typeface="Calibri" pitchFamily="34" charset="0"/>
              </a:rPr>
              <a:t>All </a:t>
            </a:r>
            <a:r>
              <a:rPr lang="en-IN" sz="1800" dirty="0" err="1" smtClean="0">
                <a:solidFill>
                  <a:schemeClr val="tx1"/>
                </a:solidFill>
                <a:latin typeface="Calibri" pitchFamily="34" charset="0"/>
                <a:cs typeface="Calibri" pitchFamily="34" charset="0"/>
              </a:rPr>
              <a:t>datatypes</a:t>
            </a:r>
            <a:r>
              <a:rPr lang="en-IN" sz="1800" dirty="0" smtClean="0">
                <a:solidFill>
                  <a:schemeClr val="tx1"/>
                </a:solidFill>
                <a:latin typeface="Calibri" pitchFamily="34" charset="0"/>
                <a:cs typeface="Calibri" pitchFamily="34" charset="0"/>
              </a:rPr>
              <a:t> are upgraded to the datatype of largest variable.</a:t>
            </a:r>
          </a:p>
          <a:p>
            <a:pPr lvl="1"/>
            <a:r>
              <a:rPr lang="en-US" sz="1800" dirty="0">
                <a:solidFill>
                  <a:schemeClr val="tx1"/>
                </a:solidFill>
                <a:latin typeface="Calibri" pitchFamily="34" charset="0"/>
                <a:cs typeface="Calibri" pitchFamily="34" charset="0"/>
              </a:rPr>
              <a:t>It is possible for implicit conversions to lose information, signs can be </a:t>
            </a:r>
            <a:r>
              <a:rPr lang="en-US" sz="1800" dirty="0" smtClean="0">
                <a:solidFill>
                  <a:schemeClr val="tx1"/>
                </a:solidFill>
                <a:latin typeface="Calibri" pitchFamily="34" charset="0"/>
                <a:cs typeface="Calibri" pitchFamily="34" charset="0"/>
              </a:rPr>
              <a:t>lost (When </a:t>
            </a:r>
            <a:r>
              <a:rPr lang="en-US" sz="1800" dirty="0">
                <a:solidFill>
                  <a:schemeClr val="tx1"/>
                </a:solidFill>
                <a:latin typeface="Calibri" pitchFamily="34" charset="0"/>
                <a:cs typeface="Calibri" pitchFamily="34" charset="0"/>
              </a:rPr>
              <a:t>signed is implicitly converted to unsigned), and overflow can occur (when </a:t>
            </a:r>
            <a:r>
              <a:rPr lang="en-US" sz="1800" dirty="0" smtClean="0">
                <a:solidFill>
                  <a:schemeClr val="tx1"/>
                </a:solidFill>
                <a:latin typeface="Calibri" pitchFamily="34" charset="0"/>
                <a:cs typeface="Calibri" pitchFamily="34" charset="0"/>
              </a:rPr>
              <a:t>long </a:t>
            </a:r>
            <a:r>
              <a:rPr lang="en-US" sz="1800" dirty="0">
                <a:solidFill>
                  <a:schemeClr val="tx1"/>
                </a:solidFill>
                <a:latin typeface="Calibri" pitchFamily="34" charset="0"/>
                <a:cs typeface="Calibri" pitchFamily="34" charset="0"/>
              </a:rPr>
              <a:t>is implicitly converted to float)</a:t>
            </a:r>
            <a:r>
              <a:rPr lang="en-IN" sz="1800" dirty="0">
                <a:solidFill>
                  <a:schemeClr val="tx1"/>
                </a:solidFill>
                <a:latin typeface="Calibri" pitchFamily="34" charset="0"/>
                <a:cs typeface="Calibri" pitchFamily="34" charset="0"/>
              </a:rPr>
              <a:t>.</a:t>
            </a:r>
          </a:p>
          <a:p>
            <a:endParaRPr lang="en-IN" dirty="0" smtClean="0">
              <a:solidFill>
                <a:schemeClr val="tx1"/>
              </a:solidFill>
              <a:latin typeface="Calibri" pitchFamily="34" charset="0"/>
              <a:cs typeface="Calibri" pitchFamily="34" charset="0"/>
            </a:endParaRPr>
          </a:p>
          <a:p>
            <a:endParaRPr lang="en-IN"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27770526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a:rPr>
              <a:t>Output:</a:t>
            </a:r>
          </a:p>
          <a:p>
            <a:r>
              <a:rPr lang="en-US" sz="1800" dirty="0"/>
              <a:t>Hours: 2                                                                                                             </a:t>
            </a:r>
          </a:p>
          <a:p>
            <a:r>
              <a:rPr lang="en-US" sz="1800" dirty="0" smtClean="0"/>
              <a:t>Minutes</a:t>
            </a:r>
            <a:r>
              <a:rPr lang="en-US" sz="1800" dirty="0"/>
              <a:t> : 30                                                                                                                      </a:t>
            </a:r>
            <a:endParaRPr lang="en-US" sz="1800" dirty="0" smtClean="0"/>
          </a:p>
          <a:p>
            <a:r>
              <a:rPr lang="en-US" sz="1800" dirty="0" smtClean="0"/>
              <a:t>Total</a:t>
            </a:r>
            <a:r>
              <a:rPr lang="en-US" sz="1800" dirty="0"/>
              <a:t> Minutes : 0                                                                                                                                       </a:t>
            </a:r>
          </a:p>
          <a:p>
            <a:r>
              <a:rPr lang="en-US" sz="1800" dirty="0"/>
              <a:t>Hours: 2                                                                                                                             </a:t>
            </a:r>
            <a:r>
              <a:rPr lang="en-US" sz="1800" dirty="0" smtClean="0"/>
              <a:t>Minutes</a:t>
            </a:r>
            <a:r>
              <a:rPr lang="en-US" sz="1800" dirty="0"/>
              <a:t> : 30                                                                                                                       </a:t>
            </a:r>
            <a:r>
              <a:rPr lang="en-US" sz="1800" dirty="0" smtClean="0"/>
              <a:t>Total</a:t>
            </a:r>
            <a:r>
              <a:rPr lang="en-US" sz="1800" dirty="0"/>
              <a:t> Minutes : 150</a:t>
            </a:r>
          </a:p>
          <a:p>
            <a:endParaRPr lang="en-US" sz="1800" dirty="0" smtClean="0">
              <a:latin typeface="Calibri"/>
            </a:endParaRPr>
          </a:p>
          <a:p>
            <a:r>
              <a:rPr lang="en-US" sz="1800" dirty="0">
                <a:latin typeface="Calibri"/>
              </a:rPr>
              <a:t> </a:t>
            </a:r>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061175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t>Define two </a:t>
            </a:r>
            <a:r>
              <a:rPr lang="en-US" sz="1800" dirty="0"/>
              <a:t>classes one for “</a:t>
            </a:r>
            <a:r>
              <a:rPr lang="en-US" sz="1800" i="1" dirty="0"/>
              <a:t>computer”</a:t>
            </a:r>
            <a:r>
              <a:rPr lang="en-US" sz="1800" dirty="0"/>
              <a:t> and another for “</a:t>
            </a:r>
            <a:r>
              <a:rPr lang="en-US" sz="1800" i="1" dirty="0"/>
              <a:t>mobile”. </a:t>
            </a:r>
            <a:r>
              <a:rPr lang="en-US" sz="1800" i="1" dirty="0" smtClean="0"/>
              <a:t>Let us have attributes like model, price etc. A</a:t>
            </a:r>
            <a:r>
              <a:rPr lang="en-US" sz="1800" dirty="0" smtClean="0"/>
              <a:t>ssign</a:t>
            </a:r>
            <a:r>
              <a:rPr lang="en-US" sz="1800" i="1" dirty="0"/>
              <a:t> “price” </a:t>
            </a:r>
            <a:r>
              <a:rPr lang="en-US" sz="1800" dirty="0"/>
              <a:t>of</a:t>
            </a:r>
            <a:r>
              <a:rPr lang="en-US" sz="1800" i="1" dirty="0"/>
              <a:t> computer </a:t>
            </a:r>
            <a:r>
              <a:rPr lang="en-US" sz="1800" dirty="0"/>
              <a:t>to</a:t>
            </a:r>
            <a:r>
              <a:rPr lang="en-US" sz="1800" i="1" dirty="0"/>
              <a:t> mobile </a:t>
            </a:r>
            <a:r>
              <a:rPr lang="en-US" sz="1800" i="1" dirty="0" smtClean="0"/>
              <a:t> using </a:t>
            </a:r>
            <a:r>
              <a:rPr lang="en-US" sz="1800" dirty="0" smtClean="0"/>
              <a:t>the </a:t>
            </a:r>
            <a:r>
              <a:rPr lang="en-US" sz="1800" dirty="0"/>
              <a:t>statement below which is the example of the conversion from one class to another class type.</a:t>
            </a:r>
          </a:p>
          <a:p>
            <a:r>
              <a:rPr lang="en-US" sz="1800" dirty="0"/>
              <a:t>mob = comp ; // where mob and comp are the objects of mobile and computer classes respectively</a:t>
            </a:r>
            <a:r>
              <a:rPr lang="en-US" sz="1800" dirty="0" smtClean="0"/>
              <a:t>. Here </a:t>
            </a:r>
            <a:r>
              <a:rPr lang="en-US" sz="1800" dirty="0"/>
              <a:t>the assignment will be done by converting </a:t>
            </a:r>
            <a:r>
              <a:rPr lang="en-US" sz="1800" i="1" dirty="0"/>
              <a:t>“comp”</a:t>
            </a:r>
            <a:r>
              <a:rPr lang="en-US" sz="1800" dirty="0"/>
              <a:t> object which is of class type into the</a:t>
            </a:r>
            <a:r>
              <a:rPr lang="en-US" sz="1800" i="1" dirty="0"/>
              <a:t> “mob”</a:t>
            </a:r>
            <a:r>
              <a:rPr lang="en-US" sz="1800" dirty="0"/>
              <a:t> which is another class data type</a:t>
            </a:r>
            <a:r>
              <a:rPr lang="en-US" sz="1800" dirty="0" smtClean="0"/>
              <a:t>. </a:t>
            </a:r>
          </a:p>
          <a:p>
            <a:endParaRPr lang="en-US" sz="1800" dirty="0"/>
          </a:p>
          <a:p>
            <a:r>
              <a:rPr lang="en-US" sz="1800" dirty="0" smtClean="0"/>
              <a:t>Implement the above code by overloading = operator.</a:t>
            </a:r>
            <a:endParaRPr lang="en-US" sz="1800" dirty="0"/>
          </a:p>
          <a:p>
            <a:endParaRPr lang="en-US" sz="1800" dirty="0">
              <a:latin typeface="Calibri"/>
            </a:endParaRPr>
          </a:p>
          <a:p>
            <a:r>
              <a:rPr lang="en-US" sz="1800" dirty="0" smtClean="0">
                <a:latin typeface="Calibri"/>
              </a:rPr>
              <a:t> </a:t>
            </a:r>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a:cs typeface="Calibri"/>
              </a:rPr>
              <a:t>Assignment</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74618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a:rPr>
              <a:t>State true or false.</a:t>
            </a:r>
          </a:p>
          <a:p>
            <a:r>
              <a:rPr lang="en-US" sz="1800" dirty="0" smtClean="0">
                <a:latin typeface="Calibri"/>
              </a:rPr>
              <a:t>Conversion from class type to class type can be done only using operator overloading .</a:t>
            </a:r>
          </a:p>
          <a:p>
            <a:endParaRPr lang="en-US" sz="1800" dirty="0">
              <a:latin typeface="Calibri"/>
            </a:endParaRPr>
          </a:p>
          <a:p>
            <a:r>
              <a:rPr lang="en-US" sz="1800" dirty="0" smtClean="0">
                <a:latin typeface="Calibri"/>
              </a:rPr>
              <a:t>Options: </a:t>
            </a:r>
          </a:p>
          <a:p>
            <a:r>
              <a:rPr lang="en-US" sz="1800" dirty="0" smtClean="0">
                <a:latin typeface="Calibri"/>
              </a:rPr>
              <a:t>True</a:t>
            </a:r>
          </a:p>
          <a:p>
            <a:r>
              <a:rPr lang="en-US" sz="1800" dirty="0" smtClean="0">
                <a:latin typeface="Calibri"/>
              </a:rPr>
              <a:t>False</a:t>
            </a:r>
          </a:p>
          <a:p>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561047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a:rPr>
              <a:t>State true or false.</a:t>
            </a:r>
          </a:p>
          <a:p>
            <a:r>
              <a:rPr lang="en-US" sz="1800" dirty="0" smtClean="0">
                <a:latin typeface="Calibri"/>
              </a:rPr>
              <a:t>Conversion from class type to class type can be done only using operator overloading .</a:t>
            </a:r>
          </a:p>
          <a:p>
            <a:endParaRPr lang="en-US" sz="1800" dirty="0">
              <a:latin typeface="Calibri"/>
            </a:endParaRPr>
          </a:p>
          <a:p>
            <a:r>
              <a:rPr lang="en-US" sz="1800" dirty="0" smtClean="0">
                <a:latin typeface="Calibri"/>
              </a:rPr>
              <a:t>Options: </a:t>
            </a:r>
          </a:p>
          <a:p>
            <a:r>
              <a:rPr lang="en-US" sz="1800" dirty="0" smtClean="0">
                <a:latin typeface="Calibri"/>
              </a:rPr>
              <a:t>True</a:t>
            </a:r>
          </a:p>
          <a:p>
            <a:r>
              <a:rPr lang="en-US" sz="1800" dirty="0" smtClean="0">
                <a:latin typeface="Calibri"/>
              </a:rPr>
              <a:t>False</a:t>
            </a:r>
          </a:p>
          <a:p>
            <a:endParaRPr lang="en-US" sz="1800" dirty="0" smtClean="0">
              <a:latin typeface="Calibri"/>
            </a:endParaRPr>
          </a:p>
          <a:p>
            <a:r>
              <a:rPr lang="en-US" sz="1800" dirty="0" smtClean="0">
                <a:solidFill>
                  <a:srgbClr val="FF0000"/>
                </a:solidFill>
                <a:latin typeface="Calibri"/>
              </a:rPr>
              <a:t>Answer: False</a:t>
            </a:r>
          </a:p>
          <a:p>
            <a:endParaRPr lang="en-US" sz="1800" dirty="0" smtClean="0">
              <a:latin typeface="Calibri"/>
            </a:endParaRPr>
          </a:p>
          <a:p>
            <a:r>
              <a:rPr lang="en-US" sz="1800" dirty="0" smtClean="0">
                <a:latin typeface="Calibri"/>
              </a:rPr>
              <a:t>Assignment : Implement the program  of time and minutes to convert one class into another using constructor.</a:t>
            </a:r>
          </a:p>
          <a:p>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84495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a:rPr>
              <a:t>Choose the correct option:</a:t>
            </a:r>
            <a:endParaRPr lang="en-US" sz="1800" dirty="0" smtClean="0">
              <a:latin typeface="Calibri"/>
            </a:endParaRPr>
          </a:p>
          <a:p>
            <a:r>
              <a:rPr lang="en-US" sz="1800" dirty="0">
                <a:latin typeface="Calibri"/>
              </a:rPr>
              <a:t>Conversion from one class to another class can be </a:t>
            </a:r>
            <a:r>
              <a:rPr lang="en-US" sz="1800" dirty="0" smtClean="0">
                <a:latin typeface="Calibri"/>
              </a:rPr>
              <a:t>performed by</a:t>
            </a:r>
            <a:endParaRPr lang="en-US" sz="1800" dirty="0" smtClean="0">
              <a:latin typeface="Calibri"/>
            </a:endParaRPr>
          </a:p>
          <a:p>
            <a:pPr marL="342900" indent="-342900">
              <a:buFont typeface="+mj-lt"/>
              <a:buAutoNum type="arabicPeriod"/>
            </a:pPr>
            <a:r>
              <a:rPr lang="en-US" sz="1800" dirty="0" smtClean="0">
                <a:latin typeface="Calibri"/>
              </a:rPr>
              <a:t>using </a:t>
            </a:r>
            <a:r>
              <a:rPr lang="en-US" sz="1800" dirty="0">
                <a:latin typeface="Calibri"/>
              </a:rPr>
              <a:t>the constructor </a:t>
            </a:r>
            <a:r>
              <a:rPr lang="en-US" sz="1800" dirty="0" smtClean="0">
                <a:latin typeface="Calibri"/>
              </a:rPr>
              <a:t>.</a:t>
            </a:r>
          </a:p>
          <a:p>
            <a:pPr marL="342900" indent="-342900">
              <a:buFont typeface="+mj-lt"/>
              <a:buAutoNum type="arabicPeriod"/>
            </a:pPr>
            <a:r>
              <a:rPr lang="en-US" sz="1800" dirty="0" smtClean="0">
                <a:latin typeface="Calibri"/>
              </a:rPr>
              <a:t>using  type </a:t>
            </a:r>
            <a:r>
              <a:rPr lang="en-US" sz="1800" dirty="0">
                <a:latin typeface="Calibri"/>
              </a:rPr>
              <a:t>conversion function.</a:t>
            </a:r>
          </a:p>
          <a:p>
            <a:pPr marL="342900" indent="-342900">
              <a:buFont typeface="+mj-lt"/>
              <a:buAutoNum type="arabicPeriod"/>
            </a:pPr>
            <a:r>
              <a:rPr lang="en-US" sz="1800" dirty="0" smtClean="0">
                <a:latin typeface="Calibri"/>
              </a:rPr>
              <a:t>using operator overloading .</a:t>
            </a:r>
          </a:p>
          <a:p>
            <a:pPr marL="342900" indent="-342900">
              <a:buFont typeface="+mj-lt"/>
              <a:buAutoNum type="arabicPeriod"/>
            </a:pPr>
            <a:r>
              <a:rPr lang="en-US" sz="1800" dirty="0" smtClean="0">
                <a:latin typeface="Calibri"/>
              </a:rPr>
              <a:t>Using  ‘=‘ operator which is a Conversion function</a:t>
            </a:r>
            <a:endParaRPr lang="en-US" sz="1800" dirty="0" smtClean="0">
              <a:latin typeface="Calibri"/>
            </a:endParaRPr>
          </a:p>
          <a:p>
            <a:endParaRPr lang="en-US" sz="1800" dirty="0">
              <a:latin typeface="Calibri"/>
            </a:endParaRPr>
          </a:p>
          <a:p>
            <a:r>
              <a:rPr lang="en-US" sz="1800" dirty="0" smtClean="0">
                <a:latin typeface="Calibri"/>
              </a:rPr>
              <a:t>Options: </a:t>
            </a:r>
          </a:p>
          <a:p>
            <a:pPr marL="342900" indent="-342900">
              <a:buFont typeface="+mj-lt"/>
              <a:buAutoNum type="alphaUcPeriod"/>
            </a:pPr>
            <a:r>
              <a:rPr lang="en-US" sz="1800" dirty="0" smtClean="0">
                <a:latin typeface="Calibri"/>
              </a:rPr>
              <a:t>1,2 </a:t>
            </a:r>
          </a:p>
          <a:p>
            <a:pPr marL="342900" indent="-342900">
              <a:buFont typeface="+mj-lt"/>
              <a:buAutoNum type="alphaUcPeriod"/>
            </a:pPr>
            <a:r>
              <a:rPr lang="en-US" sz="1800" dirty="0" smtClean="0">
                <a:latin typeface="Calibri"/>
              </a:rPr>
              <a:t>1,2,3</a:t>
            </a:r>
          </a:p>
          <a:p>
            <a:pPr marL="342900" indent="-342900">
              <a:buFont typeface="+mj-lt"/>
              <a:buAutoNum type="alphaUcPeriod"/>
            </a:pPr>
            <a:r>
              <a:rPr lang="en-US" sz="1800" dirty="0" smtClean="0">
                <a:latin typeface="Calibri"/>
              </a:rPr>
              <a:t>1,2,3,4</a:t>
            </a:r>
          </a:p>
          <a:p>
            <a:pPr marL="342900" indent="-342900">
              <a:buFont typeface="+mj-lt"/>
              <a:buAutoNum type="alphaUcPeriod"/>
            </a:pPr>
            <a:r>
              <a:rPr lang="en-US" sz="1800" dirty="0" smtClean="0">
                <a:latin typeface="Calibri"/>
              </a:rPr>
              <a:t>2,3 </a:t>
            </a:r>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12431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a:rPr>
              <a:t>Choose the correct option:</a:t>
            </a:r>
            <a:endParaRPr lang="en-US" sz="1800" dirty="0" smtClean="0">
              <a:latin typeface="Calibri"/>
            </a:endParaRPr>
          </a:p>
          <a:p>
            <a:r>
              <a:rPr lang="en-US" sz="1800" dirty="0">
                <a:latin typeface="Calibri"/>
              </a:rPr>
              <a:t>Conversion from one class to another class can be </a:t>
            </a:r>
            <a:r>
              <a:rPr lang="en-US" sz="1800" dirty="0" smtClean="0">
                <a:latin typeface="Calibri"/>
              </a:rPr>
              <a:t>performed by</a:t>
            </a:r>
            <a:endParaRPr lang="en-US" sz="1800" dirty="0" smtClean="0">
              <a:latin typeface="Calibri"/>
            </a:endParaRPr>
          </a:p>
          <a:p>
            <a:pPr marL="342900" indent="-342900">
              <a:buFont typeface="+mj-lt"/>
              <a:buAutoNum type="arabicPeriod"/>
            </a:pPr>
            <a:r>
              <a:rPr lang="en-US" sz="1800" dirty="0" smtClean="0">
                <a:latin typeface="Calibri"/>
              </a:rPr>
              <a:t>using </a:t>
            </a:r>
            <a:r>
              <a:rPr lang="en-US" sz="1800" dirty="0">
                <a:latin typeface="Calibri"/>
              </a:rPr>
              <a:t>the constructor </a:t>
            </a:r>
            <a:r>
              <a:rPr lang="en-US" sz="1800" dirty="0" smtClean="0">
                <a:latin typeface="Calibri"/>
              </a:rPr>
              <a:t>.</a:t>
            </a:r>
          </a:p>
          <a:p>
            <a:pPr marL="342900" indent="-342900">
              <a:buFont typeface="+mj-lt"/>
              <a:buAutoNum type="arabicPeriod"/>
            </a:pPr>
            <a:r>
              <a:rPr lang="en-US" sz="1800" dirty="0" smtClean="0">
                <a:latin typeface="Calibri"/>
              </a:rPr>
              <a:t>using  type </a:t>
            </a:r>
            <a:r>
              <a:rPr lang="en-US" sz="1800" dirty="0">
                <a:latin typeface="Calibri"/>
              </a:rPr>
              <a:t>conversion function.</a:t>
            </a:r>
          </a:p>
          <a:p>
            <a:pPr marL="342900" indent="-342900">
              <a:buFont typeface="+mj-lt"/>
              <a:buAutoNum type="arabicPeriod"/>
            </a:pPr>
            <a:r>
              <a:rPr lang="en-US" sz="1800" dirty="0" smtClean="0">
                <a:latin typeface="Calibri"/>
              </a:rPr>
              <a:t>using operator overloading .</a:t>
            </a:r>
          </a:p>
          <a:p>
            <a:pPr marL="342900" indent="-342900">
              <a:buFont typeface="+mj-lt"/>
              <a:buAutoNum type="arabicPeriod"/>
            </a:pPr>
            <a:r>
              <a:rPr lang="en-US" sz="1800" dirty="0" smtClean="0">
                <a:latin typeface="Calibri"/>
              </a:rPr>
              <a:t>Using  ‘=‘ operator which is a Conversion function</a:t>
            </a:r>
            <a:endParaRPr lang="en-US" sz="1800" dirty="0" smtClean="0">
              <a:latin typeface="Calibri"/>
            </a:endParaRPr>
          </a:p>
          <a:p>
            <a:endParaRPr lang="en-US" sz="1800" dirty="0">
              <a:latin typeface="Calibri"/>
            </a:endParaRPr>
          </a:p>
          <a:p>
            <a:r>
              <a:rPr lang="en-US" sz="1800" dirty="0" smtClean="0">
                <a:latin typeface="Calibri"/>
              </a:rPr>
              <a:t>Options: </a:t>
            </a:r>
          </a:p>
          <a:p>
            <a:pPr marL="342900" indent="-342900">
              <a:buFont typeface="+mj-lt"/>
              <a:buAutoNum type="alphaUcPeriod"/>
            </a:pPr>
            <a:r>
              <a:rPr lang="en-US" sz="1800" dirty="0" smtClean="0">
                <a:latin typeface="Calibri"/>
              </a:rPr>
              <a:t>1,2 </a:t>
            </a:r>
          </a:p>
          <a:p>
            <a:pPr marL="342900" indent="-342900">
              <a:buFont typeface="+mj-lt"/>
              <a:buAutoNum type="alphaUcPeriod"/>
            </a:pPr>
            <a:r>
              <a:rPr lang="en-US" sz="1800" dirty="0" smtClean="0">
                <a:latin typeface="Calibri"/>
              </a:rPr>
              <a:t>1,2,3</a:t>
            </a:r>
          </a:p>
          <a:p>
            <a:pPr marL="342900" indent="-342900">
              <a:buFont typeface="+mj-lt"/>
              <a:buAutoNum type="alphaUcPeriod"/>
            </a:pPr>
            <a:r>
              <a:rPr lang="en-US" sz="1800" dirty="0" smtClean="0">
                <a:latin typeface="Calibri"/>
              </a:rPr>
              <a:t>1,2,3,4</a:t>
            </a:r>
          </a:p>
          <a:p>
            <a:pPr marL="342900" indent="-342900">
              <a:buFont typeface="+mj-lt"/>
              <a:buAutoNum type="alphaUcPeriod"/>
            </a:pPr>
            <a:r>
              <a:rPr lang="en-US" sz="1800" dirty="0" smtClean="0">
                <a:latin typeface="Calibri"/>
              </a:rPr>
              <a:t>2,3 </a:t>
            </a:r>
          </a:p>
          <a:p>
            <a:pPr marL="342900" indent="-342900">
              <a:buFont typeface="+mj-lt"/>
              <a:buAutoNum type="alphaUcPeriod"/>
            </a:pPr>
            <a:endParaRPr lang="en-US" sz="1800" dirty="0">
              <a:latin typeface="Calibri"/>
            </a:endParaRPr>
          </a:p>
          <a:p>
            <a:r>
              <a:rPr lang="en-US" sz="1800" dirty="0" smtClean="0">
                <a:solidFill>
                  <a:srgbClr val="FF0000"/>
                </a:solidFill>
                <a:latin typeface="Calibri"/>
              </a:rPr>
              <a:t>Answer: Option C</a:t>
            </a:r>
            <a:endParaRPr lang="en-US" sz="1800" dirty="0">
              <a:solidFill>
                <a:srgbClr val="FF0000"/>
              </a:solidFill>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20030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a:rPr>
              <a:t>Rule: </a:t>
            </a:r>
            <a:endParaRPr lang="en-US" sz="1800" dirty="0">
              <a:latin typeface="Calibri"/>
            </a:endParaRPr>
          </a:p>
          <a:p>
            <a:endParaRPr lang="en-US" sz="1800" dirty="0" smtClean="0">
              <a:latin typeface="Calibri"/>
            </a:endParaRPr>
          </a:p>
          <a:p>
            <a:endParaRPr lang="en-US" sz="1800" dirty="0" smtClean="0">
              <a:latin typeface="Calibri"/>
            </a:endParaRPr>
          </a:p>
          <a:p>
            <a:endParaRPr lang="en-US" sz="1800" dirty="0">
              <a:latin typeface="Calibri"/>
            </a:endParaRPr>
          </a:p>
          <a:p>
            <a:r>
              <a:rPr lang="en-US" sz="1800" dirty="0" smtClean="0">
                <a:latin typeface="Calibri"/>
              </a:rPr>
              <a:t>#</a:t>
            </a:r>
            <a:r>
              <a:rPr lang="en-US" sz="1800" dirty="0">
                <a:latin typeface="Calibri"/>
              </a:rPr>
              <a:t>include &lt;</a:t>
            </a:r>
            <a:r>
              <a:rPr lang="en-US" sz="1800" dirty="0" err="1">
                <a:latin typeface="Calibri"/>
              </a:rPr>
              <a:t>iostream</a:t>
            </a:r>
            <a:r>
              <a:rPr lang="en-US" sz="1800" dirty="0">
                <a:latin typeface="Calibri"/>
              </a:rPr>
              <a:t>&gt;</a:t>
            </a:r>
          </a:p>
          <a:p>
            <a:r>
              <a:rPr lang="en-US" sz="1800" dirty="0">
                <a:latin typeface="Calibri"/>
              </a:rPr>
              <a:t>using namespace </a:t>
            </a:r>
            <a:r>
              <a:rPr lang="en-US" sz="1800" dirty="0" err="1">
                <a:latin typeface="Calibri"/>
              </a:rPr>
              <a:t>std</a:t>
            </a:r>
            <a:r>
              <a:rPr lang="en-US" sz="1800" dirty="0">
                <a:latin typeface="Calibri"/>
              </a:rPr>
              <a:t>;</a:t>
            </a:r>
          </a:p>
          <a:p>
            <a:r>
              <a:rPr lang="en-US" sz="1800" dirty="0" err="1">
                <a:latin typeface="Calibri"/>
              </a:rPr>
              <a:t>int</a:t>
            </a:r>
            <a:r>
              <a:rPr lang="en-US" sz="1800" dirty="0">
                <a:latin typeface="Calibri"/>
              </a:rPr>
              <a:t> main() {</a:t>
            </a:r>
          </a:p>
          <a:p>
            <a:r>
              <a:rPr lang="en-US" sz="1800" dirty="0">
                <a:latin typeface="Calibri"/>
              </a:rPr>
              <a:t>   </a:t>
            </a:r>
            <a:r>
              <a:rPr lang="en-US" sz="1800" dirty="0" err="1">
                <a:latin typeface="Calibri"/>
              </a:rPr>
              <a:t>int</a:t>
            </a:r>
            <a:r>
              <a:rPr lang="en-US" sz="1800" dirty="0">
                <a:latin typeface="Calibri"/>
              </a:rPr>
              <a:t> a = 10;</a:t>
            </a:r>
          </a:p>
          <a:p>
            <a:r>
              <a:rPr lang="en-US" sz="1800" dirty="0">
                <a:latin typeface="Calibri"/>
              </a:rPr>
              <a:t>   char b = 'a';</a:t>
            </a:r>
          </a:p>
          <a:p>
            <a:r>
              <a:rPr lang="en-US" sz="1800" dirty="0">
                <a:latin typeface="Calibri"/>
              </a:rPr>
              <a:t>   a = b + a;</a:t>
            </a:r>
          </a:p>
          <a:p>
            <a:r>
              <a:rPr lang="en-US" sz="1800" dirty="0">
                <a:latin typeface="Calibri"/>
              </a:rPr>
              <a:t>   float c = a + </a:t>
            </a:r>
            <a:r>
              <a:rPr lang="en-US" sz="1800" dirty="0" smtClean="0">
                <a:latin typeface="Calibri"/>
              </a:rPr>
              <a:t>1.1;</a:t>
            </a:r>
            <a:endParaRPr lang="en-US" sz="1800" dirty="0">
              <a:latin typeface="Calibri"/>
            </a:endParaRPr>
          </a:p>
          <a:p>
            <a:r>
              <a:rPr lang="en-US" sz="1800" dirty="0">
                <a:latin typeface="Calibri"/>
              </a:rPr>
              <a:t>   </a:t>
            </a:r>
            <a:r>
              <a:rPr lang="en-US" sz="1800" dirty="0" err="1">
                <a:latin typeface="Calibri"/>
              </a:rPr>
              <a:t>cout</a:t>
            </a:r>
            <a:r>
              <a:rPr lang="en-US" sz="1800" dirty="0">
                <a:latin typeface="Calibri"/>
              </a:rPr>
              <a:t> &lt;&lt; "a : " &lt;&lt; a &lt;&lt; "\</a:t>
            </a:r>
            <a:r>
              <a:rPr lang="en-US" sz="1800" dirty="0" err="1">
                <a:latin typeface="Calibri"/>
              </a:rPr>
              <a:t>nb</a:t>
            </a:r>
            <a:r>
              <a:rPr lang="en-US" sz="1800" dirty="0">
                <a:latin typeface="Calibri"/>
              </a:rPr>
              <a:t> : " &lt;&lt; b &lt;&lt; "\</a:t>
            </a:r>
            <a:r>
              <a:rPr lang="en-US" sz="1800" dirty="0" err="1">
                <a:latin typeface="Calibri"/>
              </a:rPr>
              <a:t>nc</a:t>
            </a:r>
            <a:r>
              <a:rPr lang="en-US" sz="1800" dirty="0">
                <a:latin typeface="Calibri"/>
              </a:rPr>
              <a:t> : " &lt;&lt; c;</a:t>
            </a:r>
          </a:p>
          <a:p>
            <a:r>
              <a:rPr lang="en-US" sz="1800" dirty="0">
                <a:latin typeface="Calibri"/>
              </a:rPr>
              <a:t>}
  </a:t>
            </a:r>
            <a:r>
              <a:rPr lang="en-US" dirty="0"/>
              <a:t/>
            </a:r>
            <a:br>
              <a:rPr lang="en-US" dirty="0"/>
            </a:br>
            <a:endParaRPr lang="en-US" sz="1800" dirty="0">
              <a:latin typeface="Calibri"/>
            </a:endParaRPr>
          </a:p>
          <a:p>
            <a:pPr marL="285750" lvl="2" indent="-285750">
              <a:lnSpc>
                <a:spcPct val="150000"/>
              </a:lnSpc>
              <a:buFontTx/>
              <a:buChar char="-"/>
            </a:pPr>
            <a:endParaRPr lang="en-US" sz="1800" dirty="0">
              <a:latin typeface="Calibri" panose="020F0502020204030204" pitchFamily="34" charset="0"/>
              <a:cs typeface="Calibri" panose="020F0502020204030204" pitchFamily="34" charset="0"/>
            </a:endParaRPr>
          </a:p>
          <a:p>
            <a:pPr>
              <a:lnSpc>
                <a:spcPct val="150000"/>
              </a:lnSpc>
            </a:pP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a:lnSpc>
                <a:spcPct val="150000"/>
              </a:lnSpc>
            </a:pPr>
            <a:r>
              <a:rPr lang="en-US" sz="1800" dirty="0">
                <a:latin typeface="Calibri"/>
                <a:cs typeface="Calibri"/>
              </a:rPr>
              <a:t>.</a:t>
            </a:r>
          </a:p>
          <a:p>
            <a:pPr marL="285750" lvl="2" indent="-285750">
              <a:lnSpc>
                <a:spcPct val="150000"/>
              </a:lnSpc>
              <a:buFontTx/>
              <a:buChar char="-"/>
            </a:pP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a:cs typeface="Calibri"/>
              </a:rPr>
              <a:t>U</a:t>
            </a:r>
            <a:r>
              <a:rPr lang="en" sz="2400" b="1" dirty="0" smtClean="0">
                <a:solidFill>
                  <a:srgbClr val="FFFFFF"/>
                </a:solidFill>
                <a:latin typeface="Calibri"/>
                <a:cs typeface="Calibri"/>
              </a:rPr>
              <a:t>pgradation in implicit conversion example 1</a:t>
            </a:r>
            <a:endParaRPr lang="en" sz="2400" b="1" dirty="0">
              <a:solidFill>
                <a:srgbClr val="FFFFFF"/>
              </a:solidFill>
              <a:latin typeface="Calibri" panose="020F0502020204030204" pitchFamily="34" charset="0"/>
              <a:cs typeface="Calibri" panose="020F0502020204030204" pitchFamily="34" charset="0"/>
            </a:endParaRPr>
          </a:p>
        </p:txBody>
      </p:sp>
      <p:sp>
        <p:nvSpPr>
          <p:cNvPr id="3" name="TextBox 2"/>
          <p:cNvSpPr txBox="1"/>
          <p:nvPr/>
        </p:nvSpPr>
        <p:spPr>
          <a:xfrm>
            <a:off x="94468" y="1034758"/>
            <a:ext cx="8677275" cy="646331"/>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r>
              <a:rPr lang="en-US" sz="1800" dirty="0" err="1">
                <a:latin typeface="Calibri"/>
              </a:rPr>
              <a:t>Bool</a:t>
            </a:r>
            <a:r>
              <a:rPr lang="en-US" sz="1800" dirty="0">
                <a:latin typeface="Calibri"/>
              </a:rPr>
              <a:t>-&gt; char-&gt; short </a:t>
            </a:r>
            <a:r>
              <a:rPr lang="en-US" sz="1800" dirty="0" err="1">
                <a:latin typeface="Calibri"/>
              </a:rPr>
              <a:t>int</a:t>
            </a:r>
            <a:r>
              <a:rPr lang="en-US" sz="1800" dirty="0">
                <a:latin typeface="Calibri"/>
              </a:rPr>
              <a:t>-&gt; </a:t>
            </a:r>
            <a:r>
              <a:rPr lang="en-US" sz="1800" dirty="0" err="1">
                <a:latin typeface="Calibri"/>
              </a:rPr>
              <a:t>int</a:t>
            </a:r>
            <a:r>
              <a:rPr lang="en-US" sz="1800" dirty="0">
                <a:latin typeface="Calibri"/>
              </a:rPr>
              <a:t>-&gt; unsigned </a:t>
            </a:r>
            <a:r>
              <a:rPr lang="en-US" sz="1800" dirty="0" err="1">
                <a:latin typeface="Calibri"/>
              </a:rPr>
              <a:t>int</a:t>
            </a:r>
            <a:r>
              <a:rPr lang="en-US" sz="1800" dirty="0">
                <a:latin typeface="Calibri"/>
              </a:rPr>
              <a:t> -&gt; long-&gt; unsigned-&gt; long </a:t>
            </a:r>
            <a:r>
              <a:rPr lang="en-US" sz="1800" dirty="0" err="1">
                <a:latin typeface="Calibri"/>
              </a:rPr>
              <a:t>long</a:t>
            </a:r>
            <a:r>
              <a:rPr lang="en-US" sz="1800" dirty="0">
                <a:latin typeface="Calibri"/>
              </a:rPr>
              <a:t> -&gt; float -&gt; double -&gt; long </a:t>
            </a:r>
            <a:r>
              <a:rPr lang="en-US" sz="1800" dirty="0" smtClean="0">
                <a:latin typeface="Calibri"/>
              </a:rPr>
              <a:t>double</a:t>
            </a:r>
            <a:endParaRPr lang="en-US" sz="1800" dirty="0">
              <a:latin typeface="Calibri"/>
            </a:endParaRPr>
          </a:p>
        </p:txBody>
      </p:sp>
      <p:sp>
        <p:nvSpPr>
          <p:cNvPr id="4" name="TextBox 3"/>
          <p:cNvSpPr txBox="1"/>
          <p:nvPr/>
        </p:nvSpPr>
        <p:spPr>
          <a:xfrm>
            <a:off x="5600700" y="1809750"/>
            <a:ext cx="2790825" cy="2893100"/>
          </a:xfrm>
          <a:prstGeom prst="rect">
            <a:avLst/>
          </a:prstGeom>
          <a:noFill/>
          <a:ln>
            <a:solidFill>
              <a:schemeClr val="tx1"/>
            </a:solidFill>
          </a:ln>
          <a:effectLst>
            <a:glow rad="139700">
              <a:schemeClr val="accent3">
                <a:satMod val="175000"/>
                <a:alpha val="40000"/>
              </a:schemeClr>
            </a:glow>
          </a:effectLst>
        </p:spPr>
        <p:txBody>
          <a:bodyPr wrap="square" rtlCol="0">
            <a:spAutoFit/>
          </a:bodyPr>
          <a:lstStyle/>
          <a:p>
            <a:r>
              <a:rPr lang="pt-BR" dirty="0" smtClean="0"/>
              <a:t>Output:</a:t>
            </a:r>
          </a:p>
          <a:p>
            <a:endParaRPr lang="pt-BR" dirty="0" smtClean="0"/>
          </a:p>
          <a:p>
            <a:r>
              <a:rPr lang="pt-BR" dirty="0" smtClean="0"/>
              <a:t>a </a:t>
            </a:r>
            <a:r>
              <a:rPr lang="pt-BR" dirty="0"/>
              <a:t>: 107</a:t>
            </a:r>
          </a:p>
          <a:p>
            <a:r>
              <a:rPr lang="pt-BR" dirty="0"/>
              <a:t>b : a</a:t>
            </a:r>
          </a:p>
          <a:p>
            <a:r>
              <a:rPr lang="pt-BR" dirty="0"/>
              <a:t>c : </a:t>
            </a:r>
            <a:r>
              <a:rPr lang="pt-BR" dirty="0" smtClean="0"/>
              <a:t>108.1</a:t>
            </a:r>
          </a:p>
          <a:p>
            <a:endParaRPr lang="pt-BR" dirty="0"/>
          </a:p>
          <a:p>
            <a:endParaRPr lang="pt-BR" dirty="0" smtClean="0"/>
          </a:p>
          <a:p>
            <a:endParaRPr lang="pt-BR" dirty="0"/>
          </a:p>
          <a:p>
            <a:endParaRPr lang="pt-BR" dirty="0" smtClean="0"/>
          </a:p>
          <a:p>
            <a:endParaRPr lang="pt-BR" dirty="0"/>
          </a:p>
          <a:p>
            <a:endParaRPr lang="pt-BR" dirty="0" smtClean="0"/>
          </a:p>
          <a:p>
            <a:endParaRPr lang="pt-BR" dirty="0"/>
          </a:p>
          <a:p>
            <a:endParaRPr lang="en-IN" dirty="0"/>
          </a:p>
        </p:txBody>
      </p:sp>
    </p:spTree>
    <p:extLst>
      <p:ext uri="{BB962C8B-B14F-4D97-AF65-F5344CB8AC3E}">
        <p14:creationId xmlns:p14="http://schemas.microsoft.com/office/powerpoint/2010/main" val="4073905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b="1" dirty="0">
              <a:latin typeface="Calibri"/>
            </a:endParaRPr>
          </a:p>
          <a:p>
            <a:endParaRPr lang="en-US" sz="1800" b="1" dirty="0">
              <a:latin typeface="Calibri"/>
            </a:endParaRPr>
          </a:p>
          <a:p>
            <a:pPr>
              <a:lnSpc>
                <a:spcPct val="150000"/>
              </a:lnSpc>
            </a:pPr>
            <a:r>
              <a:rPr lang="en-US" sz="1800" dirty="0" smtClean="0">
                <a:latin typeface="Calibri"/>
                <a:cs typeface="Calibri"/>
              </a:rPr>
              <a:t>In implicit conversion example given here, a is </a:t>
            </a:r>
            <a:r>
              <a:rPr lang="en-US" sz="1800" dirty="0" err="1" smtClean="0">
                <a:latin typeface="Calibri"/>
                <a:cs typeface="Calibri"/>
              </a:rPr>
              <a:t>int</a:t>
            </a:r>
            <a:r>
              <a:rPr lang="en-US" sz="1800" dirty="0" smtClean="0">
                <a:latin typeface="Calibri"/>
                <a:cs typeface="Calibri"/>
              </a:rPr>
              <a:t> type. When variable b is added to variable a (a=</a:t>
            </a:r>
            <a:r>
              <a:rPr lang="en-US" sz="1800" dirty="0" err="1" smtClean="0">
                <a:latin typeface="Calibri"/>
                <a:cs typeface="Calibri"/>
              </a:rPr>
              <a:t>b+a</a:t>
            </a:r>
            <a:r>
              <a:rPr lang="en-US" sz="1800" dirty="0" smtClean="0">
                <a:latin typeface="Calibri"/>
                <a:cs typeface="Calibri"/>
              </a:rPr>
              <a:t>), the ASCII value of variable b which is 97 is considered and added to 10 giving 107 in variable ‘a’. Here char is automatically upgraded to consider its </a:t>
            </a:r>
            <a:r>
              <a:rPr lang="en-US" sz="1800" dirty="0" err="1" smtClean="0">
                <a:latin typeface="Calibri"/>
                <a:cs typeface="Calibri"/>
              </a:rPr>
              <a:t>int</a:t>
            </a:r>
            <a:r>
              <a:rPr lang="en-US" sz="1800" dirty="0" smtClean="0">
                <a:latin typeface="Calibri"/>
                <a:cs typeface="Calibri"/>
              </a:rPr>
              <a:t> value (</a:t>
            </a:r>
            <a:r>
              <a:rPr lang="en-US" sz="1800" dirty="0" err="1" smtClean="0">
                <a:latin typeface="Calibri"/>
                <a:cs typeface="Calibri"/>
              </a:rPr>
              <a:t>datatype</a:t>
            </a:r>
            <a:r>
              <a:rPr lang="en-US" sz="1800" dirty="0" smtClean="0">
                <a:latin typeface="Calibri"/>
                <a:cs typeface="Calibri"/>
              </a:rPr>
              <a:t> of largest variable) .</a:t>
            </a:r>
          </a:p>
          <a:p>
            <a:pPr>
              <a:lnSpc>
                <a:spcPct val="150000"/>
              </a:lnSpc>
            </a:pPr>
            <a:r>
              <a:rPr lang="en-US" sz="1800" dirty="0" smtClean="0">
                <a:latin typeface="Calibri"/>
                <a:cs typeface="Calibri"/>
              </a:rPr>
              <a:t>Similarly for float, </a:t>
            </a:r>
            <a:r>
              <a:rPr lang="en-US" sz="1800" dirty="0" err="1" smtClean="0">
                <a:latin typeface="Calibri"/>
                <a:cs typeface="Calibri"/>
              </a:rPr>
              <a:t>int</a:t>
            </a:r>
            <a:r>
              <a:rPr lang="en-US" sz="1800" dirty="0" smtClean="0">
                <a:latin typeface="Calibri"/>
                <a:cs typeface="Calibri"/>
              </a:rPr>
              <a:t> is upgraded to float. So instead of considering value of a as 107, it considers as 107.0, added to 1.1 and then stored the result in C which is float. </a:t>
            </a:r>
            <a:endParaRPr lang="en-US" sz="1800" dirty="0">
              <a:latin typeface="Calibri"/>
              <a:cs typeface="Calibri"/>
            </a:endParaRPr>
          </a:p>
          <a:p>
            <a:pPr marL="285750" lvl="2" indent="-285750">
              <a:lnSpc>
                <a:spcPct val="150000"/>
              </a:lnSpc>
              <a:buFontTx/>
              <a:buChar char="-"/>
            </a:pP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a:cs typeface="Calibri"/>
              </a:rPr>
              <a:t>U</a:t>
            </a:r>
            <a:r>
              <a:rPr lang="en" sz="2400" b="1" dirty="0">
                <a:solidFill>
                  <a:srgbClr val="FFFFFF"/>
                </a:solidFill>
                <a:latin typeface="Calibri"/>
                <a:cs typeface="Calibri"/>
              </a:rPr>
              <a:t>pgradation in implicit conversion example 1</a:t>
            </a:r>
            <a:endParaRPr lang="en" sz="2400" b="1" dirty="0">
              <a:solidFill>
                <a:srgbClr val="FFFFFF"/>
              </a:solidFill>
              <a:latin typeface="Calibri" panose="020F0502020204030204" pitchFamily="34" charset="0"/>
              <a:cs typeface="Calibri" panose="020F0502020204030204" pitchFamily="34" charset="0"/>
            </a:endParaRPr>
          </a:p>
          <a:p>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8343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lvl="2">
              <a:lnSpc>
                <a:spcPct val="150000"/>
              </a:lnSpc>
            </a:pPr>
            <a:r>
              <a:rPr lang="en-US" sz="1800" dirty="0">
                <a:latin typeface="Calibri" panose="020F0502020204030204" pitchFamily="34" charset="0"/>
                <a:cs typeface="Calibri" panose="020F0502020204030204" pitchFamily="34" charset="0"/>
              </a:rPr>
              <a:t>#include &lt;</a:t>
            </a:r>
            <a:r>
              <a:rPr lang="en-US" sz="1800" dirty="0" err="1">
                <a:latin typeface="Calibri" panose="020F0502020204030204" pitchFamily="34" charset="0"/>
                <a:cs typeface="Calibri" panose="020F0502020204030204" pitchFamily="34" charset="0"/>
              </a:rPr>
              <a:t>iostream</a:t>
            </a:r>
            <a:r>
              <a:rPr lang="en-US" sz="1800" dirty="0">
                <a:latin typeface="Calibri" panose="020F0502020204030204" pitchFamily="34" charset="0"/>
                <a:cs typeface="Calibri" panose="020F0502020204030204" pitchFamily="34" charset="0"/>
              </a:rPr>
              <a:t>&gt;</a:t>
            </a:r>
          </a:p>
          <a:p>
            <a:pPr lvl="2">
              <a:lnSpc>
                <a:spcPct val="150000"/>
              </a:lnSpc>
            </a:pPr>
            <a:r>
              <a:rPr lang="en-US" sz="1800" dirty="0">
                <a:latin typeface="Calibri" panose="020F0502020204030204" pitchFamily="34" charset="0"/>
                <a:cs typeface="Calibri" panose="020F0502020204030204" pitchFamily="34" charset="0"/>
              </a:rPr>
              <a:t>using namespace </a:t>
            </a:r>
            <a:r>
              <a:rPr lang="en-US" sz="1800" dirty="0" err="1">
                <a:latin typeface="Calibri" panose="020F0502020204030204" pitchFamily="34" charset="0"/>
                <a:cs typeface="Calibri" panose="020F0502020204030204" pitchFamily="34" charset="0"/>
              </a:rPr>
              <a:t>std</a:t>
            </a:r>
            <a:r>
              <a:rPr lang="en-US" sz="1800" dirty="0">
                <a:latin typeface="Calibri" panose="020F0502020204030204" pitchFamily="34" charset="0"/>
                <a:cs typeface="Calibri" panose="020F0502020204030204" pitchFamily="34" charset="0"/>
              </a:rPr>
              <a:t>;</a:t>
            </a:r>
          </a:p>
          <a:p>
            <a:pPr lvl="2">
              <a:lnSpc>
                <a:spcPct val="150000"/>
              </a:lnSpc>
            </a:pPr>
            <a:r>
              <a:rPr lang="en-US" sz="1800" dirty="0" err="1">
                <a:latin typeface="Calibri" panose="020F0502020204030204" pitchFamily="34" charset="0"/>
                <a:cs typeface="Calibri" panose="020F0502020204030204" pitchFamily="34" charset="0"/>
              </a:rPr>
              <a:t>int</a:t>
            </a:r>
            <a:r>
              <a:rPr lang="en-US" sz="1800" dirty="0">
                <a:latin typeface="Calibri" panose="020F0502020204030204" pitchFamily="34" charset="0"/>
                <a:cs typeface="Calibri" panose="020F0502020204030204" pitchFamily="34" charset="0"/>
              </a:rPr>
              <a:t> main() {</a:t>
            </a:r>
          </a:p>
          <a:p>
            <a:pPr lvl="2">
              <a:lnSpc>
                <a:spcPct val="150000"/>
              </a:lnSpc>
            </a:pPr>
            <a:r>
              <a:rPr lang="en-US" sz="1800" dirty="0">
                <a:latin typeface="Calibri" panose="020F0502020204030204" pitchFamily="34" charset="0"/>
                <a:cs typeface="Calibri" panose="020F0502020204030204" pitchFamily="34" charset="0"/>
              </a:rPr>
              <a:t>   </a:t>
            </a:r>
            <a:r>
              <a:rPr lang="en-US" sz="1800" dirty="0" smtClean="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int</a:t>
            </a:r>
            <a:r>
              <a:rPr lang="en-US" sz="1800" dirty="0">
                <a:latin typeface="Calibri" panose="020F0502020204030204" pitchFamily="34" charset="0"/>
                <a:cs typeface="Calibri" panose="020F0502020204030204" pitchFamily="34" charset="0"/>
              </a:rPr>
              <a:t> val1 = 11000;</a:t>
            </a:r>
          </a:p>
          <a:p>
            <a:pPr lvl="2">
              <a:lnSpc>
                <a:spcPct val="150000"/>
              </a:lnSpc>
            </a:pP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int</a:t>
            </a:r>
            <a:r>
              <a:rPr lang="en-US" sz="1800" dirty="0">
                <a:latin typeface="Calibri" panose="020F0502020204030204" pitchFamily="34" charset="0"/>
                <a:cs typeface="Calibri" panose="020F0502020204030204" pitchFamily="34" charset="0"/>
              </a:rPr>
              <a:t> val2 = 35600;</a:t>
            </a:r>
          </a:p>
          <a:p>
            <a:pPr lvl="2">
              <a:lnSpc>
                <a:spcPct val="150000"/>
              </a:lnSpc>
            </a:pPr>
            <a:r>
              <a:rPr lang="en-US" sz="1800" dirty="0">
                <a:latin typeface="Calibri" panose="020F0502020204030204" pitchFamily="34" charset="0"/>
                <a:cs typeface="Calibri" panose="020F0502020204030204" pitchFamily="34" charset="0"/>
              </a:rPr>
              <a:t>    long sum;</a:t>
            </a:r>
          </a:p>
          <a:p>
            <a:pPr lvl="2">
              <a:lnSpc>
                <a:spcPct val="150000"/>
              </a:lnSpc>
            </a:pPr>
            <a:r>
              <a:rPr lang="en-US" sz="1800" dirty="0">
                <a:latin typeface="Calibri" panose="020F0502020204030204" pitchFamily="34" charset="0"/>
                <a:cs typeface="Calibri" panose="020F0502020204030204" pitchFamily="34" charset="0"/>
              </a:rPr>
              <a:t>    sum = val1 + val2;</a:t>
            </a:r>
          </a:p>
          <a:p>
            <a:pPr lvl="2">
              <a:lnSpc>
                <a:spcPct val="150000"/>
              </a:lnSpc>
            </a:pP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cout</a:t>
            </a:r>
            <a:r>
              <a:rPr lang="en-US" sz="1800" dirty="0">
                <a:latin typeface="Calibri" panose="020F0502020204030204" pitchFamily="34" charset="0"/>
                <a:cs typeface="Calibri" panose="020F0502020204030204" pitchFamily="34" charset="0"/>
              </a:rPr>
              <a:t> &lt;&lt; "val1 : " &lt;&lt; val1 &lt;&lt; "\nval2 : " &lt;&lt; val2 &lt;&lt; "\</a:t>
            </a:r>
            <a:r>
              <a:rPr lang="en-US" sz="1800" dirty="0" err="1">
                <a:latin typeface="Calibri" panose="020F0502020204030204" pitchFamily="34" charset="0"/>
                <a:cs typeface="Calibri" panose="020F0502020204030204" pitchFamily="34" charset="0"/>
              </a:rPr>
              <a:t>nsum</a:t>
            </a:r>
            <a:r>
              <a:rPr lang="en-US" sz="1800" dirty="0">
                <a:latin typeface="Calibri" panose="020F0502020204030204" pitchFamily="34" charset="0"/>
                <a:cs typeface="Calibri" panose="020F0502020204030204" pitchFamily="34" charset="0"/>
              </a:rPr>
              <a:t> : " &lt;&lt; sum;</a:t>
            </a:r>
          </a:p>
          <a:p>
            <a:pPr lvl="2">
              <a:lnSpc>
                <a:spcPct val="150000"/>
              </a:lnSpc>
            </a:pPr>
            <a:r>
              <a:rPr lang="en-US" sz="1800" dirty="0" smtClean="0">
                <a:latin typeface="Calibri" panose="020F0502020204030204" pitchFamily="34" charset="0"/>
                <a:cs typeface="Calibri" panose="020F0502020204030204" pitchFamily="34" charset="0"/>
              </a:rPr>
              <a:t>}</a:t>
            </a:r>
          </a:p>
          <a:p>
            <a:pPr lvl="2">
              <a:lnSpc>
                <a:spcPct val="150000"/>
              </a:lnSpc>
            </a:pPr>
            <a:r>
              <a:rPr lang="en-US" sz="1800" dirty="0" smtClean="0">
                <a:latin typeface="Calibri" panose="020F0502020204030204" pitchFamily="34" charset="0"/>
                <a:cs typeface="Calibri" panose="020F0502020204030204" pitchFamily="34" charset="0"/>
              </a:rPr>
              <a:t>This program will not give an error but simply print the result.</a:t>
            </a: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246825" y="96502"/>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panose="020F0502020204030204" pitchFamily="34" charset="0"/>
                <a:cs typeface="Calibri" panose="020F0502020204030204" pitchFamily="34" charset="0"/>
              </a:rPr>
              <a:t>I</a:t>
            </a:r>
            <a:r>
              <a:rPr lang="en" sz="2400" b="1" dirty="0" smtClean="0">
                <a:solidFill>
                  <a:srgbClr val="FFFFFF"/>
                </a:solidFill>
                <a:latin typeface="Calibri" panose="020F0502020204030204" pitchFamily="34" charset="0"/>
                <a:cs typeface="Calibri" panose="020F0502020204030204" pitchFamily="34" charset="0"/>
              </a:rPr>
              <a:t>mplicit conversion example 2</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8588845"/>
      </p:ext>
    </p:extLst>
  </p:cSld>
  <p:clrMapOvr>
    <a:masterClrMapping/>
  </p:clrMapOvr>
</p:sld>
</file>

<file path=ppt/theme/theme1.xml><?xml version="1.0" encoding="utf-8"?>
<a:theme xmlns:a="http://schemas.openxmlformats.org/drawingml/2006/main" name="Simple Ligh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1142</TotalTime>
  <Words>3126</Words>
  <Application>Microsoft Office PowerPoint</Application>
  <PresentationFormat>On-screen Show (16:9)</PresentationFormat>
  <Paragraphs>872</Paragraphs>
  <Slides>67</Slides>
  <Notes>65</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Simple Light</vt:lpstr>
      <vt:lpstr>PowerPoint Presentation</vt:lpstr>
      <vt:lpstr>PowerPoint Presentation</vt:lpstr>
      <vt:lpstr>PowerPoint Presentation</vt:lpstr>
      <vt:lpstr>PowerPoint Presentation</vt:lpstr>
      <vt:lpstr>Type conversion</vt:lpstr>
      <vt:lpstr>Type conversion in C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BLACKSTORM</dc:creator>
  <cp:lastModifiedBy>lenovo</cp:lastModifiedBy>
  <cp:revision>68</cp:revision>
  <dcterms:modified xsi:type="dcterms:W3CDTF">2021-03-27T19:24:30Z</dcterms:modified>
</cp:coreProperties>
</file>