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1" r:id="rId1"/>
  </p:sldMasterIdLst>
  <p:notesMasterIdLst>
    <p:notesMasterId r:id="rId42"/>
  </p:notesMasterIdLst>
  <p:sldIdLst>
    <p:sldId id="256" r:id="rId2"/>
    <p:sldId id="257" r:id="rId3"/>
    <p:sldId id="258" r:id="rId4"/>
    <p:sldId id="259" r:id="rId5"/>
    <p:sldId id="351" r:id="rId6"/>
    <p:sldId id="406" r:id="rId7"/>
    <p:sldId id="280" r:id="rId8"/>
    <p:sldId id="407" r:id="rId9"/>
    <p:sldId id="363" r:id="rId10"/>
    <p:sldId id="408" r:id="rId11"/>
    <p:sldId id="409" r:id="rId12"/>
    <p:sldId id="322" r:id="rId13"/>
    <p:sldId id="359" r:id="rId14"/>
    <p:sldId id="364" r:id="rId15"/>
    <p:sldId id="365" r:id="rId16"/>
    <p:sldId id="404" r:id="rId17"/>
    <p:sldId id="410" r:id="rId18"/>
    <p:sldId id="411" r:id="rId19"/>
    <p:sldId id="412" r:id="rId20"/>
    <p:sldId id="377" r:id="rId21"/>
    <p:sldId id="413" r:id="rId22"/>
    <p:sldId id="414" r:id="rId23"/>
    <p:sldId id="415" r:id="rId24"/>
    <p:sldId id="405" r:id="rId25"/>
    <p:sldId id="416" r:id="rId26"/>
    <p:sldId id="417" r:id="rId27"/>
    <p:sldId id="418" r:id="rId28"/>
    <p:sldId id="419" r:id="rId29"/>
    <p:sldId id="420" r:id="rId30"/>
    <p:sldId id="423" r:id="rId31"/>
    <p:sldId id="424" r:id="rId32"/>
    <p:sldId id="425" r:id="rId33"/>
    <p:sldId id="426" r:id="rId34"/>
    <p:sldId id="427" r:id="rId35"/>
    <p:sldId id="428" r:id="rId36"/>
    <p:sldId id="429" r:id="rId37"/>
    <p:sldId id="430" r:id="rId38"/>
    <p:sldId id="421" r:id="rId39"/>
    <p:sldId id="294" r:id="rId40"/>
    <p:sldId id="295" r:id="rId4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80" d="100"/>
          <a:sy n="80" d="100"/>
        </p:scale>
        <p:origin x="-1086" y="-27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70237027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96c5f5a607_0_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1" name="Google Shape;61;g96c5f5a60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141000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141000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28253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28253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28253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28253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28253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282534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282534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28253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96c5f5a607_0_16: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9" name="Google Shape;79;g96c5f5a607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282534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282534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282534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282534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282534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282534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282534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282534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282534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28253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96c5f5a607_0_16: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9" name="Google Shape;79;g96c5f5a607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4604098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282534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282534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282534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282534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282534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282534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282534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282534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282534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090453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96c5f5a607_0_16: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9" name="Google Shape;79;g96c5f5a607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9373538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96c5f5a607_0_133: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0" name="Google Shape;210;g96c5f5a607_0_1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141000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141000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141000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141000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141000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1">
  <p:cSld name="Blank">
    <p:spTree>
      <p:nvGrpSpPr>
        <p:cNvPr id="1" name="Shape 50"/>
        <p:cNvGrpSpPr/>
        <p:nvPr/>
      </p:nvGrpSpPr>
      <p:grpSpPr>
        <a:xfrm>
          <a:off x="0" y="0"/>
          <a:ext cx="0" cy="0"/>
          <a:chOff x="0" y="0"/>
          <a:chExt cx="0" cy="0"/>
        </a:xfrm>
      </p:grpSpPr>
      <p:sp>
        <p:nvSpPr>
          <p:cNvPr id="51" name="Google Shape;51;p13"/>
          <p:cNvSpPr txBox="1">
            <a:spLocks noGrp="1"/>
          </p:cNvSpPr>
          <p:nvPr>
            <p:ph type="ftr" idx="11"/>
          </p:nvPr>
        </p:nvSpPr>
        <p:spPr>
          <a:xfrm>
            <a:off x="3108960" y="4783455"/>
            <a:ext cx="2926200" cy="257100"/>
          </a:xfrm>
          <a:prstGeom prst="rect">
            <a:avLst/>
          </a:prstGeom>
          <a:noFill/>
          <a:ln>
            <a:noFill/>
          </a:ln>
        </p:spPr>
        <p:txBody>
          <a:bodyPr spcFirstLastPara="1" wrap="square" lIns="0" tIns="0" rIns="0" bIns="0" anchor="t" anchorCtr="0">
            <a:noAutofit/>
          </a:bodyPr>
          <a:lstStyle>
            <a:lvl1pPr lvl="0" algn="ctr"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2" name="Google Shape;52;p13"/>
          <p:cNvSpPr txBox="1">
            <a:spLocks noGrp="1"/>
          </p:cNvSpPr>
          <p:nvPr>
            <p:ph type="dt" idx="10"/>
          </p:nvPr>
        </p:nvSpPr>
        <p:spPr>
          <a:xfrm>
            <a:off x="457200" y="4783455"/>
            <a:ext cx="2103000" cy="257100"/>
          </a:xfrm>
          <a:prstGeom prst="rect">
            <a:avLst/>
          </a:prstGeom>
          <a:noFill/>
          <a:ln>
            <a:noFill/>
          </a:ln>
        </p:spPr>
        <p:txBody>
          <a:bodyPr spcFirstLastPara="1" wrap="square" lIns="0" tIns="0" rIns="0" bIns="0" anchor="t" anchorCtr="0">
            <a:noAutofit/>
          </a:bodyPr>
          <a:lstStyle>
            <a:lvl1pPr lvl="0" algn="l"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3" name="Google Shape;53;p13"/>
          <p:cNvSpPr txBox="1">
            <a:spLocks noGrp="1"/>
          </p:cNvSpPr>
          <p:nvPr>
            <p:ph type="sldNum" idx="12"/>
          </p:nvPr>
        </p:nvSpPr>
        <p:spPr>
          <a:xfrm>
            <a:off x="6583680" y="4783455"/>
            <a:ext cx="2103000" cy="257100"/>
          </a:xfrm>
          <a:prstGeom prst="rect">
            <a:avLst/>
          </a:prstGeom>
          <a:noFill/>
          <a:ln>
            <a:noFill/>
          </a:ln>
        </p:spPr>
        <p:txBody>
          <a:bodyPr spcFirstLastPara="1" wrap="square" lIns="0" tIns="0" rIns="0" bIns="0" anchor="t" anchorCtr="0">
            <a:noAutofit/>
          </a:bodyPr>
          <a:lstStyle>
            <a:lvl1pPr marL="0" lvl="0" indent="0" algn="r" rtl="0">
              <a:spcBef>
                <a:spcPts val="0"/>
              </a:spcBef>
              <a:buNone/>
              <a:defRPr>
                <a:solidFill>
                  <a:srgbClr val="888888"/>
                </a:solidFill>
              </a:defRPr>
            </a:lvl1pPr>
            <a:lvl2pPr marL="0" lvl="1" indent="0" algn="r" rtl="0">
              <a:spcBef>
                <a:spcPts val="0"/>
              </a:spcBef>
              <a:buNone/>
              <a:defRPr>
                <a:solidFill>
                  <a:srgbClr val="888888"/>
                </a:solidFill>
              </a:defRPr>
            </a:lvl2pPr>
            <a:lvl3pPr marL="0" lvl="2" indent="0" algn="r" rtl="0">
              <a:spcBef>
                <a:spcPts val="0"/>
              </a:spcBef>
              <a:buNone/>
              <a:defRPr>
                <a:solidFill>
                  <a:srgbClr val="888888"/>
                </a:solidFill>
              </a:defRPr>
            </a:lvl3pPr>
            <a:lvl4pPr marL="0" lvl="3" indent="0" algn="r" rtl="0">
              <a:spcBef>
                <a:spcPts val="0"/>
              </a:spcBef>
              <a:buNone/>
              <a:defRPr>
                <a:solidFill>
                  <a:srgbClr val="888888"/>
                </a:solidFill>
              </a:defRPr>
            </a:lvl4pPr>
            <a:lvl5pPr marL="0" lvl="4" indent="0" algn="r" rtl="0">
              <a:spcBef>
                <a:spcPts val="0"/>
              </a:spcBef>
              <a:buNone/>
              <a:defRPr>
                <a:solidFill>
                  <a:srgbClr val="888888"/>
                </a:solidFill>
              </a:defRPr>
            </a:lvl5pPr>
            <a:lvl6pPr marL="0" lvl="5" indent="0" algn="r" rtl="0">
              <a:spcBef>
                <a:spcPts val="0"/>
              </a:spcBef>
              <a:buNone/>
              <a:defRPr>
                <a:solidFill>
                  <a:srgbClr val="888888"/>
                </a:solidFill>
              </a:defRPr>
            </a:lvl6pPr>
            <a:lvl7pPr marL="0" lvl="6" indent="0" algn="r" rtl="0">
              <a:spcBef>
                <a:spcPts val="0"/>
              </a:spcBef>
              <a:buNone/>
              <a:defRPr>
                <a:solidFill>
                  <a:srgbClr val="888888"/>
                </a:solidFill>
              </a:defRPr>
            </a:lvl7pPr>
            <a:lvl8pPr marL="0" lvl="7" indent="0" algn="r" rtl="0">
              <a:spcBef>
                <a:spcPts val="0"/>
              </a:spcBef>
              <a:buNone/>
              <a:defRPr>
                <a:solidFill>
                  <a:srgbClr val="888888"/>
                </a:solidFill>
              </a:defRPr>
            </a:lvl8pPr>
            <a:lvl9pPr marL="0" lvl="8" indent="0" algn="r" rtl="0">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
              <a:t>‹#›</a:t>
            </a:fld>
            <a:endParaRPr>
              <a:solidFill>
                <a:schemeClr val="dk2"/>
              </a:solidFil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type="obj">
  <p:cSld name="OBJECT">
    <p:spTree>
      <p:nvGrpSpPr>
        <p:cNvPr id="1" name="Shape 54"/>
        <p:cNvGrpSpPr/>
        <p:nvPr/>
      </p:nvGrpSpPr>
      <p:grpSpPr>
        <a:xfrm>
          <a:off x="0" y="0"/>
          <a:ext cx="0" cy="0"/>
          <a:chOff x="0" y="0"/>
          <a:chExt cx="0" cy="0"/>
        </a:xfrm>
      </p:grpSpPr>
      <p:sp>
        <p:nvSpPr>
          <p:cNvPr id="55" name="Google Shape;55;p14"/>
          <p:cNvSpPr txBox="1">
            <a:spLocks noGrp="1"/>
          </p:cNvSpPr>
          <p:nvPr>
            <p:ph type="title"/>
          </p:nvPr>
        </p:nvSpPr>
        <p:spPr>
          <a:xfrm>
            <a:off x="628060" y="2614667"/>
            <a:ext cx="7887900" cy="635100"/>
          </a:xfrm>
          <a:prstGeom prst="rect">
            <a:avLst/>
          </a:prstGeom>
          <a:noFill/>
          <a:ln>
            <a:noFill/>
          </a:ln>
        </p:spPr>
        <p:txBody>
          <a:bodyPr spcFirstLastPara="1" wrap="square" lIns="0" tIns="0" rIns="0" bIns="0" anchor="t" anchorCtr="0">
            <a:noAutofit/>
          </a:bodyPr>
          <a:lstStyle>
            <a:lvl1pPr lvl="0" algn="l" rtl="0">
              <a:spcBef>
                <a:spcPts val="0"/>
              </a:spcBef>
              <a:spcAft>
                <a:spcPts val="0"/>
              </a:spcAft>
              <a:buSzPts val="2800"/>
              <a:buNone/>
              <a:defRPr sz="4000" b="0" i="0">
                <a:solidFill>
                  <a:schemeClr val="dk1"/>
                </a:solidFill>
                <a:latin typeface="Trebuchet MS"/>
                <a:ea typeface="Trebuchet MS"/>
                <a:cs typeface="Trebuchet MS"/>
                <a:sym typeface="Trebuchet MS"/>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6" name="Google Shape;56;p14"/>
          <p:cNvSpPr txBox="1">
            <a:spLocks noGrp="1"/>
          </p:cNvSpPr>
          <p:nvPr>
            <p:ph type="ftr" idx="11"/>
          </p:nvPr>
        </p:nvSpPr>
        <p:spPr>
          <a:xfrm>
            <a:off x="3108960" y="4783455"/>
            <a:ext cx="2926200" cy="257100"/>
          </a:xfrm>
          <a:prstGeom prst="rect">
            <a:avLst/>
          </a:prstGeom>
          <a:noFill/>
          <a:ln>
            <a:noFill/>
          </a:ln>
        </p:spPr>
        <p:txBody>
          <a:bodyPr spcFirstLastPara="1" wrap="square" lIns="0" tIns="0" rIns="0" bIns="0" anchor="t" anchorCtr="0">
            <a:noAutofit/>
          </a:bodyPr>
          <a:lstStyle>
            <a:lvl1pPr lvl="0" algn="ctr"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7" name="Google Shape;57;p14"/>
          <p:cNvSpPr txBox="1">
            <a:spLocks noGrp="1"/>
          </p:cNvSpPr>
          <p:nvPr>
            <p:ph type="dt" idx="10"/>
          </p:nvPr>
        </p:nvSpPr>
        <p:spPr>
          <a:xfrm>
            <a:off x="457200" y="4783455"/>
            <a:ext cx="2103000" cy="257100"/>
          </a:xfrm>
          <a:prstGeom prst="rect">
            <a:avLst/>
          </a:prstGeom>
          <a:noFill/>
          <a:ln>
            <a:noFill/>
          </a:ln>
        </p:spPr>
        <p:txBody>
          <a:bodyPr spcFirstLastPara="1" wrap="square" lIns="0" tIns="0" rIns="0" bIns="0" anchor="t" anchorCtr="0">
            <a:noAutofit/>
          </a:bodyPr>
          <a:lstStyle>
            <a:lvl1pPr lvl="0" algn="l"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8" name="Google Shape;58;p14"/>
          <p:cNvSpPr txBox="1">
            <a:spLocks noGrp="1"/>
          </p:cNvSpPr>
          <p:nvPr>
            <p:ph type="sldNum" idx="12"/>
          </p:nvPr>
        </p:nvSpPr>
        <p:spPr>
          <a:xfrm>
            <a:off x="6583680" y="4783455"/>
            <a:ext cx="2103000" cy="257100"/>
          </a:xfrm>
          <a:prstGeom prst="rect">
            <a:avLst/>
          </a:prstGeom>
          <a:noFill/>
          <a:ln>
            <a:noFill/>
          </a:ln>
        </p:spPr>
        <p:txBody>
          <a:bodyPr spcFirstLastPara="1" wrap="square" lIns="0" tIns="0" rIns="0" bIns="0" anchor="t" anchorCtr="0">
            <a:noAutofit/>
          </a:bodyPr>
          <a:lstStyle>
            <a:lvl1pPr marL="0" lvl="0" indent="0" algn="r" rtl="0">
              <a:spcBef>
                <a:spcPts val="0"/>
              </a:spcBef>
              <a:buNone/>
              <a:defRPr>
                <a:solidFill>
                  <a:srgbClr val="888888"/>
                </a:solidFill>
              </a:defRPr>
            </a:lvl1pPr>
            <a:lvl2pPr marL="0" lvl="1" indent="0" algn="r" rtl="0">
              <a:spcBef>
                <a:spcPts val="0"/>
              </a:spcBef>
              <a:buNone/>
              <a:defRPr>
                <a:solidFill>
                  <a:srgbClr val="888888"/>
                </a:solidFill>
              </a:defRPr>
            </a:lvl2pPr>
            <a:lvl3pPr marL="0" lvl="2" indent="0" algn="r" rtl="0">
              <a:spcBef>
                <a:spcPts val="0"/>
              </a:spcBef>
              <a:buNone/>
              <a:defRPr>
                <a:solidFill>
                  <a:srgbClr val="888888"/>
                </a:solidFill>
              </a:defRPr>
            </a:lvl3pPr>
            <a:lvl4pPr marL="0" lvl="3" indent="0" algn="r" rtl="0">
              <a:spcBef>
                <a:spcPts val="0"/>
              </a:spcBef>
              <a:buNone/>
              <a:defRPr>
                <a:solidFill>
                  <a:srgbClr val="888888"/>
                </a:solidFill>
              </a:defRPr>
            </a:lvl4pPr>
            <a:lvl5pPr marL="0" lvl="4" indent="0" algn="r" rtl="0">
              <a:spcBef>
                <a:spcPts val="0"/>
              </a:spcBef>
              <a:buNone/>
              <a:defRPr>
                <a:solidFill>
                  <a:srgbClr val="888888"/>
                </a:solidFill>
              </a:defRPr>
            </a:lvl5pPr>
            <a:lvl6pPr marL="0" lvl="5" indent="0" algn="r" rtl="0">
              <a:spcBef>
                <a:spcPts val="0"/>
              </a:spcBef>
              <a:buNone/>
              <a:defRPr>
                <a:solidFill>
                  <a:srgbClr val="888888"/>
                </a:solidFill>
              </a:defRPr>
            </a:lvl6pPr>
            <a:lvl7pPr marL="0" lvl="6" indent="0" algn="r" rtl="0">
              <a:spcBef>
                <a:spcPts val="0"/>
              </a:spcBef>
              <a:buNone/>
              <a:defRPr>
                <a:solidFill>
                  <a:srgbClr val="888888"/>
                </a:solidFill>
              </a:defRPr>
            </a:lvl7pPr>
            <a:lvl8pPr marL="0" lvl="7" indent="0" algn="r" rtl="0">
              <a:spcBef>
                <a:spcPts val="0"/>
              </a:spcBef>
              <a:buNone/>
              <a:defRPr>
                <a:solidFill>
                  <a:srgbClr val="888888"/>
                </a:solidFill>
              </a:defRPr>
            </a:lvl8pPr>
            <a:lvl9pPr marL="0" lvl="8" indent="0" algn="r" rtl="0">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
              <a:t>‹#›</a:t>
            </a:fld>
            <a:endParaRPr>
              <a:solidFill>
                <a:schemeClr val="dk2"/>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4" name="Google Shape;64;p15"/>
          <p:cNvSpPr txBox="1"/>
          <p:nvPr/>
        </p:nvSpPr>
        <p:spPr>
          <a:xfrm>
            <a:off x="1057272" y="1288764"/>
            <a:ext cx="1700400" cy="217200"/>
          </a:xfrm>
          <a:prstGeom prst="rect">
            <a:avLst/>
          </a:prstGeom>
          <a:noFill/>
          <a:ln>
            <a:noFill/>
          </a:ln>
        </p:spPr>
        <p:txBody>
          <a:bodyPr spcFirstLastPara="1" wrap="square" lIns="0" tIns="0" rIns="0" bIns="0" anchor="t" anchorCtr="0">
            <a:noAutofit/>
          </a:bodyPr>
          <a:lstStyle/>
          <a:p>
            <a:pPr marL="0" marR="0" lvl="0" indent="0" algn="l" rtl="0">
              <a:lnSpc>
                <a:spcPct val="112142"/>
              </a:lnSpc>
              <a:spcBef>
                <a:spcPts val="0"/>
              </a:spcBef>
              <a:spcAft>
                <a:spcPts val="0"/>
              </a:spcAft>
              <a:buNone/>
            </a:pPr>
            <a:r>
              <a:rPr lang="en" sz="1400" dirty="0">
                <a:solidFill>
                  <a:srgbClr val="FFFFFF"/>
                </a:solidFill>
                <a:latin typeface="Trebuchet MS"/>
                <a:ea typeface="Trebuchet MS"/>
                <a:cs typeface="Trebuchet MS"/>
                <a:sym typeface="Trebuchet MS"/>
              </a:rPr>
              <a:t>EditEdit MasterMaster  texttext stylesstyles</a:t>
            </a:r>
            <a:endParaRPr sz="1400" dirty="0">
              <a:latin typeface="Trebuchet MS"/>
              <a:ea typeface="Trebuchet MS"/>
              <a:cs typeface="Trebuchet MS"/>
              <a:sym typeface="Trebuchet MS"/>
            </a:endParaRPr>
          </a:p>
        </p:txBody>
      </p:sp>
      <p:pic>
        <p:nvPicPr>
          <p:cNvPr id="4" name="Picture 3" descr="Logo, company name&#10;&#10;Description automatically generated">
            <a:extLst>
              <a:ext uri="{FF2B5EF4-FFF2-40B4-BE49-F238E27FC236}">
                <a16:creationId xmlns:a16="http://schemas.microsoft.com/office/drawing/2014/main" xmlns="" id="{B6694CB6-B6E1-4B1A-96F3-D43C0D1FAA0B}"/>
              </a:ext>
            </a:extLst>
          </p:cNvPr>
          <p:cNvPicPr>
            <a:picLocks noChangeAspect="1"/>
          </p:cNvPicPr>
          <p:nvPr/>
        </p:nvPicPr>
        <p:blipFill>
          <a:blip r:embed="rId3"/>
          <a:stretch>
            <a:fillRect/>
          </a:stretch>
        </p:blipFill>
        <p:spPr>
          <a:xfrm>
            <a:off x="5225235" y="1161385"/>
            <a:ext cx="3405963" cy="2820729"/>
          </a:xfrm>
          <a:prstGeom prst="rect">
            <a:avLst/>
          </a:prstGeom>
        </p:spPr>
      </p:pic>
      <p:sp>
        <p:nvSpPr>
          <p:cNvPr id="5" name="TextBox 4">
            <a:extLst>
              <a:ext uri="{FF2B5EF4-FFF2-40B4-BE49-F238E27FC236}">
                <a16:creationId xmlns:a16="http://schemas.microsoft.com/office/drawing/2014/main" xmlns="" id="{7B2D9052-DA56-4630-BE36-AB8167995E78}"/>
              </a:ext>
            </a:extLst>
          </p:cNvPr>
          <p:cNvSpPr txBox="1"/>
          <p:nvPr/>
        </p:nvSpPr>
        <p:spPr>
          <a:xfrm>
            <a:off x="429142" y="2217806"/>
            <a:ext cx="4167963" cy="707886"/>
          </a:xfrm>
          <a:prstGeom prst="rect">
            <a:avLst/>
          </a:prstGeom>
          <a:noFill/>
        </p:spPr>
        <p:txBody>
          <a:bodyPr wrap="square" lIns="91440" tIns="45720" rIns="91440" bIns="45720" rtlCol="0" anchor="t">
            <a:spAutoFit/>
          </a:bodyPr>
          <a:lstStyle/>
          <a:p>
            <a:pPr algn="ctr"/>
            <a:r>
              <a:rPr lang="en-US" sz="2000" b="1" dirty="0"/>
              <a:t>Practical Lecture : </a:t>
            </a:r>
            <a:r>
              <a:rPr lang="en-US" sz="2000" dirty="0" smtClean="0"/>
              <a:t>Dynamic memory management</a:t>
            </a:r>
            <a:endParaRPr lang="en-US" sz="2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5855" y="636905"/>
            <a:ext cx="8952289" cy="4379804"/>
          </a:xfrm>
          <a:prstGeom prst="rect">
            <a:avLst/>
          </a:prstGeom>
          <a:noFill/>
          <a:ln>
            <a:noFill/>
          </a:ln>
        </p:spPr>
        <p:txBody>
          <a:bodyPr spcFirstLastPara="1" wrap="square" lIns="91425" tIns="91425" rIns="91425" bIns="91425" anchor="t" anchorCtr="0">
            <a:noAutofit/>
          </a:bodyPr>
          <a:lstStyle/>
          <a:p>
            <a:r>
              <a:rPr lang="en-US" sz="1800" dirty="0" err="1">
                <a:latin typeface="Calibri" pitchFamily="34" charset="0"/>
                <a:cs typeface="Calibri" pitchFamily="34" charset="0"/>
              </a:rPr>
              <a:t>int</a:t>
            </a:r>
            <a:r>
              <a:rPr lang="en-US" sz="1800" dirty="0">
                <a:latin typeface="Calibri" pitchFamily="34" charset="0"/>
                <a:cs typeface="Calibri" pitchFamily="34" charset="0"/>
              </a:rPr>
              <a:t> * </a:t>
            </a:r>
            <a:r>
              <a:rPr lang="en-US" sz="1800" dirty="0" err="1" smtClean="0">
                <a:latin typeface="Calibri" pitchFamily="34" charset="0"/>
                <a:cs typeface="Calibri" pitchFamily="34" charset="0"/>
              </a:rPr>
              <a:t>arr</a:t>
            </a:r>
            <a:r>
              <a:rPr lang="en-US" sz="1800" dirty="0" smtClean="0">
                <a:latin typeface="Calibri" pitchFamily="34" charset="0"/>
                <a:cs typeface="Calibri" pitchFamily="34" charset="0"/>
              </a:rPr>
              <a:t>;</a:t>
            </a:r>
            <a:endParaRPr lang="en-US" sz="1800" dirty="0">
              <a:latin typeface="Calibri" pitchFamily="34" charset="0"/>
              <a:cs typeface="Calibri" pitchFamily="34" charset="0"/>
            </a:endParaRPr>
          </a:p>
          <a:p>
            <a:r>
              <a:rPr lang="en-US" sz="1800" dirty="0" err="1" smtClean="0">
                <a:latin typeface="Calibri" pitchFamily="34" charset="0"/>
                <a:cs typeface="Calibri" pitchFamily="34" charset="0"/>
              </a:rPr>
              <a:t>arr</a:t>
            </a:r>
            <a:r>
              <a:rPr lang="en-US" sz="1800" dirty="0" smtClean="0">
                <a:latin typeface="Calibri" pitchFamily="34" charset="0"/>
                <a:cs typeface="Calibri" pitchFamily="34" charset="0"/>
              </a:rPr>
              <a:t>= </a:t>
            </a:r>
            <a:r>
              <a:rPr lang="en-US" sz="1800" dirty="0">
                <a:latin typeface="Calibri" pitchFamily="34" charset="0"/>
                <a:cs typeface="Calibri" pitchFamily="34" charset="0"/>
              </a:rPr>
              <a:t>new </a:t>
            </a:r>
            <a:r>
              <a:rPr lang="en-US" sz="1800" dirty="0" err="1">
                <a:latin typeface="Calibri" pitchFamily="34" charset="0"/>
                <a:cs typeface="Calibri" pitchFamily="34" charset="0"/>
              </a:rPr>
              <a:t>int</a:t>
            </a:r>
            <a:r>
              <a:rPr lang="en-US" sz="1800" dirty="0">
                <a:latin typeface="Calibri" pitchFamily="34" charset="0"/>
                <a:cs typeface="Calibri" pitchFamily="34" charset="0"/>
              </a:rPr>
              <a:t> [5</a:t>
            </a:r>
            <a:r>
              <a:rPr lang="en-US" sz="1800" dirty="0" smtClean="0">
                <a:latin typeface="Calibri" pitchFamily="34" charset="0"/>
                <a:cs typeface="Calibri" pitchFamily="34" charset="0"/>
              </a:rPr>
              <a:t>];</a:t>
            </a:r>
          </a:p>
          <a:p>
            <a:endParaRPr lang="en-US" sz="1800" dirty="0" smtClean="0">
              <a:latin typeface="Calibri" pitchFamily="34" charset="0"/>
              <a:cs typeface="Calibri" pitchFamily="34" charset="0"/>
            </a:endParaRPr>
          </a:p>
          <a:p>
            <a:r>
              <a:rPr lang="en-US" sz="1800" dirty="0">
                <a:latin typeface="Calibri" pitchFamily="34" charset="0"/>
                <a:cs typeface="Calibri" pitchFamily="34" charset="0"/>
              </a:rPr>
              <a:t>T</a:t>
            </a:r>
            <a:r>
              <a:rPr lang="en-US" sz="1800" dirty="0" smtClean="0">
                <a:latin typeface="Calibri" pitchFamily="34" charset="0"/>
                <a:cs typeface="Calibri" pitchFamily="34" charset="0"/>
              </a:rPr>
              <a:t>he </a:t>
            </a:r>
            <a:r>
              <a:rPr lang="en-US" sz="1800" dirty="0">
                <a:latin typeface="Calibri" pitchFamily="34" charset="0"/>
                <a:cs typeface="Calibri" pitchFamily="34" charset="0"/>
              </a:rPr>
              <a:t>system dynamically allocates space for five elements of type </a:t>
            </a:r>
            <a:r>
              <a:rPr lang="en-US" sz="1800" dirty="0" err="1">
                <a:latin typeface="Calibri" pitchFamily="34" charset="0"/>
                <a:cs typeface="Calibri" pitchFamily="34" charset="0"/>
              </a:rPr>
              <a:t>int</a:t>
            </a:r>
            <a:r>
              <a:rPr lang="en-US" sz="1800" dirty="0">
                <a:latin typeface="Calibri" pitchFamily="34" charset="0"/>
                <a:cs typeface="Calibri" pitchFamily="34" charset="0"/>
              </a:rPr>
              <a:t> and returns a pointer to the first element of the sequence, which is assigned to </a:t>
            </a:r>
            <a:r>
              <a:rPr lang="en-US" sz="1800" dirty="0" err="1" smtClean="0">
                <a:latin typeface="Calibri" pitchFamily="34" charset="0"/>
                <a:cs typeface="Calibri" pitchFamily="34" charset="0"/>
              </a:rPr>
              <a:t>arr</a:t>
            </a:r>
            <a:r>
              <a:rPr lang="en-US" sz="1800" dirty="0">
                <a:latin typeface="Calibri" pitchFamily="34" charset="0"/>
                <a:cs typeface="Calibri" pitchFamily="34" charset="0"/>
              </a:rPr>
              <a:t> (a pointer). Therefore, </a:t>
            </a:r>
            <a:r>
              <a:rPr lang="en-US" sz="1800" dirty="0" err="1" smtClean="0">
                <a:latin typeface="Calibri" pitchFamily="34" charset="0"/>
                <a:cs typeface="Calibri" pitchFamily="34" charset="0"/>
              </a:rPr>
              <a:t>arr</a:t>
            </a:r>
            <a:r>
              <a:rPr lang="en-US" sz="1800" dirty="0">
                <a:latin typeface="Calibri" pitchFamily="34" charset="0"/>
                <a:cs typeface="Calibri" pitchFamily="34" charset="0"/>
              </a:rPr>
              <a:t> now points to a valid block of memory with space for five elements of type int.</a:t>
            </a:r>
            <a:br>
              <a:rPr lang="en-US" sz="1800" dirty="0">
                <a:latin typeface="Calibri" pitchFamily="34" charset="0"/>
                <a:cs typeface="Calibri" pitchFamily="34" charset="0"/>
              </a:rPr>
            </a:br>
            <a:r>
              <a:rPr lang="en-US" sz="1800" dirty="0">
                <a:latin typeface="Calibri" pitchFamily="34" charset="0"/>
                <a:cs typeface="Calibri" pitchFamily="34" charset="0"/>
              </a:rPr>
              <a:t/>
            </a:r>
            <a:br>
              <a:rPr lang="en-US" sz="1800" dirty="0">
                <a:latin typeface="Calibri" pitchFamily="34" charset="0"/>
                <a:cs typeface="Calibri" pitchFamily="34" charset="0"/>
              </a:rPr>
            </a:br>
            <a:r>
              <a:rPr lang="en-US" sz="1800" dirty="0" smtClean="0">
                <a:latin typeface="Calibri" pitchFamily="34" charset="0"/>
                <a:cs typeface="Calibri" pitchFamily="34" charset="0"/>
              </a:rPr>
              <a:t>Here</a:t>
            </a:r>
            <a:r>
              <a:rPr lang="en-US" sz="1800" dirty="0">
                <a:latin typeface="Calibri" pitchFamily="34" charset="0"/>
                <a:cs typeface="Calibri" pitchFamily="34" charset="0"/>
              </a:rPr>
              <a:t>, </a:t>
            </a:r>
            <a:r>
              <a:rPr lang="en-US" sz="1800" dirty="0" err="1" smtClean="0">
                <a:latin typeface="Calibri" pitchFamily="34" charset="0"/>
                <a:cs typeface="Calibri" pitchFamily="34" charset="0"/>
              </a:rPr>
              <a:t>arr</a:t>
            </a:r>
            <a:r>
              <a:rPr lang="en-US" sz="1800" dirty="0">
                <a:latin typeface="Calibri" pitchFamily="34" charset="0"/>
                <a:cs typeface="Calibri" pitchFamily="34" charset="0"/>
              </a:rPr>
              <a:t> is a pointer, and thus, the first element pointed to by </a:t>
            </a:r>
            <a:r>
              <a:rPr lang="en-US" sz="1800" dirty="0" err="1" smtClean="0">
                <a:latin typeface="Calibri" pitchFamily="34" charset="0"/>
                <a:cs typeface="Calibri" pitchFamily="34" charset="0"/>
              </a:rPr>
              <a:t>arr</a:t>
            </a:r>
            <a:r>
              <a:rPr lang="en-US" sz="1800" dirty="0">
                <a:latin typeface="Calibri" pitchFamily="34" charset="0"/>
                <a:cs typeface="Calibri" pitchFamily="34" charset="0"/>
              </a:rPr>
              <a:t> can be accessed either with the expression </a:t>
            </a:r>
            <a:r>
              <a:rPr lang="en-US" sz="1800" dirty="0" err="1" smtClean="0">
                <a:latin typeface="Calibri" pitchFamily="34" charset="0"/>
                <a:cs typeface="Calibri" pitchFamily="34" charset="0"/>
              </a:rPr>
              <a:t>arr</a:t>
            </a:r>
            <a:r>
              <a:rPr lang="en-US" sz="1800" dirty="0" smtClean="0">
                <a:latin typeface="Calibri" pitchFamily="34" charset="0"/>
                <a:cs typeface="Calibri" pitchFamily="34" charset="0"/>
              </a:rPr>
              <a:t>[0]</a:t>
            </a:r>
            <a:r>
              <a:rPr lang="en-US" sz="1800" dirty="0">
                <a:latin typeface="Calibri" pitchFamily="34" charset="0"/>
                <a:cs typeface="Calibri" pitchFamily="34" charset="0"/>
              </a:rPr>
              <a:t> or the expression </a:t>
            </a:r>
            <a:r>
              <a:rPr lang="en-US" sz="1800" dirty="0" smtClean="0">
                <a:latin typeface="Calibri" pitchFamily="34" charset="0"/>
                <a:cs typeface="Calibri" pitchFamily="34" charset="0"/>
              </a:rPr>
              <a:t>*</a:t>
            </a:r>
            <a:r>
              <a:rPr lang="en-US" sz="1800" dirty="0" err="1" smtClean="0">
                <a:latin typeface="Calibri" pitchFamily="34" charset="0"/>
                <a:cs typeface="Calibri" pitchFamily="34" charset="0"/>
              </a:rPr>
              <a:t>arr</a:t>
            </a:r>
            <a:r>
              <a:rPr lang="en-US" sz="1800" dirty="0">
                <a:latin typeface="Calibri" pitchFamily="34" charset="0"/>
                <a:cs typeface="Calibri" pitchFamily="34" charset="0"/>
              </a:rPr>
              <a:t> (both are equivalent). The second element can be accessed either with </a:t>
            </a:r>
            <a:r>
              <a:rPr lang="en-US" sz="1800" dirty="0" smtClean="0">
                <a:latin typeface="Calibri" pitchFamily="34" charset="0"/>
                <a:cs typeface="Calibri" pitchFamily="34" charset="0"/>
              </a:rPr>
              <a:t>arr1</a:t>
            </a:r>
            <a:r>
              <a:rPr lang="en-US" sz="1800" dirty="0">
                <a:latin typeface="Calibri" pitchFamily="34" charset="0"/>
                <a:cs typeface="Calibri" pitchFamily="34" charset="0"/>
              </a:rPr>
              <a:t>] or </a:t>
            </a:r>
            <a:r>
              <a:rPr lang="en-US" sz="1800" dirty="0" smtClean="0">
                <a:latin typeface="Calibri" pitchFamily="34" charset="0"/>
                <a:cs typeface="Calibri" pitchFamily="34" charset="0"/>
              </a:rPr>
              <a:t>*(arr+1</a:t>
            </a:r>
            <a:r>
              <a:rPr lang="en-US" sz="1800" dirty="0">
                <a:latin typeface="Calibri" pitchFamily="34" charset="0"/>
                <a:cs typeface="Calibri" pitchFamily="34" charset="0"/>
              </a:rPr>
              <a:t>), and so on...</a:t>
            </a:r>
            <a:br>
              <a:rPr lang="en-US" sz="1800" dirty="0">
                <a:latin typeface="Calibri" pitchFamily="34" charset="0"/>
                <a:cs typeface="Calibri" pitchFamily="34" charset="0"/>
              </a:rPr>
            </a:br>
            <a:endParaRPr lang="en-US" sz="1800" dirty="0">
              <a:latin typeface="Calibri" pitchFamily="34" charset="0"/>
              <a:cs typeface="Calibri" pitchFamily="34" charset="0"/>
            </a:endParaRPr>
          </a:p>
        </p:txBody>
      </p:sp>
      <p:sp>
        <p:nvSpPr>
          <p:cNvPr id="8" name="Google Shape;99;p19">
            <a:extLst>
              <a:ext uri="{FF2B5EF4-FFF2-40B4-BE49-F238E27FC236}">
                <a16:creationId xmlns:a16="http://schemas.microsoft.com/office/drawing/2014/main" xmlns=""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b="1" dirty="0" smtClean="0">
                <a:solidFill>
                  <a:srgbClr val="FFFFFF"/>
                </a:solidFill>
                <a:latin typeface="Calibri"/>
                <a:cs typeface="Calibri"/>
              </a:rPr>
              <a:t>Dynamic memory allocation for arrays</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694740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5855" y="636905"/>
            <a:ext cx="8952289" cy="4379804"/>
          </a:xfrm>
          <a:prstGeom prst="rect">
            <a:avLst/>
          </a:prstGeom>
          <a:noFill/>
          <a:ln>
            <a:noFill/>
          </a:ln>
        </p:spPr>
        <p:txBody>
          <a:bodyPr spcFirstLastPara="1" wrap="square" lIns="91425" tIns="91425" rIns="91425" bIns="91425" anchor="t" anchorCtr="0">
            <a:noAutofit/>
          </a:bodyPr>
          <a:lstStyle/>
          <a:p>
            <a:r>
              <a:rPr lang="en-US" sz="1800" dirty="0">
                <a:latin typeface="Calibri" pitchFamily="34" charset="0"/>
                <a:cs typeface="Calibri" pitchFamily="34" charset="0"/>
              </a:rPr>
              <a:t>There is a substantial difference between declaring a normal array and allocating dynamic memory for a block of memory using new. </a:t>
            </a:r>
            <a:endParaRPr lang="en-US" sz="1800" dirty="0" smtClean="0">
              <a:latin typeface="Calibri" pitchFamily="34" charset="0"/>
              <a:cs typeface="Calibri" pitchFamily="34" charset="0"/>
            </a:endParaRPr>
          </a:p>
          <a:p>
            <a:endParaRPr lang="en-US" sz="1800" dirty="0">
              <a:latin typeface="Calibri" pitchFamily="34" charset="0"/>
              <a:cs typeface="Calibri" pitchFamily="34" charset="0"/>
            </a:endParaRPr>
          </a:p>
          <a:p>
            <a:r>
              <a:rPr lang="en-US" sz="1800" dirty="0" smtClean="0">
                <a:latin typeface="Calibri" pitchFamily="34" charset="0"/>
                <a:cs typeface="Calibri" pitchFamily="34" charset="0"/>
              </a:rPr>
              <a:t>The </a:t>
            </a:r>
            <a:r>
              <a:rPr lang="en-US" sz="1800" dirty="0">
                <a:latin typeface="Calibri" pitchFamily="34" charset="0"/>
                <a:cs typeface="Calibri" pitchFamily="34" charset="0"/>
              </a:rPr>
              <a:t>most important difference is that the size of a regular array needs to be a constant expression, and thus its size has to be determined at the moment of designing the program, before it is run, whereas the dynamic memory allocation performed by new allows to assign memory during runtime using any variable value as size.</a:t>
            </a:r>
          </a:p>
          <a:p>
            <a:endParaRPr lang="en-US" sz="1800" dirty="0">
              <a:latin typeface="Calibri" pitchFamily="34" charset="0"/>
              <a:cs typeface="Calibri" pitchFamily="34" charset="0"/>
            </a:endParaRPr>
          </a:p>
          <a:p>
            <a:r>
              <a:rPr lang="en-US" sz="1800" dirty="0">
                <a:latin typeface="Calibri" pitchFamily="34" charset="0"/>
                <a:cs typeface="Calibri" pitchFamily="34" charset="0"/>
              </a:rPr>
              <a:t>The dynamic memory requested by our program is allocated by the system from the memory </a:t>
            </a:r>
            <a:r>
              <a:rPr lang="en-US" sz="1800" dirty="0" smtClean="0">
                <a:latin typeface="Calibri" pitchFamily="34" charset="0"/>
                <a:cs typeface="Calibri" pitchFamily="34" charset="0"/>
              </a:rPr>
              <a:t>heap</a:t>
            </a:r>
          </a:p>
          <a:p>
            <a:endParaRPr lang="en-US" sz="1800" dirty="0">
              <a:latin typeface="Calibri" pitchFamily="34" charset="0"/>
              <a:cs typeface="Calibri" pitchFamily="34" charset="0"/>
            </a:endParaRPr>
          </a:p>
          <a:p>
            <a:r>
              <a:rPr lang="en-US" sz="1800" dirty="0">
                <a:latin typeface="Calibri" pitchFamily="34" charset="0"/>
                <a:cs typeface="Calibri" pitchFamily="34" charset="0"/>
              </a:rPr>
              <a:t>However, computer memory is a limited resource, and it can be exhausted. Therefore, there are no guarantees that all requests to allocate memory using operator new are going to be granted by the system.</a:t>
            </a:r>
          </a:p>
        </p:txBody>
      </p:sp>
      <p:sp>
        <p:nvSpPr>
          <p:cNvPr id="8" name="Google Shape;99;p19">
            <a:extLst>
              <a:ext uri="{FF2B5EF4-FFF2-40B4-BE49-F238E27FC236}">
                <a16:creationId xmlns:a16="http://schemas.microsoft.com/office/drawing/2014/main" xmlns=""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b="1" dirty="0" smtClean="0">
                <a:solidFill>
                  <a:srgbClr val="FFFFFF"/>
                </a:solidFill>
                <a:latin typeface="Calibri"/>
                <a:cs typeface="Calibri"/>
              </a:rPr>
              <a:t>Dynamic memory allocation for arrays</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2719897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5855" y="636905"/>
            <a:ext cx="8952289" cy="4379804"/>
          </a:xfrm>
          <a:prstGeom prst="rect">
            <a:avLst/>
          </a:prstGeom>
          <a:noFill/>
          <a:ln>
            <a:noFill/>
          </a:ln>
        </p:spPr>
        <p:txBody>
          <a:bodyPr spcFirstLastPara="1" wrap="square" lIns="91425" tIns="91425" rIns="91425" bIns="91425" anchor="t" anchorCtr="0">
            <a:noAutofit/>
          </a:bodyPr>
          <a:lstStyle/>
          <a:p>
            <a:r>
              <a:rPr lang="en-US" sz="1800" dirty="0" smtClean="0">
                <a:latin typeface="Calibri" pitchFamily="34" charset="0"/>
                <a:cs typeface="Calibri" pitchFamily="34" charset="0"/>
              </a:rPr>
              <a:t>class </a:t>
            </a:r>
            <a:r>
              <a:rPr lang="en-US" sz="1800" dirty="0">
                <a:latin typeface="Calibri" pitchFamily="34" charset="0"/>
                <a:cs typeface="Calibri" pitchFamily="34" charset="0"/>
              </a:rPr>
              <a:t>stud {</a:t>
            </a:r>
          </a:p>
          <a:p>
            <a:r>
              <a:rPr lang="en-US" sz="1800" dirty="0">
                <a:latin typeface="Calibri" pitchFamily="34" charset="0"/>
                <a:cs typeface="Calibri" pitchFamily="34" charset="0"/>
              </a:rPr>
              <a:t>public:</a:t>
            </a:r>
          </a:p>
          <a:p>
            <a:r>
              <a:rPr lang="en-US" sz="1800" dirty="0">
                <a:latin typeface="Calibri" pitchFamily="34" charset="0"/>
                <a:cs typeface="Calibri" pitchFamily="34" charset="0"/>
              </a:rPr>
              <a:t>    stud()</a:t>
            </a:r>
          </a:p>
          <a:p>
            <a:r>
              <a:rPr lang="en-US" sz="1800" dirty="0">
                <a:latin typeface="Calibri" pitchFamily="34" charset="0"/>
                <a:cs typeface="Calibri" pitchFamily="34" charset="0"/>
              </a:rPr>
              <a:t>    {</a:t>
            </a:r>
          </a:p>
          <a:p>
            <a:r>
              <a:rPr lang="en-US" sz="1800" dirty="0">
                <a:latin typeface="Calibri" pitchFamily="34" charset="0"/>
                <a:cs typeface="Calibri" pitchFamily="34" charset="0"/>
              </a:rPr>
              <a:t>        </a:t>
            </a:r>
            <a:r>
              <a:rPr lang="en-US" sz="1800" dirty="0" err="1">
                <a:latin typeface="Calibri" pitchFamily="34" charset="0"/>
                <a:cs typeface="Calibri" pitchFamily="34" charset="0"/>
              </a:rPr>
              <a:t>cout</a:t>
            </a:r>
            <a:r>
              <a:rPr lang="en-US" sz="1800" dirty="0">
                <a:latin typeface="Calibri" pitchFamily="34" charset="0"/>
                <a:cs typeface="Calibri" pitchFamily="34" charset="0"/>
              </a:rPr>
              <a:t> &lt;&lt; "Constructor Used" &lt;&lt; </a:t>
            </a:r>
            <a:r>
              <a:rPr lang="en-US" sz="1800" dirty="0" err="1">
                <a:latin typeface="Calibri" pitchFamily="34" charset="0"/>
                <a:cs typeface="Calibri" pitchFamily="34" charset="0"/>
              </a:rPr>
              <a:t>endl</a:t>
            </a:r>
            <a:r>
              <a:rPr lang="en-US" sz="1800" dirty="0">
                <a:latin typeface="Calibri" pitchFamily="34" charset="0"/>
                <a:cs typeface="Calibri" pitchFamily="34" charset="0"/>
              </a:rPr>
              <a:t>;</a:t>
            </a:r>
          </a:p>
          <a:p>
            <a:r>
              <a:rPr lang="en-US" sz="1800" dirty="0">
                <a:latin typeface="Calibri" pitchFamily="34" charset="0"/>
                <a:cs typeface="Calibri" pitchFamily="34" charset="0"/>
              </a:rPr>
              <a:t>    }</a:t>
            </a:r>
          </a:p>
          <a:p>
            <a:r>
              <a:rPr lang="en-US" sz="1800" dirty="0">
                <a:latin typeface="Calibri" pitchFamily="34" charset="0"/>
                <a:cs typeface="Calibri" pitchFamily="34" charset="0"/>
              </a:rPr>
              <a:t>    ~stud()</a:t>
            </a:r>
          </a:p>
          <a:p>
            <a:r>
              <a:rPr lang="en-US" sz="1800" dirty="0">
                <a:latin typeface="Calibri" pitchFamily="34" charset="0"/>
                <a:cs typeface="Calibri" pitchFamily="34" charset="0"/>
              </a:rPr>
              <a:t>    {</a:t>
            </a:r>
          </a:p>
          <a:p>
            <a:r>
              <a:rPr lang="en-US" sz="1800" dirty="0">
                <a:latin typeface="Calibri" pitchFamily="34" charset="0"/>
                <a:cs typeface="Calibri" pitchFamily="34" charset="0"/>
              </a:rPr>
              <a:t>        </a:t>
            </a:r>
            <a:r>
              <a:rPr lang="en-US" sz="1800" dirty="0" err="1">
                <a:latin typeface="Calibri" pitchFamily="34" charset="0"/>
                <a:cs typeface="Calibri" pitchFamily="34" charset="0"/>
              </a:rPr>
              <a:t>cout</a:t>
            </a:r>
            <a:r>
              <a:rPr lang="en-US" sz="1800" dirty="0">
                <a:latin typeface="Calibri" pitchFamily="34" charset="0"/>
                <a:cs typeface="Calibri" pitchFamily="34" charset="0"/>
              </a:rPr>
              <a:t> &lt;&lt; "Destructor Used" &lt;&lt; </a:t>
            </a:r>
            <a:r>
              <a:rPr lang="en-US" sz="1800" dirty="0" err="1">
                <a:latin typeface="Calibri" pitchFamily="34" charset="0"/>
                <a:cs typeface="Calibri" pitchFamily="34" charset="0"/>
              </a:rPr>
              <a:t>endl</a:t>
            </a:r>
            <a:r>
              <a:rPr lang="en-US" sz="1800" dirty="0">
                <a:latin typeface="Calibri" pitchFamily="34" charset="0"/>
                <a:cs typeface="Calibri" pitchFamily="34" charset="0"/>
              </a:rPr>
              <a:t>;</a:t>
            </a:r>
          </a:p>
          <a:p>
            <a:r>
              <a:rPr lang="en-US" sz="1800" dirty="0">
                <a:latin typeface="Calibri" pitchFamily="34" charset="0"/>
                <a:cs typeface="Calibri" pitchFamily="34" charset="0"/>
              </a:rPr>
              <a:t>    }</a:t>
            </a:r>
          </a:p>
          <a:p>
            <a:r>
              <a:rPr lang="en-US" sz="1800" dirty="0">
                <a:latin typeface="Calibri" pitchFamily="34" charset="0"/>
                <a:cs typeface="Calibri" pitchFamily="34" charset="0"/>
              </a:rPr>
              <a:t>};</a:t>
            </a:r>
          </a:p>
          <a:p>
            <a:r>
              <a:rPr lang="en-US" sz="1800" dirty="0" err="1" smtClean="0">
                <a:latin typeface="Calibri" pitchFamily="34" charset="0"/>
                <a:cs typeface="Calibri" pitchFamily="34" charset="0"/>
              </a:rPr>
              <a:t>int</a:t>
            </a:r>
            <a:r>
              <a:rPr lang="en-US" sz="1800" dirty="0" smtClean="0">
                <a:latin typeface="Calibri" pitchFamily="34" charset="0"/>
                <a:cs typeface="Calibri" pitchFamily="34" charset="0"/>
              </a:rPr>
              <a:t> </a:t>
            </a:r>
            <a:r>
              <a:rPr lang="en-US" sz="1800" dirty="0">
                <a:latin typeface="Calibri" pitchFamily="34" charset="0"/>
                <a:cs typeface="Calibri" pitchFamily="34" charset="0"/>
              </a:rPr>
              <a:t>main()</a:t>
            </a:r>
          </a:p>
          <a:p>
            <a:r>
              <a:rPr lang="en-US" sz="1800" dirty="0">
                <a:latin typeface="Calibri" pitchFamily="34" charset="0"/>
                <a:cs typeface="Calibri" pitchFamily="34" charset="0"/>
              </a:rPr>
              <a:t>{</a:t>
            </a:r>
          </a:p>
          <a:p>
            <a:r>
              <a:rPr lang="en-US" sz="1800" dirty="0">
                <a:latin typeface="Calibri" pitchFamily="34" charset="0"/>
                <a:cs typeface="Calibri" pitchFamily="34" charset="0"/>
              </a:rPr>
              <a:t>    stud* S = new stud[6];</a:t>
            </a:r>
          </a:p>
          <a:p>
            <a:r>
              <a:rPr lang="en-US" sz="1800" dirty="0">
                <a:latin typeface="Calibri" pitchFamily="34" charset="0"/>
                <a:cs typeface="Calibri" pitchFamily="34" charset="0"/>
              </a:rPr>
              <a:t>    delete[] S;</a:t>
            </a:r>
          </a:p>
          <a:p>
            <a:r>
              <a:rPr lang="en-US" sz="1800" dirty="0">
                <a:latin typeface="Calibri" pitchFamily="34" charset="0"/>
                <a:cs typeface="Calibri" pitchFamily="34" charset="0"/>
              </a:rPr>
              <a:t>}</a:t>
            </a:r>
            <a:endParaRPr lang="en-US" sz="1800" dirty="0">
              <a:latin typeface="Calibri"/>
            </a:endParaRPr>
          </a:p>
        </p:txBody>
      </p:sp>
      <p:sp>
        <p:nvSpPr>
          <p:cNvPr id="8" name="Google Shape;99;p19">
            <a:extLst>
              <a:ext uri="{FF2B5EF4-FFF2-40B4-BE49-F238E27FC236}">
                <a16:creationId xmlns:a16="http://schemas.microsoft.com/office/drawing/2014/main" xmlns=""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b="1" dirty="0" smtClean="0">
                <a:solidFill>
                  <a:srgbClr val="FFFFFF"/>
                </a:solidFill>
                <a:latin typeface="Calibri"/>
                <a:cs typeface="Calibri"/>
              </a:rPr>
              <a:t>Dynamic memory allocation using constructors </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574618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pPr lvl="1"/>
            <a:r>
              <a:rPr lang="en-US" sz="1800" dirty="0">
                <a:latin typeface="Calibri"/>
              </a:rPr>
              <a:t>In most cases, memory allocated dynamically is only needed during specific periods of time within a program; once it is no longer needed, it can be freed so that the memory becomes available again for other requests of dynamic memory. This is the purpose of operator delete, whose syntax is</a:t>
            </a:r>
            <a:r>
              <a:rPr lang="en-US" sz="1800" dirty="0" smtClean="0">
                <a:latin typeface="Calibri"/>
              </a:rPr>
              <a:t>:</a:t>
            </a:r>
          </a:p>
          <a:p>
            <a:pPr lvl="1"/>
            <a:endParaRPr lang="en-US" sz="1800" dirty="0">
              <a:latin typeface="Calibri"/>
            </a:endParaRPr>
          </a:p>
          <a:p>
            <a:pPr lvl="1"/>
            <a:r>
              <a:rPr lang="en-US" sz="1800" dirty="0">
                <a:latin typeface="Calibri"/>
              </a:rPr>
              <a:t>d</a:t>
            </a:r>
            <a:r>
              <a:rPr lang="en-US" sz="1800" dirty="0" smtClean="0">
                <a:latin typeface="Calibri"/>
              </a:rPr>
              <a:t>elete p;  //releases memory allocated using </a:t>
            </a:r>
            <a:r>
              <a:rPr lang="en-US" sz="1800" dirty="0" err="1" smtClean="0">
                <a:latin typeface="Calibri"/>
              </a:rPr>
              <a:t>int</a:t>
            </a:r>
            <a:r>
              <a:rPr lang="en-US" sz="1800" dirty="0" smtClean="0">
                <a:latin typeface="Calibri"/>
              </a:rPr>
              <a:t> *p;</a:t>
            </a:r>
          </a:p>
          <a:p>
            <a:pPr lvl="1"/>
            <a:r>
              <a:rPr lang="en-US" sz="1800" dirty="0">
                <a:latin typeface="Calibri"/>
              </a:rPr>
              <a:t>d</a:t>
            </a:r>
            <a:r>
              <a:rPr lang="en-US" sz="1800" dirty="0" smtClean="0">
                <a:latin typeface="Calibri"/>
              </a:rPr>
              <a:t>elete[] p;  //releases memory allocated using  </a:t>
            </a:r>
            <a:r>
              <a:rPr lang="en-US" sz="1800" dirty="0" err="1" smtClean="0">
                <a:latin typeface="Calibri"/>
              </a:rPr>
              <a:t>int</a:t>
            </a:r>
            <a:r>
              <a:rPr lang="en-US" sz="1800" dirty="0" smtClean="0">
                <a:latin typeface="Calibri"/>
              </a:rPr>
              <a:t> *p=new </a:t>
            </a:r>
            <a:r>
              <a:rPr lang="en-US" sz="1800" dirty="0" err="1" smtClean="0">
                <a:latin typeface="Calibri"/>
              </a:rPr>
              <a:t>int</a:t>
            </a:r>
            <a:r>
              <a:rPr lang="en-US" sz="1800" dirty="0" smtClean="0">
                <a:latin typeface="Calibri"/>
              </a:rPr>
              <a:t>[5];</a:t>
            </a:r>
          </a:p>
          <a:p>
            <a:pPr lvl="1"/>
            <a:endParaRPr lang="en-US" sz="1800" dirty="0">
              <a:latin typeface="Calibri"/>
            </a:endParaRPr>
          </a:p>
          <a:p>
            <a:pPr lvl="1"/>
            <a:r>
              <a:rPr lang="en-US" sz="1800" dirty="0" smtClean="0">
                <a:latin typeface="Calibri"/>
              </a:rPr>
              <a:t>The </a:t>
            </a:r>
            <a:r>
              <a:rPr lang="en-US" sz="1800" dirty="0">
                <a:latin typeface="Calibri"/>
              </a:rPr>
              <a:t>first statement releases the memory of a single element allocated using new, and the second one releases the memory allocated for arrays of elements using new and a size in brackets </a:t>
            </a:r>
            <a:r>
              <a:rPr lang="en-US" sz="1800" dirty="0" smtClean="0">
                <a:latin typeface="Calibri"/>
              </a:rPr>
              <a:t>([]).</a:t>
            </a:r>
          </a:p>
          <a:p>
            <a:pPr lvl="1"/>
            <a:endParaRPr lang="en-US" sz="1800" dirty="0">
              <a:latin typeface="Calibri"/>
            </a:endParaRPr>
          </a:p>
          <a:p>
            <a:pPr lvl="1"/>
            <a:r>
              <a:rPr lang="en-US" sz="1800" dirty="0" smtClean="0">
                <a:latin typeface="Calibri"/>
              </a:rPr>
              <a:t>It is same as free() function in c which frees dynamically allocated memory using </a:t>
            </a:r>
            <a:r>
              <a:rPr lang="en-US" sz="1800" dirty="0" err="1" smtClean="0">
                <a:latin typeface="Calibri"/>
              </a:rPr>
              <a:t>malloc</a:t>
            </a:r>
            <a:r>
              <a:rPr lang="en-US" sz="1800" dirty="0" smtClean="0">
                <a:latin typeface="Calibri"/>
              </a:rPr>
              <a:t>() and </a:t>
            </a:r>
            <a:r>
              <a:rPr lang="en-US" sz="1800" dirty="0" err="1" smtClean="0">
                <a:latin typeface="Calibri"/>
              </a:rPr>
              <a:t>calloc</a:t>
            </a:r>
            <a:r>
              <a:rPr lang="en-US" sz="1800" smtClean="0">
                <a:latin typeface="Calibri"/>
              </a:rPr>
              <a:t>() functions.</a:t>
            </a:r>
            <a:endParaRPr lang="en-US" sz="1800" dirty="0">
              <a:latin typeface="Calibri"/>
            </a:endParaRPr>
          </a:p>
          <a:p>
            <a:pPr lvl="1"/>
            <a:endParaRPr lang="en-US" sz="1800" dirty="0">
              <a:latin typeface="Calibri"/>
            </a:endParaRPr>
          </a:p>
        </p:txBody>
      </p:sp>
      <p:sp>
        <p:nvSpPr>
          <p:cNvPr id="8" name="Google Shape;99;p19">
            <a:extLst>
              <a:ext uri="{FF2B5EF4-FFF2-40B4-BE49-F238E27FC236}">
                <a16:creationId xmlns:a16="http://schemas.microsoft.com/office/drawing/2014/main" xmlns=""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dirty="0" smtClean="0">
                <a:solidFill>
                  <a:schemeClr val="bg1"/>
                </a:solidFill>
                <a:latin typeface="Calibri"/>
              </a:rPr>
              <a:t>Delete operator</a:t>
            </a:r>
            <a:endParaRPr lang="en" sz="2400" b="1" dirty="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054838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pPr marL="285750" lvl="5" indent="-285750">
              <a:buFont typeface="Arial" pitchFamily="34" charset="0"/>
              <a:buChar char="•"/>
            </a:pPr>
            <a:r>
              <a:rPr lang="en-US" sz="1800" dirty="0">
                <a:latin typeface="Calibri" pitchFamily="34" charset="0"/>
                <a:cs typeface="Calibri" pitchFamily="34" charset="0"/>
              </a:rPr>
              <a:t>For normal variables like “</a:t>
            </a:r>
            <a:r>
              <a:rPr lang="en-US" sz="1800" dirty="0" err="1">
                <a:latin typeface="Calibri" pitchFamily="34" charset="0"/>
                <a:cs typeface="Calibri" pitchFamily="34" charset="0"/>
              </a:rPr>
              <a:t>int</a:t>
            </a:r>
            <a:r>
              <a:rPr lang="en-US" sz="1800" dirty="0">
                <a:latin typeface="Calibri" pitchFamily="34" charset="0"/>
                <a:cs typeface="Calibri" pitchFamily="34" charset="0"/>
              </a:rPr>
              <a:t> a”, “char </a:t>
            </a:r>
            <a:r>
              <a:rPr lang="en-US" sz="1800" dirty="0" err="1">
                <a:latin typeface="Calibri" pitchFamily="34" charset="0"/>
                <a:cs typeface="Calibri" pitchFamily="34" charset="0"/>
              </a:rPr>
              <a:t>str</a:t>
            </a:r>
            <a:r>
              <a:rPr lang="en-US" sz="1800" dirty="0">
                <a:latin typeface="Calibri" pitchFamily="34" charset="0"/>
                <a:cs typeface="Calibri" pitchFamily="34" charset="0"/>
              </a:rPr>
              <a:t>[10]”, </a:t>
            </a:r>
            <a:r>
              <a:rPr lang="en-US" sz="1800" dirty="0" err="1">
                <a:latin typeface="Calibri" pitchFamily="34" charset="0"/>
                <a:cs typeface="Calibri" pitchFamily="34" charset="0"/>
              </a:rPr>
              <a:t>etc</a:t>
            </a:r>
            <a:r>
              <a:rPr lang="en-US" sz="1800" dirty="0">
                <a:latin typeface="Calibri" pitchFamily="34" charset="0"/>
                <a:cs typeface="Calibri" pitchFamily="34" charset="0"/>
              </a:rPr>
              <a:t>, memory is automatically allocated and </a:t>
            </a:r>
            <a:r>
              <a:rPr lang="en-US" sz="1800" dirty="0" err="1">
                <a:latin typeface="Calibri" pitchFamily="34" charset="0"/>
                <a:cs typeface="Calibri" pitchFamily="34" charset="0"/>
              </a:rPr>
              <a:t>deallocated</a:t>
            </a:r>
            <a:r>
              <a:rPr lang="en-US" sz="1800" dirty="0">
                <a:latin typeface="Calibri" pitchFamily="34" charset="0"/>
                <a:cs typeface="Calibri" pitchFamily="34" charset="0"/>
              </a:rPr>
              <a:t>. </a:t>
            </a:r>
            <a:endParaRPr lang="en-US" sz="1800" dirty="0" smtClean="0">
              <a:latin typeface="Calibri" pitchFamily="34" charset="0"/>
              <a:cs typeface="Calibri" pitchFamily="34" charset="0"/>
            </a:endParaRPr>
          </a:p>
          <a:p>
            <a:pPr marL="285750" lvl="5" indent="-285750">
              <a:buFont typeface="Arial" pitchFamily="34" charset="0"/>
              <a:buChar char="•"/>
            </a:pPr>
            <a:r>
              <a:rPr lang="en-US" sz="1800" dirty="0" smtClean="0">
                <a:latin typeface="Calibri" pitchFamily="34" charset="0"/>
                <a:cs typeface="Calibri" pitchFamily="34" charset="0"/>
              </a:rPr>
              <a:t>For </a:t>
            </a:r>
            <a:r>
              <a:rPr lang="en-US" sz="1800" dirty="0">
                <a:latin typeface="Calibri" pitchFamily="34" charset="0"/>
                <a:cs typeface="Calibri" pitchFamily="34" charset="0"/>
              </a:rPr>
              <a:t>dynamically allocated memory like “</a:t>
            </a:r>
            <a:r>
              <a:rPr lang="en-US" sz="1800" dirty="0" err="1">
                <a:latin typeface="Calibri" pitchFamily="34" charset="0"/>
                <a:cs typeface="Calibri" pitchFamily="34" charset="0"/>
              </a:rPr>
              <a:t>int</a:t>
            </a:r>
            <a:r>
              <a:rPr lang="en-US" sz="1800" dirty="0">
                <a:latin typeface="Calibri" pitchFamily="34" charset="0"/>
                <a:cs typeface="Calibri" pitchFamily="34" charset="0"/>
              </a:rPr>
              <a:t> *p = new </a:t>
            </a:r>
            <a:r>
              <a:rPr lang="en-US" sz="1800" dirty="0" err="1">
                <a:latin typeface="Calibri" pitchFamily="34" charset="0"/>
                <a:cs typeface="Calibri" pitchFamily="34" charset="0"/>
              </a:rPr>
              <a:t>int</a:t>
            </a:r>
            <a:r>
              <a:rPr lang="en-US" sz="1800" dirty="0">
                <a:latin typeface="Calibri" pitchFamily="34" charset="0"/>
                <a:cs typeface="Calibri" pitchFamily="34" charset="0"/>
              </a:rPr>
              <a:t>[10]”, it is programmers responsibility to </a:t>
            </a:r>
            <a:r>
              <a:rPr lang="en-US" sz="1800" dirty="0" err="1">
                <a:latin typeface="Calibri" pitchFamily="34" charset="0"/>
                <a:cs typeface="Calibri" pitchFamily="34" charset="0"/>
              </a:rPr>
              <a:t>deallocate</a:t>
            </a:r>
            <a:r>
              <a:rPr lang="en-US" sz="1800" dirty="0">
                <a:latin typeface="Calibri" pitchFamily="34" charset="0"/>
                <a:cs typeface="Calibri" pitchFamily="34" charset="0"/>
              </a:rPr>
              <a:t> memory when no longer needed. </a:t>
            </a:r>
            <a:endParaRPr lang="en-US" sz="1800" dirty="0" smtClean="0">
              <a:latin typeface="Calibri" pitchFamily="34" charset="0"/>
              <a:cs typeface="Calibri" pitchFamily="34" charset="0"/>
            </a:endParaRPr>
          </a:p>
          <a:p>
            <a:pPr marL="285750" lvl="5" indent="-285750">
              <a:buFont typeface="Arial" pitchFamily="34" charset="0"/>
              <a:buChar char="•"/>
            </a:pPr>
            <a:r>
              <a:rPr lang="en-US" sz="1800" dirty="0" smtClean="0">
                <a:latin typeface="Calibri" pitchFamily="34" charset="0"/>
                <a:cs typeface="Calibri" pitchFamily="34" charset="0"/>
              </a:rPr>
              <a:t>If </a:t>
            </a:r>
            <a:r>
              <a:rPr lang="en-US" sz="1800" dirty="0">
                <a:latin typeface="Calibri" pitchFamily="34" charset="0"/>
                <a:cs typeface="Calibri" pitchFamily="34" charset="0"/>
              </a:rPr>
              <a:t>programmer doesn’t </a:t>
            </a:r>
            <a:r>
              <a:rPr lang="en-US" sz="1800" dirty="0" err="1">
                <a:latin typeface="Calibri" pitchFamily="34" charset="0"/>
                <a:cs typeface="Calibri" pitchFamily="34" charset="0"/>
              </a:rPr>
              <a:t>deallocate</a:t>
            </a:r>
            <a:r>
              <a:rPr lang="en-US" sz="1800" dirty="0">
                <a:latin typeface="Calibri" pitchFamily="34" charset="0"/>
                <a:cs typeface="Calibri" pitchFamily="34" charset="0"/>
              </a:rPr>
              <a:t> memory, So that place is reserved for no </a:t>
            </a:r>
            <a:r>
              <a:rPr lang="en-US" sz="1800" dirty="0" smtClean="0">
                <a:latin typeface="Calibri" pitchFamily="34" charset="0"/>
                <a:cs typeface="Calibri" pitchFamily="34" charset="0"/>
              </a:rPr>
              <a:t>reason. </a:t>
            </a:r>
          </a:p>
          <a:p>
            <a:pPr marL="285750" lvl="5" indent="-285750">
              <a:buFont typeface="Arial" pitchFamily="34" charset="0"/>
              <a:buChar char="•"/>
            </a:pPr>
            <a:r>
              <a:rPr lang="en-US" sz="1800" dirty="0" smtClean="0">
                <a:latin typeface="Calibri" pitchFamily="34" charset="0"/>
                <a:cs typeface="Calibri" pitchFamily="34" charset="0"/>
              </a:rPr>
              <a:t>It </a:t>
            </a:r>
            <a:r>
              <a:rPr lang="en-US" sz="1800" dirty="0">
                <a:latin typeface="Calibri" pitchFamily="34" charset="0"/>
                <a:cs typeface="Calibri" pitchFamily="34" charset="0"/>
              </a:rPr>
              <a:t>causes memory leak (memory is not </a:t>
            </a:r>
            <a:r>
              <a:rPr lang="en-US" sz="1800" dirty="0" err="1">
                <a:latin typeface="Calibri" pitchFamily="34" charset="0"/>
                <a:cs typeface="Calibri" pitchFamily="34" charset="0"/>
              </a:rPr>
              <a:t>deallocated</a:t>
            </a:r>
            <a:r>
              <a:rPr lang="en-US" sz="1800" dirty="0">
                <a:latin typeface="Calibri" pitchFamily="34" charset="0"/>
                <a:cs typeface="Calibri" pitchFamily="34" charset="0"/>
              </a:rPr>
              <a:t> until program terminates</a:t>
            </a:r>
            <a:r>
              <a:rPr lang="en-US" sz="1800" dirty="0" smtClean="0">
                <a:latin typeface="Calibri" pitchFamily="34" charset="0"/>
                <a:cs typeface="Calibri" pitchFamily="34" charset="0"/>
              </a:rPr>
              <a:t>). </a:t>
            </a:r>
          </a:p>
          <a:p>
            <a:pPr marL="285750" lvl="5" indent="-285750">
              <a:buFont typeface="Arial" pitchFamily="34" charset="0"/>
              <a:buChar char="•"/>
            </a:pPr>
            <a:r>
              <a:rPr lang="en-US" sz="1800" dirty="0" smtClean="0">
                <a:latin typeface="Calibri" pitchFamily="34" charset="0"/>
                <a:cs typeface="Calibri" pitchFamily="34" charset="0"/>
              </a:rPr>
              <a:t>Memory </a:t>
            </a:r>
            <a:r>
              <a:rPr lang="en-US" sz="1800" dirty="0">
                <a:latin typeface="Calibri" pitchFamily="34" charset="0"/>
                <a:cs typeface="Calibri" pitchFamily="34" charset="0"/>
              </a:rPr>
              <a:t>leak occurs when programmers create a memory in heap and forget to delete it</a:t>
            </a:r>
            <a:r>
              <a:rPr lang="en-US" sz="1800" dirty="0" smtClean="0">
                <a:latin typeface="Calibri" pitchFamily="34" charset="0"/>
                <a:cs typeface="Calibri" pitchFamily="34" charset="0"/>
              </a:rPr>
              <a:t>.</a:t>
            </a:r>
          </a:p>
          <a:p>
            <a:pPr marL="285750" lvl="5" indent="-285750">
              <a:buFont typeface="Arial" pitchFamily="34" charset="0"/>
              <a:buChar char="•"/>
            </a:pPr>
            <a:r>
              <a:rPr lang="en-US" sz="1800" dirty="0" smtClean="0">
                <a:latin typeface="Calibri" pitchFamily="34" charset="0"/>
                <a:cs typeface="Calibri" pitchFamily="34" charset="0"/>
              </a:rPr>
              <a:t>Memory </a:t>
            </a:r>
            <a:r>
              <a:rPr lang="en-US" sz="1800" dirty="0">
                <a:latin typeface="Calibri" pitchFamily="34" charset="0"/>
                <a:cs typeface="Calibri" pitchFamily="34" charset="0"/>
              </a:rPr>
              <a:t>leaks are particularly serious issues for programs like daemons and servers which by definition never terminate</a:t>
            </a:r>
            <a:r>
              <a:rPr lang="en-US" sz="1800" dirty="0" smtClean="0">
                <a:latin typeface="Calibri" pitchFamily="34" charset="0"/>
                <a:cs typeface="Calibri" pitchFamily="34" charset="0"/>
              </a:rPr>
              <a:t>. In such cases programs will never terminate and memory will never be freed.</a:t>
            </a:r>
          </a:p>
          <a:p>
            <a:pPr marL="285750" lvl="5" indent="-285750">
              <a:buFont typeface="Arial" pitchFamily="34" charset="0"/>
              <a:buChar char="•"/>
            </a:pPr>
            <a:r>
              <a:rPr lang="en-US" sz="1800" dirty="0">
                <a:latin typeface="Calibri" pitchFamily="34" charset="0"/>
                <a:cs typeface="Calibri" pitchFamily="34" charset="0"/>
              </a:rPr>
              <a:t>To avoid memory leaks, memory allocated on heap should always be freed when no longer needed.</a:t>
            </a:r>
          </a:p>
        </p:txBody>
      </p:sp>
      <p:sp>
        <p:nvSpPr>
          <p:cNvPr id="8" name="Google Shape;99;p19">
            <a:extLst>
              <a:ext uri="{FF2B5EF4-FFF2-40B4-BE49-F238E27FC236}">
                <a16:creationId xmlns:a16="http://schemas.microsoft.com/office/drawing/2014/main" xmlns=""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b="1" dirty="0" smtClean="0">
                <a:solidFill>
                  <a:srgbClr val="FFFFFF"/>
                </a:solidFill>
                <a:latin typeface="Calibri"/>
                <a:cs typeface="Calibri"/>
              </a:rPr>
              <a:t>Memory leak</a:t>
            </a:r>
            <a:endParaRPr lang="en-US" sz="2400" b="1" dirty="0">
              <a:solidFill>
                <a:srgbClr val="FFFFFF"/>
              </a:solidFill>
              <a:latin typeface="Calibri"/>
              <a:cs typeface="Calibri"/>
            </a:endParaRPr>
          </a:p>
        </p:txBody>
      </p:sp>
    </p:spTree>
    <p:extLst>
      <p:ext uri="{BB962C8B-B14F-4D97-AF65-F5344CB8AC3E}">
        <p14:creationId xmlns:p14="http://schemas.microsoft.com/office/powerpoint/2010/main" val="21856392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pPr lvl="5"/>
            <a:r>
              <a:rPr lang="en-US" sz="1800" dirty="0" smtClean="0">
                <a:latin typeface="Calibri" pitchFamily="34" charset="0"/>
                <a:cs typeface="Calibri" pitchFamily="34" charset="0"/>
              </a:rPr>
              <a:t>If </a:t>
            </a:r>
            <a:r>
              <a:rPr lang="en-US" sz="1800" dirty="0">
                <a:latin typeface="Calibri" pitchFamily="34" charset="0"/>
                <a:cs typeface="Calibri" pitchFamily="34" charset="0"/>
              </a:rPr>
              <a:t>memory allocation using new is failed in C++ then how it should be handled? </a:t>
            </a:r>
            <a:endParaRPr lang="en-US" sz="1800" dirty="0" smtClean="0">
              <a:latin typeface="Calibri" pitchFamily="34" charset="0"/>
              <a:cs typeface="Calibri" pitchFamily="34" charset="0"/>
            </a:endParaRPr>
          </a:p>
          <a:p>
            <a:pPr lvl="5"/>
            <a:endParaRPr lang="en-US" sz="1800" dirty="0" smtClean="0">
              <a:latin typeface="Calibri" pitchFamily="34" charset="0"/>
              <a:cs typeface="Calibri" pitchFamily="34" charset="0"/>
            </a:endParaRPr>
          </a:p>
          <a:p>
            <a:pPr lvl="5"/>
            <a:r>
              <a:rPr lang="en-US" sz="1800" dirty="0" smtClean="0">
                <a:latin typeface="Calibri" pitchFamily="34" charset="0"/>
                <a:cs typeface="Calibri" pitchFamily="34" charset="0"/>
              </a:rPr>
              <a:t>When </a:t>
            </a:r>
            <a:r>
              <a:rPr lang="en-US" sz="1800" dirty="0">
                <a:latin typeface="Calibri" pitchFamily="34" charset="0"/>
                <a:cs typeface="Calibri" pitchFamily="34" charset="0"/>
              </a:rPr>
              <a:t>an object of a class is created dynamically using new operator, the object occupies memory in the heap. </a:t>
            </a:r>
            <a:endParaRPr lang="en-US" sz="1800" dirty="0" smtClean="0">
              <a:latin typeface="Calibri" pitchFamily="34" charset="0"/>
              <a:cs typeface="Calibri" pitchFamily="34" charset="0"/>
            </a:endParaRPr>
          </a:p>
          <a:p>
            <a:pPr lvl="5"/>
            <a:endParaRPr lang="en-US" sz="1800" dirty="0">
              <a:latin typeface="Calibri" pitchFamily="34" charset="0"/>
              <a:cs typeface="Calibri" pitchFamily="34" charset="0"/>
            </a:endParaRPr>
          </a:p>
          <a:p>
            <a:pPr lvl="5"/>
            <a:r>
              <a:rPr lang="en-US" sz="1800" dirty="0" smtClean="0">
                <a:latin typeface="Calibri" pitchFamily="34" charset="0"/>
                <a:cs typeface="Calibri" pitchFamily="34" charset="0"/>
              </a:rPr>
              <a:t>Below </a:t>
            </a:r>
            <a:r>
              <a:rPr lang="en-US" sz="1800" dirty="0">
                <a:latin typeface="Calibri" pitchFamily="34" charset="0"/>
                <a:cs typeface="Calibri" pitchFamily="34" charset="0"/>
              </a:rPr>
              <a:t>are the major thing that must be </a:t>
            </a:r>
            <a:r>
              <a:rPr lang="en-US" sz="1800" dirty="0" smtClean="0">
                <a:latin typeface="Calibri" pitchFamily="34" charset="0"/>
                <a:cs typeface="Calibri" pitchFamily="34" charset="0"/>
              </a:rPr>
              <a:t>kept </a:t>
            </a:r>
            <a:r>
              <a:rPr lang="en-US" sz="1800" dirty="0">
                <a:latin typeface="Calibri" pitchFamily="34" charset="0"/>
                <a:cs typeface="Calibri" pitchFamily="34" charset="0"/>
              </a:rPr>
              <a:t>in mind:</a:t>
            </a:r>
          </a:p>
          <a:p>
            <a:pPr lvl="5"/>
            <a:endParaRPr lang="en-US" sz="1800" dirty="0">
              <a:latin typeface="Calibri" pitchFamily="34" charset="0"/>
              <a:cs typeface="Calibri" pitchFamily="34" charset="0"/>
            </a:endParaRPr>
          </a:p>
          <a:p>
            <a:pPr marL="342900" lvl="5" indent="-342900">
              <a:buFont typeface="+mj-lt"/>
              <a:buAutoNum type="arabicPeriod"/>
            </a:pPr>
            <a:r>
              <a:rPr lang="en-US" sz="1800" dirty="0">
                <a:latin typeface="Calibri" pitchFamily="34" charset="0"/>
                <a:cs typeface="Calibri" pitchFamily="34" charset="0"/>
              </a:rPr>
              <a:t>What if sufficient memory is not available in the heap memory, and how it should be handled</a:t>
            </a:r>
            <a:r>
              <a:rPr lang="en-US" sz="1800" dirty="0" smtClean="0">
                <a:latin typeface="Calibri" pitchFamily="34" charset="0"/>
                <a:cs typeface="Calibri" pitchFamily="34" charset="0"/>
              </a:rPr>
              <a:t>?  - using try and catch block</a:t>
            </a:r>
            <a:endParaRPr lang="en-US" sz="1800" dirty="0">
              <a:latin typeface="Calibri" pitchFamily="34" charset="0"/>
              <a:cs typeface="Calibri" pitchFamily="34" charset="0"/>
            </a:endParaRPr>
          </a:p>
          <a:p>
            <a:pPr marL="342900" lvl="5" indent="-342900">
              <a:buFont typeface="+mj-lt"/>
              <a:buAutoNum type="arabicPeriod"/>
            </a:pPr>
            <a:r>
              <a:rPr lang="en-US" sz="1800" dirty="0">
                <a:latin typeface="Calibri" pitchFamily="34" charset="0"/>
                <a:cs typeface="Calibri" pitchFamily="34" charset="0"/>
              </a:rPr>
              <a:t>If memory is not allocated then how to avoid the project crash</a:t>
            </a:r>
            <a:r>
              <a:rPr lang="en-US" sz="1800" dirty="0" smtClean="0">
                <a:latin typeface="Calibri" pitchFamily="34" charset="0"/>
                <a:cs typeface="Calibri" pitchFamily="34" charset="0"/>
              </a:rPr>
              <a:t>? – prevent memory crash by throwing an exception</a:t>
            </a:r>
            <a:endParaRPr lang="en-US" sz="1800" dirty="0">
              <a:latin typeface="Calibri" pitchFamily="34" charset="0"/>
              <a:cs typeface="Calibri" pitchFamily="34" charset="0"/>
            </a:endParaRPr>
          </a:p>
        </p:txBody>
      </p:sp>
      <p:sp>
        <p:nvSpPr>
          <p:cNvPr id="8" name="Google Shape;99;p19">
            <a:extLst>
              <a:ext uri="{FF2B5EF4-FFF2-40B4-BE49-F238E27FC236}">
                <a16:creationId xmlns:a16="http://schemas.microsoft.com/office/drawing/2014/main" xmlns=""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b="1" dirty="0" smtClean="0">
                <a:solidFill>
                  <a:srgbClr val="FFFFFF"/>
                </a:solidFill>
                <a:latin typeface="Calibri"/>
                <a:cs typeface="Calibri"/>
              </a:rPr>
              <a:t>Memory allocation failure</a:t>
            </a:r>
            <a:endParaRPr lang="en-US" sz="2400" b="1" dirty="0">
              <a:solidFill>
                <a:srgbClr val="FFFFFF"/>
              </a:solidFill>
              <a:latin typeface="Calibri"/>
              <a:cs typeface="Calibri"/>
            </a:endParaRPr>
          </a:p>
          <a:p>
            <a:endParaRPr lang="en-US" sz="2400" b="1" dirty="0">
              <a:solidFill>
                <a:srgbClr val="FFFFFF"/>
              </a:solidFill>
              <a:latin typeface="Calibri"/>
              <a:cs typeface="Calibri"/>
            </a:endParaRPr>
          </a:p>
        </p:txBody>
      </p:sp>
    </p:spTree>
    <p:extLst>
      <p:ext uri="{BB962C8B-B14F-4D97-AF65-F5344CB8AC3E}">
        <p14:creationId xmlns:p14="http://schemas.microsoft.com/office/powerpoint/2010/main" val="32844167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 name="Google Shape;99;p19">
            <a:extLst>
              <a:ext uri="{FF2B5EF4-FFF2-40B4-BE49-F238E27FC236}">
                <a16:creationId xmlns:a16="http://schemas.microsoft.com/office/drawing/2014/main" xmlns=""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b="1" dirty="0">
                <a:solidFill>
                  <a:srgbClr val="FFFFFF"/>
                </a:solidFill>
                <a:latin typeface="Calibri"/>
                <a:cs typeface="Calibri"/>
              </a:rPr>
              <a:t>Memory allocation </a:t>
            </a:r>
            <a:r>
              <a:rPr lang="en-US" sz="2400" b="1" dirty="0" smtClean="0">
                <a:solidFill>
                  <a:srgbClr val="FFFFFF"/>
                </a:solidFill>
                <a:latin typeface="Calibri"/>
                <a:cs typeface="Calibri"/>
              </a:rPr>
              <a:t>failure</a:t>
            </a:r>
            <a:endParaRPr lang="en-US" sz="2400" b="1" dirty="0">
              <a:solidFill>
                <a:srgbClr val="FFFFFF"/>
              </a:solidFill>
              <a:latin typeface="Calibri"/>
              <a:cs typeface="Calibri"/>
            </a:endParaRPr>
          </a:p>
        </p:txBody>
      </p:sp>
      <p:sp>
        <p:nvSpPr>
          <p:cNvPr id="4" name="TextBox 3"/>
          <p:cNvSpPr txBox="1"/>
          <p:nvPr/>
        </p:nvSpPr>
        <p:spPr>
          <a:xfrm>
            <a:off x="148855" y="832896"/>
            <a:ext cx="8846289" cy="3970318"/>
          </a:xfrm>
          <a:prstGeom prst="rect">
            <a:avLst/>
          </a:prstGeom>
          <a:noFill/>
          <a:ln>
            <a:solidFill>
              <a:schemeClr val="tx1"/>
            </a:solidFill>
          </a:ln>
        </p:spPr>
        <p:txBody>
          <a:bodyPr wrap="square" rtlCol="0">
            <a:spAutoFit/>
          </a:bodyPr>
          <a:lstStyle/>
          <a:p>
            <a:r>
              <a:rPr lang="en-US" sz="1800" dirty="0">
                <a:latin typeface="Calibri" pitchFamily="34" charset="0"/>
                <a:cs typeface="Calibri" pitchFamily="34" charset="0"/>
              </a:rPr>
              <a:t>#include &lt;</a:t>
            </a:r>
            <a:r>
              <a:rPr lang="en-US" sz="1800" dirty="0" err="1">
                <a:latin typeface="Calibri" pitchFamily="34" charset="0"/>
                <a:cs typeface="Calibri" pitchFamily="34" charset="0"/>
              </a:rPr>
              <a:t>iostream</a:t>
            </a:r>
            <a:r>
              <a:rPr lang="en-US" sz="1800" dirty="0">
                <a:latin typeface="Calibri" pitchFamily="34" charset="0"/>
                <a:cs typeface="Calibri" pitchFamily="34" charset="0"/>
              </a:rPr>
              <a:t>&gt;</a:t>
            </a:r>
          </a:p>
          <a:p>
            <a:r>
              <a:rPr lang="en-US" sz="1800" dirty="0">
                <a:latin typeface="Calibri" pitchFamily="34" charset="0"/>
                <a:cs typeface="Calibri" pitchFamily="34" charset="0"/>
              </a:rPr>
              <a:t>using namespace </a:t>
            </a:r>
            <a:r>
              <a:rPr lang="en-US" sz="1800" dirty="0" err="1">
                <a:latin typeface="Calibri" pitchFamily="34" charset="0"/>
                <a:cs typeface="Calibri" pitchFamily="34" charset="0"/>
              </a:rPr>
              <a:t>std</a:t>
            </a:r>
            <a:r>
              <a:rPr lang="en-US" sz="1800" dirty="0">
                <a:latin typeface="Calibri" pitchFamily="34" charset="0"/>
                <a:cs typeface="Calibri" pitchFamily="34" charset="0"/>
              </a:rPr>
              <a:t>;</a:t>
            </a:r>
          </a:p>
          <a:p>
            <a:r>
              <a:rPr lang="en-US" sz="1800" dirty="0" err="1" smtClean="0">
                <a:latin typeface="Calibri" pitchFamily="34" charset="0"/>
                <a:cs typeface="Calibri" pitchFamily="34" charset="0"/>
              </a:rPr>
              <a:t>int</a:t>
            </a:r>
            <a:r>
              <a:rPr lang="en-US" sz="1800" dirty="0" smtClean="0">
                <a:latin typeface="Calibri" pitchFamily="34" charset="0"/>
                <a:cs typeface="Calibri" pitchFamily="34" charset="0"/>
              </a:rPr>
              <a:t> </a:t>
            </a:r>
            <a:r>
              <a:rPr lang="en-US" sz="1800" dirty="0">
                <a:latin typeface="Calibri" pitchFamily="34" charset="0"/>
                <a:cs typeface="Calibri" pitchFamily="34" charset="0"/>
              </a:rPr>
              <a:t>main()</a:t>
            </a:r>
          </a:p>
          <a:p>
            <a:r>
              <a:rPr lang="en-US" sz="1800" dirty="0">
                <a:latin typeface="Calibri" pitchFamily="34" charset="0"/>
                <a:cs typeface="Calibri" pitchFamily="34" charset="0"/>
              </a:rPr>
              <a:t>{</a:t>
            </a:r>
          </a:p>
          <a:p>
            <a:r>
              <a:rPr lang="en-US" sz="1800" dirty="0">
                <a:latin typeface="Calibri" pitchFamily="34" charset="0"/>
                <a:cs typeface="Calibri" pitchFamily="34" charset="0"/>
              </a:rPr>
              <a:t>    // Allocate huge amount of memory</a:t>
            </a:r>
          </a:p>
          <a:p>
            <a:r>
              <a:rPr lang="en-US" sz="1800" dirty="0">
                <a:latin typeface="Calibri" pitchFamily="34" charset="0"/>
                <a:cs typeface="Calibri" pitchFamily="34" charset="0"/>
              </a:rPr>
              <a:t>    long MEMORY_SIZE = 0x7fffffff;</a:t>
            </a:r>
          </a:p>
          <a:p>
            <a:r>
              <a:rPr lang="en-US" sz="1800" dirty="0">
                <a:latin typeface="Calibri" pitchFamily="34" charset="0"/>
                <a:cs typeface="Calibri" pitchFamily="34" charset="0"/>
              </a:rPr>
              <a:t> </a:t>
            </a:r>
            <a:r>
              <a:rPr lang="en-US" sz="1800" dirty="0" smtClean="0">
                <a:latin typeface="Calibri" pitchFamily="34" charset="0"/>
                <a:cs typeface="Calibri" pitchFamily="34" charset="0"/>
              </a:rPr>
              <a:t>    </a:t>
            </a:r>
            <a:r>
              <a:rPr lang="en-US" sz="1800" dirty="0">
                <a:latin typeface="Calibri" pitchFamily="34" charset="0"/>
                <a:cs typeface="Calibri" pitchFamily="34" charset="0"/>
              </a:rPr>
              <a:t>// Put memory allocation statement</a:t>
            </a:r>
          </a:p>
          <a:p>
            <a:r>
              <a:rPr lang="en-US" sz="1800" dirty="0">
                <a:latin typeface="Calibri" pitchFamily="34" charset="0"/>
                <a:cs typeface="Calibri" pitchFamily="34" charset="0"/>
              </a:rPr>
              <a:t>    // in the try catch block</a:t>
            </a:r>
          </a:p>
          <a:p>
            <a:r>
              <a:rPr lang="en-US" sz="1800" dirty="0">
                <a:latin typeface="Calibri" pitchFamily="34" charset="0"/>
                <a:cs typeface="Calibri" pitchFamily="34" charset="0"/>
              </a:rPr>
              <a:t>    try {</a:t>
            </a:r>
          </a:p>
          <a:p>
            <a:r>
              <a:rPr lang="en-US" sz="1800" dirty="0">
                <a:latin typeface="Calibri" pitchFamily="34" charset="0"/>
                <a:cs typeface="Calibri" pitchFamily="34" charset="0"/>
              </a:rPr>
              <a:t>        char* </a:t>
            </a:r>
            <a:r>
              <a:rPr lang="en-US" sz="1800" dirty="0" err="1">
                <a:latin typeface="Calibri" pitchFamily="34" charset="0"/>
                <a:cs typeface="Calibri" pitchFamily="34" charset="0"/>
              </a:rPr>
              <a:t>ptr</a:t>
            </a:r>
            <a:r>
              <a:rPr lang="en-US" sz="1800" dirty="0">
                <a:latin typeface="Calibri" pitchFamily="34" charset="0"/>
                <a:cs typeface="Calibri" pitchFamily="34" charset="0"/>
              </a:rPr>
              <a:t> = new char[MEMORY_SIZE];</a:t>
            </a:r>
          </a:p>
          <a:p>
            <a:r>
              <a:rPr lang="en-US" sz="1800" dirty="0">
                <a:latin typeface="Calibri" pitchFamily="34" charset="0"/>
                <a:cs typeface="Calibri" pitchFamily="34" charset="0"/>
              </a:rPr>
              <a:t> </a:t>
            </a:r>
            <a:r>
              <a:rPr lang="en-US" sz="1800" dirty="0" smtClean="0">
                <a:latin typeface="Calibri" pitchFamily="34" charset="0"/>
                <a:cs typeface="Calibri" pitchFamily="34" charset="0"/>
              </a:rPr>
              <a:t>        </a:t>
            </a:r>
            <a:r>
              <a:rPr lang="en-US" sz="1800" dirty="0">
                <a:latin typeface="Calibri" pitchFamily="34" charset="0"/>
                <a:cs typeface="Calibri" pitchFamily="34" charset="0"/>
              </a:rPr>
              <a:t>// When memory allocation fails</a:t>
            </a:r>
            <a:r>
              <a:rPr lang="en-US" sz="1800" dirty="0" smtClean="0">
                <a:latin typeface="Calibri" pitchFamily="34" charset="0"/>
                <a:cs typeface="Calibri" pitchFamily="34" charset="0"/>
              </a:rPr>
              <a:t>, </a:t>
            </a:r>
            <a:r>
              <a:rPr lang="en-US" sz="1800" dirty="0">
                <a:latin typeface="Calibri" pitchFamily="34" charset="0"/>
                <a:cs typeface="Calibri" pitchFamily="34" charset="0"/>
              </a:rPr>
              <a:t>below line is not be </a:t>
            </a:r>
            <a:r>
              <a:rPr lang="en-US" sz="1800" dirty="0" smtClean="0">
                <a:latin typeface="Calibri" pitchFamily="34" charset="0"/>
                <a:cs typeface="Calibri" pitchFamily="34" charset="0"/>
              </a:rPr>
              <a:t>executed </a:t>
            </a:r>
            <a:endParaRPr lang="en-US" sz="1800" dirty="0">
              <a:latin typeface="Calibri" pitchFamily="34" charset="0"/>
              <a:cs typeface="Calibri" pitchFamily="34" charset="0"/>
            </a:endParaRPr>
          </a:p>
          <a:p>
            <a:r>
              <a:rPr lang="en-US" sz="1800" dirty="0">
                <a:latin typeface="Calibri" pitchFamily="34" charset="0"/>
                <a:cs typeface="Calibri" pitchFamily="34" charset="0"/>
              </a:rPr>
              <a:t>        // &amp; control will go in catch block</a:t>
            </a:r>
          </a:p>
          <a:p>
            <a:r>
              <a:rPr lang="en-US" sz="1800" dirty="0">
                <a:latin typeface="Calibri" pitchFamily="34" charset="0"/>
                <a:cs typeface="Calibri" pitchFamily="34" charset="0"/>
              </a:rPr>
              <a:t>        </a:t>
            </a:r>
            <a:r>
              <a:rPr lang="en-US" sz="1800" dirty="0" err="1">
                <a:latin typeface="Calibri" pitchFamily="34" charset="0"/>
                <a:cs typeface="Calibri" pitchFamily="34" charset="0"/>
              </a:rPr>
              <a:t>cout</a:t>
            </a:r>
            <a:r>
              <a:rPr lang="en-US" sz="1800" dirty="0">
                <a:latin typeface="Calibri" pitchFamily="34" charset="0"/>
                <a:cs typeface="Calibri" pitchFamily="34" charset="0"/>
              </a:rPr>
              <a:t> &lt;&lt; "Memory is </a:t>
            </a:r>
            <a:r>
              <a:rPr lang="en-US" sz="1800" dirty="0" smtClean="0">
                <a:latin typeface="Calibri" pitchFamily="34" charset="0"/>
                <a:cs typeface="Calibri" pitchFamily="34" charset="0"/>
              </a:rPr>
              <a:t>allocated“ &lt;&lt; </a:t>
            </a:r>
            <a:r>
              <a:rPr lang="en-US" sz="1800" dirty="0">
                <a:latin typeface="Calibri" pitchFamily="34" charset="0"/>
                <a:cs typeface="Calibri" pitchFamily="34" charset="0"/>
              </a:rPr>
              <a:t>" Successfully" &lt;&lt; </a:t>
            </a:r>
            <a:r>
              <a:rPr lang="en-US" sz="1800" dirty="0" err="1">
                <a:latin typeface="Calibri" pitchFamily="34" charset="0"/>
                <a:cs typeface="Calibri" pitchFamily="34" charset="0"/>
              </a:rPr>
              <a:t>endl</a:t>
            </a:r>
            <a:r>
              <a:rPr lang="en-US" sz="1800" dirty="0">
                <a:latin typeface="Calibri" pitchFamily="34" charset="0"/>
                <a:cs typeface="Calibri" pitchFamily="34" charset="0"/>
              </a:rPr>
              <a:t>;</a:t>
            </a:r>
          </a:p>
          <a:p>
            <a:r>
              <a:rPr lang="en-US" sz="1800" dirty="0">
                <a:latin typeface="Calibri" pitchFamily="34" charset="0"/>
                <a:cs typeface="Calibri" pitchFamily="34" charset="0"/>
              </a:rPr>
              <a:t>    </a:t>
            </a:r>
            <a:r>
              <a:rPr lang="en-US" sz="1800" dirty="0" smtClean="0">
                <a:latin typeface="Calibri" pitchFamily="34" charset="0"/>
                <a:cs typeface="Calibri" pitchFamily="34" charset="0"/>
              </a:rPr>
              <a:t>}</a:t>
            </a:r>
            <a:endParaRPr lang="en-US" sz="1800" dirty="0">
              <a:latin typeface="Calibri" pitchFamily="34" charset="0"/>
              <a:cs typeface="Calibri" pitchFamily="34" charset="0"/>
            </a:endParaRPr>
          </a:p>
        </p:txBody>
      </p:sp>
    </p:spTree>
    <p:extLst>
      <p:ext uri="{BB962C8B-B14F-4D97-AF65-F5344CB8AC3E}">
        <p14:creationId xmlns:p14="http://schemas.microsoft.com/office/powerpoint/2010/main" val="2615801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 name="Google Shape;99;p19">
            <a:extLst>
              <a:ext uri="{FF2B5EF4-FFF2-40B4-BE49-F238E27FC236}">
                <a16:creationId xmlns:a16="http://schemas.microsoft.com/office/drawing/2014/main" xmlns=""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b="1" dirty="0">
                <a:solidFill>
                  <a:srgbClr val="FFFFFF"/>
                </a:solidFill>
                <a:latin typeface="Calibri"/>
                <a:cs typeface="Calibri"/>
              </a:rPr>
              <a:t>Memory allocation </a:t>
            </a:r>
            <a:r>
              <a:rPr lang="en-US" sz="2400" b="1" dirty="0" smtClean="0">
                <a:solidFill>
                  <a:srgbClr val="FFFFFF"/>
                </a:solidFill>
                <a:latin typeface="Calibri"/>
                <a:cs typeface="Calibri"/>
              </a:rPr>
              <a:t>failure</a:t>
            </a:r>
            <a:endParaRPr lang="en-US" sz="2400" b="1" dirty="0">
              <a:solidFill>
                <a:srgbClr val="FFFFFF"/>
              </a:solidFill>
              <a:latin typeface="Calibri"/>
              <a:cs typeface="Calibri"/>
            </a:endParaRPr>
          </a:p>
        </p:txBody>
      </p:sp>
      <p:sp>
        <p:nvSpPr>
          <p:cNvPr id="4" name="TextBox 3"/>
          <p:cNvSpPr txBox="1"/>
          <p:nvPr/>
        </p:nvSpPr>
        <p:spPr>
          <a:xfrm>
            <a:off x="148855" y="773520"/>
            <a:ext cx="8846289" cy="3693319"/>
          </a:xfrm>
          <a:prstGeom prst="rect">
            <a:avLst/>
          </a:prstGeom>
          <a:noFill/>
          <a:ln>
            <a:solidFill>
              <a:schemeClr val="tx1"/>
            </a:solidFill>
          </a:ln>
        </p:spPr>
        <p:txBody>
          <a:bodyPr wrap="square" rtlCol="0">
            <a:spAutoFit/>
          </a:bodyPr>
          <a:lstStyle/>
          <a:p>
            <a:r>
              <a:rPr lang="en-US" sz="1800" dirty="0">
                <a:latin typeface="Calibri" pitchFamily="34" charset="0"/>
                <a:cs typeface="Calibri" pitchFamily="34" charset="0"/>
              </a:rPr>
              <a:t>// Catch Block handle error</a:t>
            </a:r>
          </a:p>
          <a:p>
            <a:r>
              <a:rPr lang="en-US" sz="1800" dirty="0">
                <a:latin typeface="Calibri" pitchFamily="34" charset="0"/>
                <a:cs typeface="Calibri" pitchFamily="34" charset="0"/>
              </a:rPr>
              <a:t>    catch (</a:t>
            </a:r>
            <a:r>
              <a:rPr lang="en-US" sz="1800" dirty="0" err="1">
                <a:latin typeface="Calibri" pitchFamily="34" charset="0"/>
                <a:cs typeface="Calibri" pitchFamily="34" charset="0"/>
              </a:rPr>
              <a:t>const</a:t>
            </a:r>
            <a:r>
              <a:rPr lang="en-US" sz="1800" dirty="0">
                <a:latin typeface="Calibri" pitchFamily="34" charset="0"/>
                <a:cs typeface="Calibri" pitchFamily="34" charset="0"/>
              </a:rPr>
              <a:t> </a:t>
            </a:r>
            <a:r>
              <a:rPr lang="en-US" sz="1800" dirty="0" err="1">
                <a:latin typeface="Calibri" pitchFamily="34" charset="0"/>
                <a:cs typeface="Calibri" pitchFamily="34" charset="0"/>
              </a:rPr>
              <a:t>bad_alloc</a:t>
            </a:r>
            <a:r>
              <a:rPr lang="en-US" sz="1800" dirty="0">
                <a:latin typeface="Calibri" pitchFamily="34" charset="0"/>
                <a:cs typeface="Calibri" pitchFamily="34" charset="0"/>
              </a:rPr>
              <a:t>&amp; e) {</a:t>
            </a:r>
          </a:p>
          <a:p>
            <a:r>
              <a:rPr lang="en-US" sz="1800" dirty="0">
                <a:latin typeface="Calibri" pitchFamily="34" charset="0"/>
                <a:cs typeface="Calibri" pitchFamily="34" charset="0"/>
              </a:rPr>
              <a:t>  </a:t>
            </a:r>
          </a:p>
          <a:p>
            <a:r>
              <a:rPr lang="en-US" sz="1800" dirty="0">
                <a:latin typeface="Calibri" pitchFamily="34" charset="0"/>
                <a:cs typeface="Calibri" pitchFamily="34" charset="0"/>
              </a:rPr>
              <a:t>        </a:t>
            </a:r>
            <a:r>
              <a:rPr lang="en-US" sz="1800" dirty="0" err="1">
                <a:latin typeface="Calibri" pitchFamily="34" charset="0"/>
                <a:cs typeface="Calibri" pitchFamily="34" charset="0"/>
              </a:rPr>
              <a:t>cout</a:t>
            </a:r>
            <a:r>
              <a:rPr lang="en-US" sz="1800" dirty="0">
                <a:latin typeface="Calibri" pitchFamily="34" charset="0"/>
                <a:cs typeface="Calibri" pitchFamily="34" charset="0"/>
              </a:rPr>
              <a:t> &lt;&lt; "Memory </a:t>
            </a:r>
            <a:r>
              <a:rPr lang="en-US" sz="1800" dirty="0" smtClean="0">
                <a:latin typeface="Calibri" pitchFamily="34" charset="0"/>
                <a:cs typeface="Calibri" pitchFamily="34" charset="0"/>
              </a:rPr>
              <a:t>Allocation“ &lt;&lt; </a:t>
            </a:r>
            <a:r>
              <a:rPr lang="en-US" sz="1800" dirty="0">
                <a:latin typeface="Calibri" pitchFamily="34" charset="0"/>
                <a:cs typeface="Calibri" pitchFamily="34" charset="0"/>
              </a:rPr>
              <a:t>" is failed: </a:t>
            </a:r>
            <a:r>
              <a:rPr lang="en-US" sz="1800" dirty="0" smtClean="0">
                <a:latin typeface="Calibri" pitchFamily="34" charset="0"/>
                <a:cs typeface="Calibri" pitchFamily="34" charset="0"/>
              </a:rPr>
              <a:t>“    </a:t>
            </a:r>
            <a:r>
              <a:rPr lang="en-US" sz="1800" dirty="0">
                <a:latin typeface="Calibri" pitchFamily="34" charset="0"/>
                <a:cs typeface="Calibri" pitchFamily="34" charset="0"/>
              </a:rPr>
              <a:t>&lt;&lt; </a:t>
            </a:r>
            <a:r>
              <a:rPr lang="en-US" sz="1800" dirty="0" err="1">
                <a:latin typeface="Calibri" pitchFamily="34" charset="0"/>
                <a:cs typeface="Calibri" pitchFamily="34" charset="0"/>
              </a:rPr>
              <a:t>e.what</a:t>
            </a:r>
            <a:r>
              <a:rPr lang="en-US" sz="1800" dirty="0" smtClean="0">
                <a:latin typeface="Calibri" pitchFamily="34" charset="0"/>
                <a:cs typeface="Calibri" pitchFamily="34" charset="0"/>
              </a:rPr>
              <a:t>()   </a:t>
            </a:r>
            <a:r>
              <a:rPr lang="en-US" sz="1800" dirty="0">
                <a:latin typeface="Calibri" pitchFamily="34" charset="0"/>
                <a:cs typeface="Calibri" pitchFamily="34" charset="0"/>
              </a:rPr>
              <a:t>&lt;&lt; </a:t>
            </a:r>
            <a:r>
              <a:rPr lang="en-US" sz="1800" dirty="0" err="1">
                <a:latin typeface="Calibri" pitchFamily="34" charset="0"/>
                <a:cs typeface="Calibri" pitchFamily="34" charset="0"/>
              </a:rPr>
              <a:t>endl</a:t>
            </a:r>
            <a:r>
              <a:rPr lang="en-US" sz="1800" dirty="0">
                <a:latin typeface="Calibri" pitchFamily="34" charset="0"/>
                <a:cs typeface="Calibri" pitchFamily="34" charset="0"/>
              </a:rPr>
              <a:t>;</a:t>
            </a:r>
          </a:p>
          <a:p>
            <a:r>
              <a:rPr lang="en-US" sz="1800" dirty="0">
                <a:latin typeface="Calibri" pitchFamily="34" charset="0"/>
                <a:cs typeface="Calibri" pitchFamily="34" charset="0"/>
              </a:rPr>
              <a:t>    }</a:t>
            </a:r>
          </a:p>
          <a:p>
            <a:r>
              <a:rPr lang="en-US" sz="1800" dirty="0">
                <a:latin typeface="Calibri" pitchFamily="34" charset="0"/>
                <a:cs typeface="Calibri" pitchFamily="34" charset="0"/>
              </a:rPr>
              <a:t>  </a:t>
            </a:r>
          </a:p>
          <a:p>
            <a:r>
              <a:rPr lang="en-US" sz="1800" dirty="0">
                <a:latin typeface="Calibri" pitchFamily="34" charset="0"/>
                <a:cs typeface="Calibri" pitchFamily="34" charset="0"/>
              </a:rPr>
              <a:t>    return 0;</a:t>
            </a:r>
          </a:p>
          <a:p>
            <a:r>
              <a:rPr lang="en-US" sz="1800" dirty="0">
                <a:latin typeface="Calibri" pitchFamily="34" charset="0"/>
                <a:cs typeface="Calibri" pitchFamily="34" charset="0"/>
              </a:rPr>
              <a:t>}</a:t>
            </a:r>
          </a:p>
          <a:p>
            <a:r>
              <a:rPr lang="en-US" sz="1800" dirty="0">
                <a:latin typeface="Calibri" pitchFamily="34" charset="0"/>
                <a:cs typeface="Calibri" pitchFamily="34" charset="0"/>
              </a:rPr>
              <a:t>Output:</a:t>
            </a:r>
          </a:p>
          <a:p>
            <a:r>
              <a:rPr lang="en-US" sz="1800" dirty="0">
                <a:latin typeface="Calibri" pitchFamily="34" charset="0"/>
                <a:cs typeface="Calibri" pitchFamily="34" charset="0"/>
              </a:rPr>
              <a:t>Memory Allocation is failed: </a:t>
            </a:r>
            <a:r>
              <a:rPr lang="en-US" sz="1800" dirty="0" err="1">
                <a:latin typeface="Calibri" pitchFamily="34" charset="0"/>
                <a:cs typeface="Calibri" pitchFamily="34" charset="0"/>
              </a:rPr>
              <a:t>std</a:t>
            </a:r>
            <a:r>
              <a:rPr lang="en-US" sz="1800" dirty="0">
                <a:latin typeface="Calibri" pitchFamily="34" charset="0"/>
                <a:cs typeface="Calibri" pitchFamily="34" charset="0"/>
              </a:rPr>
              <a:t>::</a:t>
            </a:r>
            <a:r>
              <a:rPr lang="en-US" sz="1800" dirty="0" err="1">
                <a:latin typeface="Calibri" pitchFamily="34" charset="0"/>
                <a:cs typeface="Calibri" pitchFamily="34" charset="0"/>
              </a:rPr>
              <a:t>bad_alloc</a:t>
            </a:r>
            <a:endParaRPr lang="en-US" sz="1800" dirty="0">
              <a:latin typeface="Calibri" pitchFamily="34" charset="0"/>
              <a:cs typeface="Calibri" pitchFamily="34" charset="0"/>
            </a:endParaRPr>
          </a:p>
          <a:p>
            <a:r>
              <a:rPr lang="en-US" sz="1800" dirty="0">
                <a:latin typeface="Calibri" pitchFamily="34" charset="0"/>
                <a:cs typeface="Calibri" pitchFamily="34" charset="0"/>
              </a:rPr>
              <a:t>The above memory failure issue can be resolved without using the try-catch block. It can be fixed by using </a:t>
            </a:r>
            <a:r>
              <a:rPr lang="en-US" sz="1800" dirty="0" err="1">
                <a:latin typeface="Calibri" pitchFamily="34" charset="0"/>
                <a:cs typeface="Calibri" pitchFamily="34" charset="0"/>
              </a:rPr>
              <a:t>nothrow</a:t>
            </a:r>
            <a:r>
              <a:rPr lang="en-US" sz="1800" dirty="0">
                <a:latin typeface="Calibri" pitchFamily="34" charset="0"/>
                <a:cs typeface="Calibri" pitchFamily="34" charset="0"/>
              </a:rPr>
              <a:t> version of the new </a:t>
            </a:r>
            <a:r>
              <a:rPr lang="en-US" sz="1800" dirty="0" smtClean="0">
                <a:latin typeface="Calibri" pitchFamily="34" charset="0"/>
                <a:cs typeface="Calibri" pitchFamily="34" charset="0"/>
              </a:rPr>
              <a:t>operator.</a:t>
            </a:r>
            <a:endParaRPr lang="en-US" sz="1800" dirty="0">
              <a:latin typeface="Calibri" pitchFamily="34" charset="0"/>
              <a:cs typeface="Calibri" pitchFamily="34" charset="0"/>
            </a:endParaRPr>
          </a:p>
          <a:p>
            <a:endParaRPr lang="en-US" sz="1800" dirty="0">
              <a:latin typeface="Calibri" pitchFamily="34" charset="0"/>
              <a:cs typeface="Calibri" pitchFamily="34" charset="0"/>
            </a:endParaRPr>
          </a:p>
        </p:txBody>
      </p:sp>
    </p:spTree>
    <p:extLst>
      <p:ext uri="{BB962C8B-B14F-4D97-AF65-F5344CB8AC3E}">
        <p14:creationId xmlns:p14="http://schemas.microsoft.com/office/powerpoint/2010/main" val="24518580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 name="Google Shape;99;p19">
            <a:extLst>
              <a:ext uri="{FF2B5EF4-FFF2-40B4-BE49-F238E27FC236}">
                <a16:creationId xmlns:a16="http://schemas.microsoft.com/office/drawing/2014/main" xmlns=""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b="1" dirty="0">
                <a:solidFill>
                  <a:srgbClr val="FFFFFF"/>
                </a:solidFill>
                <a:latin typeface="Calibri"/>
                <a:cs typeface="Calibri"/>
              </a:rPr>
              <a:t>Memory allocation </a:t>
            </a:r>
            <a:r>
              <a:rPr lang="en-US" sz="2400" b="1" dirty="0" smtClean="0">
                <a:solidFill>
                  <a:srgbClr val="FFFFFF"/>
                </a:solidFill>
                <a:latin typeface="Calibri"/>
                <a:cs typeface="Calibri"/>
              </a:rPr>
              <a:t>failure</a:t>
            </a:r>
            <a:endParaRPr lang="en-US" sz="2400" b="1" dirty="0">
              <a:solidFill>
                <a:srgbClr val="FFFFFF"/>
              </a:solidFill>
              <a:latin typeface="Calibri"/>
              <a:cs typeface="Calibri"/>
            </a:endParaRPr>
          </a:p>
        </p:txBody>
      </p:sp>
      <p:sp>
        <p:nvSpPr>
          <p:cNvPr id="4" name="TextBox 3"/>
          <p:cNvSpPr txBox="1"/>
          <p:nvPr/>
        </p:nvSpPr>
        <p:spPr>
          <a:xfrm>
            <a:off x="148855" y="773520"/>
            <a:ext cx="8846289" cy="4247317"/>
          </a:xfrm>
          <a:prstGeom prst="rect">
            <a:avLst/>
          </a:prstGeom>
          <a:noFill/>
          <a:ln>
            <a:solidFill>
              <a:schemeClr val="tx1"/>
            </a:solidFill>
          </a:ln>
        </p:spPr>
        <p:txBody>
          <a:bodyPr wrap="square" rtlCol="0">
            <a:spAutoFit/>
          </a:bodyPr>
          <a:lstStyle/>
          <a:p>
            <a:r>
              <a:rPr lang="en-US" sz="1800" dirty="0">
                <a:latin typeface="Calibri" pitchFamily="34" charset="0"/>
                <a:cs typeface="Calibri" pitchFamily="34" charset="0"/>
              </a:rPr>
              <a:t>The </a:t>
            </a:r>
            <a:r>
              <a:rPr lang="en-US" sz="1800" dirty="0" err="1">
                <a:latin typeface="Calibri" pitchFamily="34" charset="0"/>
                <a:cs typeface="Calibri" pitchFamily="34" charset="0"/>
              </a:rPr>
              <a:t>nothrow</a:t>
            </a:r>
            <a:r>
              <a:rPr lang="en-US" sz="1800" dirty="0">
                <a:latin typeface="Calibri" pitchFamily="34" charset="0"/>
                <a:cs typeface="Calibri" pitchFamily="34" charset="0"/>
              </a:rPr>
              <a:t> constant value is used as an argument for operator new and operator new[] to indicate that these functions shall not throw an exception on failure but return a null pointer instead</a:t>
            </a:r>
            <a:r>
              <a:rPr lang="en-US" sz="1800" dirty="0" smtClean="0">
                <a:latin typeface="Calibri" pitchFamily="34" charset="0"/>
                <a:cs typeface="Calibri" pitchFamily="34" charset="0"/>
              </a:rPr>
              <a:t>.</a:t>
            </a:r>
          </a:p>
          <a:p>
            <a:endParaRPr lang="en-US" sz="1800" dirty="0">
              <a:latin typeface="Calibri" pitchFamily="34" charset="0"/>
              <a:cs typeface="Calibri" pitchFamily="34" charset="0"/>
            </a:endParaRPr>
          </a:p>
          <a:p>
            <a:r>
              <a:rPr lang="en-US" sz="1800" dirty="0">
                <a:latin typeface="Calibri" pitchFamily="34" charset="0"/>
                <a:cs typeface="Calibri" pitchFamily="34" charset="0"/>
              </a:rPr>
              <a:t>By default, when the new operator is used to attempt to allocate memory and the handling function is unable to do so, a </a:t>
            </a:r>
            <a:r>
              <a:rPr lang="en-US" sz="1800" dirty="0" err="1">
                <a:latin typeface="Calibri" pitchFamily="34" charset="0"/>
                <a:cs typeface="Calibri" pitchFamily="34" charset="0"/>
              </a:rPr>
              <a:t>bad_alloc</a:t>
            </a:r>
            <a:r>
              <a:rPr lang="en-US" sz="1800" dirty="0">
                <a:latin typeface="Calibri" pitchFamily="34" charset="0"/>
                <a:cs typeface="Calibri" pitchFamily="34" charset="0"/>
              </a:rPr>
              <a:t> exception is thrown.</a:t>
            </a:r>
          </a:p>
          <a:p>
            <a:endParaRPr lang="en-US" sz="1800" dirty="0" smtClean="0">
              <a:latin typeface="Calibri" pitchFamily="34" charset="0"/>
              <a:cs typeface="Calibri" pitchFamily="34" charset="0"/>
            </a:endParaRPr>
          </a:p>
          <a:p>
            <a:r>
              <a:rPr lang="en-US" sz="1800" dirty="0" smtClean="0">
                <a:latin typeface="Calibri" pitchFamily="34" charset="0"/>
                <a:cs typeface="Calibri" pitchFamily="34" charset="0"/>
              </a:rPr>
              <a:t>But </a:t>
            </a:r>
            <a:r>
              <a:rPr lang="en-US" sz="1800" dirty="0">
                <a:latin typeface="Calibri" pitchFamily="34" charset="0"/>
                <a:cs typeface="Calibri" pitchFamily="34" charset="0"/>
              </a:rPr>
              <a:t>when </a:t>
            </a:r>
            <a:r>
              <a:rPr lang="en-US" sz="1800" dirty="0" err="1">
                <a:latin typeface="Calibri" pitchFamily="34" charset="0"/>
                <a:cs typeface="Calibri" pitchFamily="34" charset="0"/>
              </a:rPr>
              <a:t>nothrow</a:t>
            </a:r>
            <a:r>
              <a:rPr lang="en-US" sz="1800" dirty="0">
                <a:latin typeface="Calibri" pitchFamily="34" charset="0"/>
                <a:cs typeface="Calibri" pitchFamily="34" charset="0"/>
              </a:rPr>
              <a:t> is used as an argument for new, and it returns a null pointer instead.</a:t>
            </a:r>
          </a:p>
          <a:p>
            <a:endParaRPr lang="en-US" sz="1800" dirty="0" smtClean="0">
              <a:latin typeface="Calibri" pitchFamily="34" charset="0"/>
              <a:cs typeface="Calibri" pitchFamily="34" charset="0"/>
            </a:endParaRPr>
          </a:p>
          <a:p>
            <a:r>
              <a:rPr lang="en-US" sz="1800" dirty="0" smtClean="0">
                <a:latin typeface="Calibri" pitchFamily="34" charset="0"/>
                <a:cs typeface="Calibri" pitchFamily="34" charset="0"/>
              </a:rPr>
              <a:t>This </a:t>
            </a:r>
            <a:r>
              <a:rPr lang="en-US" sz="1800" dirty="0">
                <a:latin typeface="Calibri" pitchFamily="34" charset="0"/>
                <a:cs typeface="Calibri" pitchFamily="34" charset="0"/>
              </a:rPr>
              <a:t>constant (</a:t>
            </a:r>
            <a:r>
              <a:rPr lang="en-US" sz="1800" dirty="0" err="1">
                <a:latin typeface="Calibri" pitchFamily="34" charset="0"/>
                <a:cs typeface="Calibri" pitchFamily="34" charset="0"/>
              </a:rPr>
              <a:t>nothrow</a:t>
            </a:r>
            <a:r>
              <a:rPr lang="en-US" sz="1800" dirty="0">
                <a:latin typeface="Calibri" pitchFamily="34" charset="0"/>
                <a:cs typeface="Calibri" pitchFamily="34" charset="0"/>
              </a:rPr>
              <a:t>) is just a value of type </a:t>
            </a:r>
            <a:r>
              <a:rPr lang="en-US" sz="1800" dirty="0" err="1">
                <a:latin typeface="Calibri" pitchFamily="34" charset="0"/>
                <a:cs typeface="Calibri" pitchFamily="34" charset="0"/>
              </a:rPr>
              <a:t>nothrow_t</a:t>
            </a:r>
            <a:r>
              <a:rPr lang="en-US" sz="1800" dirty="0">
                <a:latin typeface="Calibri" pitchFamily="34" charset="0"/>
                <a:cs typeface="Calibri" pitchFamily="34" charset="0"/>
              </a:rPr>
              <a:t>, with the only purpose of triggering an overloaded version of the function operator new (or operator new[]) that takes an argument of this type</a:t>
            </a:r>
            <a:r>
              <a:rPr lang="en-US" sz="1800" dirty="0" smtClean="0">
                <a:latin typeface="Calibri" pitchFamily="34" charset="0"/>
                <a:cs typeface="Calibri" pitchFamily="34" charset="0"/>
              </a:rPr>
              <a:t>.</a:t>
            </a:r>
          </a:p>
          <a:p>
            <a:endParaRPr lang="en-US" sz="1800" dirty="0">
              <a:latin typeface="Calibri" pitchFamily="34" charset="0"/>
              <a:cs typeface="Calibri" pitchFamily="34" charset="0"/>
            </a:endParaRPr>
          </a:p>
          <a:p>
            <a:endParaRPr lang="en-US" sz="1800" dirty="0">
              <a:latin typeface="Calibri" pitchFamily="34" charset="0"/>
              <a:cs typeface="Calibri" pitchFamily="34" charset="0"/>
            </a:endParaRPr>
          </a:p>
          <a:p>
            <a:endParaRPr lang="en-US" sz="1800" dirty="0">
              <a:latin typeface="Calibri" pitchFamily="34" charset="0"/>
              <a:cs typeface="Calibri" pitchFamily="34" charset="0"/>
            </a:endParaRPr>
          </a:p>
        </p:txBody>
      </p:sp>
    </p:spTree>
    <p:extLst>
      <p:ext uri="{BB962C8B-B14F-4D97-AF65-F5344CB8AC3E}">
        <p14:creationId xmlns:p14="http://schemas.microsoft.com/office/powerpoint/2010/main" val="24937458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 name="Google Shape;99;p19">
            <a:extLst>
              <a:ext uri="{FF2B5EF4-FFF2-40B4-BE49-F238E27FC236}">
                <a16:creationId xmlns:a16="http://schemas.microsoft.com/office/drawing/2014/main" xmlns=""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b="1" dirty="0">
                <a:solidFill>
                  <a:srgbClr val="FFFFFF"/>
                </a:solidFill>
                <a:latin typeface="Calibri"/>
                <a:cs typeface="Calibri"/>
              </a:rPr>
              <a:t>Memory allocation </a:t>
            </a:r>
            <a:r>
              <a:rPr lang="en-US" sz="2400" b="1" dirty="0" smtClean="0">
                <a:solidFill>
                  <a:srgbClr val="FFFFFF"/>
                </a:solidFill>
                <a:latin typeface="Calibri"/>
                <a:cs typeface="Calibri"/>
              </a:rPr>
              <a:t>failure</a:t>
            </a:r>
            <a:endParaRPr lang="en-US" sz="2400" b="1" dirty="0">
              <a:solidFill>
                <a:srgbClr val="FFFFFF"/>
              </a:solidFill>
              <a:latin typeface="Calibri"/>
              <a:cs typeface="Calibri"/>
            </a:endParaRPr>
          </a:p>
        </p:txBody>
      </p:sp>
      <p:sp>
        <p:nvSpPr>
          <p:cNvPr id="4" name="TextBox 3"/>
          <p:cNvSpPr txBox="1"/>
          <p:nvPr/>
        </p:nvSpPr>
        <p:spPr>
          <a:xfrm>
            <a:off x="148855" y="666645"/>
            <a:ext cx="8846289" cy="4524315"/>
          </a:xfrm>
          <a:prstGeom prst="rect">
            <a:avLst/>
          </a:prstGeom>
          <a:noFill/>
          <a:ln>
            <a:solidFill>
              <a:schemeClr val="tx1"/>
            </a:solidFill>
          </a:ln>
        </p:spPr>
        <p:txBody>
          <a:bodyPr wrap="square" rtlCol="0">
            <a:spAutoFit/>
          </a:bodyPr>
          <a:lstStyle/>
          <a:p>
            <a:pPr fontAlgn="base"/>
            <a:r>
              <a:rPr lang="en-US" sz="1600" dirty="0" smtClean="0">
                <a:latin typeface="Calibri" pitchFamily="34" charset="0"/>
                <a:cs typeface="Calibri" pitchFamily="34" charset="0"/>
              </a:rPr>
              <a:t>#include &lt;</a:t>
            </a:r>
            <a:r>
              <a:rPr lang="en-US" sz="1600" dirty="0" err="1" smtClean="0">
                <a:latin typeface="Calibri" pitchFamily="34" charset="0"/>
                <a:cs typeface="Calibri" pitchFamily="34" charset="0"/>
              </a:rPr>
              <a:t>iostream</a:t>
            </a:r>
            <a:r>
              <a:rPr lang="en-US" sz="1600" dirty="0" smtClean="0">
                <a:latin typeface="Calibri" pitchFamily="34" charset="0"/>
                <a:cs typeface="Calibri" pitchFamily="34" charset="0"/>
              </a:rPr>
              <a:t>&gt;</a:t>
            </a:r>
          </a:p>
          <a:p>
            <a:pPr fontAlgn="base"/>
            <a:r>
              <a:rPr lang="en-US" sz="1600" dirty="0" smtClean="0">
                <a:latin typeface="Calibri" pitchFamily="34" charset="0"/>
                <a:cs typeface="Calibri" pitchFamily="34" charset="0"/>
              </a:rPr>
              <a:t>using namespace </a:t>
            </a:r>
            <a:r>
              <a:rPr lang="en-US" sz="1600" dirty="0" err="1" smtClean="0">
                <a:latin typeface="Calibri" pitchFamily="34" charset="0"/>
                <a:cs typeface="Calibri" pitchFamily="34" charset="0"/>
              </a:rPr>
              <a:t>std</a:t>
            </a:r>
            <a:r>
              <a:rPr lang="en-US" sz="1600" dirty="0" smtClean="0">
                <a:latin typeface="Calibri" pitchFamily="34" charset="0"/>
                <a:cs typeface="Calibri" pitchFamily="34" charset="0"/>
              </a:rPr>
              <a:t>;</a:t>
            </a:r>
          </a:p>
          <a:p>
            <a:pPr fontAlgn="base"/>
            <a:r>
              <a:rPr lang="en-US" sz="1600" dirty="0" smtClean="0">
                <a:latin typeface="Calibri" pitchFamily="34" charset="0"/>
                <a:cs typeface="Calibri" pitchFamily="34" charset="0"/>
              </a:rPr>
              <a:t> </a:t>
            </a:r>
            <a:r>
              <a:rPr lang="en-US" sz="1600" dirty="0" err="1" smtClean="0">
                <a:latin typeface="Calibri" pitchFamily="34" charset="0"/>
                <a:cs typeface="Calibri" pitchFamily="34" charset="0"/>
              </a:rPr>
              <a:t>int</a:t>
            </a:r>
            <a:r>
              <a:rPr lang="en-US" sz="1600" dirty="0" smtClean="0">
                <a:latin typeface="Calibri" pitchFamily="34" charset="0"/>
                <a:cs typeface="Calibri" pitchFamily="34" charset="0"/>
              </a:rPr>
              <a:t> main()</a:t>
            </a:r>
          </a:p>
          <a:p>
            <a:pPr fontAlgn="base"/>
            <a:r>
              <a:rPr lang="en-US" sz="1600" dirty="0" smtClean="0">
                <a:latin typeface="Calibri" pitchFamily="34" charset="0"/>
                <a:cs typeface="Calibri" pitchFamily="34" charset="0"/>
              </a:rPr>
              <a:t>{</a:t>
            </a:r>
          </a:p>
          <a:p>
            <a:pPr fontAlgn="base"/>
            <a:r>
              <a:rPr lang="en-US" sz="1600" dirty="0" smtClean="0">
                <a:latin typeface="Calibri" pitchFamily="34" charset="0"/>
                <a:cs typeface="Calibri" pitchFamily="34" charset="0"/>
              </a:rPr>
              <a:t>    // Allocate huge amount of memory</a:t>
            </a:r>
          </a:p>
          <a:p>
            <a:pPr fontAlgn="base"/>
            <a:r>
              <a:rPr lang="en-US" sz="1600" dirty="0" smtClean="0">
                <a:latin typeface="Calibri" pitchFamily="34" charset="0"/>
                <a:cs typeface="Calibri" pitchFamily="34" charset="0"/>
              </a:rPr>
              <a:t>    long MEMORY_SIZE = 0x7fffffff;</a:t>
            </a:r>
          </a:p>
          <a:p>
            <a:pPr fontAlgn="base"/>
            <a:r>
              <a:rPr lang="en-US" sz="1600" dirty="0" smtClean="0">
                <a:latin typeface="Calibri" pitchFamily="34" charset="0"/>
                <a:cs typeface="Calibri" pitchFamily="34" charset="0"/>
              </a:rPr>
              <a:t>    // Allocate memory dynamically using "new" with "</a:t>
            </a:r>
            <a:r>
              <a:rPr lang="en-US" sz="1600" dirty="0" err="1" smtClean="0">
                <a:latin typeface="Calibri" pitchFamily="34" charset="0"/>
                <a:cs typeface="Calibri" pitchFamily="34" charset="0"/>
              </a:rPr>
              <a:t>nothrow</a:t>
            </a:r>
            <a:r>
              <a:rPr lang="en-US" sz="1600" dirty="0" smtClean="0">
                <a:latin typeface="Calibri" pitchFamily="34" charset="0"/>
                <a:cs typeface="Calibri" pitchFamily="34" charset="0"/>
              </a:rPr>
              <a:t>“  version of new</a:t>
            </a:r>
          </a:p>
          <a:p>
            <a:pPr fontAlgn="base"/>
            <a:r>
              <a:rPr lang="en-US" sz="1600" dirty="0" smtClean="0">
                <a:latin typeface="Calibri" pitchFamily="34" charset="0"/>
                <a:cs typeface="Calibri" pitchFamily="34" charset="0"/>
              </a:rPr>
              <a:t>    char* </a:t>
            </a:r>
            <a:r>
              <a:rPr lang="en-US" sz="1600" dirty="0" err="1" smtClean="0">
                <a:latin typeface="Calibri" pitchFamily="34" charset="0"/>
                <a:cs typeface="Calibri" pitchFamily="34" charset="0"/>
              </a:rPr>
              <a:t>addr</a:t>
            </a:r>
            <a:r>
              <a:rPr lang="en-US" sz="1600" dirty="0" smtClean="0">
                <a:latin typeface="Calibri" pitchFamily="34" charset="0"/>
                <a:cs typeface="Calibri" pitchFamily="34" charset="0"/>
              </a:rPr>
              <a:t> = new (</a:t>
            </a:r>
            <a:r>
              <a:rPr lang="en-US" sz="1600" dirty="0" err="1" smtClean="0">
                <a:latin typeface="Calibri" pitchFamily="34" charset="0"/>
                <a:cs typeface="Calibri" pitchFamily="34" charset="0"/>
              </a:rPr>
              <a:t>std</a:t>
            </a:r>
            <a:r>
              <a:rPr lang="en-US" sz="1600" dirty="0" smtClean="0">
                <a:latin typeface="Calibri" pitchFamily="34" charset="0"/>
                <a:cs typeface="Calibri" pitchFamily="34" charset="0"/>
              </a:rPr>
              <a:t>::</a:t>
            </a:r>
            <a:r>
              <a:rPr lang="en-US" sz="1600" dirty="0" err="1" smtClean="0">
                <a:latin typeface="Calibri" pitchFamily="34" charset="0"/>
                <a:cs typeface="Calibri" pitchFamily="34" charset="0"/>
              </a:rPr>
              <a:t>nothrow</a:t>
            </a:r>
            <a:r>
              <a:rPr lang="en-US" sz="1600" dirty="0" smtClean="0">
                <a:latin typeface="Calibri" pitchFamily="34" charset="0"/>
                <a:cs typeface="Calibri" pitchFamily="34" charset="0"/>
              </a:rPr>
              <a:t>) char[MEMORY_SIZE];</a:t>
            </a:r>
          </a:p>
          <a:p>
            <a:pPr fontAlgn="base"/>
            <a:r>
              <a:rPr lang="en-US" sz="1600" dirty="0" smtClean="0">
                <a:latin typeface="Calibri" pitchFamily="34" charset="0"/>
                <a:cs typeface="Calibri" pitchFamily="34" charset="0"/>
              </a:rPr>
              <a:t>    // Check if </a:t>
            </a:r>
            <a:r>
              <a:rPr lang="en-US" sz="1600" dirty="0" err="1" smtClean="0">
                <a:latin typeface="Calibri" pitchFamily="34" charset="0"/>
                <a:cs typeface="Calibri" pitchFamily="34" charset="0"/>
              </a:rPr>
              <a:t>addr</a:t>
            </a:r>
            <a:r>
              <a:rPr lang="en-US" sz="1600" dirty="0" smtClean="0">
                <a:latin typeface="Calibri" pitchFamily="34" charset="0"/>
                <a:cs typeface="Calibri" pitchFamily="34" charset="0"/>
              </a:rPr>
              <a:t> is having  proper address or not</a:t>
            </a:r>
          </a:p>
          <a:p>
            <a:pPr fontAlgn="base"/>
            <a:r>
              <a:rPr lang="en-US" sz="1600" dirty="0" smtClean="0">
                <a:latin typeface="Calibri" pitchFamily="34" charset="0"/>
                <a:cs typeface="Calibri" pitchFamily="34" charset="0"/>
              </a:rPr>
              <a:t>    if (</a:t>
            </a:r>
            <a:r>
              <a:rPr lang="en-US" sz="1600" dirty="0" err="1" smtClean="0">
                <a:latin typeface="Calibri" pitchFamily="34" charset="0"/>
                <a:cs typeface="Calibri" pitchFamily="34" charset="0"/>
              </a:rPr>
              <a:t>addr</a:t>
            </a:r>
            <a:r>
              <a:rPr lang="en-US" sz="1600" dirty="0" smtClean="0">
                <a:latin typeface="Calibri" pitchFamily="34" charset="0"/>
                <a:cs typeface="Calibri" pitchFamily="34" charset="0"/>
              </a:rPr>
              <a:t>) {</a:t>
            </a:r>
          </a:p>
          <a:p>
            <a:pPr fontAlgn="base"/>
            <a:r>
              <a:rPr lang="en-US" sz="1600" dirty="0" smtClean="0">
                <a:latin typeface="Calibri" pitchFamily="34" charset="0"/>
                <a:cs typeface="Calibri" pitchFamily="34" charset="0"/>
              </a:rPr>
              <a:t>          </a:t>
            </a:r>
            <a:r>
              <a:rPr lang="en-US" sz="1600" dirty="0" err="1" smtClean="0">
                <a:latin typeface="Calibri" pitchFamily="34" charset="0"/>
                <a:cs typeface="Calibri" pitchFamily="34" charset="0"/>
              </a:rPr>
              <a:t>cout</a:t>
            </a:r>
            <a:r>
              <a:rPr lang="en-US" sz="1600" dirty="0" smtClean="0">
                <a:latin typeface="Calibri" pitchFamily="34" charset="0"/>
                <a:cs typeface="Calibri" pitchFamily="34" charset="0"/>
              </a:rPr>
              <a:t> &lt;&lt; "Memory is allocated“ &lt;&lt; " Successfully" &lt;&lt; </a:t>
            </a:r>
            <a:r>
              <a:rPr lang="en-US" sz="1600" dirty="0" err="1" smtClean="0">
                <a:latin typeface="Calibri" pitchFamily="34" charset="0"/>
                <a:cs typeface="Calibri" pitchFamily="34" charset="0"/>
              </a:rPr>
              <a:t>endl</a:t>
            </a:r>
            <a:r>
              <a:rPr lang="en-US" sz="1600" dirty="0" smtClean="0">
                <a:latin typeface="Calibri" pitchFamily="34" charset="0"/>
                <a:cs typeface="Calibri" pitchFamily="34" charset="0"/>
              </a:rPr>
              <a:t>;</a:t>
            </a:r>
          </a:p>
          <a:p>
            <a:pPr fontAlgn="base"/>
            <a:r>
              <a:rPr lang="en-US" sz="1600" dirty="0" smtClean="0">
                <a:latin typeface="Calibri" pitchFamily="34" charset="0"/>
                <a:cs typeface="Calibri" pitchFamily="34" charset="0"/>
              </a:rPr>
              <a:t>    }</a:t>
            </a:r>
          </a:p>
          <a:p>
            <a:pPr fontAlgn="base"/>
            <a:r>
              <a:rPr lang="en-US" sz="1600" dirty="0" smtClean="0">
                <a:latin typeface="Calibri" pitchFamily="34" charset="0"/>
                <a:cs typeface="Calibri" pitchFamily="34" charset="0"/>
              </a:rPr>
              <a:t>    else {</a:t>
            </a:r>
          </a:p>
          <a:p>
            <a:pPr fontAlgn="base"/>
            <a:r>
              <a:rPr lang="en-US" sz="1600" dirty="0" smtClean="0">
                <a:latin typeface="Calibri" pitchFamily="34" charset="0"/>
                <a:cs typeface="Calibri" pitchFamily="34" charset="0"/>
              </a:rPr>
              <a:t>   // This part will be executed if large memory is allocated and failure occurs</a:t>
            </a:r>
          </a:p>
          <a:p>
            <a:pPr fontAlgn="base"/>
            <a:r>
              <a:rPr lang="en-US" sz="1600" dirty="0" smtClean="0">
                <a:latin typeface="Calibri" pitchFamily="34" charset="0"/>
                <a:cs typeface="Calibri" pitchFamily="34" charset="0"/>
              </a:rPr>
              <a:t>        </a:t>
            </a:r>
            <a:r>
              <a:rPr lang="en-US" sz="1600" dirty="0" err="1" smtClean="0">
                <a:latin typeface="Calibri" pitchFamily="34" charset="0"/>
                <a:cs typeface="Calibri" pitchFamily="34" charset="0"/>
              </a:rPr>
              <a:t>cout</a:t>
            </a:r>
            <a:r>
              <a:rPr lang="en-US" sz="1600" dirty="0" smtClean="0">
                <a:latin typeface="Calibri" pitchFamily="34" charset="0"/>
                <a:cs typeface="Calibri" pitchFamily="34" charset="0"/>
              </a:rPr>
              <a:t> &lt;&lt; "Memory  allocation“ &lt;&lt; " fails" &lt;&lt; </a:t>
            </a:r>
            <a:r>
              <a:rPr lang="en-US" sz="1600" dirty="0" err="1" smtClean="0">
                <a:latin typeface="Calibri" pitchFamily="34" charset="0"/>
                <a:cs typeface="Calibri" pitchFamily="34" charset="0"/>
              </a:rPr>
              <a:t>endl</a:t>
            </a:r>
            <a:r>
              <a:rPr lang="en-US" sz="1600" dirty="0" smtClean="0">
                <a:latin typeface="Calibri" pitchFamily="34" charset="0"/>
                <a:cs typeface="Calibri" pitchFamily="34" charset="0"/>
              </a:rPr>
              <a:t>;</a:t>
            </a:r>
          </a:p>
          <a:p>
            <a:pPr fontAlgn="base"/>
            <a:r>
              <a:rPr lang="en-US" sz="1600" dirty="0" smtClean="0">
                <a:latin typeface="Calibri" pitchFamily="34" charset="0"/>
                <a:cs typeface="Calibri" pitchFamily="34" charset="0"/>
              </a:rPr>
              <a:t>    }  </a:t>
            </a:r>
          </a:p>
          <a:p>
            <a:pPr fontAlgn="base"/>
            <a:r>
              <a:rPr lang="en-US" sz="1600" dirty="0" smtClean="0">
                <a:latin typeface="Calibri" pitchFamily="34" charset="0"/>
                <a:cs typeface="Calibri" pitchFamily="34" charset="0"/>
              </a:rPr>
              <a:t>    return 0;</a:t>
            </a:r>
          </a:p>
          <a:p>
            <a:pPr fontAlgn="base"/>
            <a:r>
              <a:rPr lang="en-US" sz="1600" dirty="0" smtClean="0">
                <a:latin typeface="Calibri" pitchFamily="34" charset="0"/>
                <a:cs typeface="Calibri" pitchFamily="34" charset="0"/>
              </a:rPr>
              <a:t>}</a:t>
            </a:r>
            <a:endParaRPr lang="en-US" sz="1600" dirty="0">
              <a:latin typeface="Calibri" pitchFamily="34" charset="0"/>
              <a:cs typeface="Calibri" pitchFamily="34" charset="0"/>
            </a:endParaRPr>
          </a:p>
        </p:txBody>
      </p:sp>
      <p:sp>
        <p:nvSpPr>
          <p:cNvPr id="2" name="TextBox 1"/>
          <p:cNvSpPr txBox="1"/>
          <p:nvPr/>
        </p:nvSpPr>
        <p:spPr>
          <a:xfrm>
            <a:off x="5743687" y="4381994"/>
            <a:ext cx="2691763" cy="523220"/>
          </a:xfrm>
          <a:prstGeom prst="rect">
            <a:avLst/>
          </a:prstGeom>
          <a:noFill/>
          <a:ln w="38100">
            <a:solidFill>
              <a:schemeClr val="tx1"/>
            </a:solidFill>
          </a:ln>
        </p:spPr>
        <p:txBody>
          <a:bodyPr wrap="none" rtlCol="0">
            <a:spAutoFit/>
          </a:bodyPr>
          <a:lstStyle/>
          <a:p>
            <a:pPr fontAlgn="base"/>
            <a:r>
              <a:rPr lang="en-US" dirty="0" smtClean="0"/>
              <a:t>Output: </a:t>
            </a:r>
            <a:r>
              <a:rPr lang="en-IN" dirty="0"/>
              <a:t>Memory allocation fails </a:t>
            </a:r>
          </a:p>
          <a:p>
            <a:endParaRPr lang="en-IN" dirty="0"/>
          </a:p>
        </p:txBody>
      </p:sp>
    </p:spTree>
    <p:extLst>
      <p:ext uri="{BB962C8B-B14F-4D97-AF65-F5344CB8AC3E}">
        <p14:creationId xmlns:p14="http://schemas.microsoft.com/office/powerpoint/2010/main" val="40930832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7"/>
          <p:cNvSpPr txBox="1"/>
          <p:nvPr/>
        </p:nvSpPr>
        <p:spPr>
          <a:xfrm>
            <a:off x="-2968" y="641768"/>
            <a:ext cx="9128131" cy="4504017"/>
          </a:xfrm>
          <a:prstGeom prst="rect">
            <a:avLst/>
          </a:prstGeom>
          <a:noFill/>
          <a:ln>
            <a:noFill/>
          </a:ln>
        </p:spPr>
        <p:txBody>
          <a:bodyPr spcFirstLastPara="1" wrap="square" lIns="91425" tIns="91425" rIns="91425" bIns="91425" anchor="t" anchorCtr="0">
            <a:noAutofit/>
          </a:bodyPr>
          <a:lstStyle/>
          <a:p>
            <a:pPr marL="76200">
              <a:lnSpc>
                <a:spcPct val="200000"/>
              </a:lnSpc>
              <a:buSzPts val="2400"/>
            </a:pPr>
            <a:r>
              <a:rPr lang="en" sz="1800" dirty="0">
                <a:latin typeface="Calibri" panose="020F0502020204030204" pitchFamily="34" charset="0"/>
                <a:cs typeface="Calibri" panose="020F0502020204030204" pitchFamily="34" charset="0"/>
              </a:rPr>
              <a:t>Let’s take a quick recap of previous lecture – </a:t>
            </a:r>
          </a:p>
          <a:p>
            <a:pPr marL="457200" indent="-381000">
              <a:lnSpc>
                <a:spcPct val="200000"/>
              </a:lnSpc>
              <a:buSzPts val="2400"/>
              <a:buFont typeface="Calibri,Sans-Serif"/>
              <a:buChar char="●"/>
            </a:pPr>
            <a:r>
              <a:rPr lang="en-US" sz="1800" dirty="0">
                <a:latin typeface="Calibri" panose="020F0502020204030204" pitchFamily="34" charset="0"/>
                <a:cs typeface="Calibri" panose="020F0502020204030204" pitchFamily="34" charset="0"/>
              </a:rPr>
              <a:t>Order of execution of constructors and destructors</a:t>
            </a:r>
          </a:p>
          <a:p>
            <a:pPr marL="457200" indent="-381000">
              <a:lnSpc>
                <a:spcPct val="200000"/>
              </a:lnSpc>
              <a:buSzPts val="2400"/>
              <a:buFont typeface="Calibri,Sans-Serif"/>
              <a:buChar char="●"/>
            </a:pPr>
            <a:r>
              <a:rPr lang="en-US" sz="1800" dirty="0">
                <a:latin typeface="Calibri" panose="020F0502020204030204" pitchFamily="34" charset="0"/>
                <a:cs typeface="Calibri" panose="020F0502020204030204" pitchFamily="34" charset="0"/>
              </a:rPr>
              <a:t>Resolving ambiguities in inheritance</a:t>
            </a:r>
          </a:p>
          <a:p>
            <a:pPr marL="457200" indent="-381000">
              <a:lnSpc>
                <a:spcPct val="200000"/>
              </a:lnSpc>
              <a:buSzPts val="2400"/>
              <a:buFont typeface="Calibri,Sans-Serif"/>
              <a:buChar char="●"/>
            </a:pPr>
            <a:r>
              <a:rPr lang="en-US" sz="1800" dirty="0">
                <a:latin typeface="Calibri" panose="020F0502020204030204" pitchFamily="34" charset="0"/>
                <a:cs typeface="Calibri" panose="020F0502020204030204" pitchFamily="34" charset="0"/>
              </a:rPr>
              <a:t>Virtual base class.</a:t>
            </a:r>
            <a:endParaRPr lang="en" sz="1800" dirty="0">
              <a:latin typeface="Calibri" panose="020F0502020204030204" pitchFamily="34" charset="0"/>
              <a:cs typeface="Calibri" panose="020F0502020204030204" pitchFamily="34" charset="0"/>
            </a:endParaRPr>
          </a:p>
        </p:txBody>
      </p:sp>
      <p:sp>
        <p:nvSpPr>
          <p:cNvPr id="82" name="Google Shape;82;p17"/>
          <p:cNvSpPr/>
          <p:nvPr/>
        </p:nvSpPr>
        <p:spPr>
          <a:xfrm>
            <a:off x="7611909" y="303609"/>
            <a:ext cx="909900" cy="2430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3" name="Google Shape;83;p17"/>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4" name="Google Shape;84;p17"/>
          <p:cNvSpPr txBox="1"/>
          <p:nvPr/>
        </p:nvSpPr>
        <p:spPr>
          <a:xfrm>
            <a:off x="127591" y="14350"/>
            <a:ext cx="4157330" cy="532259"/>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IN" sz="3000" b="1" dirty="0">
                <a:solidFill>
                  <a:srgbClr val="FFFFFF"/>
                </a:solidFill>
                <a:latin typeface="Calibri"/>
                <a:ea typeface="Calibri"/>
                <a:cs typeface="Calibri"/>
                <a:sym typeface="Calibri"/>
              </a:rPr>
              <a:t>Quick Recap</a:t>
            </a:r>
            <a:endParaRPr sz="3000" b="1" dirty="0">
              <a:solidFill>
                <a:srgbClr val="FFFFFF"/>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pPr fontAlgn="base"/>
            <a:r>
              <a:rPr lang="en-US" sz="1800" dirty="0" smtClean="0">
                <a:latin typeface="Calibri" pitchFamily="34" charset="0"/>
                <a:cs typeface="Calibri" pitchFamily="34" charset="0"/>
              </a:rPr>
              <a:t>What are the ways to allocate memory to variables?</a:t>
            </a:r>
          </a:p>
          <a:p>
            <a:pPr marL="342900" indent="-342900" fontAlgn="base">
              <a:buFont typeface="+mj-lt"/>
              <a:buAutoNum type="arabicPeriod"/>
            </a:pPr>
            <a:r>
              <a:rPr lang="en-US" sz="1800" dirty="0" smtClean="0">
                <a:latin typeface="Calibri" pitchFamily="34" charset="0"/>
                <a:cs typeface="Calibri" pitchFamily="34" charset="0"/>
              </a:rPr>
              <a:t>Using </a:t>
            </a:r>
            <a:r>
              <a:rPr lang="en-US" sz="1800" dirty="0" err="1" smtClean="0">
                <a:latin typeface="Calibri" pitchFamily="34" charset="0"/>
                <a:cs typeface="Calibri" pitchFamily="34" charset="0"/>
              </a:rPr>
              <a:t>malloc</a:t>
            </a:r>
            <a:endParaRPr lang="en-US" sz="1800" dirty="0" smtClean="0">
              <a:latin typeface="Calibri" pitchFamily="34" charset="0"/>
              <a:cs typeface="Calibri" pitchFamily="34" charset="0"/>
            </a:endParaRPr>
          </a:p>
          <a:p>
            <a:pPr marL="342900" indent="-342900" fontAlgn="base">
              <a:buFont typeface="+mj-lt"/>
              <a:buAutoNum type="arabicPeriod"/>
            </a:pPr>
            <a:r>
              <a:rPr lang="en-US" sz="1800" dirty="0" smtClean="0">
                <a:latin typeface="Calibri" pitchFamily="34" charset="0"/>
                <a:cs typeface="Calibri" pitchFamily="34" charset="0"/>
              </a:rPr>
              <a:t>Using </a:t>
            </a:r>
            <a:r>
              <a:rPr lang="en-US" sz="1800" dirty="0" err="1" smtClean="0">
                <a:latin typeface="Calibri" pitchFamily="34" charset="0"/>
                <a:cs typeface="Calibri" pitchFamily="34" charset="0"/>
              </a:rPr>
              <a:t>calloc</a:t>
            </a:r>
            <a:endParaRPr lang="en-US" sz="1800" dirty="0" smtClean="0">
              <a:latin typeface="Calibri" pitchFamily="34" charset="0"/>
              <a:cs typeface="Calibri" pitchFamily="34" charset="0"/>
            </a:endParaRPr>
          </a:p>
          <a:p>
            <a:pPr marL="342900" indent="-342900" fontAlgn="base">
              <a:buFont typeface="+mj-lt"/>
              <a:buAutoNum type="arabicPeriod"/>
            </a:pPr>
            <a:r>
              <a:rPr lang="en-US" sz="1800" dirty="0" smtClean="0">
                <a:latin typeface="Calibri" pitchFamily="34" charset="0"/>
                <a:cs typeface="Calibri" pitchFamily="34" charset="0"/>
              </a:rPr>
              <a:t>Using new</a:t>
            </a:r>
          </a:p>
          <a:p>
            <a:pPr fontAlgn="base"/>
            <a:endParaRPr lang="en-US" sz="1800" dirty="0">
              <a:latin typeface="Calibri" pitchFamily="34" charset="0"/>
              <a:cs typeface="Calibri" pitchFamily="34" charset="0"/>
            </a:endParaRPr>
          </a:p>
          <a:p>
            <a:pPr fontAlgn="base"/>
            <a:endParaRPr lang="en-US" sz="1800" dirty="0" smtClean="0">
              <a:latin typeface="Calibri" pitchFamily="34" charset="0"/>
              <a:cs typeface="Calibri" pitchFamily="34" charset="0"/>
            </a:endParaRPr>
          </a:p>
          <a:p>
            <a:pPr marL="342900" indent="-342900" fontAlgn="base">
              <a:buFont typeface="+mj-lt"/>
              <a:buAutoNum type="alphaUcPeriod"/>
            </a:pPr>
            <a:r>
              <a:rPr lang="en-US" sz="1800" dirty="0" smtClean="0">
                <a:latin typeface="Calibri" pitchFamily="34" charset="0"/>
                <a:cs typeface="Calibri" pitchFamily="34" charset="0"/>
              </a:rPr>
              <a:t>1 ,2</a:t>
            </a:r>
          </a:p>
          <a:p>
            <a:pPr marL="342900" indent="-342900" fontAlgn="base">
              <a:buFont typeface="+mj-lt"/>
              <a:buAutoNum type="alphaUcPeriod"/>
            </a:pPr>
            <a:r>
              <a:rPr lang="en-US" sz="1800" dirty="0" smtClean="0">
                <a:latin typeface="Calibri" pitchFamily="34" charset="0"/>
                <a:cs typeface="Calibri" pitchFamily="34" charset="0"/>
              </a:rPr>
              <a:t>1,2,3</a:t>
            </a:r>
          </a:p>
          <a:p>
            <a:pPr marL="342900" indent="-342900" fontAlgn="base">
              <a:buFont typeface="+mj-lt"/>
              <a:buAutoNum type="alphaUcPeriod"/>
            </a:pPr>
            <a:r>
              <a:rPr lang="en-US" sz="1800" dirty="0" smtClean="0">
                <a:latin typeface="Calibri" pitchFamily="34" charset="0"/>
                <a:cs typeface="Calibri" pitchFamily="34" charset="0"/>
              </a:rPr>
              <a:t>Only 3</a:t>
            </a:r>
          </a:p>
          <a:p>
            <a:pPr marL="342900" indent="-342900" fontAlgn="base">
              <a:buFont typeface="+mj-lt"/>
              <a:buAutoNum type="alphaUcPeriod"/>
            </a:pPr>
            <a:r>
              <a:rPr lang="en-US" sz="1800" dirty="0" smtClean="0">
                <a:latin typeface="Calibri" pitchFamily="34" charset="0"/>
                <a:cs typeface="Calibri" pitchFamily="34" charset="0"/>
              </a:rPr>
              <a:t>None of the above</a:t>
            </a:r>
          </a:p>
          <a:p>
            <a:pPr marL="342900" indent="-342900" fontAlgn="base">
              <a:buFont typeface="+mj-lt"/>
              <a:buAutoNum type="arabicPeriod"/>
            </a:pPr>
            <a:endParaRPr lang="en-US" sz="1800" dirty="0">
              <a:latin typeface="Calibri" pitchFamily="34" charset="0"/>
              <a:cs typeface="Calibri" pitchFamily="34" charset="0"/>
            </a:endParaRPr>
          </a:p>
          <a:p>
            <a:pPr marL="342900" indent="-342900" fontAlgn="base">
              <a:buFont typeface="+mj-lt"/>
              <a:buAutoNum type="arabicPeriod"/>
            </a:pPr>
            <a:endParaRPr lang="en-US" sz="1800" dirty="0">
              <a:latin typeface="Calibri" pitchFamily="34" charset="0"/>
              <a:cs typeface="Calibri" pitchFamily="34" charset="0"/>
            </a:endParaRPr>
          </a:p>
        </p:txBody>
      </p:sp>
      <p:sp>
        <p:nvSpPr>
          <p:cNvPr id="8" name="Google Shape;99;p19">
            <a:extLst>
              <a:ext uri="{FF2B5EF4-FFF2-40B4-BE49-F238E27FC236}">
                <a16:creationId xmlns:a16="http://schemas.microsoft.com/office/drawing/2014/main" xmlns=""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smtClean="0">
                <a:solidFill>
                  <a:srgbClr val="FFFFFF"/>
                </a:solidFill>
                <a:latin typeface="Calibri" panose="020F0502020204030204" pitchFamily="34" charset="0"/>
                <a:cs typeface="Calibri" panose="020F0502020204030204" pitchFamily="34" charset="0"/>
              </a:rPr>
              <a:t>MCQ</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936515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pPr fontAlgn="base"/>
            <a:r>
              <a:rPr lang="en-US" sz="1800" dirty="0" smtClean="0">
                <a:latin typeface="Calibri" pitchFamily="34" charset="0"/>
                <a:cs typeface="Calibri" pitchFamily="34" charset="0"/>
              </a:rPr>
              <a:t>What are the ways to allocate memory to variables?</a:t>
            </a:r>
          </a:p>
          <a:p>
            <a:pPr marL="342900" indent="-342900" fontAlgn="base">
              <a:buFont typeface="+mj-lt"/>
              <a:buAutoNum type="arabicPeriod"/>
            </a:pPr>
            <a:r>
              <a:rPr lang="en-US" sz="1800" dirty="0" smtClean="0">
                <a:latin typeface="Calibri" pitchFamily="34" charset="0"/>
                <a:cs typeface="Calibri" pitchFamily="34" charset="0"/>
              </a:rPr>
              <a:t>Using </a:t>
            </a:r>
            <a:r>
              <a:rPr lang="en-US" sz="1800" dirty="0" err="1" smtClean="0">
                <a:latin typeface="Calibri" pitchFamily="34" charset="0"/>
                <a:cs typeface="Calibri" pitchFamily="34" charset="0"/>
              </a:rPr>
              <a:t>malloc</a:t>
            </a:r>
            <a:endParaRPr lang="en-US" sz="1800" dirty="0" smtClean="0">
              <a:latin typeface="Calibri" pitchFamily="34" charset="0"/>
              <a:cs typeface="Calibri" pitchFamily="34" charset="0"/>
            </a:endParaRPr>
          </a:p>
          <a:p>
            <a:pPr marL="342900" indent="-342900" fontAlgn="base">
              <a:buFont typeface="+mj-lt"/>
              <a:buAutoNum type="arabicPeriod"/>
            </a:pPr>
            <a:r>
              <a:rPr lang="en-US" sz="1800" dirty="0" smtClean="0">
                <a:latin typeface="Calibri" pitchFamily="34" charset="0"/>
                <a:cs typeface="Calibri" pitchFamily="34" charset="0"/>
              </a:rPr>
              <a:t>Using </a:t>
            </a:r>
            <a:r>
              <a:rPr lang="en-US" sz="1800" dirty="0" err="1" smtClean="0">
                <a:latin typeface="Calibri" pitchFamily="34" charset="0"/>
                <a:cs typeface="Calibri" pitchFamily="34" charset="0"/>
              </a:rPr>
              <a:t>calloc</a:t>
            </a:r>
            <a:endParaRPr lang="en-US" sz="1800" dirty="0" smtClean="0">
              <a:latin typeface="Calibri" pitchFamily="34" charset="0"/>
              <a:cs typeface="Calibri" pitchFamily="34" charset="0"/>
            </a:endParaRPr>
          </a:p>
          <a:p>
            <a:pPr marL="342900" indent="-342900" fontAlgn="base">
              <a:buFont typeface="+mj-lt"/>
              <a:buAutoNum type="arabicPeriod"/>
            </a:pPr>
            <a:r>
              <a:rPr lang="en-US" sz="1800" dirty="0" smtClean="0">
                <a:latin typeface="Calibri" pitchFamily="34" charset="0"/>
                <a:cs typeface="Calibri" pitchFamily="34" charset="0"/>
              </a:rPr>
              <a:t>Using new</a:t>
            </a:r>
          </a:p>
          <a:p>
            <a:pPr fontAlgn="base"/>
            <a:endParaRPr lang="en-US" sz="1800" dirty="0">
              <a:latin typeface="Calibri" pitchFamily="34" charset="0"/>
              <a:cs typeface="Calibri" pitchFamily="34" charset="0"/>
            </a:endParaRPr>
          </a:p>
          <a:p>
            <a:pPr fontAlgn="base"/>
            <a:endParaRPr lang="en-US" sz="1800" dirty="0" smtClean="0">
              <a:latin typeface="Calibri" pitchFamily="34" charset="0"/>
              <a:cs typeface="Calibri" pitchFamily="34" charset="0"/>
            </a:endParaRPr>
          </a:p>
          <a:p>
            <a:pPr marL="342900" indent="-342900" fontAlgn="base">
              <a:buFont typeface="+mj-lt"/>
              <a:buAutoNum type="alphaUcPeriod"/>
            </a:pPr>
            <a:r>
              <a:rPr lang="en-US" sz="1800" dirty="0" smtClean="0">
                <a:latin typeface="Calibri" pitchFamily="34" charset="0"/>
                <a:cs typeface="Calibri" pitchFamily="34" charset="0"/>
              </a:rPr>
              <a:t>1 ,2</a:t>
            </a:r>
          </a:p>
          <a:p>
            <a:pPr marL="342900" indent="-342900" fontAlgn="base">
              <a:buFont typeface="+mj-lt"/>
              <a:buAutoNum type="alphaUcPeriod"/>
            </a:pPr>
            <a:r>
              <a:rPr lang="en-US" sz="1800" dirty="0" smtClean="0">
                <a:latin typeface="Calibri" pitchFamily="34" charset="0"/>
                <a:cs typeface="Calibri" pitchFamily="34" charset="0"/>
              </a:rPr>
              <a:t>1,2,3</a:t>
            </a:r>
          </a:p>
          <a:p>
            <a:pPr marL="342900" indent="-342900" fontAlgn="base">
              <a:buFont typeface="+mj-lt"/>
              <a:buAutoNum type="alphaUcPeriod"/>
            </a:pPr>
            <a:r>
              <a:rPr lang="en-US" sz="1800" dirty="0" smtClean="0">
                <a:latin typeface="Calibri" pitchFamily="34" charset="0"/>
                <a:cs typeface="Calibri" pitchFamily="34" charset="0"/>
              </a:rPr>
              <a:t>Only 3</a:t>
            </a:r>
          </a:p>
          <a:p>
            <a:pPr marL="342900" indent="-342900" fontAlgn="base">
              <a:buFont typeface="+mj-lt"/>
              <a:buAutoNum type="alphaUcPeriod"/>
            </a:pPr>
            <a:r>
              <a:rPr lang="en-US" sz="1800" dirty="0" smtClean="0">
                <a:latin typeface="Calibri" pitchFamily="34" charset="0"/>
                <a:cs typeface="Calibri" pitchFamily="34" charset="0"/>
              </a:rPr>
              <a:t>None of the above</a:t>
            </a:r>
          </a:p>
          <a:p>
            <a:pPr marL="342900" indent="-342900" fontAlgn="base">
              <a:buFont typeface="+mj-lt"/>
              <a:buAutoNum type="arabicPeriod"/>
            </a:pPr>
            <a:endParaRPr lang="en-US" sz="1800" dirty="0" smtClean="0">
              <a:latin typeface="Calibri" pitchFamily="34" charset="0"/>
              <a:cs typeface="Calibri" pitchFamily="34" charset="0"/>
            </a:endParaRPr>
          </a:p>
          <a:p>
            <a:pPr marL="342900" indent="-342900" fontAlgn="base">
              <a:buFont typeface="+mj-lt"/>
              <a:buAutoNum type="arabicPeriod"/>
            </a:pPr>
            <a:endParaRPr lang="en-US" sz="1800" dirty="0">
              <a:latin typeface="Calibri" pitchFamily="34" charset="0"/>
              <a:cs typeface="Calibri" pitchFamily="34" charset="0"/>
            </a:endParaRPr>
          </a:p>
          <a:p>
            <a:pPr fontAlgn="base"/>
            <a:r>
              <a:rPr lang="en-US" sz="1800" dirty="0" smtClean="0">
                <a:solidFill>
                  <a:srgbClr val="FF0000"/>
                </a:solidFill>
                <a:latin typeface="Calibri" pitchFamily="34" charset="0"/>
                <a:cs typeface="Calibri" pitchFamily="34" charset="0"/>
              </a:rPr>
              <a:t>Answer: option B</a:t>
            </a:r>
            <a:endParaRPr lang="en-US" sz="1800" dirty="0">
              <a:solidFill>
                <a:srgbClr val="FF0000"/>
              </a:solidFill>
              <a:latin typeface="Calibri" pitchFamily="34" charset="0"/>
              <a:cs typeface="Calibri" pitchFamily="34" charset="0"/>
            </a:endParaRPr>
          </a:p>
          <a:p>
            <a:pPr marL="342900" indent="-342900" fontAlgn="base">
              <a:buFont typeface="+mj-lt"/>
              <a:buAutoNum type="arabicPeriod"/>
            </a:pPr>
            <a:endParaRPr lang="en-US" sz="1800" dirty="0">
              <a:latin typeface="Calibri" pitchFamily="34" charset="0"/>
              <a:cs typeface="Calibri" pitchFamily="34" charset="0"/>
            </a:endParaRPr>
          </a:p>
        </p:txBody>
      </p:sp>
      <p:sp>
        <p:nvSpPr>
          <p:cNvPr id="8" name="Google Shape;99;p19">
            <a:extLst>
              <a:ext uri="{FF2B5EF4-FFF2-40B4-BE49-F238E27FC236}">
                <a16:creationId xmlns:a16="http://schemas.microsoft.com/office/drawing/2014/main" xmlns=""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smtClean="0">
                <a:solidFill>
                  <a:srgbClr val="FFFFFF"/>
                </a:solidFill>
                <a:latin typeface="Calibri" panose="020F0502020204030204" pitchFamily="34" charset="0"/>
                <a:cs typeface="Calibri" panose="020F0502020204030204" pitchFamily="34" charset="0"/>
              </a:rPr>
              <a:t>MCQ</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032850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pPr fontAlgn="base"/>
            <a:r>
              <a:rPr lang="en-US" sz="1800" dirty="0" smtClean="0">
                <a:latin typeface="Calibri" pitchFamily="34" charset="0"/>
                <a:cs typeface="Calibri" pitchFamily="34" charset="0"/>
              </a:rPr>
              <a:t>Find the odd man out.</a:t>
            </a:r>
          </a:p>
          <a:p>
            <a:pPr fontAlgn="base"/>
            <a:r>
              <a:rPr lang="en-US" sz="1800" dirty="0" smtClean="0">
                <a:latin typeface="Calibri" pitchFamily="34" charset="0"/>
                <a:cs typeface="Calibri" pitchFamily="34" charset="0"/>
              </a:rPr>
              <a:t>Dynamic allocation, run time allocation, pointer, array</a:t>
            </a:r>
          </a:p>
          <a:p>
            <a:pPr fontAlgn="base"/>
            <a:endParaRPr lang="en-US" sz="1800" dirty="0">
              <a:latin typeface="Calibri" pitchFamily="34" charset="0"/>
              <a:cs typeface="Calibri" pitchFamily="34" charset="0"/>
            </a:endParaRPr>
          </a:p>
          <a:p>
            <a:pPr marL="342900" indent="-342900" fontAlgn="base">
              <a:buAutoNum type="arabicPeriod"/>
            </a:pPr>
            <a:r>
              <a:rPr lang="en-US" sz="1800" dirty="0" smtClean="0">
                <a:latin typeface="Calibri" pitchFamily="34" charset="0"/>
                <a:cs typeface="Calibri" pitchFamily="34" charset="0"/>
              </a:rPr>
              <a:t>Dynamic allocation</a:t>
            </a:r>
          </a:p>
          <a:p>
            <a:pPr marL="342900" indent="-342900" fontAlgn="base">
              <a:buAutoNum type="arabicPeriod"/>
            </a:pPr>
            <a:r>
              <a:rPr lang="en-US" sz="1800" dirty="0" smtClean="0">
                <a:latin typeface="Calibri" pitchFamily="34" charset="0"/>
                <a:cs typeface="Calibri" pitchFamily="34" charset="0"/>
              </a:rPr>
              <a:t>Run time allocation</a:t>
            </a:r>
          </a:p>
          <a:p>
            <a:pPr marL="342900" indent="-342900" fontAlgn="base">
              <a:buAutoNum type="arabicPeriod"/>
            </a:pPr>
            <a:r>
              <a:rPr lang="en-US" sz="1800" dirty="0" smtClean="0">
                <a:latin typeface="Calibri" pitchFamily="34" charset="0"/>
                <a:cs typeface="Calibri" pitchFamily="34" charset="0"/>
              </a:rPr>
              <a:t>Pointer</a:t>
            </a:r>
          </a:p>
          <a:p>
            <a:pPr marL="342900" indent="-342900" fontAlgn="base">
              <a:buAutoNum type="arabicPeriod"/>
            </a:pPr>
            <a:r>
              <a:rPr lang="en-US" sz="1800" dirty="0" smtClean="0">
                <a:latin typeface="Calibri" pitchFamily="34" charset="0"/>
                <a:cs typeface="Calibri" pitchFamily="34" charset="0"/>
              </a:rPr>
              <a:t>Array</a:t>
            </a:r>
          </a:p>
          <a:p>
            <a:pPr fontAlgn="base"/>
            <a:endParaRPr lang="en-US" sz="1800" dirty="0">
              <a:latin typeface="Calibri" pitchFamily="34" charset="0"/>
              <a:cs typeface="Calibri" pitchFamily="34" charset="0"/>
            </a:endParaRPr>
          </a:p>
          <a:p>
            <a:pPr fontAlgn="base"/>
            <a:endParaRPr lang="en-US" sz="1800" dirty="0">
              <a:latin typeface="Calibri" pitchFamily="34" charset="0"/>
              <a:cs typeface="Calibri" pitchFamily="34" charset="0"/>
            </a:endParaRPr>
          </a:p>
        </p:txBody>
      </p:sp>
      <p:sp>
        <p:nvSpPr>
          <p:cNvPr id="8" name="Google Shape;99;p19">
            <a:extLst>
              <a:ext uri="{FF2B5EF4-FFF2-40B4-BE49-F238E27FC236}">
                <a16:creationId xmlns:a16="http://schemas.microsoft.com/office/drawing/2014/main" xmlns=""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smtClean="0">
                <a:solidFill>
                  <a:srgbClr val="FFFFFF"/>
                </a:solidFill>
                <a:latin typeface="Calibri" panose="020F0502020204030204" pitchFamily="34" charset="0"/>
                <a:cs typeface="Calibri" panose="020F0502020204030204" pitchFamily="34" charset="0"/>
              </a:rPr>
              <a:t>MCQ</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269286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pPr fontAlgn="base"/>
            <a:r>
              <a:rPr lang="en-US" sz="1800" dirty="0" smtClean="0">
                <a:latin typeface="Calibri" pitchFamily="34" charset="0"/>
                <a:cs typeface="Calibri" pitchFamily="34" charset="0"/>
              </a:rPr>
              <a:t>Find the odd man out.</a:t>
            </a:r>
          </a:p>
          <a:p>
            <a:pPr fontAlgn="base"/>
            <a:r>
              <a:rPr lang="en-US" sz="1800" dirty="0" smtClean="0">
                <a:latin typeface="Calibri" pitchFamily="34" charset="0"/>
                <a:cs typeface="Calibri" pitchFamily="34" charset="0"/>
              </a:rPr>
              <a:t>Dynamic allocation, run time allocation, pointer, array</a:t>
            </a:r>
          </a:p>
          <a:p>
            <a:pPr fontAlgn="base"/>
            <a:endParaRPr lang="en-US" sz="1800" dirty="0">
              <a:latin typeface="Calibri" pitchFamily="34" charset="0"/>
              <a:cs typeface="Calibri" pitchFamily="34" charset="0"/>
            </a:endParaRPr>
          </a:p>
          <a:p>
            <a:pPr marL="342900" indent="-342900" fontAlgn="base">
              <a:buAutoNum type="arabicPeriod"/>
            </a:pPr>
            <a:r>
              <a:rPr lang="en-US" sz="1800" dirty="0" smtClean="0">
                <a:latin typeface="Calibri" pitchFamily="34" charset="0"/>
                <a:cs typeface="Calibri" pitchFamily="34" charset="0"/>
              </a:rPr>
              <a:t>Dynamic allocation</a:t>
            </a:r>
          </a:p>
          <a:p>
            <a:pPr marL="342900" indent="-342900" fontAlgn="base">
              <a:buAutoNum type="arabicPeriod"/>
            </a:pPr>
            <a:r>
              <a:rPr lang="en-US" sz="1800" dirty="0" smtClean="0">
                <a:latin typeface="Calibri" pitchFamily="34" charset="0"/>
                <a:cs typeface="Calibri" pitchFamily="34" charset="0"/>
              </a:rPr>
              <a:t>Run time allocation</a:t>
            </a:r>
          </a:p>
          <a:p>
            <a:pPr marL="342900" indent="-342900" fontAlgn="base">
              <a:buAutoNum type="arabicPeriod"/>
            </a:pPr>
            <a:r>
              <a:rPr lang="en-US" sz="1800" dirty="0" smtClean="0">
                <a:latin typeface="Calibri" pitchFamily="34" charset="0"/>
                <a:cs typeface="Calibri" pitchFamily="34" charset="0"/>
              </a:rPr>
              <a:t>Pointer</a:t>
            </a:r>
          </a:p>
          <a:p>
            <a:pPr marL="342900" indent="-342900" fontAlgn="base">
              <a:buAutoNum type="arabicPeriod"/>
            </a:pPr>
            <a:r>
              <a:rPr lang="en-US" sz="1800" dirty="0" smtClean="0">
                <a:latin typeface="Calibri" pitchFamily="34" charset="0"/>
                <a:cs typeface="Calibri" pitchFamily="34" charset="0"/>
              </a:rPr>
              <a:t>Array</a:t>
            </a:r>
          </a:p>
          <a:p>
            <a:pPr fontAlgn="base"/>
            <a:endParaRPr lang="en-US" sz="1800" dirty="0">
              <a:latin typeface="Calibri" pitchFamily="34" charset="0"/>
              <a:cs typeface="Calibri" pitchFamily="34" charset="0"/>
            </a:endParaRPr>
          </a:p>
          <a:p>
            <a:pPr fontAlgn="base"/>
            <a:r>
              <a:rPr lang="en-US" sz="1800" dirty="0" smtClean="0">
                <a:solidFill>
                  <a:srgbClr val="FF0000"/>
                </a:solidFill>
                <a:latin typeface="Calibri" pitchFamily="34" charset="0"/>
                <a:cs typeface="Calibri" pitchFamily="34" charset="0"/>
              </a:rPr>
              <a:t>Answer: Array as it is static allocation</a:t>
            </a:r>
            <a:endParaRPr lang="en-US" sz="1800" dirty="0">
              <a:solidFill>
                <a:srgbClr val="FF0000"/>
              </a:solidFill>
              <a:latin typeface="Calibri" pitchFamily="34" charset="0"/>
              <a:cs typeface="Calibri" pitchFamily="34" charset="0"/>
            </a:endParaRPr>
          </a:p>
        </p:txBody>
      </p:sp>
      <p:sp>
        <p:nvSpPr>
          <p:cNvPr id="8" name="Google Shape;99;p19">
            <a:extLst>
              <a:ext uri="{FF2B5EF4-FFF2-40B4-BE49-F238E27FC236}">
                <a16:creationId xmlns:a16="http://schemas.microsoft.com/office/drawing/2014/main" xmlns=""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smtClean="0">
                <a:solidFill>
                  <a:srgbClr val="FFFFFF"/>
                </a:solidFill>
                <a:latin typeface="Calibri" panose="020F0502020204030204" pitchFamily="34" charset="0"/>
                <a:cs typeface="Calibri" panose="020F0502020204030204" pitchFamily="34" charset="0"/>
              </a:rPr>
              <a:t>MCQ</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2860533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pPr fontAlgn="base"/>
            <a:r>
              <a:rPr lang="en-US" sz="1800" dirty="0" smtClean="0">
                <a:latin typeface="Calibri" pitchFamily="34" charset="0"/>
                <a:cs typeface="Calibri" pitchFamily="34" charset="0"/>
              </a:rPr>
              <a:t>Which of the following in not correct way to </a:t>
            </a:r>
            <a:r>
              <a:rPr lang="en-US" sz="1800" dirty="0">
                <a:latin typeface="Calibri" pitchFamily="34" charset="0"/>
                <a:cs typeface="Calibri" pitchFamily="34" charset="0"/>
              </a:rPr>
              <a:t>d</a:t>
            </a:r>
            <a:r>
              <a:rPr lang="en-US" sz="1800" dirty="0" smtClean="0">
                <a:latin typeface="Calibri" pitchFamily="34" charset="0"/>
                <a:cs typeface="Calibri" pitchFamily="34" charset="0"/>
              </a:rPr>
              <a:t>ynamically allocate memory?</a:t>
            </a:r>
          </a:p>
          <a:p>
            <a:pPr marL="342900" indent="-342900" fontAlgn="base">
              <a:buFont typeface="+mj-lt"/>
              <a:buAutoNum type="arabicPeriod"/>
            </a:pPr>
            <a:r>
              <a:rPr lang="en-US" sz="1800" dirty="0" err="1" smtClean="0">
                <a:latin typeface="Calibri" pitchFamily="34" charset="0"/>
                <a:cs typeface="Calibri" pitchFamily="34" charset="0"/>
              </a:rPr>
              <a:t>int</a:t>
            </a:r>
            <a:r>
              <a:rPr lang="en-US" sz="1800" dirty="0" smtClean="0">
                <a:latin typeface="Calibri" pitchFamily="34" charset="0"/>
                <a:cs typeface="Calibri" pitchFamily="34" charset="0"/>
              </a:rPr>
              <a:t> new *p;</a:t>
            </a:r>
          </a:p>
          <a:p>
            <a:pPr marL="342900" indent="-342900" fontAlgn="base">
              <a:buFont typeface="+mj-lt"/>
              <a:buAutoNum type="arabicPeriod"/>
            </a:pPr>
            <a:r>
              <a:rPr lang="en-US" sz="1800" dirty="0" err="1" smtClean="0">
                <a:latin typeface="Calibri" pitchFamily="34" charset="0"/>
                <a:cs typeface="Calibri" pitchFamily="34" charset="0"/>
              </a:rPr>
              <a:t>int</a:t>
            </a:r>
            <a:r>
              <a:rPr lang="en-US" sz="1800" dirty="0" smtClean="0">
                <a:latin typeface="Calibri" pitchFamily="34" charset="0"/>
                <a:cs typeface="Calibri" pitchFamily="34" charset="0"/>
              </a:rPr>
              <a:t> *p=new </a:t>
            </a:r>
            <a:r>
              <a:rPr lang="en-US" sz="1800" dirty="0" err="1" smtClean="0">
                <a:latin typeface="Calibri" pitchFamily="34" charset="0"/>
                <a:cs typeface="Calibri" pitchFamily="34" charset="0"/>
              </a:rPr>
              <a:t>int</a:t>
            </a:r>
            <a:r>
              <a:rPr lang="en-US" sz="1800" dirty="0" smtClean="0">
                <a:latin typeface="Calibri" pitchFamily="34" charset="0"/>
                <a:cs typeface="Calibri" pitchFamily="34" charset="0"/>
              </a:rPr>
              <a:t>;</a:t>
            </a:r>
          </a:p>
          <a:p>
            <a:pPr marL="342900" indent="-342900" fontAlgn="base">
              <a:buFont typeface="+mj-lt"/>
              <a:buAutoNum type="arabicPeriod"/>
            </a:pPr>
            <a:r>
              <a:rPr lang="en-US" sz="1800" dirty="0" err="1">
                <a:latin typeface="Calibri" pitchFamily="34" charset="0"/>
                <a:cs typeface="Calibri" pitchFamily="34" charset="0"/>
              </a:rPr>
              <a:t>i</a:t>
            </a:r>
            <a:r>
              <a:rPr lang="en-US" sz="1800" dirty="0" err="1" smtClean="0">
                <a:latin typeface="Calibri" pitchFamily="34" charset="0"/>
                <a:cs typeface="Calibri" pitchFamily="34" charset="0"/>
              </a:rPr>
              <a:t>nt</a:t>
            </a:r>
            <a:r>
              <a:rPr lang="en-US" sz="1800" dirty="0" smtClean="0">
                <a:latin typeface="Calibri" pitchFamily="34" charset="0"/>
                <a:cs typeface="Calibri" pitchFamily="34" charset="0"/>
              </a:rPr>
              <a:t> *p=new </a:t>
            </a:r>
            <a:r>
              <a:rPr lang="en-US" sz="1800" dirty="0" err="1" smtClean="0">
                <a:latin typeface="Calibri" pitchFamily="34" charset="0"/>
                <a:cs typeface="Calibri" pitchFamily="34" charset="0"/>
              </a:rPr>
              <a:t>int</a:t>
            </a:r>
            <a:r>
              <a:rPr lang="en-US" sz="1800" dirty="0" smtClean="0">
                <a:latin typeface="Calibri" pitchFamily="34" charset="0"/>
                <a:cs typeface="Calibri" pitchFamily="34" charset="0"/>
              </a:rPr>
              <a:t>[10];</a:t>
            </a:r>
          </a:p>
          <a:p>
            <a:pPr marL="342900" indent="-342900" fontAlgn="base">
              <a:buFont typeface="+mj-lt"/>
              <a:buAutoNum type="arabicPeriod"/>
            </a:pPr>
            <a:r>
              <a:rPr lang="en-US" sz="1800" dirty="0" err="1" smtClean="0">
                <a:latin typeface="Calibri" pitchFamily="34" charset="0"/>
                <a:cs typeface="Calibri" pitchFamily="34" charset="0"/>
              </a:rPr>
              <a:t>classA</a:t>
            </a:r>
            <a:r>
              <a:rPr lang="en-US" sz="1800" dirty="0" smtClean="0">
                <a:latin typeface="Calibri" pitchFamily="34" charset="0"/>
                <a:cs typeface="Calibri" pitchFamily="34" charset="0"/>
              </a:rPr>
              <a:t> </a:t>
            </a:r>
            <a:r>
              <a:rPr lang="en-US" sz="1800" dirty="0" err="1" smtClean="0">
                <a:latin typeface="Calibri" pitchFamily="34" charset="0"/>
                <a:cs typeface="Calibri" pitchFamily="34" charset="0"/>
              </a:rPr>
              <a:t>objA</a:t>
            </a:r>
            <a:r>
              <a:rPr lang="en-US" sz="1800" dirty="0" smtClean="0">
                <a:latin typeface="Calibri" pitchFamily="34" charset="0"/>
                <a:cs typeface="Calibri" pitchFamily="34" charset="0"/>
              </a:rPr>
              <a:t>=new </a:t>
            </a:r>
            <a:r>
              <a:rPr lang="en-US" sz="1800" dirty="0" err="1" smtClean="0">
                <a:latin typeface="Calibri" pitchFamily="34" charset="0"/>
                <a:cs typeface="Calibri" pitchFamily="34" charset="0"/>
              </a:rPr>
              <a:t>classA</a:t>
            </a:r>
            <a:r>
              <a:rPr lang="en-US" sz="1800" dirty="0" smtClean="0">
                <a:latin typeface="Calibri" pitchFamily="34" charset="0"/>
                <a:cs typeface="Calibri" pitchFamily="34" charset="0"/>
              </a:rPr>
              <a:t>();</a:t>
            </a:r>
          </a:p>
          <a:p>
            <a:pPr fontAlgn="base"/>
            <a:endParaRPr lang="en-US" sz="1800" dirty="0" smtClean="0">
              <a:latin typeface="Calibri" pitchFamily="34" charset="0"/>
              <a:cs typeface="Calibri" pitchFamily="34" charset="0"/>
            </a:endParaRPr>
          </a:p>
          <a:p>
            <a:pPr marL="342900" indent="-342900" fontAlgn="base">
              <a:buFont typeface="+mj-lt"/>
              <a:buAutoNum type="arabicPeriod"/>
            </a:pPr>
            <a:endParaRPr lang="en-US" sz="1800" dirty="0">
              <a:latin typeface="Calibri" pitchFamily="34" charset="0"/>
              <a:cs typeface="Calibri" pitchFamily="34" charset="0"/>
            </a:endParaRPr>
          </a:p>
        </p:txBody>
      </p:sp>
      <p:sp>
        <p:nvSpPr>
          <p:cNvPr id="8" name="Google Shape;99;p19">
            <a:extLst>
              <a:ext uri="{FF2B5EF4-FFF2-40B4-BE49-F238E27FC236}">
                <a16:creationId xmlns:a16="http://schemas.microsoft.com/office/drawing/2014/main" xmlns=""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smtClean="0">
                <a:solidFill>
                  <a:srgbClr val="FFFFFF"/>
                </a:solidFill>
                <a:latin typeface="Calibri" panose="020F0502020204030204" pitchFamily="34" charset="0"/>
                <a:cs typeface="Calibri" panose="020F0502020204030204" pitchFamily="34" charset="0"/>
              </a:rPr>
              <a:t>MCQ</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634563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pPr fontAlgn="base"/>
            <a:r>
              <a:rPr lang="en-US" sz="1800" dirty="0" smtClean="0">
                <a:latin typeface="Calibri" pitchFamily="34" charset="0"/>
                <a:cs typeface="Calibri" pitchFamily="34" charset="0"/>
              </a:rPr>
              <a:t>Which of the following in not correct way to </a:t>
            </a:r>
            <a:r>
              <a:rPr lang="en-US" sz="1800" dirty="0">
                <a:latin typeface="Calibri" pitchFamily="34" charset="0"/>
                <a:cs typeface="Calibri" pitchFamily="34" charset="0"/>
              </a:rPr>
              <a:t>d</a:t>
            </a:r>
            <a:r>
              <a:rPr lang="en-US" sz="1800" dirty="0" smtClean="0">
                <a:latin typeface="Calibri" pitchFamily="34" charset="0"/>
                <a:cs typeface="Calibri" pitchFamily="34" charset="0"/>
              </a:rPr>
              <a:t>ynamically allocate memory?</a:t>
            </a:r>
          </a:p>
          <a:p>
            <a:pPr marL="342900" indent="-342900" fontAlgn="base">
              <a:buFont typeface="+mj-lt"/>
              <a:buAutoNum type="arabicPeriod"/>
            </a:pPr>
            <a:r>
              <a:rPr lang="en-US" sz="1800" dirty="0" err="1" smtClean="0">
                <a:latin typeface="Calibri" pitchFamily="34" charset="0"/>
                <a:cs typeface="Calibri" pitchFamily="34" charset="0"/>
              </a:rPr>
              <a:t>int</a:t>
            </a:r>
            <a:r>
              <a:rPr lang="en-US" sz="1800" dirty="0" smtClean="0">
                <a:latin typeface="Calibri" pitchFamily="34" charset="0"/>
                <a:cs typeface="Calibri" pitchFamily="34" charset="0"/>
              </a:rPr>
              <a:t> new *p;</a:t>
            </a:r>
          </a:p>
          <a:p>
            <a:pPr marL="342900" indent="-342900" fontAlgn="base">
              <a:buFont typeface="+mj-lt"/>
              <a:buAutoNum type="arabicPeriod"/>
            </a:pPr>
            <a:r>
              <a:rPr lang="en-US" sz="1800" dirty="0" err="1" smtClean="0">
                <a:latin typeface="Calibri" pitchFamily="34" charset="0"/>
                <a:cs typeface="Calibri" pitchFamily="34" charset="0"/>
              </a:rPr>
              <a:t>int</a:t>
            </a:r>
            <a:r>
              <a:rPr lang="en-US" sz="1800" dirty="0" smtClean="0">
                <a:latin typeface="Calibri" pitchFamily="34" charset="0"/>
                <a:cs typeface="Calibri" pitchFamily="34" charset="0"/>
              </a:rPr>
              <a:t> *p=new </a:t>
            </a:r>
            <a:r>
              <a:rPr lang="en-US" sz="1800" dirty="0" err="1" smtClean="0">
                <a:latin typeface="Calibri" pitchFamily="34" charset="0"/>
                <a:cs typeface="Calibri" pitchFamily="34" charset="0"/>
              </a:rPr>
              <a:t>int</a:t>
            </a:r>
            <a:r>
              <a:rPr lang="en-US" sz="1800" dirty="0" smtClean="0">
                <a:latin typeface="Calibri" pitchFamily="34" charset="0"/>
                <a:cs typeface="Calibri" pitchFamily="34" charset="0"/>
              </a:rPr>
              <a:t>;</a:t>
            </a:r>
          </a:p>
          <a:p>
            <a:pPr marL="342900" indent="-342900" fontAlgn="base">
              <a:buFont typeface="+mj-lt"/>
              <a:buAutoNum type="arabicPeriod"/>
            </a:pPr>
            <a:r>
              <a:rPr lang="en-US" sz="1800" dirty="0" err="1">
                <a:latin typeface="Calibri" pitchFamily="34" charset="0"/>
                <a:cs typeface="Calibri" pitchFamily="34" charset="0"/>
              </a:rPr>
              <a:t>i</a:t>
            </a:r>
            <a:r>
              <a:rPr lang="en-US" sz="1800" dirty="0" err="1" smtClean="0">
                <a:latin typeface="Calibri" pitchFamily="34" charset="0"/>
                <a:cs typeface="Calibri" pitchFamily="34" charset="0"/>
              </a:rPr>
              <a:t>nt</a:t>
            </a:r>
            <a:r>
              <a:rPr lang="en-US" sz="1800" dirty="0" smtClean="0">
                <a:latin typeface="Calibri" pitchFamily="34" charset="0"/>
                <a:cs typeface="Calibri" pitchFamily="34" charset="0"/>
              </a:rPr>
              <a:t> *p=new </a:t>
            </a:r>
            <a:r>
              <a:rPr lang="en-US" sz="1800" dirty="0" err="1" smtClean="0">
                <a:latin typeface="Calibri" pitchFamily="34" charset="0"/>
                <a:cs typeface="Calibri" pitchFamily="34" charset="0"/>
              </a:rPr>
              <a:t>int</a:t>
            </a:r>
            <a:r>
              <a:rPr lang="en-US" sz="1800" dirty="0" smtClean="0">
                <a:latin typeface="Calibri" pitchFamily="34" charset="0"/>
                <a:cs typeface="Calibri" pitchFamily="34" charset="0"/>
              </a:rPr>
              <a:t>[10];</a:t>
            </a:r>
          </a:p>
          <a:p>
            <a:pPr marL="342900" indent="-342900" fontAlgn="base">
              <a:buFont typeface="+mj-lt"/>
              <a:buAutoNum type="arabicPeriod"/>
            </a:pPr>
            <a:r>
              <a:rPr lang="en-US" sz="1800" dirty="0" err="1" smtClean="0">
                <a:latin typeface="Calibri" pitchFamily="34" charset="0"/>
                <a:cs typeface="Calibri" pitchFamily="34" charset="0"/>
              </a:rPr>
              <a:t>classA</a:t>
            </a:r>
            <a:r>
              <a:rPr lang="en-US" sz="1800" dirty="0" smtClean="0">
                <a:latin typeface="Calibri" pitchFamily="34" charset="0"/>
                <a:cs typeface="Calibri" pitchFamily="34" charset="0"/>
              </a:rPr>
              <a:t> </a:t>
            </a:r>
            <a:r>
              <a:rPr lang="en-US" sz="1800" dirty="0" err="1" smtClean="0">
                <a:latin typeface="Calibri" pitchFamily="34" charset="0"/>
                <a:cs typeface="Calibri" pitchFamily="34" charset="0"/>
              </a:rPr>
              <a:t>objA</a:t>
            </a:r>
            <a:r>
              <a:rPr lang="en-US" sz="1800" dirty="0" smtClean="0">
                <a:latin typeface="Calibri" pitchFamily="34" charset="0"/>
                <a:cs typeface="Calibri" pitchFamily="34" charset="0"/>
              </a:rPr>
              <a:t>=new </a:t>
            </a:r>
            <a:r>
              <a:rPr lang="en-US" sz="1800" dirty="0" err="1" smtClean="0">
                <a:latin typeface="Calibri" pitchFamily="34" charset="0"/>
                <a:cs typeface="Calibri" pitchFamily="34" charset="0"/>
              </a:rPr>
              <a:t>classA</a:t>
            </a:r>
            <a:r>
              <a:rPr lang="en-US" sz="1800" dirty="0" smtClean="0">
                <a:latin typeface="Calibri" pitchFamily="34" charset="0"/>
                <a:cs typeface="Calibri" pitchFamily="34" charset="0"/>
              </a:rPr>
              <a:t>();</a:t>
            </a:r>
          </a:p>
          <a:p>
            <a:pPr fontAlgn="base"/>
            <a:endParaRPr lang="en-US" sz="1800" dirty="0" smtClean="0">
              <a:latin typeface="Calibri" pitchFamily="34" charset="0"/>
              <a:cs typeface="Calibri" pitchFamily="34" charset="0"/>
            </a:endParaRPr>
          </a:p>
          <a:p>
            <a:pPr fontAlgn="base"/>
            <a:r>
              <a:rPr lang="en-US" sz="1800" dirty="0" smtClean="0">
                <a:solidFill>
                  <a:srgbClr val="FF0000"/>
                </a:solidFill>
                <a:latin typeface="Calibri" pitchFamily="34" charset="0"/>
                <a:cs typeface="Calibri" pitchFamily="34" charset="0"/>
              </a:rPr>
              <a:t>Answer: option A</a:t>
            </a:r>
          </a:p>
          <a:p>
            <a:pPr marL="342900" indent="-342900" fontAlgn="base">
              <a:buFont typeface="+mj-lt"/>
              <a:buAutoNum type="arabicPeriod"/>
            </a:pPr>
            <a:endParaRPr lang="en-US" sz="1800" dirty="0">
              <a:latin typeface="Calibri" pitchFamily="34" charset="0"/>
              <a:cs typeface="Calibri" pitchFamily="34" charset="0"/>
            </a:endParaRPr>
          </a:p>
        </p:txBody>
      </p:sp>
      <p:sp>
        <p:nvSpPr>
          <p:cNvPr id="8" name="Google Shape;99;p19">
            <a:extLst>
              <a:ext uri="{FF2B5EF4-FFF2-40B4-BE49-F238E27FC236}">
                <a16:creationId xmlns:a16="http://schemas.microsoft.com/office/drawing/2014/main" xmlns=""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smtClean="0">
                <a:solidFill>
                  <a:srgbClr val="FFFFFF"/>
                </a:solidFill>
                <a:latin typeface="Calibri" panose="020F0502020204030204" pitchFamily="34" charset="0"/>
                <a:cs typeface="Calibri" panose="020F0502020204030204" pitchFamily="34" charset="0"/>
              </a:rPr>
              <a:t>MCQ</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800544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pPr fontAlgn="base"/>
            <a:r>
              <a:rPr lang="en-US" sz="1800" dirty="0" smtClean="0">
                <a:latin typeface="Calibri" pitchFamily="34" charset="0"/>
                <a:cs typeface="Calibri" pitchFamily="34" charset="0"/>
              </a:rPr>
              <a:t>Which of the following in not correct about </a:t>
            </a:r>
            <a:r>
              <a:rPr lang="en-US" sz="1800" dirty="0">
                <a:latin typeface="Calibri" pitchFamily="34" charset="0"/>
                <a:cs typeface="Calibri" pitchFamily="34" charset="0"/>
              </a:rPr>
              <a:t>d</a:t>
            </a:r>
            <a:r>
              <a:rPr lang="en-US" sz="1800" dirty="0" smtClean="0">
                <a:latin typeface="Calibri" pitchFamily="34" charset="0"/>
                <a:cs typeface="Calibri" pitchFamily="34" charset="0"/>
              </a:rPr>
              <a:t>ynamically allocated memory?</a:t>
            </a:r>
          </a:p>
          <a:p>
            <a:pPr marL="342900" indent="-342900" fontAlgn="base">
              <a:buFont typeface="+mj-lt"/>
              <a:buAutoNum type="arabicPeriod"/>
            </a:pPr>
            <a:r>
              <a:rPr lang="en-US" sz="1800" dirty="0" smtClean="0">
                <a:latin typeface="Calibri" pitchFamily="34" charset="0"/>
                <a:cs typeface="Calibri" pitchFamily="34" charset="0"/>
              </a:rPr>
              <a:t>It is necessary to free memory allocated dynamically to avoid memory leaks</a:t>
            </a:r>
          </a:p>
          <a:p>
            <a:pPr marL="342900" indent="-342900" fontAlgn="base">
              <a:buFont typeface="+mj-lt"/>
              <a:buAutoNum type="arabicPeriod"/>
            </a:pPr>
            <a:r>
              <a:rPr lang="en-US" sz="1800" dirty="0" smtClean="0">
                <a:latin typeface="Calibri" pitchFamily="34" charset="0"/>
                <a:cs typeface="Calibri" pitchFamily="34" charset="0"/>
              </a:rPr>
              <a:t>To allocate memory dynamically we use new operator</a:t>
            </a:r>
          </a:p>
          <a:p>
            <a:pPr marL="342900" indent="-342900" fontAlgn="base">
              <a:buFont typeface="+mj-lt"/>
              <a:buAutoNum type="arabicPeriod"/>
            </a:pPr>
            <a:r>
              <a:rPr lang="en-US" sz="1800" dirty="0" smtClean="0">
                <a:latin typeface="Calibri" pitchFamily="34" charset="0"/>
                <a:cs typeface="Calibri" pitchFamily="34" charset="0"/>
              </a:rPr>
              <a:t>We must use delete operator to de-allocate dynamically allocated memory</a:t>
            </a:r>
          </a:p>
          <a:p>
            <a:pPr marL="342900" indent="-342900" fontAlgn="base">
              <a:buFont typeface="+mj-lt"/>
              <a:buAutoNum type="arabicPeriod"/>
            </a:pPr>
            <a:r>
              <a:rPr lang="en-US" sz="1800" dirty="0">
                <a:latin typeface="Calibri" pitchFamily="34" charset="0"/>
                <a:cs typeface="Calibri" pitchFamily="34" charset="0"/>
              </a:rPr>
              <a:t>The dynamic memory requested by our program is allocated by the system from the memory </a:t>
            </a:r>
            <a:r>
              <a:rPr lang="en-US" sz="1800" dirty="0" smtClean="0">
                <a:latin typeface="Calibri" pitchFamily="34" charset="0"/>
                <a:cs typeface="Calibri" pitchFamily="34" charset="0"/>
              </a:rPr>
              <a:t>stack</a:t>
            </a:r>
            <a:endParaRPr lang="en-US" sz="1800" dirty="0">
              <a:latin typeface="Calibri" pitchFamily="34" charset="0"/>
              <a:cs typeface="Calibri" pitchFamily="34" charset="0"/>
            </a:endParaRPr>
          </a:p>
          <a:p>
            <a:pPr fontAlgn="base"/>
            <a:endParaRPr lang="en-US" sz="1800" dirty="0" smtClean="0">
              <a:latin typeface="Calibri" pitchFamily="34" charset="0"/>
              <a:cs typeface="Calibri" pitchFamily="34" charset="0"/>
            </a:endParaRPr>
          </a:p>
          <a:p>
            <a:pPr marL="342900" indent="-342900" fontAlgn="base">
              <a:buFont typeface="+mj-lt"/>
              <a:buAutoNum type="arabicPeriod"/>
            </a:pPr>
            <a:endParaRPr lang="en-US" sz="1800" dirty="0" smtClean="0">
              <a:latin typeface="Calibri" pitchFamily="34" charset="0"/>
              <a:cs typeface="Calibri" pitchFamily="34" charset="0"/>
            </a:endParaRPr>
          </a:p>
          <a:p>
            <a:pPr fontAlgn="base"/>
            <a:endParaRPr lang="en-US" sz="1800" dirty="0" smtClean="0">
              <a:latin typeface="Calibri" pitchFamily="34" charset="0"/>
              <a:cs typeface="Calibri" pitchFamily="34" charset="0"/>
            </a:endParaRPr>
          </a:p>
          <a:p>
            <a:pPr fontAlgn="base"/>
            <a:endParaRPr lang="en-US" sz="1800" dirty="0">
              <a:latin typeface="Calibri" pitchFamily="34" charset="0"/>
              <a:cs typeface="Calibri" pitchFamily="34" charset="0"/>
            </a:endParaRPr>
          </a:p>
        </p:txBody>
      </p:sp>
      <p:sp>
        <p:nvSpPr>
          <p:cNvPr id="8" name="Google Shape;99;p19">
            <a:extLst>
              <a:ext uri="{FF2B5EF4-FFF2-40B4-BE49-F238E27FC236}">
                <a16:creationId xmlns:a16="http://schemas.microsoft.com/office/drawing/2014/main" xmlns=""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smtClean="0">
                <a:solidFill>
                  <a:srgbClr val="FFFFFF"/>
                </a:solidFill>
                <a:latin typeface="Calibri" panose="020F0502020204030204" pitchFamily="34" charset="0"/>
                <a:cs typeface="Calibri" panose="020F0502020204030204" pitchFamily="34" charset="0"/>
              </a:rPr>
              <a:t>MCQ</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439491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pPr fontAlgn="base"/>
            <a:r>
              <a:rPr lang="en-US" sz="1800" dirty="0" smtClean="0">
                <a:latin typeface="Calibri" pitchFamily="34" charset="0"/>
                <a:cs typeface="Calibri" pitchFamily="34" charset="0"/>
              </a:rPr>
              <a:t>Which of the following in not correct about </a:t>
            </a:r>
            <a:r>
              <a:rPr lang="en-US" sz="1800" dirty="0">
                <a:latin typeface="Calibri" pitchFamily="34" charset="0"/>
                <a:cs typeface="Calibri" pitchFamily="34" charset="0"/>
              </a:rPr>
              <a:t>d</a:t>
            </a:r>
            <a:r>
              <a:rPr lang="en-US" sz="1800" dirty="0" smtClean="0">
                <a:latin typeface="Calibri" pitchFamily="34" charset="0"/>
                <a:cs typeface="Calibri" pitchFamily="34" charset="0"/>
              </a:rPr>
              <a:t>ynamically allocated memory?</a:t>
            </a:r>
          </a:p>
          <a:p>
            <a:pPr marL="342900" indent="-342900" fontAlgn="base">
              <a:buFont typeface="+mj-lt"/>
              <a:buAutoNum type="arabicPeriod"/>
            </a:pPr>
            <a:r>
              <a:rPr lang="en-US" sz="1800" dirty="0" smtClean="0">
                <a:latin typeface="Calibri" pitchFamily="34" charset="0"/>
                <a:cs typeface="Calibri" pitchFamily="34" charset="0"/>
              </a:rPr>
              <a:t>It is necessary to free memory allocated dynamically to avoid memory leaks</a:t>
            </a:r>
          </a:p>
          <a:p>
            <a:pPr marL="342900" indent="-342900" fontAlgn="base">
              <a:buFont typeface="+mj-lt"/>
              <a:buAutoNum type="arabicPeriod"/>
            </a:pPr>
            <a:r>
              <a:rPr lang="en-US" sz="1800" dirty="0" smtClean="0">
                <a:latin typeface="Calibri" pitchFamily="34" charset="0"/>
                <a:cs typeface="Calibri" pitchFamily="34" charset="0"/>
              </a:rPr>
              <a:t>To allocate memory dynamically we use new operator</a:t>
            </a:r>
          </a:p>
          <a:p>
            <a:pPr marL="342900" indent="-342900" fontAlgn="base">
              <a:buFont typeface="+mj-lt"/>
              <a:buAutoNum type="arabicPeriod"/>
            </a:pPr>
            <a:r>
              <a:rPr lang="en-US" sz="1800" dirty="0" smtClean="0">
                <a:latin typeface="Calibri" pitchFamily="34" charset="0"/>
                <a:cs typeface="Calibri" pitchFamily="34" charset="0"/>
              </a:rPr>
              <a:t>We must use delete operator to de-allocate dynamically allocated memory</a:t>
            </a:r>
          </a:p>
          <a:p>
            <a:pPr marL="342900" indent="-342900" fontAlgn="base">
              <a:buFont typeface="+mj-lt"/>
              <a:buAutoNum type="arabicPeriod"/>
            </a:pPr>
            <a:r>
              <a:rPr lang="en-US" sz="1800" dirty="0">
                <a:latin typeface="Calibri" pitchFamily="34" charset="0"/>
                <a:cs typeface="Calibri" pitchFamily="34" charset="0"/>
              </a:rPr>
              <a:t>The dynamic memory requested by our program is allocated by the system from the memory </a:t>
            </a:r>
            <a:r>
              <a:rPr lang="en-US" sz="1800" dirty="0" smtClean="0">
                <a:latin typeface="Calibri" pitchFamily="34" charset="0"/>
                <a:cs typeface="Calibri" pitchFamily="34" charset="0"/>
              </a:rPr>
              <a:t>stack</a:t>
            </a:r>
            <a:endParaRPr lang="en-US" sz="1800" dirty="0">
              <a:latin typeface="Calibri" pitchFamily="34" charset="0"/>
              <a:cs typeface="Calibri" pitchFamily="34" charset="0"/>
            </a:endParaRPr>
          </a:p>
          <a:p>
            <a:pPr fontAlgn="base"/>
            <a:endParaRPr lang="en-US" sz="1800" dirty="0" smtClean="0">
              <a:latin typeface="Calibri" pitchFamily="34" charset="0"/>
              <a:cs typeface="Calibri" pitchFamily="34" charset="0"/>
            </a:endParaRPr>
          </a:p>
          <a:p>
            <a:pPr marL="342900" indent="-342900" fontAlgn="base">
              <a:buFont typeface="+mj-lt"/>
              <a:buAutoNum type="arabicPeriod"/>
            </a:pPr>
            <a:endParaRPr lang="en-US" sz="1800" dirty="0" smtClean="0">
              <a:latin typeface="Calibri" pitchFamily="34" charset="0"/>
              <a:cs typeface="Calibri" pitchFamily="34" charset="0"/>
            </a:endParaRPr>
          </a:p>
          <a:p>
            <a:pPr fontAlgn="base"/>
            <a:endParaRPr lang="en-US" sz="1800" dirty="0" smtClean="0">
              <a:latin typeface="Calibri" pitchFamily="34" charset="0"/>
              <a:cs typeface="Calibri" pitchFamily="34" charset="0"/>
            </a:endParaRPr>
          </a:p>
          <a:p>
            <a:pPr fontAlgn="base"/>
            <a:r>
              <a:rPr lang="en-US" sz="1800" dirty="0" smtClean="0">
                <a:solidFill>
                  <a:srgbClr val="FF0000"/>
                </a:solidFill>
                <a:latin typeface="Calibri" pitchFamily="34" charset="0"/>
                <a:cs typeface="Calibri" pitchFamily="34" charset="0"/>
              </a:rPr>
              <a:t>Answer: option 4 . It is allocated from heap</a:t>
            </a:r>
          </a:p>
          <a:p>
            <a:pPr marL="342900" indent="-342900" fontAlgn="base">
              <a:buFont typeface="+mj-lt"/>
              <a:buAutoNum type="arabicPeriod"/>
            </a:pPr>
            <a:endParaRPr lang="en-US" sz="1800" dirty="0">
              <a:latin typeface="Calibri" pitchFamily="34" charset="0"/>
              <a:cs typeface="Calibri" pitchFamily="34" charset="0"/>
            </a:endParaRPr>
          </a:p>
        </p:txBody>
      </p:sp>
      <p:sp>
        <p:nvSpPr>
          <p:cNvPr id="8" name="Google Shape;99;p19">
            <a:extLst>
              <a:ext uri="{FF2B5EF4-FFF2-40B4-BE49-F238E27FC236}">
                <a16:creationId xmlns:a16="http://schemas.microsoft.com/office/drawing/2014/main" xmlns=""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smtClean="0">
                <a:solidFill>
                  <a:srgbClr val="FFFFFF"/>
                </a:solidFill>
                <a:latin typeface="Calibri" panose="020F0502020204030204" pitchFamily="34" charset="0"/>
                <a:cs typeface="Calibri" panose="020F0502020204030204" pitchFamily="34" charset="0"/>
              </a:rPr>
              <a:t>MCQ</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947411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pPr fontAlgn="base"/>
            <a:r>
              <a:rPr lang="en-US" sz="1800" dirty="0" smtClean="0">
                <a:latin typeface="Calibri" pitchFamily="34" charset="0"/>
                <a:cs typeface="Calibri" pitchFamily="34" charset="0"/>
              </a:rPr>
              <a:t>Choose an incorrect option.</a:t>
            </a:r>
          </a:p>
          <a:p>
            <a:pPr fontAlgn="base"/>
            <a:endParaRPr lang="en-US" sz="1800" dirty="0" smtClean="0">
              <a:latin typeface="Calibri" pitchFamily="34" charset="0"/>
              <a:cs typeface="Calibri" pitchFamily="34" charset="0"/>
            </a:endParaRPr>
          </a:p>
          <a:p>
            <a:pPr fontAlgn="base"/>
            <a:r>
              <a:rPr lang="en-US" sz="1800" dirty="0" smtClean="0">
                <a:latin typeface="Calibri" pitchFamily="34" charset="0"/>
                <a:cs typeface="Calibri" pitchFamily="34" charset="0"/>
              </a:rPr>
              <a:t>How to handle memory allocation failure?</a:t>
            </a:r>
          </a:p>
          <a:p>
            <a:pPr marL="342900" indent="-342900" fontAlgn="base">
              <a:buFont typeface="+mj-lt"/>
              <a:buAutoNum type="arabicPeriod"/>
            </a:pPr>
            <a:r>
              <a:rPr lang="en-US" sz="1800" dirty="0" smtClean="0">
                <a:latin typeface="Calibri" pitchFamily="34" charset="0"/>
                <a:cs typeface="Calibri" pitchFamily="34" charset="0"/>
              </a:rPr>
              <a:t>Using try and catch block</a:t>
            </a:r>
          </a:p>
          <a:p>
            <a:pPr marL="342900" indent="-342900" fontAlgn="base">
              <a:buFont typeface="+mj-lt"/>
              <a:buAutoNum type="arabicPeriod"/>
            </a:pPr>
            <a:r>
              <a:rPr lang="en-US" sz="1800" dirty="0" smtClean="0">
                <a:latin typeface="Calibri" pitchFamily="34" charset="0"/>
                <a:cs typeface="Calibri" pitchFamily="34" charset="0"/>
              </a:rPr>
              <a:t>Using </a:t>
            </a:r>
            <a:r>
              <a:rPr lang="en-US" sz="1800" dirty="0" err="1" smtClean="0">
                <a:latin typeface="Calibri" pitchFamily="34" charset="0"/>
                <a:cs typeface="Calibri" pitchFamily="34" charset="0"/>
              </a:rPr>
              <a:t>nothrow</a:t>
            </a:r>
            <a:r>
              <a:rPr lang="en-US" sz="1800" dirty="0" smtClean="0">
                <a:latin typeface="Calibri" pitchFamily="34" charset="0"/>
                <a:cs typeface="Calibri" pitchFamily="34" charset="0"/>
              </a:rPr>
              <a:t> argument for new operator</a:t>
            </a:r>
          </a:p>
          <a:p>
            <a:pPr marL="342900" indent="-342900" fontAlgn="base">
              <a:buFont typeface="+mj-lt"/>
              <a:buAutoNum type="arabicPeriod"/>
            </a:pPr>
            <a:r>
              <a:rPr lang="en-US" sz="1800" dirty="0" smtClean="0">
                <a:latin typeface="Calibri" pitchFamily="34" charset="0"/>
                <a:cs typeface="Calibri" pitchFamily="34" charset="0"/>
              </a:rPr>
              <a:t>By avoiding memory leaks</a:t>
            </a:r>
          </a:p>
          <a:p>
            <a:pPr marL="342900" indent="-342900" fontAlgn="base">
              <a:buFont typeface="+mj-lt"/>
              <a:buAutoNum type="arabicPeriod"/>
            </a:pPr>
            <a:r>
              <a:rPr lang="en-US" sz="1800" dirty="0" smtClean="0">
                <a:latin typeface="Calibri" pitchFamily="34" charset="0"/>
                <a:cs typeface="Calibri" pitchFamily="34" charset="0"/>
              </a:rPr>
              <a:t>By not allocating memory dynamically</a:t>
            </a:r>
            <a:endParaRPr lang="en-US" sz="1800" dirty="0">
              <a:latin typeface="Calibri" pitchFamily="34" charset="0"/>
              <a:cs typeface="Calibri" pitchFamily="34" charset="0"/>
            </a:endParaRPr>
          </a:p>
        </p:txBody>
      </p:sp>
      <p:sp>
        <p:nvSpPr>
          <p:cNvPr id="8" name="Google Shape;99;p19">
            <a:extLst>
              <a:ext uri="{FF2B5EF4-FFF2-40B4-BE49-F238E27FC236}">
                <a16:creationId xmlns:a16="http://schemas.microsoft.com/office/drawing/2014/main" xmlns=""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smtClean="0">
                <a:solidFill>
                  <a:srgbClr val="FFFFFF"/>
                </a:solidFill>
                <a:latin typeface="Calibri" panose="020F0502020204030204" pitchFamily="34" charset="0"/>
                <a:cs typeface="Calibri" panose="020F0502020204030204" pitchFamily="34" charset="0"/>
              </a:rPr>
              <a:t>MCQ</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278730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pPr fontAlgn="base"/>
            <a:r>
              <a:rPr lang="en-US" sz="1800" dirty="0" smtClean="0">
                <a:latin typeface="Calibri" pitchFamily="34" charset="0"/>
                <a:cs typeface="Calibri" pitchFamily="34" charset="0"/>
              </a:rPr>
              <a:t>Choose an incorrect option.</a:t>
            </a:r>
          </a:p>
          <a:p>
            <a:pPr fontAlgn="base"/>
            <a:endParaRPr lang="en-US" sz="1800" dirty="0" smtClean="0">
              <a:latin typeface="Calibri" pitchFamily="34" charset="0"/>
              <a:cs typeface="Calibri" pitchFamily="34" charset="0"/>
            </a:endParaRPr>
          </a:p>
          <a:p>
            <a:pPr fontAlgn="base"/>
            <a:r>
              <a:rPr lang="en-US" sz="1800" dirty="0" smtClean="0">
                <a:latin typeface="Calibri" pitchFamily="34" charset="0"/>
                <a:cs typeface="Calibri" pitchFamily="34" charset="0"/>
              </a:rPr>
              <a:t>How to handle memory allocation failure?</a:t>
            </a:r>
          </a:p>
          <a:p>
            <a:pPr marL="342900" indent="-342900" fontAlgn="base">
              <a:buFont typeface="+mj-lt"/>
              <a:buAutoNum type="arabicPeriod"/>
            </a:pPr>
            <a:r>
              <a:rPr lang="en-US" sz="1800" dirty="0" smtClean="0">
                <a:latin typeface="Calibri" pitchFamily="34" charset="0"/>
                <a:cs typeface="Calibri" pitchFamily="34" charset="0"/>
              </a:rPr>
              <a:t>Using try and catch block</a:t>
            </a:r>
          </a:p>
          <a:p>
            <a:pPr marL="342900" indent="-342900" fontAlgn="base">
              <a:buFont typeface="+mj-lt"/>
              <a:buAutoNum type="arabicPeriod"/>
            </a:pPr>
            <a:r>
              <a:rPr lang="en-US" sz="1800" dirty="0" smtClean="0">
                <a:latin typeface="Calibri" pitchFamily="34" charset="0"/>
                <a:cs typeface="Calibri" pitchFamily="34" charset="0"/>
              </a:rPr>
              <a:t>Using </a:t>
            </a:r>
            <a:r>
              <a:rPr lang="en-US" sz="1800" dirty="0" err="1" smtClean="0">
                <a:latin typeface="Calibri" pitchFamily="34" charset="0"/>
                <a:cs typeface="Calibri" pitchFamily="34" charset="0"/>
              </a:rPr>
              <a:t>nothrow</a:t>
            </a:r>
            <a:r>
              <a:rPr lang="en-US" sz="1800" dirty="0" smtClean="0">
                <a:latin typeface="Calibri" pitchFamily="34" charset="0"/>
                <a:cs typeface="Calibri" pitchFamily="34" charset="0"/>
              </a:rPr>
              <a:t> argument for new operator</a:t>
            </a:r>
          </a:p>
          <a:p>
            <a:pPr marL="342900" indent="-342900" fontAlgn="base">
              <a:buFont typeface="+mj-lt"/>
              <a:buAutoNum type="arabicPeriod"/>
            </a:pPr>
            <a:r>
              <a:rPr lang="en-US" sz="1800" dirty="0" smtClean="0">
                <a:latin typeface="Calibri" pitchFamily="34" charset="0"/>
                <a:cs typeface="Calibri" pitchFamily="34" charset="0"/>
              </a:rPr>
              <a:t>By avoiding memory leaks</a:t>
            </a:r>
          </a:p>
          <a:p>
            <a:pPr marL="342900" indent="-342900" fontAlgn="base">
              <a:buFont typeface="+mj-lt"/>
              <a:buAutoNum type="arabicPeriod"/>
            </a:pPr>
            <a:r>
              <a:rPr lang="en-US" sz="1800" dirty="0" smtClean="0">
                <a:latin typeface="Calibri" pitchFamily="34" charset="0"/>
                <a:cs typeface="Calibri" pitchFamily="34" charset="0"/>
              </a:rPr>
              <a:t>By using overloaded version of new operator</a:t>
            </a:r>
          </a:p>
          <a:p>
            <a:pPr marL="342900" indent="-342900" fontAlgn="base">
              <a:buFont typeface="+mj-lt"/>
              <a:buAutoNum type="arabicPeriod"/>
            </a:pPr>
            <a:endParaRPr lang="en-US" sz="1800" dirty="0">
              <a:latin typeface="Calibri" pitchFamily="34" charset="0"/>
              <a:cs typeface="Calibri" pitchFamily="34" charset="0"/>
            </a:endParaRPr>
          </a:p>
          <a:p>
            <a:pPr fontAlgn="base"/>
            <a:r>
              <a:rPr lang="en-US" sz="1800" dirty="0" smtClean="0">
                <a:solidFill>
                  <a:srgbClr val="FF0000"/>
                </a:solidFill>
                <a:latin typeface="Calibri" pitchFamily="34" charset="0"/>
                <a:cs typeface="Calibri" pitchFamily="34" charset="0"/>
              </a:rPr>
              <a:t>Answer: Option C . Rest all are ways to handle memory allocation failure</a:t>
            </a:r>
            <a:endParaRPr lang="en-US" sz="1800" dirty="0">
              <a:solidFill>
                <a:srgbClr val="FF0000"/>
              </a:solidFill>
              <a:latin typeface="Calibri" pitchFamily="34" charset="0"/>
              <a:cs typeface="Calibri" pitchFamily="34" charset="0"/>
            </a:endParaRPr>
          </a:p>
        </p:txBody>
      </p:sp>
      <p:sp>
        <p:nvSpPr>
          <p:cNvPr id="8" name="Google Shape;99;p19">
            <a:extLst>
              <a:ext uri="{FF2B5EF4-FFF2-40B4-BE49-F238E27FC236}">
                <a16:creationId xmlns:a16="http://schemas.microsoft.com/office/drawing/2014/main" xmlns=""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smtClean="0">
                <a:solidFill>
                  <a:srgbClr val="FFFFFF"/>
                </a:solidFill>
                <a:latin typeface="Calibri" panose="020F0502020204030204" pitchFamily="34" charset="0"/>
                <a:cs typeface="Calibri" panose="020F0502020204030204" pitchFamily="34" charset="0"/>
              </a:rPr>
              <a:t>MCQ</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354734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7"/>
          <p:cNvSpPr txBox="1"/>
          <p:nvPr/>
        </p:nvSpPr>
        <p:spPr>
          <a:xfrm>
            <a:off x="-2968" y="641768"/>
            <a:ext cx="9128131" cy="4504017"/>
          </a:xfrm>
          <a:prstGeom prst="rect">
            <a:avLst/>
          </a:prstGeom>
          <a:noFill/>
          <a:ln>
            <a:noFill/>
          </a:ln>
        </p:spPr>
        <p:txBody>
          <a:bodyPr spcFirstLastPara="1" wrap="square" lIns="91425" tIns="91425" rIns="91425" bIns="91425" anchor="t" anchorCtr="0">
            <a:noAutofit/>
          </a:bodyPr>
          <a:lstStyle/>
          <a:p>
            <a:pPr marL="76200">
              <a:lnSpc>
                <a:spcPct val="200000"/>
              </a:lnSpc>
              <a:buSzPts val="2400"/>
            </a:pPr>
            <a:r>
              <a:rPr lang="en" sz="2000" dirty="0">
                <a:latin typeface="Calibri" panose="020F0502020204030204" pitchFamily="34" charset="0"/>
                <a:cs typeface="Calibri" panose="020F0502020204030204" pitchFamily="34" charset="0"/>
                <a:sym typeface="Calibri"/>
              </a:rPr>
              <a:t>Today we are going to cover </a:t>
            </a:r>
            <a:r>
              <a:rPr lang="en" sz="2000" dirty="0" smtClean="0">
                <a:latin typeface="Calibri" panose="020F0502020204030204" pitchFamily="34" charset="0"/>
                <a:cs typeface="Calibri" panose="020F0502020204030204" pitchFamily="34" charset="0"/>
                <a:sym typeface="Calibri"/>
              </a:rPr>
              <a:t>–</a:t>
            </a:r>
          </a:p>
          <a:p>
            <a:pPr marL="419100" indent="-342900">
              <a:lnSpc>
                <a:spcPct val="200000"/>
              </a:lnSpc>
              <a:buSzPts val="2400"/>
              <a:buFont typeface="Arial" pitchFamily="34" charset="0"/>
              <a:buChar char="•"/>
            </a:pPr>
            <a:r>
              <a:rPr lang="en-US" sz="2000" dirty="0">
                <a:latin typeface="Calibri" panose="020F0502020204030204" pitchFamily="34" charset="0"/>
                <a:cs typeface="Calibri" panose="020F0502020204030204" pitchFamily="34" charset="0"/>
                <a:sym typeface="Calibri"/>
              </a:rPr>
              <a:t>Dynamic memory allocation using new and delete </a:t>
            </a:r>
            <a:r>
              <a:rPr lang="en-US" sz="2000" dirty="0" smtClean="0">
                <a:latin typeface="Calibri" panose="020F0502020204030204" pitchFamily="34" charset="0"/>
                <a:cs typeface="Calibri" panose="020F0502020204030204" pitchFamily="34" charset="0"/>
                <a:sym typeface="Calibri"/>
              </a:rPr>
              <a:t>operators</a:t>
            </a:r>
          </a:p>
          <a:p>
            <a:pPr marL="419100" indent="-342900">
              <a:lnSpc>
                <a:spcPct val="200000"/>
              </a:lnSpc>
              <a:buSzPts val="2400"/>
              <a:buFont typeface="Arial" pitchFamily="34" charset="0"/>
              <a:buChar char="•"/>
            </a:pPr>
            <a:r>
              <a:rPr lang="en-US" sz="2000" dirty="0" smtClean="0">
                <a:latin typeface="Calibri" panose="020F0502020204030204" pitchFamily="34" charset="0"/>
                <a:cs typeface="Calibri" panose="020F0502020204030204" pitchFamily="34" charset="0"/>
                <a:sym typeface="Calibri"/>
              </a:rPr>
              <a:t>Memory leak and allocation </a:t>
            </a:r>
            <a:r>
              <a:rPr lang="en-US" sz="2000" dirty="0" smtClean="0">
                <a:latin typeface="Calibri" panose="020F0502020204030204" pitchFamily="34" charset="0"/>
                <a:cs typeface="Calibri" panose="020F0502020204030204" pitchFamily="34" charset="0"/>
                <a:sym typeface="Calibri"/>
              </a:rPr>
              <a:t>failures</a:t>
            </a:r>
          </a:p>
          <a:p>
            <a:pPr marL="419100" indent="-342900">
              <a:lnSpc>
                <a:spcPct val="200000"/>
              </a:lnSpc>
              <a:buSzPts val="2400"/>
              <a:buFont typeface="Arial" pitchFamily="34" charset="0"/>
              <a:buChar char="•"/>
            </a:pPr>
            <a:r>
              <a:rPr lang="en-US" sz="2000" dirty="0" smtClean="0">
                <a:latin typeface="Calibri" panose="020F0502020204030204" pitchFamily="34" charset="0"/>
                <a:cs typeface="Calibri" panose="020F0502020204030204" pitchFamily="34" charset="0"/>
                <a:sym typeface="Calibri"/>
              </a:rPr>
              <a:t>Dangling, void, null , Wild pointer</a:t>
            </a:r>
          </a:p>
          <a:p>
            <a:pPr marL="419100" indent="-342900">
              <a:lnSpc>
                <a:spcPct val="200000"/>
              </a:lnSpc>
              <a:buSzPts val="2400"/>
              <a:buFont typeface="Arial" pitchFamily="34" charset="0"/>
              <a:buChar char="•"/>
            </a:pPr>
            <a:endParaRPr lang="en" sz="2000" dirty="0">
              <a:latin typeface="Calibri" panose="020F0502020204030204" pitchFamily="34" charset="0"/>
              <a:cs typeface="Calibri" panose="020F0502020204030204" pitchFamily="34" charset="0"/>
              <a:sym typeface="Calibri"/>
            </a:endParaRPr>
          </a:p>
        </p:txBody>
      </p:sp>
      <p:sp>
        <p:nvSpPr>
          <p:cNvPr id="82" name="Google Shape;82;p17"/>
          <p:cNvSpPr/>
          <p:nvPr/>
        </p:nvSpPr>
        <p:spPr>
          <a:xfrm>
            <a:off x="7611909" y="303609"/>
            <a:ext cx="909900" cy="2430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3" name="Google Shape;83;p17"/>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b="1" dirty="0"/>
          </a:p>
        </p:txBody>
      </p:sp>
      <p:sp>
        <p:nvSpPr>
          <p:cNvPr id="84" name="Google Shape;84;p17"/>
          <p:cNvSpPr txBox="1"/>
          <p:nvPr/>
        </p:nvSpPr>
        <p:spPr>
          <a:xfrm>
            <a:off x="148856" y="14350"/>
            <a:ext cx="3280144" cy="821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000" b="1" dirty="0">
                <a:solidFill>
                  <a:srgbClr val="FFFFFF"/>
                </a:solidFill>
                <a:latin typeface="Calibri"/>
                <a:ea typeface="Calibri"/>
                <a:cs typeface="Calibri"/>
                <a:sym typeface="Calibri"/>
              </a:rPr>
              <a:t>Today’s Agenda</a:t>
            </a:r>
            <a:endParaRPr sz="3000" b="1" dirty="0">
              <a:solidFill>
                <a:srgbClr val="FFFFFF"/>
              </a:solidFill>
              <a:latin typeface="Calibri"/>
              <a:ea typeface="Calibri"/>
              <a:cs typeface="Calibri"/>
              <a:sym typeface="Calibri"/>
            </a:endParaRPr>
          </a:p>
        </p:txBody>
      </p:sp>
    </p:spTree>
    <p:extLst>
      <p:ext uri="{BB962C8B-B14F-4D97-AF65-F5344CB8AC3E}">
        <p14:creationId xmlns:p14="http://schemas.microsoft.com/office/powerpoint/2010/main" val="33536816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pPr fontAlgn="base"/>
            <a:r>
              <a:rPr lang="en-US" sz="1800" dirty="0">
                <a:latin typeface="Calibri" pitchFamily="34" charset="0"/>
                <a:cs typeface="Calibri" pitchFamily="34" charset="0"/>
              </a:rPr>
              <a:t>Dangling pointer is a pointer pointing to a memory location that has been freed (or </a:t>
            </a:r>
            <a:r>
              <a:rPr lang="en-US" sz="1800" dirty="0" smtClean="0">
                <a:latin typeface="Calibri" pitchFamily="34" charset="0"/>
                <a:cs typeface="Calibri" pitchFamily="34" charset="0"/>
              </a:rPr>
              <a:t>deleted) or </a:t>
            </a:r>
            <a:r>
              <a:rPr lang="en-US" sz="1800" dirty="0" smtClean="0">
                <a:solidFill>
                  <a:schemeClr val="tx1"/>
                </a:solidFill>
                <a:latin typeface="Calibri" pitchFamily="34" charset="0"/>
                <a:cs typeface="Calibri" pitchFamily="34" charset="0"/>
              </a:rPr>
              <a:t>it goes out of scope.</a:t>
            </a:r>
          </a:p>
          <a:p>
            <a:pPr fontAlgn="base"/>
            <a:r>
              <a:rPr lang="en-US" sz="1800" dirty="0" smtClean="0">
                <a:solidFill>
                  <a:schemeClr val="tx1"/>
                </a:solidFill>
                <a:latin typeface="Calibri" pitchFamily="34" charset="0"/>
                <a:cs typeface="Calibri" pitchFamily="34" charset="0"/>
              </a:rPr>
              <a:t>//when variable goes out of scope</a:t>
            </a:r>
            <a:endParaRPr lang="en-US" sz="1800" dirty="0">
              <a:solidFill>
                <a:schemeClr val="tx1"/>
              </a:solidFill>
              <a:latin typeface="Calibri" pitchFamily="34" charset="0"/>
              <a:cs typeface="Calibri" pitchFamily="34" charset="0"/>
            </a:endParaRPr>
          </a:p>
          <a:p>
            <a:pPr fontAlgn="base"/>
            <a:r>
              <a:rPr lang="en-US" sz="1800" dirty="0" err="1">
                <a:solidFill>
                  <a:schemeClr val="tx1"/>
                </a:solidFill>
                <a:latin typeface="Calibri" pitchFamily="34" charset="0"/>
                <a:cs typeface="Calibri" pitchFamily="34" charset="0"/>
              </a:rPr>
              <a:t>int</a:t>
            </a:r>
            <a:r>
              <a:rPr lang="en-US" sz="1800" dirty="0">
                <a:solidFill>
                  <a:schemeClr val="tx1"/>
                </a:solidFill>
                <a:latin typeface="Calibri" pitchFamily="34" charset="0"/>
                <a:cs typeface="Calibri" pitchFamily="34" charset="0"/>
              </a:rPr>
              <a:t> main() {</a:t>
            </a:r>
          </a:p>
          <a:p>
            <a:pPr fontAlgn="base"/>
            <a:r>
              <a:rPr lang="en-US" sz="1800" dirty="0">
                <a:solidFill>
                  <a:schemeClr val="tx1"/>
                </a:solidFill>
                <a:latin typeface="Calibri" pitchFamily="34" charset="0"/>
                <a:cs typeface="Calibri" pitchFamily="34" charset="0"/>
              </a:rPr>
              <a:t>   </a:t>
            </a:r>
            <a:r>
              <a:rPr lang="en-US" sz="1800" dirty="0" err="1">
                <a:solidFill>
                  <a:schemeClr val="tx1"/>
                </a:solidFill>
                <a:latin typeface="Calibri" pitchFamily="34" charset="0"/>
                <a:cs typeface="Calibri" pitchFamily="34" charset="0"/>
              </a:rPr>
              <a:t>int</a:t>
            </a:r>
            <a:r>
              <a:rPr lang="en-US" sz="1800" dirty="0">
                <a:solidFill>
                  <a:schemeClr val="tx1"/>
                </a:solidFill>
                <a:latin typeface="Calibri" pitchFamily="34" charset="0"/>
                <a:cs typeface="Calibri" pitchFamily="34" charset="0"/>
              </a:rPr>
              <a:t> *</a:t>
            </a:r>
            <a:r>
              <a:rPr lang="en-US" sz="1800" dirty="0" smtClean="0">
                <a:solidFill>
                  <a:schemeClr val="tx1"/>
                </a:solidFill>
                <a:latin typeface="Calibri" pitchFamily="34" charset="0"/>
                <a:cs typeface="Calibri" pitchFamily="34" charset="0"/>
              </a:rPr>
              <a:t>p;</a:t>
            </a:r>
          </a:p>
          <a:p>
            <a:pPr fontAlgn="base"/>
            <a:r>
              <a:rPr lang="en-US" sz="1800" dirty="0" smtClean="0">
                <a:solidFill>
                  <a:schemeClr val="tx1"/>
                </a:solidFill>
                <a:latin typeface="Calibri" pitchFamily="34" charset="0"/>
                <a:cs typeface="Calibri" pitchFamily="34" charset="0"/>
              </a:rPr>
              <a:t> </a:t>
            </a:r>
            <a:r>
              <a:rPr lang="en-US" sz="1800" dirty="0">
                <a:solidFill>
                  <a:schemeClr val="tx1"/>
                </a:solidFill>
                <a:latin typeface="Calibri" pitchFamily="34" charset="0"/>
                <a:cs typeface="Calibri" pitchFamily="34" charset="0"/>
              </a:rPr>
              <a:t>//some code// </a:t>
            </a:r>
            <a:endParaRPr lang="en-US" sz="1800" dirty="0" smtClean="0">
              <a:solidFill>
                <a:schemeClr val="tx1"/>
              </a:solidFill>
              <a:latin typeface="Calibri" pitchFamily="34" charset="0"/>
              <a:cs typeface="Calibri" pitchFamily="34" charset="0"/>
            </a:endParaRPr>
          </a:p>
          <a:p>
            <a:pPr fontAlgn="base"/>
            <a:r>
              <a:rPr lang="en-US" sz="1800" dirty="0" smtClean="0">
                <a:solidFill>
                  <a:schemeClr val="tx1"/>
                </a:solidFill>
                <a:latin typeface="Calibri" pitchFamily="34" charset="0"/>
                <a:cs typeface="Calibri" pitchFamily="34" charset="0"/>
              </a:rPr>
              <a:t>{</a:t>
            </a:r>
            <a:endParaRPr lang="en-US" sz="1800" dirty="0">
              <a:solidFill>
                <a:schemeClr val="tx1"/>
              </a:solidFill>
              <a:latin typeface="Calibri" pitchFamily="34" charset="0"/>
              <a:cs typeface="Calibri" pitchFamily="34" charset="0"/>
            </a:endParaRPr>
          </a:p>
          <a:p>
            <a:pPr fontAlgn="base"/>
            <a:r>
              <a:rPr lang="en-US" sz="1800" dirty="0">
                <a:solidFill>
                  <a:schemeClr val="tx1"/>
                </a:solidFill>
                <a:latin typeface="Calibri" pitchFamily="34" charset="0"/>
                <a:cs typeface="Calibri" pitchFamily="34" charset="0"/>
              </a:rPr>
              <a:t>      </a:t>
            </a:r>
            <a:r>
              <a:rPr lang="en-US" sz="1800" dirty="0" err="1">
                <a:solidFill>
                  <a:schemeClr val="tx1"/>
                </a:solidFill>
                <a:latin typeface="Calibri" pitchFamily="34" charset="0"/>
                <a:cs typeface="Calibri" pitchFamily="34" charset="0"/>
              </a:rPr>
              <a:t>int</a:t>
            </a:r>
            <a:r>
              <a:rPr lang="en-US" sz="1800" dirty="0">
                <a:solidFill>
                  <a:schemeClr val="tx1"/>
                </a:solidFill>
                <a:latin typeface="Calibri" pitchFamily="34" charset="0"/>
                <a:cs typeface="Calibri" pitchFamily="34" charset="0"/>
              </a:rPr>
              <a:t> c; p=&amp;c;</a:t>
            </a:r>
          </a:p>
          <a:p>
            <a:pPr fontAlgn="base"/>
            <a:r>
              <a:rPr lang="en-US" sz="1800" dirty="0" smtClean="0">
                <a:solidFill>
                  <a:schemeClr val="tx1"/>
                </a:solidFill>
                <a:latin typeface="Calibri" pitchFamily="34" charset="0"/>
                <a:cs typeface="Calibri" pitchFamily="34" charset="0"/>
              </a:rPr>
              <a:t> </a:t>
            </a:r>
            <a:r>
              <a:rPr lang="en-US" sz="1800" dirty="0">
                <a:solidFill>
                  <a:schemeClr val="tx1"/>
                </a:solidFill>
                <a:latin typeface="Calibri" pitchFamily="34" charset="0"/>
                <a:cs typeface="Calibri" pitchFamily="34" charset="0"/>
              </a:rPr>
              <a:t>}</a:t>
            </a:r>
          </a:p>
          <a:p>
            <a:pPr fontAlgn="base"/>
            <a:r>
              <a:rPr lang="en-US" sz="1800" dirty="0">
                <a:solidFill>
                  <a:schemeClr val="tx1"/>
                </a:solidFill>
                <a:latin typeface="Calibri" pitchFamily="34" charset="0"/>
                <a:cs typeface="Calibri" pitchFamily="34" charset="0"/>
              </a:rPr>
              <a:t>   //some code//</a:t>
            </a:r>
          </a:p>
          <a:p>
            <a:pPr fontAlgn="base"/>
            <a:r>
              <a:rPr lang="en-US" sz="1800" dirty="0">
                <a:solidFill>
                  <a:schemeClr val="tx1"/>
                </a:solidFill>
                <a:latin typeface="Calibri" pitchFamily="34" charset="0"/>
                <a:cs typeface="Calibri" pitchFamily="34" charset="0"/>
              </a:rPr>
              <a:t>   //p is dangling pointer </a:t>
            </a:r>
            <a:r>
              <a:rPr lang="en-US" sz="1800" dirty="0" smtClean="0">
                <a:solidFill>
                  <a:schemeClr val="tx1"/>
                </a:solidFill>
                <a:latin typeface="Calibri" pitchFamily="34" charset="0"/>
                <a:cs typeface="Calibri" pitchFamily="34" charset="0"/>
              </a:rPr>
              <a:t>here because variable c does not exist here, so p is now pointing to memory location that is freed.</a:t>
            </a:r>
            <a:endParaRPr lang="en-US" sz="1800" dirty="0">
              <a:solidFill>
                <a:schemeClr val="tx1"/>
              </a:solidFill>
              <a:latin typeface="Calibri" pitchFamily="34" charset="0"/>
              <a:cs typeface="Calibri" pitchFamily="34" charset="0"/>
            </a:endParaRPr>
          </a:p>
          <a:p>
            <a:pPr fontAlgn="base"/>
            <a:r>
              <a:rPr lang="en-US" sz="1800" dirty="0">
                <a:solidFill>
                  <a:schemeClr val="tx1"/>
                </a:solidFill>
                <a:latin typeface="Calibri" pitchFamily="34" charset="0"/>
                <a:cs typeface="Calibri" pitchFamily="34" charset="0"/>
              </a:rPr>
              <a:t>}</a:t>
            </a:r>
            <a:endParaRPr lang="en-US" sz="1800" dirty="0">
              <a:solidFill>
                <a:schemeClr val="tx1"/>
              </a:solidFill>
              <a:latin typeface="Calibri" pitchFamily="34" charset="0"/>
              <a:cs typeface="Calibri" pitchFamily="34" charset="0"/>
            </a:endParaRPr>
          </a:p>
        </p:txBody>
      </p:sp>
      <p:sp>
        <p:nvSpPr>
          <p:cNvPr id="8" name="Google Shape;99;p19">
            <a:extLst>
              <a:ext uri="{FF2B5EF4-FFF2-40B4-BE49-F238E27FC236}">
                <a16:creationId xmlns:a16="http://schemas.microsoft.com/office/drawing/2014/main" xmlns=""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smtClean="0">
                <a:solidFill>
                  <a:srgbClr val="FFFFFF"/>
                </a:solidFill>
                <a:latin typeface="Calibri" panose="020F0502020204030204" pitchFamily="34" charset="0"/>
                <a:cs typeface="Calibri" panose="020F0502020204030204" pitchFamily="34" charset="0"/>
              </a:rPr>
              <a:t>Dangling pointer</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150664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pPr fontAlgn="base"/>
            <a:r>
              <a:rPr lang="en-US" sz="1800" dirty="0">
                <a:latin typeface="Calibri" pitchFamily="34" charset="0"/>
                <a:cs typeface="Calibri" pitchFamily="34" charset="0"/>
              </a:rPr>
              <a:t>Dangling pointer is a pointer pointing to a memory location that has been freed (or </a:t>
            </a:r>
            <a:r>
              <a:rPr lang="en-US" sz="1800" dirty="0" smtClean="0">
                <a:latin typeface="Calibri" pitchFamily="34" charset="0"/>
                <a:cs typeface="Calibri" pitchFamily="34" charset="0"/>
              </a:rPr>
              <a:t>deleted) or </a:t>
            </a:r>
            <a:r>
              <a:rPr lang="en-US" sz="1800" dirty="0" smtClean="0">
                <a:solidFill>
                  <a:schemeClr val="tx1"/>
                </a:solidFill>
                <a:latin typeface="Calibri" pitchFamily="34" charset="0"/>
                <a:cs typeface="Calibri" pitchFamily="34" charset="0"/>
              </a:rPr>
              <a:t>it goes out of scope.</a:t>
            </a:r>
          </a:p>
          <a:p>
            <a:pPr fontAlgn="base"/>
            <a:r>
              <a:rPr lang="en-US" sz="1800" dirty="0" smtClean="0">
                <a:solidFill>
                  <a:schemeClr val="tx1"/>
                </a:solidFill>
                <a:latin typeface="Calibri" pitchFamily="34" charset="0"/>
                <a:cs typeface="Calibri" pitchFamily="34" charset="0"/>
              </a:rPr>
              <a:t>//when memory is freed or deleted</a:t>
            </a:r>
          </a:p>
          <a:p>
            <a:pPr fontAlgn="base"/>
            <a:endParaRPr lang="en-US" sz="1800" dirty="0">
              <a:solidFill>
                <a:schemeClr val="tx1"/>
              </a:solidFill>
              <a:latin typeface="Calibri" pitchFamily="34" charset="0"/>
              <a:cs typeface="Calibri" pitchFamily="34" charset="0"/>
            </a:endParaRPr>
          </a:p>
          <a:p>
            <a:pPr fontAlgn="base"/>
            <a:r>
              <a:rPr lang="en-US" sz="1800" dirty="0">
                <a:solidFill>
                  <a:schemeClr val="tx1"/>
                </a:solidFill>
                <a:latin typeface="Calibri" pitchFamily="34" charset="0"/>
                <a:cs typeface="Calibri" pitchFamily="34" charset="0"/>
              </a:rPr>
              <a:t>#include &lt;</a:t>
            </a:r>
            <a:r>
              <a:rPr lang="en-US" sz="1800" dirty="0" err="1">
                <a:solidFill>
                  <a:schemeClr val="tx1"/>
                </a:solidFill>
                <a:latin typeface="Calibri" pitchFamily="34" charset="0"/>
                <a:cs typeface="Calibri" pitchFamily="34" charset="0"/>
              </a:rPr>
              <a:t>iostream</a:t>
            </a:r>
            <a:r>
              <a:rPr lang="en-US" sz="1800" dirty="0">
                <a:solidFill>
                  <a:schemeClr val="tx1"/>
                </a:solidFill>
                <a:latin typeface="Calibri" pitchFamily="34" charset="0"/>
                <a:cs typeface="Calibri" pitchFamily="34" charset="0"/>
              </a:rPr>
              <a:t>&gt;</a:t>
            </a:r>
          </a:p>
          <a:p>
            <a:pPr fontAlgn="base"/>
            <a:r>
              <a:rPr lang="en-US" sz="1800" dirty="0" smtClean="0">
                <a:solidFill>
                  <a:schemeClr val="tx1"/>
                </a:solidFill>
                <a:latin typeface="Calibri" pitchFamily="34" charset="0"/>
                <a:cs typeface="Calibri" pitchFamily="34" charset="0"/>
              </a:rPr>
              <a:t>using </a:t>
            </a:r>
            <a:r>
              <a:rPr lang="en-US" sz="1800" dirty="0">
                <a:solidFill>
                  <a:schemeClr val="tx1"/>
                </a:solidFill>
                <a:latin typeface="Calibri" pitchFamily="34" charset="0"/>
                <a:cs typeface="Calibri" pitchFamily="34" charset="0"/>
              </a:rPr>
              <a:t>namespace </a:t>
            </a:r>
            <a:r>
              <a:rPr lang="en-US" sz="1800" dirty="0" err="1">
                <a:solidFill>
                  <a:schemeClr val="tx1"/>
                </a:solidFill>
                <a:latin typeface="Calibri" pitchFamily="34" charset="0"/>
                <a:cs typeface="Calibri" pitchFamily="34" charset="0"/>
              </a:rPr>
              <a:t>std</a:t>
            </a:r>
            <a:r>
              <a:rPr lang="en-US" sz="1800" dirty="0">
                <a:solidFill>
                  <a:schemeClr val="tx1"/>
                </a:solidFill>
                <a:latin typeface="Calibri" pitchFamily="34" charset="0"/>
                <a:cs typeface="Calibri" pitchFamily="34" charset="0"/>
              </a:rPr>
              <a:t>;</a:t>
            </a:r>
          </a:p>
          <a:p>
            <a:pPr fontAlgn="base"/>
            <a:r>
              <a:rPr lang="en-US" sz="1800" dirty="0" err="1" smtClean="0">
                <a:solidFill>
                  <a:schemeClr val="tx1"/>
                </a:solidFill>
                <a:latin typeface="Calibri" pitchFamily="34" charset="0"/>
                <a:cs typeface="Calibri" pitchFamily="34" charset="0"/>
              </a:rPr>
              <a:t>int</a:t>
            </a:r>
            <a:r>
              <a:rPr lang="en-US" sz="1800" dirty="0" smtClean="0">
                <a:solidFill>
                  <a:schemeClr val="tx1"/>
                </a:solidFill>
                <a:latin typeface="Calibri" pitchFamily="34" charset="0"/>
                <a:cs typeface="Calibri" pitchFamily="34" charset="0"/>
              </a:rPr>
              <a:t> </a:t>
            </a:r>
            <a:r>
              <a:rPr lang="en-US" sz="1800" dirty="0">
                <a:solidFill>
                  <a:schemeClr val="tx1"/>
                </a:solidFill>
                <a:latin typeface="Calibri" pitchFamily="34" charset="0"/>
                <a:cs typeface="Calibri" pitchFamily="34" charset="0"/>
              </a:rPr>
              <a:t>main() </a:t>
            </a:r>
          </a:p>
          <a:p>
            <a:pPr fontAlgn="base"/>
            <a:r>
              <a:rPr lang="en-US" sz="1800" dirty="0">
                <a:solidFill>
                  <a:schemeClr val="tx1"/>
                </a:solidFill>
                <a:latin typeface="Calibri" pitchFamily="34" charset="0"/>
                <a:cs typeface="Calibri" pitchFamily="34" charset="0"/>
              </a:rPr>
              <a:t>{</a:t>
            </a:r>
          </a:p>
          <a:p>
            <a:pPr fontAlgn="base"/>
            <a:r>
              <a:rPr lang="en-US" sz="1800" dirty="0">
                <a:solidFill>
                  <a:schemeClr val="tx1"/>
                </a:solidFill>
                <a:latin typeface="Calibri" pitchFamily="34" charset="0"/>
                <a:cs typeface="Calibri" pitchFamily="34" charset="0"/>
              </a:rPr>
              <a:t>  </a:t>
            </a:r>
            <a:r>
              <a:rPr lang="en-US" sz="1800" dirty="0" smtClean="0">
                <a:solidFill>
                  <a:schemeClr val="tx1"/>
                </a:solidFill>
                <a:latin typeface="Calibri" pitchFamily="34" charset="0"/>
                <a:cs typeface="Calibri" pitchFamily="34" charset="0"/>
              </a:rPr>
              <a:t>  </a:t>
            </a:r>
            <a:r>
              <a:rPr lang="en-US" sz="1800" dirty="0" err="1">
                <a:solidFill>
                  <a:schemeClr val="tx1"/>
                </a:solidFill>
                <a:latin typeface="Calibri" pitchFamily="34" charset="0"/>
                <a:cs typeface="Calibri" pitchFamily="34" charset="0"/>
              </a:rPr>
              <a:t>int</a:t>
            </a:r>
            <a:r>
              <a:rPr lang="en-US" sz="1800" dirty="0">
                <a:solidFill>
                  <a:schemeClr val="tx1"/>
                </a:solidFill>
                <a:latin typeface="Calibri" pitchFamily="34" charset="0"/>
                <a:cs typeface="Calibri" pitchFamily="34" charset="0"/>
              </a:rPr>
              <a:t> *</a:t>
            </a:r>
            <a:r>
              <a:rPr lang="en-US" sz="1800" dirty="0" err="1">
                <a:solidFill>
                  <a:schemeClr val="tx1"/>
                </a:solidFill>
                <a:latin typeface="Calibri" pitchFamily="34" charset="0"/>
                <a:cs typeface="Calibri" pitchFamily="34" charset="0"/>
              </a:rPr>
              <a:t>ptr</a:t>
            </a:r>
            <a:r>
              <a:rPr lang="en-US" sz="1800" dirty="0">
                <a:solidFill>
                  <a:schemeClr val="tx1"/>
                </a:solidFill>
                <a:latin typeface="Calibri" pitchFamily="34" charset="0"/>
                <a:cs typeface="Calibri" pitchFamily="34" charset="0"/>
              </a:rPr>
              <a:t> = (</a:t>
            </a:r>
            <a:r>
              <a:rPr lang="en-US" sz="1800" dirty="0" err="1">
                <a:solidFill>
                  <a:schemeClr val="tx1"/>
                </a:solidFill>
                <a:latin typeface="Calibri" pitchFamily="34" charset="0"/>
                <a:cs typeface="Calibri" pitchFamily="34" charset="0"/>
              </a:rPr>
              <a:t>int</a:t>
            </a:r>
            <a:r>
              <a:rPr lang="en-US" sz="1800" dirty="0">
                <a:solidFill>
                  <a:schemeClr val="tx1"/>
                </a:solidFill>
                <a:latin typeface="Calibri" pitchFamily="34" charset="0"/>
                <a:cs typeface="Calibri" pitchFamily="34" charset="0"/>
              </a:rPr>
              <a:t> *)</a:t>
            </a:r>
            <a:r>
              <a:rPr lang="en-US" sz="1800" dirty="0" err="1">
                <a:solidFill>
                  <a:schemeClr val="tx1"/>
                </a:solidFill>
                <a:latin typeface="Calibri" pitchFamily="34" charset="0"/>
                <a:cs typeface="Calibri" pitchFamily="34" charset="0"/>
              </a:rPr>
              <a:t>malloc</a:t>
            </a:r>
            <a:r>
              <a:rPr lang="en-US" sz="1800" dirty="0">
                <a:solidFill>
                  <a:schemeClr val="tx1"/>
                </a:solidFill>
                <a:latin typeface="Calibri" pitchFamily="34" charset="0"/>
                <a:cs typeface="Calibri" pitchFamily="34" charset="0"/>
              </a:rPr>
              <a:t>(</a:t>
            </a:r>
            <a:r>
              <a:rPr lang="en-US" sz="1800" dirty="0" err="1">
                <a:solidFill>
                  <a:schemeClr val="tx1"/>
                </a:solidFill>
                <a:latin typeface="Calibri" pitchFamily="34" charset="0"/>
                <a:cs typeface="Calibri" pitchFamily="34" charset="0"/>
              </a:rPr>
              <a:t>sizeof</a:t>
            </a:r>
            <a:r>
              <a:rPr lang="en-US" sz="1800" dirty="0">
                <a:solidFill>
                  <a:schemeClr val="tx1"/>
                </a:solidFill>
                <a:latin typeface="Calibri" pitchFamily="34" charset="0"/>
                <a:cs typeface="Calibri" pitchFamily="34" charset="0"/>
              </a:rPr>
              <a:t>(</a:t>
            </a:r>
            <a:r>
              <a:rPr lang="en-US" sz="1800" dirty="0" err="1">
                <a:solidFill>
                  <a:schemeClr val="tx1"/>
                </a:solidFill>
                <a:latin typeface="Calibri" pitchFamily="34" charset="0"/>
                <a:cs typeface="Calibri" pitchFamily="34" charset="0"/>
              </a:rPr>
              <a:t>int</a:t>
            </a:r>
            <a:r>
              <a:rPr lang="en-US" sz="1800" dirty="0">
                <a:solidFill>
                  <a:schemeClr val="tx1"/>
                </a:solidFill>
                <a:latin typeface="Calibri" pitchFamily="34" charset="0"/>
                <a:cs typeface="Calibri" pitchFamily="34" charset="0"/>
              </a:rPr>
              <a:t>));</a:t>
            </a:r>
          </a:p>
          <a:p>
            <a:pPr fontAlgn="base"/>
            <a:r>
              <a:rPr lang="en-US" sz="1800" dirty="0" smtClean="0">
                <a:solidFill>
                  <a:schemeClr val="tx1"/>
                </a:solidFill>
                <a:latin typeface="Calibri" pitchFamily="34" charset="0"/>
                <a:cs typeface="Calibri" pitchFamily="34" charset="0"/>
              </a:rPr>
              <a:t>    </a:t>
            </a:r>
            <a:r>
              <a:rPr lang="en-US" sz="1800" dirty="0">
                <a:solidFill>
                  <a:schemeClr val="tx1"/>
                </a:solidFill>
                <a:latin typeface="Calibri" pitchFamily="34" charset="0"/>
                <a:cs typeface="Calibri" pitchFamily="34" charset="0"/>
              </a:rPr>
              <a:t>// After below free call, </a:t>
            </a:r>
            <a:r>
              <a:rPr lang="en-US" sz="1800" dirty="0" err="1">
                <a:solidFill>
                  <a:schemeClr val="tx1"/>
                </a:solidFill>
                <a:latin typeface="Calibri" pitchFamily="34" charset="0"/>
                <a:cs typeface="Calibri" pitchFamily="34" charset="0"/>
              </a:rPr>
              <a:t>ptr</a:t>
            </a:r>
            <a:r>
              <a:rPr lang="en-US" sz="1800" dirty="0">
                <a:solidFill>
                  <a:schemeClr val="tx1"/>
                </a:solidFill>
                <a:latin typeface="Calibri" pitchFamily="34" charset="0"/>
                <a:cs typeface="Calibri" pitchFamily="34" charset="0"/>
              </a:rPr>
              <a:t> becomes a </a:t>
            </a:r>
          </a:p>
          <a:p>
            <a:pPr fontAlgn="base"/>
            <a:r>
              <a:rPr lang="en-US" sz="1800" dirty="0">
                <a:solidFill>
                  <a:schemeClr val="tx1"/>
                </a:solidFill>
                <a:latin typeface="Calibri" pitchFamily="34" charset="0"/>
                <a:cs typeface="Calibri" pitchFamily="34" charset="0"/>
              </a:rPr>
              <a:t>    // dangling pointer</a:t>
            </a:r>
          </a:p>
          <a:p>
            <a:pPr fontAlgn="base"/>
            <a:r>
              <a:rPr lang="en-US" sz="1800" dirty="0">
                <a:solidFill>
                  <a:schemeClr val="tx1"/>
                </a:solidFill>
                <a:latin typeface="Calibri" pitchFamily="34" charset="0"/>
                <a:cs typeface="Calibri" pitchFamily="34" charset="0"/>
              </a:rPr>
              <a:t>    free(</a:t>
            </a:r>
            <a:r>
              <a:rPr lang="en-US" sz="1800" dirty="0" err="1">
                <a:solidFill>
                  <a:schemeClr val="tx1"/>
                </a:solidFill>
                <a:latin typeface="Calibri" pitchFamily="34" charset="0"/>
                <a:cs typeface="Calibri" pitchFamily="34" charset="0"/>
              </a:rPr>
              <a:t>ptr</a:t>
            </a:r>
            <a:r>
              <a:rPr lang="en-US" sz="1800" dirty="0">
                <a:solidFill>
                  <a:schemeClr val="tx1"/>
                </a:solidFill>
                <a:latin typeface="Calibri" pitchFamily="34" charset="0"/>
                <a:cs typeface="Calibri" pitchFamily="34" charset="0"/>
              </a:rPr>
              <a:t>); </a:t>
            </a:r>
          </a:p>
          <a:p>
            <a:pPr fontAlgn="base"/>
            <a:r>
              <a:rPr lang="en-US" sz="1800" dirty="0" smtClean="0">
                <a:solidFill>
                  <a:schemeClr val="tx1"/>
                </a:solidFill>
                <a:latin typeface="Calibri" pitchFamily="34" charset="0"/>
                <a:cs typeface="Calibri" pitchFamily="34" charset="0"/>
              </a:rPr>
              <a:t>    </a:t>
            </a:r>
            <a:r>
              <a:rPr lang="en-US" sz="1800" dirty="0">
                <a:solidFill>
                  <a:schemeClr val="tx1"/>
                </a:solidFill>
                <a:latin typeface="Calibri" pitchFamily="34" charset="0"/>
                <a:cs typeface="Calibri" pitchFamily="34" charset="0"/>
              </a:rPr>
              <a:t>// No more a dangling pointer</a:t>
            </a:r>
          </a:p>
          <a:p>
            <a:pPr fontAlgn="base"/>
            <a:r>
              <a:rPr lang="en-US" sz="1800" dirty="0">
                <a:solidFill>
                  <a:schemeClr val="tx1"/>
                </a:solidFill>
                <a:latin typeface="Calibri" pitchFamily="34" charset="0"/>
                <a:cs typeface="Calibri" pitchFamily="34" charset="0"/>
              </a:rPr>
              <a:t>  </a:t>
            </a:r>
            <a:r>
              <a:rPr lang="en-US" sz="1800" dirty="0" smtClean="0">
                <a:solidFill>
                  <a:schemeClr val="tx1"/>
                </a:solidFill>
                <a:latin typeface="Calibri" pitchFamily="34" charset="0"/>
                <a:cs typeface="Calibri" pitchFamily="34" charset="0"/>
              </a:rPr>
              <a:t> //  </a:t>
            </a:r>
            <a:r>
              <a:rPr lang="en-US" sz="1800" dirty="0" err="1">
                <a:solidFill>
                  <a:schemeClr val="tx1"/>
                </a:solidFill>
                <a:latin typeface="Calibri" pitchFamily="34" charset="0"/>
                <a:cs typeface="Calibri" pitchFamily="34" charset="0"/>
              </a:rPr>
              <a:t>ptr</a:t>
            </a:r>
            <a:r>
              <a:rPr lang="en-US" sz="1800" dirty="0">
                <a:solidFill>
                  <a:schemeClr val="tx1"/>
                </a:solidFill>
                <a:latin typeface="Calibri" pitchFamily="34" charset="0"/>
                <a:cs typeface="Calibri" pitchFamily="34" charset="0"/>
              </a:rPr>
              <a:t> = NULL;</a:t>
            </a:r>
          </a:p>
          <a:p>
            <a:pPr fontAlgn="base"/>
            <a:r>
              <a:rPr lang="en-US" sz="1800" dirty="0">
                <a:solidFill>
                  <a:schemeClr val="tx1"/>
                </a:solidFill>
                <a:latin typeface="Calibri" pitchFamily="34" charset="0"/>
                <a:cs typeface="Calibri" pitchFamily="34" charset="0"/>
              </a:rPr>
              <a:t>}</a:t>
            </a:r>
            <a:endParaRPr lang="en-US" sz="1800" dirty="0">
              <a:solidFill>
                <a:schemeClr val="tx1"/>
              </a:solidFill>
              <a:latin typeface="Calibri" pitchFamily="34" charset="0"/>
              <a:cs typeface="Calibri" pitchFamily="34" charset="0"/>
            </a:endParaRPr>
          </a:p>
        </p:txBody>
      </p:sp>
      <p:sp>
        <p:nvSpPr>
          <p:cNvPr id="8" name="Google Shape;99;p19">
            <a:extLst>
              <a:ext uri="{FF2B5EF4-FFF2-40B4-BE49-F238E27FC236}">
                <a16:creationId xmlns:a16="http://schemas.microsoft.com/office/drawing/2014/main" xmlns=""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smtClean="0">
                <a:solidFill>
                  <a:srgbClr val="FFFFFF"/>
                </a:solidFill>
                <a:latin typeface="Calibri" panose="020F0502020204030204" pitchFamily="34" charset="0"/>
                <a:cs typeface="Calibri" panose="020F0502020204030204" pitchFamily="34" charset="0"/>
              </a:rPr>
              <a:t>Dangling pointer</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5979768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pPr fontAlgn="base"/>
            <a:r>
              <a:rPr lang="en-US" sz="1800" dirty="0">
                <a:latin typeface="Calibri" pitchFamily="34" charset="0"/>
                <a:cs typeface="Calibri" pitchFamily="34" charset="0"/>
              </a:rPr>
              <a:t>Void pointer in C is a pointer which is not associate with any data types. It points to some data location in storage means points to the address of variables. It is also called general purpose pointer.</a:t>
            </a:r>
          </a:p>
          <a:p>
            <a:pPr fontAlgn="base"/>
            <a:endParaRPr lang="en-US" sz="1800" dirty="0">
              <a:latin typeface="Calibri" pitchFamily="34" charset="0"/>
              <a:cs typeface="Calibri" pitchFamily="34" charset="0"/>
            </a:endParaRPr>
          </a:p>
          <a:p>
            <a:pPr fontAlgn="base"/>
            <a:r>
              <a:rPr lang="en-US" sz="1800" dirty="0">
                <a:latin typeface="Calibri" pitchFamily="34" charset="0"/>
                <a:cs typeface="Calibri" pitchFamily="34" charset="0"/>
              </a:rPr>
              <a:t>It has some limitations</a:t>
            </a:r>
          </a:p>
          <a:p>
            <a:pPr fontAlgn="base"/>
            <a:endParaRPr lang="en-US" sz="1800" dirty="0">
              <a:latin typeface="Calibri" pitchFamily="34" charset="0"/>
              <a:cs typeface="Calibri" pitchFamily="34" charset="0"/>
            </a:endParaRPr>
          </a:p>
          <a:p>
            <a:pPr fontAlgn="base"/>
            <a:r>
              <a:rPr lang="en-US" sz="1800" dirty="0">
                <a:latin typeface="Calibri" pitchFamily="34" charset="0"/>
                <a:cs typeface="Calibri" pitchFamily="34" charset="0"/>
              </a:rPr>
              <a:t>Pointer arithmetic is not possible of void pointer due to its concrete size.</a:t>
            </a:r>
          </a:p>
          <a:p>
            <a:pPr fontAlgn="base"/>
            <a:endParaRPr lang="en-US" sz="1800" dirty="0">
              <a:latin typeface="Calibri" pitchFamily="34" charset="0"/>
              <a:cs typeface="Calibri" pitchFamily="34" charset="0"/>
            </a:endParaRPr>
          </a:p>
          <a:p>
            <a:pPr fontAlgn="base"/>
            <a:r>
              <a:rPr lang="en-US" sz="1800" dirty="0">
                <a:latin typeface="Calibri" pitchFamily="34" charset="0"/>
                <a:cs typeface="Calibri" pitchFamily="34" charset="0"/>
              </a:rPr>
              <a:t>It can’t be used as dereferenced.</a:t>
            </a:r>
            <a:endParaRPr lang="en-US" sz="1800" dirty="0">
              <a:solidFill>
                <a:schemeClr val="tx1"/>
              </a:solidFill>
              <a:latin typeface="Calibri" pitchFamily="34" charset="0"/>
              <a:cs typeface="Calibri" pitchFamily="34" charset="0"/>
            </a:endParaRPr>
          </a:p>
        </p:txBody>
      </p:sp>
      <p:sp>
        <p:nvSpPr>
          <p:cNvPr id="8" name="Google Shape;99;p19">
            <a:extLst>
              <a:ext uri="{FF2B5EF4-FFF2-40B4-BE49-F238E27FC236}">
                <a16:creationId xmlns:a16="http://schemas.microsoft.com/office/drawing/2014/main" xmlns=""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smtClean="0">
                <a:solidFill>
                  <a:srgbClr val="FFFFFF"/>
                </a:solidFill>
                <a:latin typeface="Calibri" panose="020F0502020204030204" pitchFamily="34" charset="0"/>
                <a:cs typeface="Calibri" panose="020F0502020204030204" pitchFamily="34" charset="0"/>
              </a:rPr>
              <a:t>Void pointer</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27603300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pPr fontAlgn="base"/>
            <a:r>
              <a:rPr lang="en-US" sz="1800" dirty="0">
                <a:latin typeface="Calibri" pitchFamily="34" charset="0"/>
                <a:cs typeface="Calibri" pitchFamily="34" charset="0"/>
              </a:rPr>
              <a:t>#include&lt;</a:t>
            </a:r>
            <a:r>
              <a:rPr lang="en-US" sz="1800" dirty="0" err="1">
                <a:latin typeface="Calibri" pitchFamily="34" charset="0"/>
                <a:cs typeface="Calibri" pitchFamily="34" charset="0"/>
              </a:rPr>
              <a:t>iostream</a:t>
            </a:r>
            <a:r>
              <a:rPr lang="en-US" sz="1800" dirty="0">
                <a:latin typeface="Calibri" pitchFamily="34" charset="0"/>
                <a:cs typeface="Calibri" pitchFamily="34" charset="0"/>
              </a:rPr>
              <a:t>&gt;</a:t>
            </a:r>
          </a:p>
          <a:p>
            <a:pPr fontAlgn="base"/>
            <a:r>
              <a:rPr lang="en-US" sz="1800" dirty="0">
                <a:latin typeface="Calibri" pitchFamily="34" charset="0"/>
                <a:cs typeface="Calibri" pitchFamily="34" charset="0"/>
              </a:rPr>
              <a:t>using namespace </a:t>
            </a:r>
            <a:r>
              <a:rPr lang="en-US" sz="1800" dirty="0" err="1">
                <a:latin typeface="Calibri" pitchFamily="34" charset="0"/>
                <a:cs typeface="Calibri" pitchFamily="34" charset="0"/>
              </a:rPr>
              <a:t>std</a:t>
            </a:r>
            <a:r>
              <a:rPr lang="en-US" sz="1800" dirty="0">
                <a:latin typeface="Calibri" pitchFamily="34" charset="0"/>
                <a:cs typeface="Calibri" pitchFamily="34" charset="0"/>
              </a:rPr>
              <a:t>;</a:t>
            </a:r>
          </a:p>
          <a:p>
            <a:pPr fontAlgn="base"/>
            <a:r>
              <a:rPr lang="en-US" sz="1800" dirty="0" err="1">
                <a:latin typeface="Calibri" pitchFamily="34" charset="0"/>
                <a:cs typeface="Calibri" pitchFamily="34" charset="0"/>
              </a:rPr>
              <a:t>int</a:t>
            </a:r>
            <a:r>
              <a:rPr lang="en-US" sz="1800" dirty="0">
                <a:latin typeface="Calibri" pitchFamily="34" charset="0"/>
                <a:cs typeface="Calibri" pitchFamily="34" charset="0"/>
              </a:rPr>
              <a:t> main() {</a:t>
            </a:r>
          </a:p>
          <a:p>
            <a:pPr fontAlgn="base"/>
            <a:r>
              <a:rPr lang="en-US" sz="1800" dirty="0">
                <a:latin typeface="Calibri" pitchFamily="34" charset="0"/>
                <a:cs typeface="Calibri" pitchFamily="34" charset="0"/>
              </a:rPr>
              <a:t>   </a:t>
            </a:r>
            <a:r>
              <a:rPr lang="en-US" sz="1800" dirty="0" err="1">
                <a:latin typeface="Calibri" pitchFamily="34" charset="0"/>
                <a:cs typeface="Calibri" pitchFamily="34" charset="0"/>
              </a:rPr>
              <a:t>int</a:t>
            </a:r>
            <a:r>
              <a:rPr lang="en-US" sz="1800" dirty="0">
                <a:latin typeface="Calibri" pitchFamily="34" charset="0"/>
                <a:cs typeface="Calibri" pitchFamily="34" charset="0"/>
              </a:rPr>
              <a:t> a = 7;</a:t>
            </a:r>
          </a:p>
          <a:p>
            <a:pPr fontAlgn="base"/>
            <a:r>
              <a:rPr lang="en-US" sz="1800" dirty="0">
                <a:latin typeface="Calibri" pitchFamily="34" charset="0"/>
                <a:cs typeface="Calibri" pitchFamily="34" charset="0"/>
              </a:rPr>
              <a:t>   float b = 7.6;</a:t>
            </a:r>
          </a:p>
          <a:p>
            <a:pPr fontAlgn="base"/>
            <a:r>
              <a:rPr lang="en-US" sz="1800" dirty="0">
                <a:latin typeface="Calibri" pitchFamily="34" charset="0"/>
                <a:cs typeface="Calibri" pitchFamily="34" charset="0"/>
              </a:rPr>
              <a:t>   void *p;</a:t>
            </a:r>
          </a:p>
          <a:p>
            <a:pPr fontAlgn="base"/>
            <a:r>
              <a:rPr lang="en-US" sz="1800" dirty="0">
                <a:latin typeface="Calibri" pitchFamily="34" charset="0"/>
                <a:cs typeface="Calibri" pitchFamily="34" charset="0"/>
              </a:rPr>
              <a:t>   p = &amp;a;</a:t>
            </a:r>
          </a:p>
          <a:p>
            <a:pPr fontAlgn="base"/>
            <a:r>
              <a:rPr lang="en-US" sz="1800" dirty="0">
                <a:latin typeface="Calibri" pitchFamily="34" charset="0"/>
                <a:cs typeface="Calibri" pitchFamily="34" charset="0"/>
              </a:rPr>
              <a:t>   </a:t>
            </a:r>
            <a:r>
              <a:rPr lang="en-US" sz="1800" dirty="0" err="1">
                <a:latin typeface="Calibri" pitchFamily="34" charset="0"/>
                <a:cs typeface="Calibri" pitchFamily="34" charset="0"/>
              </a:rPr>
              <a:t>cout</a:t>
            </a:r>
            <a:r>
              <a:rPr lang="en-US" sz="1800" dirty="0">
                <a:latin typeface="Calibri" pitchFamily="34" charset="0"/>
                <a:cs typeface="Calibri" pitchFamily="34" charset="0"/>
              </a:rPr>
              <a:t>&lt;&lt;*((</a:t>
            </a:r>
            <a:r>
              <a:rPr lang="en-US" sz="1800" dirty="0" err="1">
                <a:latin typeface="Calibri" pitchFamily="34" charset="0"/>
                <a:cs typeface="Calibri" pitchFamily="34" charset="0"/>
              </a:rPr>
              <a:t>int</a:t>
            </a:r>
            <a:r>
              <a:rPr lang="en-US" sz="1800" dirty="0">
                <a:latin typeface="Calibri" pitchFamily="34" charset="0"/>
                <a:cs typeface="Calibri" pitchFamily="34" charset="0"/>
              </a:rPr>
              <a:t>*) p)&lt;&lt;</a:t>
            </a:r>
            <a:r>
              <a:rPr lang="en-US" sz="1800" dirty="0" err="1">
                <a:latin typeface="Calibri" pitchFamily="34" charset="0"/>
                <a:cs typeface="Calibri" pitchFamily="34" charset="0"/>
              </a:rPr>
              <a:t>endl</a:t>
            </a:r>
            <a:r>
              <a:rPr lang="en-US" sz="1800" dirty="0">
                <a:latin typeface="Calibri" pitchFamily="34" charset="0"/>
                <a:cs typeface="Calibri" pitchFamily="34" charset="0"/>
              </a:rPr>
              <a:t> ;</a:t>
            </a:r>
          </a:p>
          <a:p>
            <a:pPr fontAlgn="base"/>
            <a:r>
              <a:rPr lang="en-US" sz="1800" dirty="0">
                <a:latin typeface="Calibri" pitchFamily="34" charset="0"/>
                <a:cs typeface="Calibri" pitchFamily="34" charset="0"/>
              </a:rPr>
              <a:t>   p = &amp;b;</a:t>
            </a:r>
          </a:p>
          <a:p>
            <a:pPr fontAlgn="base"/>
            <a:r>
              <a:rPr lang="en-US" sz="1800" dirty="0">
                <a:latin typeface="Calibri" pitchFamily="34" charset="0"/>
                <a:cs typeface="Calibri" pitchFamily="34" charset="0"/>
              </a:rPr>
              <a:t>   </a:t>
            </a:r>
            <a:r>
              <a:rPr lang="en-US" sz="1800" dirty="0" err="1">
                <a:latin typeface="Calibri" pitchFamily="34" charset="0"/>
                <a:cs typeface="Calibri" pitchFamily="34" charset="0"/>
              </a:rPr>
              <a:t>cout</a:t>
            </a:r>
            <a:r>
              <a:rPr lang="en-US" sz="1800" dirty="0">
                <a:latin typeface="Calibri" pitchFamily="34" charset="0"/>
                <a:cs typeface="Calibri" pitchFamily="34" charset="0"/>
              </a:rPr>
              <a:t>&lt;&lt; *((float*) p) ;</a:t>
            </a:r>
          </a:p>
          <a:p>
            <a:pPr fontAlgn="base"/>
            <a:r>
              <a:rPr lang="en-US" sz="1800" dirty="0">
                <a:latin typeface="Calibri" pitchFamily="34" charset="0"/>
                <a:cs typeface="Calibri" pitchFamily="34" charset="0"/>
              </a:rPr>
              <a:t>   return 0;</a:t>
            </a:r>
          </a:p>
          <a:p>
            <a:pPr fontAlgn="base"/>
            <a:r>
              <a:rPr lang="en-US" sz="1800" dirty="0">
                <a:latin typeface="Calibri" pitchFamily="34" charset="0"/>
                <a:cs typeface="Calibri" pitchFamily="34" charset="0"/>
              </a:rPr>
              <a:t>}</a:t>
            </a:r>
          </a:p>
        </p:txBody>
      </p:sp>
      <p:sp>
        <p:nvSpPr>
          <p:cNvPr id="8" name="Google Shape;99;p19">
            <a:extLst>
              <a:ext uri="{FF2B5EF4-FFF2-40B4-BE49-F238E27FC236}">
                <a16:creationId xmlns:a16="http://schemas.microsoft.com/office/drawing/2014/main" xmlns=""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smtClean="0">
                <a:solidFill>
                  <a:srgbClr val="FFFFFF"/>
                </a:solidFill>
                <a:latin typeface="Calibri" panose="020F0502020204030204" pitchFamily="34" charset="0"/>
                <a:cs typeface="Calibri" panose="020F0502020204030204" pitchFamily="34" charset="0"/>
              </a:rPr>
              <a:t>Void pointer</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29739687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pPr fontAlgn="base"/>
            <a:r>
              <a:rPr lang="en-US" sz="1800" dirty="0">
                <a:latin typeface="Calibri" pitchFamily="34" charset="0"/>
                <a:cs typeface="Calibri" pitchFamily="34" charset="0"/>
              </a:rPr>
              <a:t>Null pointer is a pointer which points nothing.</a:t>
            </a:r>
          </a:p>
          <a:p>
            <a:pPr fontAlgn="base"/>
            <a:endParaRPr lang="en-US" sz="1800" dirty="0">
              <a:latin typeface="Calibri" pitchFamily="34" charset="0"/>
              <a:cs typeface="Calibri" pitchFamily="34" charset="0"/>
            </a:endParaRPr>
          </a:p>
          <a:p>
            <a:pPr fontAlgn="base"/>
            <a:r>
              <a:rPr lang="en-US" sz="1800" dirty="0">
                <a:latin typeface="Calibri" pitchFamily="34" charset="0"/>
                <a:cs typeface="Calibri" pitchFamily="34" charset="0"/>
              </a:rPr>
              <a:t>Some uses of null pointer are</a:t>
            </a:r>
          </a:p>
          <a:p>
            <a:pPr fontAlgn="base"/>
            <a:endParaRPr lang="en-US" sz="1800" dirty="0">
              <a:latin typeface="Calibri" pitchFamily="34" charset="0"/>
              <a:cs typeface="Calibri" pitchFamily="34" charset="0"/>
            </a:endParaRPr>
          </a:p>
          <a:p>
            <a:pPr marL="285750" indent="-285750" fontAlgn="base">
              <a:buFont typeface="Arial" pitchFamily="34" charset="0"/>
              <a:buChar char="•"/>
            </a:pPr>
            <a:r>
              <a:rPr lang="en-US" sz="1800" dirty="0">
                <a:latin typeface="Calibri" pitchFamily="34" charset="0"/>
                <a:cs typeface="Calibri" pitchFamily="34" charset="0"/>
              </a:rPr>
              <a:t>To initialize a pointer variable when that pointer variable isn’t assigned any valid memory address yet.</a:t>
            </a:r>
          </a:p>
          <a:p>
            <a:pPr marL="285750" indent="-285750" fontAlgn="base">
              <a:buFont typeface="Arial" pitchFamily="34" charset="0"/>
              <a:buChar char="•"/>
            </a:pPr>
            <a:endParaRPr lang="en-US" sz="1800" dirty="0">
              <a:latin typeface="Calibri" pitchFamily="34" charset="0"/>
              <a:cs typeface="Calibri" pitchFamily="34" charset="0"/>
            </a:endParaRPr>
          </a:p>
          <a:p>
            <a:pPr marL="285750" indent="-285750" fontAlgn="base">
              <a:buFont typeface="Arial" pitchFamily="34" charset="0"/>
              <a:buChar char="•"/>
            </a:pPr>
            <a:r>
              <a:rPr lang="en-US" sz="1800" dirty="0">
                <a:latin typeface="Calibri" pitchFamily="34" charset="0"/>
                <a:cs typeface="Calibri" pitchFamily="34" charset="0"/>
              </a:rPr>
              <a:t>To pass a null pointer to a function argument if we don’t want to pass any valid memory address.</a:t>
            </a:r>
          </a:p>
          <a:p>
            <a:pPr marL="285750" indent="-285750" fontAlgn="base">
              <a:buFont typeface="Arial" pitchFamily="34" charset="0"/>
              <a:buChar char="•"/>
            </a:pPr>
            <a:endParaRPr lang="en-US" sz="1800" dirty="0">
              <a:latin typeface="Calibri" pitchFamily="34" charset="0"/>
              <a:cs typeface="Calibri" pitchFamily="34" charset="0"/>
            </a:endParaRPr>
          </a:p>
          <a:p>
            <a:pPr marL="285750" indent="-285750" fontAlgn="base">
              <a:buFont typeface="Arial" pitchFamily="34" charset="0"/>
              <a:buChar char="•"/>
            </a:pPr>
            <a:r>
              <a:rPr lang="en-US" sz="1800" dirty="0">
                <a:latin typeface="Calibri" pitchFamily="34" charset="0"/>
                <a:cs typeface="Calibri" pitchFamily="34" charset="0"/>
              </a:rPr>
              <a:t>To check for null pointer before accessing any pointer variable. So that, we can perform error handling in pointer related code e.g. dereference pointer variable only if it’s not NULL.</a:t>
            </a:r>
          </a:p>
        </p:txBody>
      </p:sp>
      <p:sp>
        <p:nvSpPr>
          <p:cNvPr id="8" name="Google Shape;99;p19">
            <a:extLst>
              <a:ext uri="{FF2B5EF4-FFF2-40B4-BE49-F238E27FC236}">
                <a16:creationId xmlns:a16="http://schemas.microsoft.com/office/drawing/2014/main" xmlns=""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smtClean="0">
                <a:solidFill>
                  <a:srgbClr val="FFFFFF"/>
                </a:solidFill>
                <a:latin typeface="Calibri" panose="020F0502020204030204" pitchFamily="34" charset="0"/>
                <a:cs typeface="Calibri" panose="020F0502020204030204" pitchFamily="34" charset="0"/>
              </a:rPr>
              <a:t>Null pointer</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1424397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pPr fontAlgn="base"/>
            <a:r>
              <a:rPr lang="en-US" sz="1800" dirty="0">
                <a:latin typeface="Calibri" pitchFamily="34" charset="0"/>
                <a:cs typeface="Calibri" pitchFamily="34" charset="0"/>
              </a:rPr>
              <a:t>#include &lt;</a:t>
            </a:r>
            <a:r>
              <a:rPr lang="en-US" sz="1800" dirty="0" err="1">
                <a:latin typeface="Calibri" pitchFamily="34" charset="0"/>
                <a:cs typeface="Calibri" pitchFamily="34" charset="0"/>
              </a:rPr>
              <a:t>iostream</a:t>
            </a:r>
            <a:r>
              <a:rPr lang="en-US" sz="1800" dirty="0">
                <a:latin typeface="Calibri" pitchFamily="34" charset="0"/>
                <a:cs typeface="Calibri" pitchFamily="34" charset="0"/>
              </a:rPr>
              <a:t>&gt;</a:t>
            </a:r>
          </a:p>
          <a:p>
            <a:pPr fontAlgn="base"/>
            <a:r>
              <a:rPr lang="en-US" sz="1800" dirty="0">
                <a:latin typeface="Calibri" pitchFamily="34" charset="0"/>
                <a:cs typeface="Calibri" pitchFamily="34" charset="0"/>
              </a:rPr>
              <a:t>using namespace </a:t>
            </a:r>
            <a:r>
              <a:rPr lang="en-US" sz="1800" dirty="0" err="1">
                <a:latin typeface="Calibri" pitchFamily="34" charset="0"/>
                <a:cs typeface="Calibri" pitchFamily="34" charset="0"/>
              </a:rPr>
              <a:t>std</a:t>
            </a:r>
            <a:r>
              <a:rPr lang="en-US" sz="1800" dirty="0">
                <a:latin typeface="Calibri" pitchFamily="34" charset="0"/>
                <a:cs typeface="Calibri" pitchFamily="34" charset="0"/>
              </a:rPr>
              <a:t>;</a:t>
            </a:r>
          </a:p>
          <a:p>
            <a:pPr fontAlgn="base"/>
            <a:r>
              <a:rPr lang="en-US" sz="1800" dirty="0" err="1">
                <a:latin typeface="Calibri" pitchFamily="34" charset="0"/>
                <a:cs typeface="Calibri" pitchFamily="34" charset="0"/>
              </a:rPr>
              <a:t>int</a:t>
            </a:r>
            <a:r>
              <a:rPr lang="en-US" sz="1800" dirty="0">
                <a:latin typeface="Calibri" pitchFamily="34" charset="0"/>
                <a:cs typeface="Calibri" pitchFamily="34" charset="0"/>
              </a:rPr>
              <a:t> main() {</a:t>
            </a:r>
          </a:p>
          <a:p>
            <a:pPr fontAlgn="base"/>
            <a:r>
              <a:rPr lang="en-US" sz="1800" dirty="0">
                <a:latin typeface="Calibri" pitchFamily="34" charset="0"/>
                <a:cs typeface="Calibri" pitchFamily="34" charset="0"/>
              </a:rPr>
              <a:t>   </a:t>
            </a:r>
            <a:r>
              <a:rPr lang="en-US" sz="1800" dirty="0" err="1">
                <a:latin typeface="Calibri" pitchFamily="34" charset="0"/>
                <a:cs typeface="Calibri" pitchFamily="34" charset="0"/>
              </a:rPr>
              <a:t>int</a:t>
            </a:r>
            <a:r>
              <a:rPr lang="en-US" sz="1800" dirty="0">
                <a:latin typeface="Calibri" pitchFamily="34" charset="0"/>
                <a:cs typeface="Calibri" pitchFamily="34" charset="0"/>
              </a:rPr>
              <a:t> *p= NULL; //initialize the pointer as null.</a:t>
            </a:r>
          </a:p>
          <a:p>
            <a:pPr fontAlgn="base"/>
            <a:r>
              <a:rPr lang="en-US" sz="1800" dirty="0">
                <a:latin typeface="Calibri" pitchFamily="34" charset="0"/>
                <a:cs typeface="Calibri" pitchFamily="34" charset="0"/>
              </a:rPr>
              <a:t>   </a:t>
            </a:r>
            <a:r>
              <a:rPr lang="en-US" sz="1800" dirty="0" err="1">
                <a:latin typeface="Calibri" pitchFamily="34" charset="0"/>
                <a:cs typeface="Calibri" pitchFamily="34" charset="0"/>
              </a:rPr>
              <a:t>cout</a:t>
            </a:r>
            <a:r>
              <a:rPr lang="en-US" sz="1800" dirty="0">
                <a:latin typeface="Calibri" pitchFamily="34" charset="0"/>
                <a:cs typeface="Calibri" pitchFamily="34" charset="0"/>
              </a:rPr>
              <a:t>&lt;&lt;"The value of pointer is ";</a:t>
            </a:r>
          </a:p>
          <a:p>
            <a:pPr fontAlgn="base"/>
            <a:r>
              <a:rPr lang="en-US" sz="1800" dirty="0">
                <a:latin typeface="Calibri" pitchFamily="34" charset="0"/>
                <a:cs typeface="Calibri" pitchFamily="34" charset="0"/>
              </a:rPr>
              <a:t>   </a:t>
            </a:r>
            <a:r>
              <a:rPr lang="en-US" sz="1800" dirty="0" err="1">
                <a:latin typeface="Calibri" pitchFamily="34" charset="0"/>
                <a:cs typeface="Calibri" pitchFamily="34" charset="0"/>
              </a:rPr>
              <a:t>cout</a:t>
            </a:r>
            <a:r>
              <a:rPr lang="en-US" sz="1800" dirty="0">
                <a:latin typeface="Calibri" pitchFamily="34" charset="0"/>
                <a:cs typeface="Calibri" pitchFamily="34" charset="0"/>
              </a:rPr>
              <a:t>&lt;&lt;p;</a:t>
            </a:r>
          </a:p>
          <a:p>
            <a:pPr fontAlgn="base"/>
            <a:r>
              <a:rPr lang="en-US" sz="1800" dirty="0">
                <a:latin typeface="Calibri" pitchFamily="34" charset="0"/>
                <a:cs typeface="Calibri" pitchFamily="34" charset="0"/>
              </a:rPr>
              <a:t>   return 0;</a:t>
            </a:r>
          </a:p>
          <a:p>
            <a:pPr fontAlgn="base"/>
            <a:r>
              <a:rPr lang="en-US" sz="1800" dirty="0" smtClean="0">
                <a:latin typeface="Calibri" pitchFamily="34" charset="0"/>
                <a:cs typeface="Calibri" pitchFamily="34" charset="0"/>
              </a:rPr>
              <a:t>}</a:t>
            </a:r>
          </a:p>
          <a:p>
            <a:pPr fontAlgn="base"/>
            <a:endParaRPr lang="en-US" sz="1800" dirty="0">
              <a:latin typeface="Calibri" pitchFamily="34" charset="0"/>
              <a:cs typeface="Calibri" pitchFamily="34" charset="0"/>
            </a:endParaRPr>
          </a:p>
          <a:p>
            <a:pPr fontAlgn="base"/>
            <a:r>
              <a:rPr lang="en-US" sz="1800" dirty="0" smtClean="0">
                <a:latin typeface="Calibri" pitchFamily="34" charset="0"/>
                <a:cs typeface="Calibri" pitchFamily="34" charset="0"/>
              </a:rPr>
              <a:t>Output:</a:t>
            </a:r>
          </a:p>
          <a:p>
            <a:pPr fontAlgn="base"/>
            <a:r>
              <a:rPr lang="en-US" sz="1800" dirty="0">
                <a:latin typeface="Calibri" pitchFamily="34" charset="0"/>
                <a:cs typeface="Calibri" pitchFamily="34" charset="0"/>
              </a:rPr>
              <a:t>The value of pointer is 0</a:t>
            </a:r>
          </a:p>
        </p:txBody>
      </p:sp>
      <p:sp>
        <p:nvSpPr>
          <p:cNvPr id="8" name="Google Shape;99;p19">
            <a:extLst>
              <a:ext uri="{FF2B5EF4-FFF2-40B4-BE49-F238E27FC236}">
                <a16:creationId xmlns:a16="http://schemas.microsoft.com/office/drawing/2014/main" xmlns=""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smtClean="0">
                <a:solidFill>
                  <a:srgbClr val="FFFFFF"/>
                </a:solidFill>
                <a:latin typeface="Calibri" panose="020F0502020204030204" pitchFamily="34" charset="0"/>
                <a:cs typeface="Calibri" panose="020F0502020204030204" pitchFamily="34" charset="0"/>
              </a:rPr>
              <a:t>Null pointer</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066557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pPr marL="285750" indent="-285750" fontAlgn="base">
              <a:buFont typeface="Arial" pitchFamily="34" charset="0"/>
              <a:buChar char="•"/>
            </a:pPr>
            <a:r>
              <a:rPr lang="en-US" sz="1800" dirty="0">
                <a:latin typeface="Calibri" pitchFamily="34" charset="0"/>
                <a:cs typeface="Calibri" pitchFamily="34" charset="0"/>
              </a:rPr>
              <a:t>Wild pointers are pointers those are point to some arbitrary memory location. (not even NULL</a:t>
            </a:r>
            <a:r>
              <a:rPr lang="en-US" sz="1800" dirty="0" smtClean="0">
                <a:latin typeface="Calibri" pitchFamily="34" charset="0"/>
                <a:cs typeface="Calibri" pitchFamily="34" charset="0"/>
              </a:rPr>
              <a:t>)</a:t>
            </a:r>
          </a:p>
          <a:p>
            <a:pPr marL="285750" indent="-285750" fontAlgn="base">
              <a:buFont typeface="Arial" pitchFamily="34" charset="0"/>
              <a:buChar char="•"/>
            </a:pPr>
            <a:r>
              <a:rPr lang="en-US" sz="1800" dirty="0" smtClean="0">
                <a:latin typeface="Calibri" pitchFamily="34" charset="0"/>
                <a:cs typeface="Calibri" pitchFamily="34" charset="0"/>
              </a:rPr>
              <a:t>They </a:t>
            </a:r>
            <a:r>
              <a:rPr lang="en-US" sz="1800" dirty="0">
                <a:latin typeface="Calibri" pitchFamily="34" charset="0"/>
                <a:cs typeface="Calibri" pitchFamily="34" charset="0"/>
              </a:rPr>
              <a:t>may cause the programs to crash or </a:t>
            </a:r>
            <a:r>
              <a:rPr lang="en-US" sz="1800" dirty="0" smtClean="0">
                <a:latin typeface="Calibri" pitchFamily="34" charset="0"/>
                <a:cs typeface="Calibri" pitchFamily="34" charset="0"/>
              </a:rPr>
              <a:t>misbehave.</a:t>
            </a:r>
          </a:p>
          <a:p>
            <a:pPr marL="285750" indent="-285750" fontAlgn="base">
              <a:buFont typeface="Arial" pitchFamily="34" charset="0"/>
              <a:buChar char="•"/>
            </a:pPr>
            <a:r>
              <a:rPr lang="en-US" sz="1800" dirty="0" smtClean="0">
                <a:latin typeface="Calibri" pitchFamily="34" charset="0"/>
                <a:cs typeface="Calibri" pitchFamily="34" charset="0"/>
              </a:rPr>
              <a:t>They </a:t>
            </a:r>
            <a:r>
              <a:rPr lang="en-US" sz="1800" dirty="0">
                <a:latin typeface="Calibri" pitchFamily="34" charset="0"/>
                <a:cs typeface="Calibri" pitchFamily="34" charset="0"/>
              </a:rPr>
              <a:t>point to some memory location even we don’t know</a:t>
            </a:r>
            <a:endParaRPr lang="en-US" sz="1800" dirty="0" smtClean="0">
              <a:latin typeface="Calibri" pitchFamily="34" charset="0"/>
              <a:cs typeface="Calibri" pitchFamily="34" charset="0"/>
            </a:endParaRPr>
          </a:p>
          <a:p>
            <a:pPr marL="285750" indent="-285750" fontAlgn="base">
              <a:buFont typeface="Arial" pitchFamily="34" charset="0"/>
              <a:buChar char="•"/>
            </a:pPr>
            <a:endParaRPr lang="en-US" sz="1800" dirty="0">
              <a:latin typeface="Calibri" pitchFamily="34" charset="0"/>
              <a:cs typeface="Calibri" pitchFamily="34" charset="0"/>
            </a:endParaRPr>
          </a:p>
          <a:p>
            <a:pPr fontAlgn="base"/>
            <a:r>
              <a:rPr lang="en-US" sz="1800" dirty="0" err="1">
                <a:latin typeface="Calibri" pitchFamily="34" charset="0"/>
                <a:cs typeface="Calibri" pitchFamily="34" charset="0"/>
              </a:rPr>
              <a:t>int</a:t>
            </a:r>
            <a:r>
              <a:rPr lang="en-US" sz="1800" dirty="0">
                <a:latin typeface="Calibri" pitchFamily="34" charset="0"/>
                <a:cs typeface="Calibri" pitchFamily="34" charset="0"/>
              </a:rPr>
              <a:t> main() {</a:t>
            </a:r>
          </a:p>
          <a:p>
            <a:pPr fontAlgn="base"/>
            <a:r>
              <a:rPr lang="en-US" sz="1800" dirty="0">
                <a:latin typeface="Calibri" pitchFamily="34" charset="0"/>
                <a:cs typeface="Calibri" pitchFamily="34" charset="0"/>
              </a:rPr>
              <a:t>   </a:t>
            </a:r>
            <a:r>
              <a:rPr lang="en-US" sz="1800" dirty="0" err="1">
                <a:latin typeface="Calibri" pitchFamily="34" charset="0"/>
                <a:cs typeface="Calibri" pitchFamily="34" charset="0"/>
              </a:rPr>
              <a:t>int</a:t>
            </a:r>
            <a:r>
              <a:rPr lang="en-US" sz="1800" dirty="0">
                <a:latin typeface="Calibri" pitchFamily="34" charset="0"/>
                <a:cs typeface="Calibri" pitchFamily="34" charset="0"/>
              </a:rPr>
              <a:t> *</a:t>
            </a:r>
            <a:r>
              <a:rPr lang="en-US" sz="1800" dirty="0" err="1">
                <a:latin typeface="Calibri" pitchFamily="34" charset="0"/>
                <a:cs typeface="Calibri" pitchFamily="34" charset="0"/>
              </a:rPr>
              <a:t>ptr</a:t>
            </a:r>
            <a:r>
              <a:rPr lang="en-US" sz="1800" dirty="0">
                <a:latin typeface="Calibri" pitchFamily="34" charset="0"/>
                <a:cs typeface="Calibri" pitchFamily="34" charset="0"/>
              </a:rPr>
              <a:t>; //wild pointer</a:t>
            </a:r>
          </a:p>
          <a:p>
            <a:pPr fontAlgn="base"/>
            <a:r>
              <a:rPr lang="en-US" sz="1800" dirty="0">
                <a:latin typeface="Calibri" pitchFamily="34" charset="0"/>
                <a:cs typeface="Calibri" pitchFamily="34" charset="0"/>
              </a:rPr>
              <a:t>   *</a:t>
            </a:r>
            <a:r>
              <a:rPr lang="en-US" sz="1800" dirty="0" err="1">
                <a:latin typeface="Calibri" pitchFamily="34" charset="0"/>
                <a:cs typeface="Calibri" pitchFamily="34" charset="0"/>
              </a:rPr>
              <a:t>ptr</a:t>
            </a:r>
            <a:r>
              <a:rPr lang="en-US" sz="1800" dirty="0">
                <a:latin typeface="Calibri" pitchFamily="34" charset="0"/>
                <a:cs typeface="Calibri" pitchFamily="34" charset="0"/>
              </a:rPr>
              <a:t> = 5;</a:t>
            </a:r>
          </a:p>
          <a:p>
            <a:pPr fontAlgn="base"/>
            <a:r>
              <a:rPr lang="en-US" sz="1800" dirty="0" smtClean="0">
                <a:latin typeface="Calibri" pitchFamily="34" charset="0"/>
                <a:cs typeface="Calibri" pitchFamily="34" charset="0"/>
              </a:rPr>
              <a:t>}</a:t>
            </a:r>
          </a:p>
          <a:p>
            <a:pPr fontAlgn="base"/>
            <a:r>
              <a:rPr lang="en-US" sz="1800" dirty="0" smtClean="0">
                <a:latin typeface="Calibri" pitchFamily="34" charset="0"/>
                <a:cs typeface="Calibri" pitchFamily="34" charset="0"/>
              </a:rPr>
              <a:t>How to avoid wild pointers?</a:t>
            </a:r>
          </a:p>
          <a:p>
            <a:pPr fontAlgn="base"/>
            <a:r>
              <a:rPr lang="en-US" sz="1800" dirty="0">
                <a:latin typeface="Calibri" pitchFamily="34" charset="0"/>
                <a:cs typeface="Calibri" pitchFamily="34" charset="0"/>
              </a:rPr>
              <a:t> </a:t>
            </a:r>
            <a:r>
              <a:rPr lang="en-US" sz="1800" dirty="0" smtClean="0">
                <a:latin typeface="Calibri" pitchFamily="34" charset="0"/>
                <a:cs typeface="Calibri" pitchFamily="34" charset="0"/>
              </a:rPr>
              <a:t>by allocating memory explicitly using </a:t>
            </a:r>
            <a:r>
              <a:rPr lang="en-US" sz="1800" dirty="0" err="1" smtClean="0">
                <a:latin typeface="Calibri" pitchFamily="34" charset="0"/>
                <a:cs typeface="Calibri" pitchFamily="34" charset="0"/>
              </a:rPr>
              <a:t>malloc</a:t>
            </a:r>
            <a:r>
              <a:rPr lang="en-US" sz="1800" dirty="0" smtClean="0">
                <a:latin typeface="Calibri" pitchFamily="34" charset="0"/>
                <a:cs typeface="Calibri" pitchFamily="34" charset="0"/>
              </a:rPr>
              <a:t> or new functions like follows:</a:t>
            </a:r>
            <a:endParaRPr lang="en-US" sz="1800" dirty="0">
              <a:latin typeface="Calibri" pitchFamily="34" charset="0"/>
              <a:cs typeface="Calibri" pitchFamily="34" charset="0"/>
            </a:endParaRPr>
          </a:p>
          <a:p>
            <a:pPr fontAlgn="base"/>
            <a:endParaRPr lang="en-US" sz="1800" dirty="0" smtClean="0">
              <a:latin typeface="Calibri" pitchFamily="34" charset="0"/>
              <a:cs typeface="Calibri" pitchFamily="34" charset="0"/>
            </a:endParaRPr>
          </a:p>
          <a:p>
            <a:pPr fontAlgn="base"/>
            <a:r>
              <a:rPr lang="en-US" sz="1800" dirty="0">
                <a:latin typeface="Calibri" pitchFamily="34" charset="0"/>
                <a:cs typeface="Calibri" pitchFamily="34" charset="0"/>
              </a:rPr>
              <a:t> </a:t>
            </a:r>
            <a:r>
              <a:rPr lang="en-US" sz="1800" dirty="0" err="1">
                <a:latin typeface="Calibri" pitchFamily="34" charset="0"/>
                <a:cs typeface="Calibri" pitchFamily="34" charset="0"/>
              </a:rPr>
              <a:t>int</a:t>
            </a:r>
            <a:r>
              <a:rPr lang="en-US" sz="1800" dirty="0">
                <a:latin typeface="Calibri" pitchFamily="34" charset="0"/>
                <a:cs typeface="Calibri" pitchFamily="34" charset="0"/>
              </a:rPr>
              <a:t> *</a:t>
            </a:r>
            <a:r>
              <a:rPr lang="en-US" sz="1800" dirty="0" err="1" smtClean="0">
                <a:latin typeface="Calibri" pitchFamily="34" charset="0"/>
                <a:cs typeface="Calibri" pitchFamily="34" charset="0"/>
              </a:rPr>
              <a:t>ptr</a:t>
            </a:r>
            <a:r>
              <a:rPr lang="en-US" sz="1800" dirty="0" smtClean="0">
                <a:latin typeface="Calibri" pitchFamily="34" charset="0"/>
                <a:cs typeface="Calibri" pitchFamily="34" charset="0"/>
              </a:rPr>
              <a:t>= (</a:t>
            </a:r>
            <a:r>
              <a:rPr lang="en-US" sz="1800" dirty="0" err="1" smtClean="0">
                <a:latin typeface="Calibri" pitchFamily="34" charset="0"/>
                <a:cs typeface="Calibri" pitchFamily="34" charset="0"/>
              </a:rPr>
              <a:t>int</a:t>
            </a:r>
            <a:r>
              <a:rPr lang="en-US" sz="1800" dirty="0" smtClean="0">
                <a:latin typeface="Calibri" pitchFamily="34" charset="0"/>
                <a:cs typeface="Calibri" pitchFamily="34" charset="0"/>
              </a:rPr>
              <a:t> * ) </a:t>
            </a:r>
            <a:r>
              <a:rPr lang="en-US" sz="1800" dirty="0" err="1" smtClean="0">
                <a:latin typeface="Calibri" pitchFamily="34" charset="0"/>
                <a:cs typeface="Calibri" pitchFamily="34" charset="0"/>
              </a:rPr>
              <a:t>malloc</a:t>
            </a:r>
            <a:r>
              <a:rPr lang="en-US" sz="1800" dirty="0" smtClean="0">
                <a:latin typeface="Calibri" pitchFamily="34" charset="0"/>
                <a:cs typeface="Calibri" pitchFamily="34" charset="0"/>
              </a:rPr>
              <a:t>(</a:t>
            </a:r>
            <a:r>
              <a:rPr lang="en-US" sz="1800" dirty="0" err="1" smtClean="0">
                <a:latin typeface="Calibri" pitchFamily="34" charset="0"/>
                <a:cs typeface="Calibri" pitchFamily="34" charset="0"/>
              </a:rPr>
              <a:t>sizeof</a:t>
            </a:r>
            <a:r>
              <a:rPr lang="en-US" sz="1800" dirty="0" smtClean="0">
                <a:latin typeface="Calibri" pitchFamily="34" charset="0"/>
                <a:cs typeface="Calibri" pitchFamily="34" charset="0"/>
              </a:rPr>
              <a:t>(</a:t>
            </a:r>
            <a:r>
              <a:rPr lang="en-US" sz="1800" dirty="0" err="1" smtClean="0">
                <a:latin typeface="Calibri" pitchFamily="34" charset="0"/>
                <a:cs typeface="Calibri" pitchFamily="34" charset="0"/>
              </a:rPr>
              <a:t>int</a:t>
            </a:r>
            <a:r>
              <a:rPr lang="en-US" sz="1800" dirty="0" smtClean="0">
                <a:latin typeface="Calibri" pitchFamily="34" charset="0"/>
                <a:cs typeface="Calibri" pitchFamily="34" charset="0"/>
              </a:rPr>
              <a:t>)); // avoid wild </a:t>
            </a:r>
            <a:r>
              <a:rPr lang="en-US" sz="1800" dirty="0">
                <a:latin typeface="Calibri" pitchFamily="34" charset="0"/>
                <a:cs typeface="Calibri" pitchFamily="34" charset="0"/>
              </a:rPr>
              <a:t>pointer</a:t>
            </a:r>
          </a:p>
          <a:p>
            <a:pPr fontAlgn="base"/>
            <a:r>
              <a:rPr lang="en-US" sz="1800" dirty="0">
                <a:latin typeface="Calibri" pitchFamily="34" charset="0"/>
                <a:cs typeface="Calibri" pitchFamily="34" charset="0"/>
              </a:rPr>
              <a:t>   *</a:t>
            </a:r>
            <a:r>
              <a:rPr lang="en-US" sz="1800" dirty="0" err="1">
                <a:latin typeface="Calibri" pitchFamily="34" charset="0"/>
                <a:cs typeface="Calibri" pitchFamily="34" charset="0"/>
              </a:rPr>
              <a:t>ptr</a:t>
            </a:r>
            <a:r>
              <a:rPr lang="en-US" sz="1800" dirty="0">
                <a:latin typeface="Calibri" pitchFamily="34" charset="0"/>
                <a:cs typeface="Calibri" pitchFamily="34" charset="0"/>
              </a:rPr>
              <a:t> = 5;</a:t>
            </a:r>
            <a:endParaRPr lang="en-US" sz="1800" dirty="0" smtClean="0">
              <a:latin typeface="Calibri" pitchFamily="34" charset="0"/>
              <a:cs typeface="Calibri" pitchFamily="34" charset="0"/>
            </a:endParaRPr>
          </a:p>
          <a:p>
            <a:pPr fontAlgn="base"/>
            <a:endParaRPr lang="en-US" sz="1800" dirty="0">
              <a:latin typeface="Calibri" pitchFamily="34" charset="0"/>
              <a:cs typeface="Calibri" pitchFamily="34" charset="0"/>
            </a:endParaRPr>
          </a:p>
        </p:txBody>
      </p:sp>
      <p:sp>
        <p:nvSpPr>
          <p:cNvPr id="8" name="Google Shape;99;p19">
            <a:extLst>
              <a:ext uri="{FF2B5EF4-FFF2-40B4-BE49-F238E27FC236}">
                <a16:creationId xmlns:a16="http://schemas.microsoft.com/office/drawing/2014/main" xmlns=""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smtClean="0">
                <a:solidFill>
                  <a:srgbClr val="FFFFFF"/>
                </a:solidFill>
                <a:latin typeface="Calibri" panose="020F0502020204030204" pitchFamily="34" charset="0"/>
                <a:cs typeface="Calibri" panose="020F0502020204030204" pitchFamily="34" charset="0"/>
              </a:rPr>
              <a:t>Wild pointer</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00567536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pPr fontAlgn="base"/>
            <a:r>
              <a:rPr lang="en-US" sz="1800" dirty="0" smtClean="0">
                <a:latin typeface="Calibri" pitchFamily="34" charset="0"/>
                <a:cs typeface="Calibri" pitchFamily="34" charset="0"/>
              </a:rPr>
              <a:t>How to avoid wild pointers?</a:t>
            </a:r>
          </a:p>
          <a:p>
            <a:pPr fontAlgn="base"/>
            <a:r>
              <a:rPr lang="en-US" sz="1800" dirty="0">
                <a:latin typeface="Calibri" pitchFamily="34" charset="0"/>
                <a:cs typeface="Calibri" pitchFamily="34" charset="0"/>
              </a:rPr>
              <a:t> </a:t>
            </a:r>
            <a:r>
              <a:rPr lang="en-US" sz="1800" dirty="0" smtClean="0">
                <a:latin typeface="Calibri" pitchFamily="34" charset="0"/>
                <a:cs typeface="Calibri" pitchFamily="34" charset="0"/>
              </a:rPr>
              <a:t>1. by allocating memory explicitly using </a:t>
            </a:r>
            <a:r>
              <a:rPr lang="en-US" sz="1800" dirty="0" err="1" smtClean="0">
                <a:latin typeface="Calibri" pitchFamily="34" charset="0"/>
                <a:cs typeface="Calibri" pitchFamily="34" charset="0"/>
              </a:rPr>
              <a:t>malloc</a:t>
            </a:r>
            <a:r>
              <a:rPr lang="en-US" sz="1800" dirty="0" smtClean="0">
                <a:latin typeface="Calibri" pitchFamily="34" charset="0"/>
                <a:cs typeface="Calibri" pitchFamily="34" charset="0"/>
              </a:rPr>
              <a:t> or new functions like follows:</a:t>
            </a:r>
            <a:endParaRPr lang="en-US" sz="1800" dirty="0">
              <a:latin typeface="Calibri" pitchFamily="34" charset="0"/>
              <a:cs typeface="Calibri" pitchFamily="34" charset="0"/>
            </a:endParaRPr>
          </a:p>
          <a:p>
            <a:pPr fontAlgn="base"/>
            <a:endParaRPr lang="en-US" sz="1800" dirty="0" smtClean="0">
              <a:latin typeface="Calibri" pitchFamily="34" charset="0"/>
              <a:cs typeface="Calibri" pitchFamily="34" charset="0"/>
            </a:endParaRPr>
          </a:p>
          <a:p>
            <a:pPr fontAlgn="base"/>
            <a:r>
              <a:rPr lang="en-US" sz="1800" dirty="0">
                <a:latin typeface="Calibri" pitchFamily="34" charset="0"/>
                <a:cs typeface="Calibri" pitchFamily="34" charset="0"/>
              </a:rPr>
              <a:t> </a:t>
            </a:r>
            <a:r>
              <a:rPr lang="en-US" sz="1800" dirty="0" err="1">
                <a:latin typeface="Calibri" pitchFamily="34" charset="0"/>
                <a:cs typeface="Calibri" pitchFamily="34" charset="0"/>
              </a:rPr>
              <a:t>int</a:t>
            </a:r>
            <a:r>
              <a:rPr lang="en-US" sz="1800" dirty="0">
                <a:latin typeface="Calibri" pitchFamily="34" charset="0"/>
                <a:cs typeface="Calibri" pitchFamily="34" charset="0"/>
              </a:rPr>
              <a:t> *</a:t>
            </a:r>
            <a:r>
              <a:rPr lang="en-US" sz="1800" dirty="0" err="1" smtClean="0">
                <a:latin typeface="Calibri" pitchFamily="34" charset="0"/>
                <a:cs typeface="Calibri" pitchFamily="34" charset="0"/>
              </a:rPr>
              <a:t>ptr</a:t>
            </a:r>
            <a:r>
              <a:rPr lang="en-US" sz="1800" dirty="0" smtClean="0">
                <a:latin typeface="Calibri" pitchFamily="34" charset="0"/>
                <a:cs typeface="Calibri" pitchFamily="34" charset="0"/>
              </a:rPr>
              <a:t>= (</a:t>
            </a:r>
            <a:r>
              <a:rPr lang="en-US" sz="1800" dirty="0" err="1" smtClean="0">
                <a:latin typeface="Calibri" pitchFamily="34" charset="0"/>
                <a:cs typeface="Calibri" pitchFamily="34" charset="0"/>
              </a:rPr>
              <a:t>int</a:t>
            </a:r>
            <a:r>
              <a:rPr lang="en-US" sz="1800" dirty="0" smtClean="0">
                <a:latin typeface="Calibri" pitchFamily="34" charset="0"/>
                <a:cs typeface="Calibri" pitchFamily="34" charset="0"/>
              </a:rPr>
              <a:t> * ) </a:t>
            </a:r>
            <a:r>
              <a:rPr lang="en-US" sz="1800" dirty="0" err="1" smtClean="0">
                <a:latin typeface="Calibri" pitchFamily="34" charset="0"/>
                <a:cs typeface="Calibri" pitchFamily="34" charset="0"/>
              </a:rPr>
              <a:t>malloc</a:t>
            </a:r>
            <a:r>
              <a:rPr lang="en-US" sz="1800" dirty="0" smtClean="0">
                <a:latin typeface="Calibri" pitchFamily="34" charset="0"/>
                <a:cs typeface="Calibri" pitchFamily="34" charset="0"/>
              </a:rPr>
              <a:t>(</a:t>
            </a:r>
            <a:r>
              <a:rPr lang="en-US" sz="1800" dirty="0" err="1" smtClean="0">
                <a:latin typeface="Calibri" pitchFamily="34" charset="0"/>
                <a:cs typeface="Calibri" pitchFamily="34" charset="0"/>
              </a:rPr>
              <a:t>sizeof</a:t>
            </a:r>
            <a:r>
              <a:rPr lang="en-US" sz="1800" dirty="0" smtClean="0">
                <a:latin typeface="Calibri" pitchFamily="34" charset="0"/>
                <a:cs typeface="Calibri" pitchFamily="34" charset="0"/>
              </a:rPr>
              <a:t>(</a:t>
            </a:r>
            <a:r>
              <a:rPr lang="en-US" sz="1800" dirty="0" err="1" smtClean="0">
                <a:latin typeface="Calibri" pitchFamily="34" charset="0"/>
                <a:cs typeface="Calibri" pitchFamily="34" charset="0"/>
              </a:rPr>
              <a:t>int</a:t>
            </a:r>
            <a:r>
              <a:rPr lang="en-US" sz="1800" dirty="0" smtClean="0">
                <a:latin typeface="Calibri" pitchFamily="34" charset="0"/>
                <a:cs typeface="Calibri" pitchFamily="34" charset="0"/>
              </a:rPr>
              <a:t>)); // avoid wild </a:t>
            </a:r>
            <a:r>
              <a:rPr lang="en-US" sz="1800" dirty="0">
                <a:latin typeface="Calibri" pitchFamily="34" charset="0"/>
                <a:cs typeface="Calibri" pitchFamily="34" charset="0"/>
              </a:rPr>
              <a:t>pointer</a:t>
            </a:r>
          </a:p>
          <a:p>
            <a:pPr fontAlgn="base"/>
            <a:r>
              <a:rPr lang="en-US" sz="1800" dirty="0">
                <a:latin typeface="Calibri" pitchFamily="34" charset="0"/>
                <a:cs typeface="Calibri" pitchFamily="34" charset="0"/>
              </a:rPr>
              <a:t>   *</a:t>
            </a:r>
            <a:r>
              <a:rPr lang="en-US" sz="1800" dirty="0" err="1">
                <a:latin typeface="Calibri" pitchFamily="34" charset="0"/>
                <a:cs typeface="Calibri" pitchFamily="34" charset="0"/>
              </a:rPr>
              <a:t>ptr</a:t>
            </a:r>
            <a:r>
              <a:rPr lang="en-US" sz="1800" dirty="0">
                <a:latin typeface="Calibri" pitchFamily="34" charset="0"/>
                <a:cs typeface="Calibri" pitchFamily="34" charset="0"/>
              </a:rPr>
              <a:t> = 5</a:t>
            </a:r>
            <a:r>
              <a:rPr lang="en-US" sz="1800" dirty="0" smtClean="0">
                <a:latin typeface="Calibri" pitchFamily="34" charset="0"/>
                <a:cs typeface="Calibri" pitchFamily="34" charset="0"/>
              </a:rPr>
              <a:t>;</a:t>
            </a:r>
          </a:p>
          <a:p>
            <a:pPr fontAlgn="base"/>
            <a:endParaRPr lang="en-US" sz="1800" dirty="0" smtClean="0">
              <a:latin typeface="Calibri" pitchFamily="34" charset="0"/>
              <a:cs typeface="Calibri" pitchFamily="34" charset="0"/>
            </a:endParaRPr>
          </a:p>
          <a:p>
            <a:pPr fontAlgn="base"/>
            <a:r>
              <a:rPr lang="en-US" sz="1800" dirty="0" smtClean="0">
                <a:latin typeface="Calibri" pitchFamily="34" charset="0"/>
                <a:cs typeface="Calibri" pitchFamily="34" charset="0"/>
              </a:rPr>
              <a:t>2. By initializing the address</a:t>
            </a:r>
          </a:p>
          <a:p>
            <a:pPr fontAlgn="base"/>
            <a:endParaRPr lang="en-US" sz="1800" dirty="0">
              <a:latin typeface="Calibri" pitchFamily="34" charset="0"/>
              <a:cs typeface="Calibri" pitchFamily="34" charset="0"/>
            </a:endParaRPr>
          </a:p>
          <a:p>
            <a:pPr fontAlgn="base"/>
            <a:r>
              <a:rPr lang="en-US" sz="1800" dirty="0" err="1" smtClean="0">
                <a:latin typeface="Calibri" pitchFamily="34" charset="0"/>
                <a:cs typeface="Calibri" pitchFamily="34" charset="0"/>
              </a:rPr>
              <a:t>int</a:t>
            </a:r>
            <a:r>
              <a:rPr lang="en-US" sz="1800" dirty="0" smtClean="0">
                <a:latin typeface="Calibri" pitchFamily="34" charset="0"/>
                <a:cs typeface="Calibri" pitchFamily="34" charset="0"/>
              </a:rPr>
              <a:t> </a:t>
            </a:r>
            <a:r>
              <a:rPr lang="en-US" sz="1800" dirty="0">
                <a:latin typeface="Calibri" pitchFamily="34" charset="0"/>
                <a:cs typeface="Calibri" pitchFamily="34" charset="0"/>
              </a:rPr>
              <a:t>main()</a:t>
            </a:r>
          </a:p>
          <a:p>
            <a:pPr fontAlgn="base"/>
            <a:r>
              <a:rPr lang="en-US" sz="1800" dirty="0">
                <a:latin typeface="Calibri" pitchFamily="34" charset="0"/>
                <a:cs typeface="Calibri" pitchFamily="34" charset="0"/>
              </a:rPr>
              <a:t>{</a:t>
            </a:r>
          </a:p>
          <a:p>
            <a:pPr fontAlgn="base"/>
            <a:r>
              <a:rPr lang="en-US" sz="1800" dirty="0">
                <a:latin typeface="Calibri" pitchFamily="34" charset="0"/>
                <a:cs typeface="Calibri" pitchFamily="34" charset="0"/>
              </a:rPr>
              <a:t>  </a:t>
            </a:r>
            <a:r>
              <a:rPr lang="en-US" sz="1800" dirty="0" err="1">
                <a:latin typeface="Calibri" pitchFamily="34" charset="0"/>
                <a:cs typeface="Calibri" pitchFamily="34" charset="0"/>
              </a:rPr>
              <a:t>int</a:t>
            </a:r>
            <a:r>
              <a:rPr lang="en-US" sz="1800" dirty="0">
                <a:latin typeface="Calibri" pitchFamily="34" charset="0"/>
                <a:cs typeface="Calibri" pitchFamily="34" charset="0"/>
              </a:rPr>
              <a:t>  *p; /* wild pointer */</a:t>
            </a:r>
          </a:p>
          <a:p>
            <a:pPr fontAlgn="base"/>
            <a:r>
              <a:rPr lang="en-US" sz="1800" dirty="0">
                <a:latin typeface="Calibri" pitchFamily="34" charset="0"/>
                <a:cs typeface="Calibri" pitchFamily="34" charset="0"/>
              </a:rPr>
              <a:t>  </a:t>
            </a:r>
            <a:r>
              <a:rPr lang="en-US" sz="1800" dirty="0" err="1">
                <a:latin typeface="Calibri" pitchFamily="34" charset="0"/>
                <a:cs typeface="Calibri" pitchFamily="34" charset="0"/>
              </a:rPr>
              <a:t>int</a:t>
            </a:r>
            <a:r>
              <a:rPr lang="en-US" sz="1800" dirty="0">
                <a:latin typeface="Calibri" pitchFamily="34" charset="0"/>
                <a:cs typeface="Calibri" pitchFamily="34" charset="0"/>
              </a:rPr>
              <a:t> a = 10;</a:t>
            </a:r>
          </a:p>
          <a:p>
            <a:pPr fontAlgn="base"/>
            <a:r>
              <a:rPr lang="en-US" sz="1800" dirty="0">
                <a:latin typeface="Calibri" pitchFamily="34" charset="0"/>
                <a:cs typeface="Calibri" pitchFamily="34" charset="0"/>
              </a:rPr>
              <a:t>  p = &amp;a;  /* p is not a wild pointer now*/</a:t>
            </a:r>
          </a:p>
          <a:p>
            <a:pPr fontAlgn="base"/>
            <a:r>
              <a:rPr lang="en-US" sz="1800" dirty="0">
                <a:latin typeface="Calibri" pitchFamily="34" charset="0"/>
                <a:cs typeface="Calibri" pitchFamily="34" charset="0"/>
              </a:rPr>
              <a:t>  *p = 12; /* This is fine. Value of a is changed */ </a:t>
            </a:r>
          </a:p>
          <a:p>
            <a:pPr fontAlgn="base"/>
            <a:r>
              <a:rPr lang="en-US" sz="1800" dirty="0">
                <a:latin typeface="Calibri" pitchFamily="34" charset="0"/>
                <a:cs typeface="Calibri" pitchFamily="34" charset="0"/>
              </a:rPr>
              <a:t>}</a:t>
            </a:r>
          </a:p>
          <a:p>
            <a:pPr fontAlgn="base"/>
            <a:endParaRPr lang="en-US" sz="1800" dirty="0">
              <a:latin typeface="Calibri" pitchFamily="34" charset="0"/>
              <a:cs typeface="Calibri" pitchFamily="34" charset="0"/>
            </a:endParaRPr>
          </a:p>
        </p:txBody>
      </p:sp>
      <p:sp>
        <p:nvSpPr>
          <p:cNvPr id="8" name="Google Shape;99;p19">
            <a:extLst>
              <a:ext uri="{FF2B5EF4-FFF2-40B4-BE49-F238E27FC236}">
                <a16:creationId xmlns:a16="http://schemas.microsoft.com/office/drawing/2014/main" xmlns=""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smtClean="0">
                <a:solidFill>
                  <a:srgbClr val="FFFFFF"/>
                </a:solidFill>
                <a:latin typeface="Calibri" panose="020F0502020204030204" pitchFamily="34" charset="0"/>
                <a:cs typeface="Calibri" panose="020F0502020204030204" pitchFamily="34" charset="0"/>
              </a:rPr>
              <a:t>Wild pointer</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15766490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pPr fontAlgn="base"/>
            <a:r>
              <a:rPr lang="en-US" sz="1800" dirty="0" smtClean="0">
                <a:latin typeface="Calibri" pitchFamily="34" charset="0"/>
                <a:cs typeface="Calibri" pitchFamily="34" charset="0"/>
              </a:rPr>
              <a:t>Write a C++ program to create an array of five Student CLASS.  You can store attributes of your interest in student class. Use dynamic way of memory allocation </a:t>
            </a:r>
            <a:r>
              <a:rPr lang="en-US" sz="1800" smtClean="0">
                <a:latin typeface="Calibri" pitchFamily="34" charset="0"/>
                <a:cs typeface="Calibri" pitchFamily="34" charset="0"/>
              </a:rPr>
              <a:t>to objects. </a:t>
            </a:r>
            <a:endParaRPr lang="en-US" sz="1800" dirty="0" smtClean="0">
              <a:latin typeface="Calibri" pitchFamily="34" charset="0"/>
              <a:cs typeface="Calibri" pitchFamily="34" charset="0"/>
            </a:endParaRPr>
          </a:p>
          <a:p>
            <a:pPr fontAlgn="base"/>
            <a:endParaRPr lang="en-US" sz="1800" dirty="0">
              <a:solidFill>
                <a:srgbClr val="FF0000"/>
              </a:solidFill>
              <a:latin typeface="Calibri" pitchFamily="34" charset="0"/>
              <a:cs typeface="Calibri" pitchFamily="34" charset="0"/>
            </a:endParaRPr>
          </a:p>
        </p:txBody>
      </p:sp>
      <p:sp>
        <p:nvSpPr>
          <p:cNvPr id="8" name="Google Shape;99;p19">
            <a:extLst>
              <a:ext uri="{FF2B5EF4-FFF2-40B4-BE49-F238E27FC236}">
                <a16:creationId xmlns:a16="http://schemas.microsoft.com/office/drawing/2014/main" xmlns=""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smtClean="0">
                <a:solidFill>
                  <a:srgbClr val="FFFFFF"/>
                </a:solidFill>
                <a:latin typeface="Calibri" panose="020F0502020204030204" pitchFamily="34" charset="0"/>
                <a:cs typeface="Calibri" panose="020F0502020204030204" pitchFamily="34" charset="0"/>
              </a:rPr>
              <a:t>Assignment</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8067550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21266"/>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11499"/>
            <a:ext cx="8952289" cy="4239625"/>
          </a:xfrm>
          <a:prstGeom prst="rect">
            <a:avLst/>
          </a:prstGeom>
          <a:noFill/>
          <a:ln>
            <a:noFill/>
          </a:ln>
        </p:spPr>
        <p:txBody>
          <a:bodyPr spcFirstLastPara="1" wrap="square" lIns="91425" tIns="91425" rIns="91425" bIns="91425" anchor="t" anchorCtr="0">
            <a:noAutofit/>
          </a:bodyPr>
          <a:lstStyle/>
          <a:p>
            <a:pPr lvl="2" algn="ctr">
              <a:lnSpc>
                <a:spcPct val="150000"/>
              </a:lnSpc>
            </a:pPr>
            <a:endParaRPr lang="en-US" sz="4000" b="1" dirty="0">
              <a:latin typeface="Calibri" panose="020F0502020204030204" pitchFamily="34" charset="0"/>
              <a:cs typeface="Calibri" panose="020F0502020204030204" pitchFamily="34" charset="0"/>
            </a:endParaRPr>
          </a:p>
          <a:p>
            <a:pPr lvl="2" algn="ctr">
              <a:lnSpc>
                <a:spcPct val="150000"/>
              </a:lnSpc>
            </a:pPr>
            <a:r>
              <a:rPr lang="en-US" sz="4000" b="1" dirty="0">
                <a:latin typeface="Calibri" panose="020F0502020204030204" pitchFamily="34" charset="0"/>
                <a:cs typeface="Calibri" panose="020F0502020204030204" pitchFamily="34" charset="0"/>
              </a:rPr>
              <a:t>Any Questions??</a:t>
            </a:r>
          </a:p>
        </p:txBody>
      </p:sp>
      <p:sp>
        <p:nvSpPr>
          <p:cNvPr id="6" name="Google Shape;99;p19">
            <a:extLst>
              <a:ext uri="{FF2B5EF4-FFF2-40B4-BE49-F238E27FC236}">
                <a16:creationId xmlns:a16="http://schemas.microsoft.com/office/drawing/2014/main" xmlns="" id="{BDBC4846-0EA9-43C8-95E4-8580C5E0873E}"/>
              </a:ext>
            </a:extLst>
          </p:cNvPr>
          <p:cNvSpPr txBox="1">
            <a:spLocks/>
          </p:cNvSpPr>
          <p:nvPr/>
        </p:nvSpPr>
        <p:spPr>
          <a:xfrm>
            <a:off x="340079" y="138448"/>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b="1" dirty="0">
                <a:solidFill>
                  <a:schemeClr val="bg1"/>
                </a:solidFill>
                <a:latin typeface="Calibri" panose="020F0502020204030204" pitchFamily="34" charset="0"/>
                <a:cs typeface="Calibri" panose="020F0502020204030204" pitchFamily="34" charset="0"/>
              </a:rPr>
              <a:t>QNA Time</a:t>
            </a:r>
          </a:p>
        </p:txBody>
      </p:sp>
      <p:sp>
        <p:nvSpPr>
          <p:cNvPr id="7" name="Google Shape;65;p15">
            <a:extLst>
              <a:ext uri="{FF2B5EF4-FFF2-40B4-BE49-F238E27FC236}">
                <a16:creationId xmlns:a16="http://schemas.microsoft.com/office/drawing/2014/main" xmlns="" id="{5D8EC841-94C0-4C46-A2DA-6C5E1B4CB5B0}"/>
              </a:ext>
            </a:extLst>
          </p:cNvPr>
          <p:cNvSpPr/>
          <p:nvPr/>
        </p:nvSpPr>
        <p:spPr>
          <a:xfrm>
            <a:off x="0" y="0"/>
            <a:ext cx="9144000" cy="51435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2" name="TextBox 1">
            <a:extLst>
              <a:ext uri="{FF2B5EF4-FFF2-40B4-BE49-F238E27FC236}">
                <a16:creationId xmlns:a16="http://schemas.microsoft.com/office/drawing/2014/main" xmlns="" id="{C51CD21B-D9AD-4F5D-AFDC-FCF0AFB5D828}"/>
              </a:ext>
            </a:extLst>
          </p:cNvPr>
          <p:cNvSpPr txBox="1"/>
          <p:nvPr/>
        </p:nvSpPr>
        <p:spPr>
          <a:xfrm>
            <a:off x="2349796" y="1275909"/>
            <a:ext cx="4432091" cy="707886"/>
          </a:xfrm>
          <a:prstGeom prst="rect">
            <a:avLst/>
          </a:prstGeom>
          <a:noFill/>
        </p:spPr>
        <p:txBody>
          <a:bodyPr wrap="square" rtlCol="0">
            <a:spAutoFit/>
          </a:bodyPr>
          <a:lstStyle/>
          <a:p>
            <a:pPr algn="ctr"/>
            <a:r>
              <a:rPr lang="en-IN" sz="4000" dirty="0">
                <a:solidFill>
                  <a:srgbClr val="FF0000"/>
                </a:solidFill>
                <a:highlight>
                  <a:srgbClr val="C0C0C0"/>
                </a:highlight>
                <a:latin typeface="Calibri" panose="020F0502020204030204" pitchFamily="34" charset="0"/>
                <a:cs typeface="Calibri" panose="020F0502020204030204" pitchFamily="34" charset="0"/>
              </a:rPr>
              <a:t>Any Questions ??</a:t>
            </a:r>
          </a:p>
        </p:txBody>
      </p:sp>
    </p:spTree>
    <p:extLst>
      <p:ext uri="{BB962C8B-B14F-4D97-AF65-F5344CB8AC3E}">
        <p14:creationId xmlns:p14="http://schemas.microsoft.com/office/powerpoint/2010/main" val="31463091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7"/>
          <p:cNvSpPr txBox="1"/>
          <p:nvPr/>
        </p:nvSpPr>
        <p:spPr>
          <a:xfrm>
            <a:off x="-2968" y="641768"/>
            <a:ext cx="9128131" cy="4504017"/>
          </a:xfrm>
          <a:prstGeom prst="rect">
            <a:avLst/>
          </a:prstGeom>
          <a:noFill/>
          <a:ln>
            <a:noFill/>
          </a:ln>
        </p:spPr>
        <p:txBody>
          <a:bodyPr spcFirstLastPara="1" wrap="square" lIns="91425" tIns="91425" rIns="91425" bIns="91425" anchor="t" anchorCtr="0">
            <a:noAutofit/>
          </a:bodyPr>
          <a:lstStyle/>
          <a:p>
            <a:pPr marL="76200">
              <a:lnSpc>
                <a:spcPct val="200000"/>
              </a:lnSpc>
              <a:buSzPts val="2400"/>
            </a:pPr>
            <a:endParaRPr lang="en" dirty="0"/>
          </a:p>
        </p:txBody>
      </p:sp>
      <p:sp>
        <p:nvSpPr>
          <p:cNvPr id="82" name="Google Shape;82;p17"/>
          <p:cNvSpPr/>
          <p:nvPr/>
        </p:nvSpPr>
        <p:spPr>
          <a:xfrm>
            <a:off x="7611909" y="303609"/>
            <a:ext cx="909900" cy="2430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3" name="Google Shape;83;p17"/>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lang="en-IN" sz="1800" b="1" dirty="0"/>
          </a:p>
        </p:txBody>
      </p:sp>
      <p:sp>
        <p:nvSpPr>
          <p:cNvPr id="84" name="Google Shape;84;p17"/>
          <p:cNvSpPr txBox="1"/>
          <p:nvPr/>
        </p:nvSpPr>
        <p:spPr>
          <a:xfrm>
            <a:off x="2137144" y="2072376"/>
            <a:ext cx="4603898" cy="821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IN" sz="3000" b="1" dirty="0">
                <a:solidFill>
                  <a:schemeClr val="tx1"/>
                </a:solidFill>
                <a:latin typeface="Calibri"/>
                <a:ea typeface="Calibri"/>
                <a:cs typeface="Calibri"/>
                <a:sym typeface="Calibri"/>
              </a:rPr>
              <a:t>Let’s Get Started-</a:t>
            </a:r>
            <a:endParaRPr sz="3000" b="1" dirty="0">
              <a:solidFill>
                <a:schemeClr val="tx1"/>
              </a:solidFill>
              <a:latin typeface="Calibri"/>
              <a:ea typeface="Calibri"/>
              <a:cs typeface="Calibri"/>
              <a:sym typeface="Calibri"/>
            </a:endParaRPr>
          </a:p>
        </p:txBody>
      </p:sp>
      <p:sp>
        <p:nvSpPr>
          <p:cNvPr id="7" name="Google Shape;99;p19">
            <a:extLst>
              <a:ext uri="{FF2B5EF4-FFF2-40B4-BE49-F238E27FC236}">
                <a16:creationId xmlns:a16="http://schemas.microsoft.com/office/drawing/2014/main" xmlns="" id="{D68C140F-49EB-4833-A343-7578B682C2CA}"/>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 sz="2800" b="1" dirty="0">
                <a:solidFill>
                  <a:srgbClr val="FFFFFF"/>
                </a:solidFill>
                <a:latin typeface="Calibri" panose="020F0502020204030204" pitchFamily="34" charset="0"/>
                <a:cs typeface="Calibri" panose="020F0502020204030204" pitchFamily="34" charset="0"/>
              </a:rPr>
              <a:t>C++</a:t>
            </a:r>
          </a:p>
          <a:p>
            <a:pPr marL="12700"/>
            <a:endParaRPr lang="en" sz="28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8530567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3" name="Google Shape;213;p31"/>
          <p:cNvSpPr txBox="1">
            <a:spLocks noGrp="1"/>
          </p:cNvSpPr>
          <p:nvPr>
            <p:ph type="title"/>
          </p:nvPr>
        </p:nvSpPr>
        <p:spPr>
          <a:xfrm>
            <a:off x="662435" y="2001171"/>
            <a:ext cx="7819200" cy="635100"/>
          </a:xfrm>
          <a:prstGeom prst="rect">
            <a:avLst/>
          </a:prstGeom>
          <a:noFill/>
          <a:ln>
            <a:noFill/>
          </a:ln>
        </p:spPr>
        <p:txBody>
          <a:bodyPr spcFirstLastPara="1" wrap="square" lIns="0" tIns="12700" rIns="0" bIns="0" anchor="t" anchorCtr="0">
            <a:noAutofit/>
          </a:bodyPr>
          <a:lstStyle/>
          <a:p>
            <a:pPr marL="12700" lvl="0" indent="0" algn="ctr" rtl="0">
              <a:lnSpc>
                <a:spcPct val="100000"/>
              </a:lnSpc>
              <a:spcBef>
                <a:spcPts val="0"/>
              </a:spcBef>
              <a:spcAft>
                <a:spcPts val="0"/>
              </a:spcAft>
              <a:buNone/>
            </a:pPr>
            <a:r>
              <a:rPr lang="en" dirty="0"/>
              <a:t>Thank You!</a:t>
            </a:r>
            <a:endParaRPr dirty="0"/>
          </a:p>
          <a:p>
            <a:pPr marL="12700" lvl="0" indent="0" algn="ctr" rtl="0">
              <a:lnSpc>
                <a:spcPct val="100000"/>
              </a:lnSpc>
              <a:spcBef>
                <a:spcPts val="0"/>
              </a:spcBef>
              <a:spcAft>
                <a:spcPts val="0"/>
              </a:spcAft>
              <a:buNone/>
            </a:pPr>
            <a:endParaRPr sz="2000" dirty="0"/>
          </a:p>
          <a:p>
            <a:pPr marL="12700" lvl="0" indent="0" algn="l" rtl="0">
              <a:lnSpc>
                <a:spcPct val="100000"/>
              </a:lnSpc>
              <a:spcBef>
                <a:spcPts val="0"/>
              </a:spcBef>
              <a:spcAft>
                <a:spcPts val="0"/>
              </a:spcAft>
              <a:buNone/>
            </a:pPr>
            <a:endParaRPr dirty="0"/>
          </a:p>
          <a:p>
            <a:pPr marL="12700" lvl="0" indent="0" algn="l" rtl="0">
              <a:lnSpc>
                <a:spcPct val="100000"/>
              </a:lnSpc>
              <a:spcBef>
                <a:spcPts val="0"/>
              </a:spcBef>
              <a:spcAft>
                <a:spcPts val="0"/>
              </a:spcAft>
              <a:buNone/>
            </a:pPr>
            <a:endParaRPr sz="1800" dirty="0">
              <a:latin typeface="Arial"/>
              <a:ea typeface="Arial"/>
              <a:cs typeface="Arial"/>
              <a:sym typeface="Arial"/>
            </a:endParaRPr>
          </a:p>
          <a:p>
            <a:pPr marL="12700" lvl="0" indent="0" algn="l" rtl="0">
              <a:lnSpc>
                <a:spcPct val="100000"/>
              </a:lnSpc>
              <a:spcBef>
                <a:spcPts val="0"/>
              </a:spcBef>
              <a:spcAft>
                <a:spcPts val="0"/>
              </a:spcAft>
              <a:buNone/>
            </a:pPr>
            <a:endParaRPr sz="1800" dirty="0">
              <a:latin typeface="Arial"/>
              <a:ea typeface="Arial"/>
              <a:cs typeface="Arial"/>
              <a:sym typeface="Arial"/>
            </a:endParaRPr>
          </a:p>
        </p:txBody>
      </p:sp>
      <p:sp>
        <p:nvSpPr>
          <p:cNvPr id="2" name="TextBox 1">
            <a:extLst>
              <a:ext uri="{FF2B5EF4-FFF2-40B4-BE49-F238E27FC236}">
                <a16:creationId xmlns:a16="http://schemas.microsoft.com/office/drawing/2014/main" xmlns="" id="{AEE61776-896A-480D-B02A-BC7D360E5085}"/>
              </a:ext>
            </a:extLst>
          </p:cNvPr>
          <p:cNvSpPr txBox="1"/>
          <p:nvPr/>
        </p:nvSpPr>
        <p:spPr>
          <a:xfrm>
            <a:off x="1754372" y="3625702"/>
            <a:ext cx="5986130" cy="307777"/>
          </a:xfrm>
          <a:prstGeom prst="rect">
            <a:avLst/>
          </a:prstGeom>
          <a:noFill/>
        </p:spPr>
        <p:txBody>
          <a:bodyPr wrap="square" rtlCol="0">
            <a:spAutoFit/>
          </a:bodyPr>
          <a:lstStyle/>
          <a:p>
            <a:pPr algn="ctr"/>
            <a:r>
              <a:rPr lang="en-IN" b="1" dirty="0"/>
              <a:t>See you guys in next class.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pPr lvl="1"/>
            <a:r>
              <a:rPr lang="en-US" sz="1800" dirty="0" smtClean="0">
                <a:latin typeface="Calibri" pitchFamily="34" charset="0"/>
                <a:cs typeface="Calibri" pitchFamily="34" charset="0"/>
              </a:rPr>
              <a:t>It is the process where memory </a:t>
            </a:r>
            <a:r>
              <a:rPr lang="en-US" sz="1800" dirty="0">
                <a:latin typeface="Calibri" pitchFamily="34" charset="0"/>
                <a:cs typeface="Calibri" pitchFamily="34" charset="0"/>
              </a:rPr>
              <a:t>for named variables is allocated by the compiler. </a:t>
            </a:r>
            <a:endParaRPr lang="en-US" sz="1800" dirty="0" smtClean="0">
              <a:latin typeface="Calibri" pitchFamily="34" charset="0"/>
              <a:cs typeface="Calibri" pitchFamily="34" charset="0"/>
            </a:endParaRPr>
          </a:p>
          <a:p>
            <a:pPr lvl="1"/>
            <a:endParaRPr lang="en-US" sz="1800" dirty="0" smtClean="0">
              <a:latin typeface="Calibri" pitchFamily="34" charset="0"/>
              <a:cs typeface="Calibri" pitchFamily="34" charset="0"/>
            </a:endParaRPr>
          </a:p>
          <a:p>
            <a:pPr lvl="1"/>
            <a:r>
              <a:rPr lang="en-US" sz="1800" dirty="0" smtClean="0">
                <a:latin typeface="Calibri" pitchFamily="34" charset="0"/>
                <a:cs typeface="Calibri" pitchFamily="34" charset="0"/>
              </a:rPr>
              <a:t>There are two ways to allocate-</a:t>
            </a:r>
          </a:p>
          <a:p>
            <a:pPr lvl="1"/>
            <a:r>
              <a:rPr lang="en-US" sz="1800" dirty="0" smtClean="0">
                <a:latin typeface="Calibri" pitchFamily="34" charset="0"/>
                <a:cs typeface="Calibri" pitchFamily="34" charset="0"/>
              </a:rPr>
              <a:t> </a:t>
            </a:r>
          </a:p>
          <a:p>
            <a:pPr lvl="1"/>
            <a:r>
              <a:rPr lang="en-US" sz="1800" b="1" dirty="0">
                <a:latin typeface="Calibri" pitchFamily="34" charset="0"/>
                <a:cs typeface="Calibri" pitchFamily="34" charset="0"/>
              </a:rPr>
              <a:t>Compile time allocation or static allocation </a:t>
            </a:r>
            <a:r>
              <a:rPr lang="en-US" sz="1800" dirty="0">
                <a:latin typeface="Calibri" pitchFamily="34" charset="0"/>
                <a:cs typeface="Calibri" pitchFamily="34" charset="0"/>
              </a:rPr>
              <a:t>of memory: where the memory for named variables is allocated by the compiler. Exact size and storage must be known at compile time and for array declaration, the size has to be constant</a:t>
            </a:r>
            <a:r>
              <a:rPr lang="en-US" sz="1800" dirty="0" smtClean="0">
                <a:latin typeface="Calibri" pitchFamily="34" charset="0"/>
                <a:cs typeface="Calibri" pitchFamily="34" charset="0"/>
              </a:rPr>
              <a:t>.</a:t>
            </a:r>
          </a:p>
          <a:p>
            <a:pPr lvl="1"/>
            <a:endParaRPr lang="en-US" sz="1800" dirty="0">
              <a:latin typeface="Calibri" pitchFamily="34" charset="0"/>
              <a:cs typeface="Calibri" pitchFamily="34" charset="0"/>
            </a:endParaRPr>
          </a:p>
          <a:p>
            <a:pPr lvl="1"/>
            <a:r>
              <a:rPr lang="en-US" sz="1800" b="1" dirty="0">
                <a:latin typeface="Calibri" pitchFamily="34" charset="0"/>
                <a:cs typeface="Calibri" pitchFamily="34" charset="0"/>
              </a:rPr>
              <a:t>Runtime allocation or dynamic allocation</a:t>
            </a:r>
            <a:r>
              <a:rPr lang="en-US" sz="1800" dirty="0">
                <a:latin typeface="Calibri" pitchFamily="34" charset="0"/>
                <a:cs typeface="Calibri" pitchFamily="34" charset="0"/>
              </a:rPr>
              <a:t> of memory: where the memory is allocated at runtime and the allocation of memory space is done dynamically within the program run </a:t>
            </a:r>
            <a:r>
              <a:rPr lang="en-US" sz="1800" dirty="0" smtClean="0">
                <a:latin typeface="Calibri" pitchFamily="34" charset="0"/>
                <a:cs typeface="Calibri" pitchFamily="34" charset="0"/>
              </a:rPr>
              <a:t>. In </a:t>
            </a:r>
            <a:r>
              <a:rPr lang="en-US" sz="1800" dirty="0">
                <a:latin typeface="Calibri" pitchFamily="34" charset="0"/>
                <a:cs typeface="Calibri" pitchFamily="34" charset="0"/>
              </a:rPr>
              <a:t>this case, the exact space or number of the item does not have to be known by the compiler in advance. Pointers play a major role in this case.</a:t>
            </a:r>
          </a:p>
        </p:txBody>
      </p:sp>
      <p:sp>
        <p:nvSpPr>
          <p:cNvPr id="8" name="Google Shape;99;p19">
            <a:extLst>
              <a:ext uri="{FF2B5EF4-FFF2-40B4-BE49-F238E27FC236}">
                <a16:creationId xmlns:a16="http://schemas.microsoft.com/office/drawing/2014/main" xmlns=""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b="1" dirty="0" smtClean="0">
                <a:solidFill>
                  <a:srgbClr val="FFFFFF"/>
                </a:solidFill>
                <a:latin typeface="Calibri"/>
                <a:cs typeface="Calibri"/>
              </a:rPr>
              <a:t>Memory allocation</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377493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pPr lvl="1"/>
            <a:r>
              <a:rPr lang="en-US" sz="1800" dirty="0">
                <a:latin typeface="Calibri" pitchFamily="34" charset="0"/>
                <a:cs typeface="Calibri" pitchFamily="34" charset="0"/>
              </a:rPr>
              <a:t>Often some situation arises in programming where data or input is dynamic in nature, i.e. the number of data item keeps changing during program execution. </a:t>
            </a:r>
            <a:endParaRPr lang="en-US" sz="1800" dirty="0" smtClean="0">
              <a:latin typeface="Calibri" pitchFamily="34" charset="0"/>
              <a:cs typeface="Calibri" pitchFamily="34" charset="0"/>
            </a:endParaRPr>
          </a:p>
          <a:p>
            <a:pPr lvl="1"/>
            <a:endParaRPr lang="en-US" sz="1800" dirty="0">
              <a:latin typeface="Calibri" pitchFamily="34" charset="0"/>
              <a:cs typeface="Calibri" pitchFamily="34" charset="0"/>
            </a:endParaRPr>
          </a:p>
          <a:p>
            <a:pPr lvl="1"/>
            <a:r>
              <a:rPr lang="en-US" sz="1800" dirty="0" smtClean="0">
                <a:latin typeface="Calibri" pitchFamily="34" charset="0"/>
                <a:cs typeface="Calibri" pitchFamily="34" charset="0"/>
              </a:rPr>
              <a:t>For example : we are developing a program </a:t>
            </a:r>
            <a:r>
              <a:rPr lang="en-US" sz="1800" dirty="0">
                <a:latin typeface="Calibri" pitchFamily="34" charset="0"/>
                <a:cs typeface="Calibri" pitchFamily="34" charset="0"/>
              </a:rPr>
              <a:t>to process lists of employees of an organization. The list grows as the names are added and shrink as the names get deleted. </a:t>
            </a:r>
            <a:endParaRPr lang="en-US" sz="1800" dirty="0" smtClean="0">
              <a:latin typeface="Calibri" pitchFamily="34" charset="0"/>
              <a:cs typeface="Calibri" pitchFamily="34" charset="0"/>
            </a:endParaRPr>
          </a:p>
          <a:p>
            <a:pPr lvl="1"/>
            <a:endParaRPr lang="en-US" sz="1800" dirty="0" smtClean="0">
              <a:latin typeface="Calibri" pitchFamily="34" charset="0"/>
              <a:cs typeface="Calibri" pitchFamily="34" charset="0"/>
            </a:endParaRPr>
          </a:p>
          <a:p>
            <a:pPr lvl="1"/>
            <a:r>
              <a:rPr lang="en-US" sz="1800" dirty="0" smtClean="0">
                <a:latin typeface="Calibri" pitchFamily="34" charset="0"/>
                <a:cs typeface="Calibri" pitchFamily="34" charset="0"/>
              </a:rPr>
              <a:t>We cannot use arrays to store  employee data as arrays cannot grow and shrink as we </a:t>
            </a:r>
            <a:r>
              <a:rPr lang="en-US" sz="1800" dirty="0">
                <a:latin typeface="Calibri" pitchFamily="34" charset="0"/>
                <a:cs typeface="Calibri" pitchFamily="34" charset="0"/>
              </a:rPr>
              <a:t> </a:t>
            </a:r>
            <a:r>
              <a:rPr lang="en-US" sz="1800" dirty="0" smtClean="0">
                <a:latin typeface="Calibri" pitchFamily="34" charset="0"/>
                <a:cs typeface="Calibri" pitchFamily="34" charset="0"/>
              </a:rPr>
              <a:t>want. </a:t>
            </a:r>
          </a:p>
          <a:p>
            <a:pPr lvl="1"/>
            <a:endParaRPr lang="en-US" sz="1800" dirty="0">
              <a:latin typeface="Calibri" pitchFamily="34" charset="0"/>
              <a:cs typeface="Calibri" pitchFamily="34" charset="0"/>
            </a:endParaRPr>
          </a:p>
          <a:p>
            <a:pPr lvl="1"/>
            <a:r>
              <a:rPr lang="en-US" sz="1800" dirty="0" smtClean="0">
                <a:latin typeface="Calibri" pitchFamily="34" charset="0"/>
                <a:cs typeface="Calibri" pitchFamily="34" charset="0"/>
              </a:rPr>
              <a:t>Such </a:t>
            </a:r>
            <a:r>
              <a:rPr lang="en-US" sz="1800" dirty="0">
                <a:latin typeface="Calibri" pitchFamily="34" charset="0"/>
                <a:cs typeface="Calibri" pitchFamily="34" charset="0"/>
              </a:rPr>
              <a:t>situations in programming require dynamic memory management </a:t>
            </a:r>
            <a:r>
              <a:rPr lang="en-US" sz="1800" dirty="0" smtClean="0">
                <a:latin typeface="Calibri" pitchFamily="34" charset="0"/>
                <a:cs typeface="Calibri" pitchFamily="34" charset="0"/>
              </a:rPr>
              <a:t>techniques</a:t>
            </a:r>
          </a:p>
          <a:p>
            <a:pPr lvl="1"/>
            <a:endParaRPr lang="en-US" sz="1800" dirty="0">
              <a:latin typeface="Calibri" pitchFamily="34" charset="0"/>
              <a:cs typeface="Calibri" pitchFamily="34" charset="0"/>
            </a:endParaRPr>
          </a:p>
          <a:p>
            <a:pPr lvl="1"/>
            <a:r>
              <a:rPr lang="en-US" sz="1800" dirty="0">
                <a:latin typeface="Calibri" pitchFamily="34" charset="0"/>
                <a:cs typeface="Calibri" pitchFamily="34" charset="0"/>
              </a:rPr>
              <a:t>dynamic memory Allocation refers to performing memory management for dynamic memory allocation manually.</a:t>
            </a:r>
          </a:p>
        </p:txBody>
      </p:sp>
      <p:sp>
        <p:nvSpPr>
          <p:cNvPr id="8" name="Google Shape;99;p19">
            <a:extLst>
              <a:ext uri="{FF2B5EF4-FFF2-40B4-BE49-F238E27FC236}">
                <a16:creationId xmlns:a16="http://schemas.microsoft.com/office/drawing/2014/main" xmlns=""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b="1" dirty="0" smtClean="0">
                <a:solidFill>
                  <a:srgbClr val="FFFFFF"/>
                </a:solidFill>
                <a:latin typeface="Calibri"/>
                <a:cs typeface="Calibri"/>
              </a:rPr>
              <a:t>Why dynamic Memory allocation</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2288593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r>
              <a:rPr lang="en-US" sz="1800" dirty="0">
                <a:latin typeface="Calibri" pitchFamily="34" charset="0"/>
                <a:cs typeface="Calibri" pitchFamily="34" charset="0"/>
              </a:rPr>
              <a:t>To allocate space dynamically, use the unary operator new, followed by the type being allocated</a:t>
            </a:r>
            <a:r>
              <a:rPr lang="en-US" sz="1800" dirty="0" smtClean="0">
                <a:latin typeface="Calibri" pitchFamily="34" charset="0"/>
                <a:cs typeface="Calibri" pitchFamily="34" charset="0"/>
              </a:rPr>
              <a:t>.</a:t>
            </a:r>
          </a:p>
          <a:p>
            <a:endParaRPr lang="en-US" sz="1800" dirty="0" smtClean="0">
              <a:latin typeface="Calibri" pitchFamily="34" charset="0"/>
              <a:cs typeface="Calibri" pitchFamily="34" charset="0"/>
            </a:endParaRPr>
          </a:p>
          <a:p>
            <a:r>
              <a:rPr lang="en-US" sz="1800" dirty="0">
                <a:latin typeface="Calibri" pitchFamily="34" charset="0"/>
                <a:cs typeface="Calibri" pitchFamily="34" charset="0"/>
              </a:rPr>
              <a:t>new </a:t>
            </a:r>
            <a:r>
              <a:rPr lang="en-US" sz="1800" dirty="0" err="1">
                <a:latin typeface="Calibri" pitchFamily="34" charset="0"/>
                <a:cs typeface="Calibri" pitchFamily="34" charset="0"/>
              </a:rPr>
              <a:t>int</a:t>
            </a:r>
            <a:r>
              <a:rPr lang="en-US" sz="1800" dirty="0">
                <a:latin typeface="Calibri" pitchFamily="34" charset="0"/>
                <a:cs typeface="Calibri" pitchFamily="34" charset="0"/>
              </a:rPr>
              <a:t>; //dynamically allocates an integer type</a:t>
            </a:r>
          </a:p>
          <a:p>
            <a:r>
              <a:rPr lang="en-US" sz="1800" dirty="0">
                <a:latin typeface="Calibri" pitchFamily="34" charset="0"/>
                <a:cs typeface="Calibri" pitchFamily="34" charset="0"/>
              </a:rPr>
              <a:t>new double; // dynamically allocates an double type</a:t>
            </a:r>
          </a:p>
          <a:p>
            <a:r>
              <a:rPr lang="en-US" sz="1800" dirty="0">
                <a:latin typeface="Calibri" pitchFamily="34" charset="0"/>
                <a:cs typeface="Calibri" pitchFamily="34" charset="0"/>
              </a:rPr>
              <a:t>new </a:t>
            </a:r>
            <a:r>
              <a:rPr lang="en-US" sz="1800" dirty="0" err="1">
                <a:latin typeface="Calibri" pitchFamily="34" charset="0"/>
                <a:cs typeface="Calibri" pitchFamily="34" charset="0"/>
              </a:rPr>
              <a:t>int</a:t>
            </a:r>
            <a:r>
              <a:rPr lang="en-US" sz="1800" dirty="0">
                <a:latin typeface="Calibri" pitchFamily="34" charset="0"/>
                <a:cs typeface="Calibri" pitchFamily="34" charset="0"/>
              </a:rPr>
              <a:t>[60</a:t>
            </a:r>
            <a:r>
              <a:rPr lang="en-US" sz="1800" dirty="0" smtClean="0">
                <a:latin typeface="Calibri" pitchFamily="34" charset="0"/>
                <a:cs typeface="Calibri" pitchFamily="34" charset="0"/>
              </a:rPr>
              <a:t>];</a:t>
            </a:r>
          </a:p>
          <a:p>
            <a:endParaRPr lang="en-US" sz="1800" dirty="0">
              <a:latin typeface="Calibri" pitchFamily="34" charset="0"/>
              <a:cs typeface="Calibri" pitchFamily="34" charset="0"/>
            </a:endParaRPr>
          </a:p>
          <a:p>
            <a:r>
              <a:rPr lang="en-US" sz="1800" dirty="0">
                <a:latin typeface="Calibri" pitchFamily="34" charset="0"/>
                <a:cs typeface="Calibri" pitchFamily="34" charset="0"/>
              </a:rPr>
              <a:t>But </a:t>
            </a:r>
            <a:r>
              <a:rPr lang="en-US" sz="1800" dirty="0" smtClean="0">
                <a:latin typeface="Calibri" pitchFamily="34" charset="0"/>
                <a:cs typeface="Calibri" pitchFamily="34" charset="0"/>
              </a:rPr>
              <a:t>the </a:t>
            </a:r>
            <a:r>
              <a:rPr lang="en-US" sz="1800" dirty="0">
                <a:latin typeface="Calibri" pitchFamily="34" charset="0"/>
                <a:cs typeface="Calibri" pitchFamily="34" charset="0"/>
              </a:rPr>
              <a:t>above-declared statements are not so useful as the allocated space has no names. But the lines written below are useful</a:t>
            </a:r>
            <a:r>
              <a:rPr lang="en-US" sz="1800" dirty="0" smtClean="0">
                <a:latin typeface="Calibri" pitchFamily="34" charset="0"/>
                <a:cs typeface="Calibri" pitchFamily="34" charset="0"/>
              </a:rPr>
              <a:t>:</a:t>
            </a:r>
          </a:p>
          <a:p>
            <a:endParaRPr lang="en-US" sz="1800" dirty="0">
              <a:latin typeface="Calibri" pitchFamily="34" charset="0"/>
              <a:cs typeface="Calibri" pitchFamily="34" charset="0"/>
            </a:endParaRPr>
          </a:p>
          <a:p>
            <a:r>
              <a:rPr lang="en-US" sz="1800" dirty="0" err="1" smtClean="0">
                <a:latin typeface="Calibri" pitchFamily="34" charset="0"/>
                <a:cs typeface="Calibri" pitchFamily="34" charset="0"/>
              </a:rPr>
              <a:t>int</a:t>
            </a:r>
            <a:r>
              <a:rPr lang="en-US" sz="1800" dirty="0" smtClean="0">
                <a:latin typeface="Calibri" pitchFamily="34" charset="0"/>
                <a:cs typeface="Calibri" pitchFamily="34" charset="0"/>
              </a:rPr>
              <a:t> </a:t>
            </a:r>
            <a:r>
              <a:rPr lang="en-US" sz="1800" dirty="0">
                <a:latin typeface="Calibri" pitchFamily="34" charset="0"/>
                <a:cs typeface="Calibri" pitchFamily="34" charset="0"/>
              </a:rPr>
              <a:t>* p; // declares a pointer </a:t>
            </a:r>
            <a:r>
              <a:rPr lang="en-US" sz="1800" dirty="0" smtClean="0">
                <a:latin typeface="Calibri" pitchFamily="34" charset="0"/>
                <a:cs typeface="Calibri" pitchFamily="34" charset="0"/>
              </a:rPr>
              <a:t>p which points an </a:t>
            </a:r>
            <a:r>
              <a:rPr lang="en-US" sz="1800" dirty="0" err="1" smtClean="0">
                <a:latin typeface="Calibri" pitchFamily="34" charset="0"/>
                <a:cs typeface="Calibri" pitchFamily="34" charset="0"/>
              </a:rPr>
              <a:t>int</a:t>
            </a:r>
            <a:r>
              <a:rPr lang="en-US" sz="1800" dirty="0" smtClean="0">
                <a:latin typeface="Calibri" pitchFamily="34" charset="0"/>
                <a:cs typeface="Calibri" pitchFamily="34" charset="0"/>
              </a:rPr>
              <a:t> type data</a:t>
            </a:r>
            <a:endParaRPr lang="en-US" sz="1800" dirty="0">
              <a:latin typeface="Calibri" pitchFamily="34" charset="0"/>
              <a:cs typeface="Calibri" pitchFamily="34" charset="0"/>
            </a:endParaRPr>
          </a:p>
          <a:p>
            <a:r>
              <a:rPr lang="en-US" sz="1800" dirty="0">
                <a:latin typeface="Calibri" pitchFamily="34" charset="0"/>
                <a:cs typeface="Calibri" pitchFamily="34" charset="0"/>
              </a:rPr>
              <a:t>p = new </a:t>
            </a:r>
            <a:r>
              <a:rPr lang="en-US" sz="1800" dirty="0" err="1">
                <a:latin typeface="Calibri" pitchFamily="34" charset="0"/>
                <a:cs typeface="Calibri" pitchFamily="34" charset="0"/>
              </a:rPr>
              <a:t>int</a:t>
            </a:r>
            <a:r>
              <a:rPr lang="en-US" sz="1800" dirty="0">
                <a:latin typeface="Calibri" pitchFamily="34" charset="0"/>
                <a:cs typeface="Calibri" pitchFamily="34" charset="0"/>
              </a:rPr>
              <a:t>;  // dynamically allocate </a:t>
            </a:r>
            <a:r>
              <a:rPr lang="en-US" sz="1800" dirty="0" smtClean="0">
                <a:latin typeface="Calibri" pitchFamily="34" charset="0"/>
                <a:cs typeface="Calibri" pitchFamily="34" charset="0"/>
              </a:rPr>
              <a:t>memory </a:t>
            </a:r>
            <a:r>
              <a:rPr lang="en-US" sz="1800" dirty="0">
                <a:latin typeface="Calibri" pitchFamily="34" charset="0"/>
                <a:cs typeface="Calibri" pitchFamily="34" charset="0"/>
              </a:rPr>
              <a:t>to contain one single element of </a:t>
            </a:r>
            <a:r>
              <a:rPr lang="en-US" sz="1800" dirty="0" smtClean="0">
                <a:latin typeface="Calibri" pitchFamily="34" charset="0"/>
                <a:cs typeface="Calibri" pitchFamily="34" charset="0"/>
              </a:rPr>
              <a:t>type </a:t>
            </a:r>
            <a:r>
              <a:rPr lang="en-US" sz="1800" dirty="0" err="1" smtClean="0">
                <a:latin typeface="Calibri" pitchFamily="34" charset="0"/>
                <a:cs typeface="Calibri" pitchFamily="34" charset="0"/>
              </a:rPr>
              <a:t>int</a:t>
            </a:r>
            <a:r>
              <a:rPr lang="en-US" sz="1800" dirty="0" smtClean="0">
                <a:latin typeface="Calibri" pitchFamily="34" charset="0"/>
                <a:cs typeface="Calibri" pitchFamily="34" charset="0"/>
              </a:rPr>
              <a:t> and store the address in p</a:t>
            </a:r>
          </a:p>
          <a:p>
            <a:endParaRPr lang="en-US" sz="1800" dirty="0" smtClean="0">
              <a:latin typeface="Calibri" pitchFamily="34" charset="0"/>
              <a:cs typeface="Calibri" pitchFamily="34" charset="0"/>
            </a:endParaRPr>
          </a:p>
          <a:p>
            <a:r>
              <a:rPr lang="en-US" sz="1800" dirty="0" smtClean="0">
                <a:latin typeface="Calibri" pitchFamily="34" charset="0"/>
                <a:cs typeface="Calibri" pitchFamily="34" charset="0"/>
              </a:rPr>
              <a:t>double </a:t>
            </a:r>
            <a:r>
              <a:rPr lang="en-US" sz="1800" dirty="0">
                <a:latin typeface="Calibri" pitchFamily="34" charset="0"/>
                <a:cs typeface="Calibri" pitchFamily="34" charset="0"/>
              </a:rPr>
              <a:t>* d;  // declares a pointer </a:t>
            </a:r>
            <a:r>
              <a:rPr lang="en-US" sz="1800" dirty="0" smtClean="0">
                <a:latin typeface="Calibri" pitchFamily="34" charset="0"/>
                <a:cs typeface="Calibri" pitchFamily="34" charset="0"/>
              </a:rPr>
              <a:t>d which points to double type data</a:t>
            </a:r>
            <a:endParaRPr lang="en-US" sz="1800" dirty="0">
              <a:latin typeface="Calibri" pitchFamily="34" charset="0"/>
              <a:cs typeface="Calibri" pitchFamily="34" charset="0"/>
            </a:endParaRPr>
          </a:p>
          <a:p>
            <a:r>
              <a:rPr lang="en-US" sz="1800" dirty="0" smtClean="0">
                <a:latin typeface="Calibri" pitchFamily="34" charset="0"/>
                <a:cs typeface="Calibri" pitchFamily="34" charset="0"/>
              </a:rPr>
              <a:t>d </a:t>
            </a:r>
            <a:r>
              <a:rPr lang="en-US" sz="1800" dirty="0">
                <a:latin typeface="Calibri" pitchFamily="34" charset="0"/>
                <a:cs typeface="Calibri" pitchFamily="34" charset="0"/>
              </a:rPr>
              <a:t>= new double;  // dynamically allocate a double and loading the address in p</a:t>
            </a:r>
          </a:p>
        </p:txBody>
      </p:sp>
      <p:sp>
        <p:nvSpPr>
          <p:cNvPr id="8" name="Google Shape;99;p19">
            <a:extLst>
              <a:ext uri="{FF2B5EF4-FFF2-40B4-BE49-F238E27FC236}">
                <a16:creationId xmlns:a16="http://schemas.microsoft.com/office/drawing/2014/main" xmlns="" id="{8A90869E-2300-483D-BE0B-A73EFF819635}"/>
              </a:ext>
            </a:extLst>
          </p:cNvPr>
          <p:cNvSpPr txBox="1">
            <a:spLocks/>
          </p:cNvSpPr>
          <p:nvPr/>
        </p:nvSpPr>
        <p:spPr>
          <a:xfrm>
            <a:off x="389700" y="92375"/>
            <a:ext cx="8646274"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b="1" dirty="0">
                <a:solidFill>
                  <a:srgbClr val="FFFFFF"/>
                </a:solidFill>
                <a:latin typeface="Calibri"/>
                <a:cs typeface="Calibri"/>
              </a:rPr>
              <a:t>Dynamic memory allocation using new </a:t>
            </a:r>
            <a:r>
              <a:rPr lang="en-US" sz="2400" b="1" dirty="0" smtClean="0">
                <a:solidFill>
                  <a:srgbClr val="FFFFFF"/>
                </a:solidFill>
                <a:latin typeface="Calibri"/>
                <a:cs typeface="Calibri"/>
              </a:rPr>
              <a:t>and delete operator</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987623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r>
              <a:rPr lang="en-US" sz="1800" dirty="0">
                <a:latin typeface="Calibri" pitchFamily="34" charset="0"/>
                <a:cs typeface="Calibri" pitchFamily="34" charset="0"/>
              </a:rPr>
              <a:t>#include &lt;</a:t>
            </a:r>
            <a:r>
              <a:rPr lang="en-US" sz="1800" dirty="0" err="1">
                <a:latin typeface="Calibri" pitchFamily="34" charset="0"/>
                <a:cs typeface="Calibri" pitchFamily="34" charset="0"/>
              </a:rPr>
              <a:t>iostream</a:t>
            </a:r>
            <a:r>
              <a:rPr lang="en-US" sz="1800" dirty="0">
                <a:latin typeface="Calibri" pitchFamily="34" charset="0"/>
                <a:cs typeface="Calibri" pitchFamily="34" charset="0"/>
              </a:rPr>
              <a:t>&gt;</a:t>
            </a:r>
          </a:p>
          <a:p>
            <a:r>
              <a:rPr lang="en-US" sz="1800" dirty="0">
                <a:latin typeface="Calibri" pitchFamily="34" charset="0"/>
                <a:cs typeface="Calibri" pitchFamily="34" charset="0"/>
              </a:rPr>
              <a:t>using namespace </a:t>
            </a:r>
            <a:r>
              <a:rPr lang="en-US" sz="1800" dirty="0" err="1">
                <a:latin typeface="Calibri" pitchFamily="34" charset="0"/>
                <a:cs typeface="Calibri" pitchFamily="34" charset="0"/>
              </a:rPr>
              <a:t>std</a:t>
            </a:r>
            <a:r>
              <a:rPr lang="en-US" sz="1800" dirty="0">
                <a:latin typeface="Calibri" pitchFamily="34" charset="0"/>
                <a:cs typeface="Calibri" pitchFamily="34" charset="0"/>
              </a:rPr>
              <a:t>; </a:t>
            </a:r>
          </a:p>
          <a:p>
            <a:endParaRPr lang="en-US" sz="1800" dirty="0">
              <a:latin typeface="Calibri" pitchFamily="34" charset="0"/>
              <a:cs typeface="Calibri" pitchFamily="34" charset="0"/>
            </a:endParaRPr>
          </a:p>
          <a:p>
            <a:r>
              <a:rPr lang="en-US" sz="1800" dirty="0" err="1">
                <a:latin typeface="Calibri" pitchFamily="34" charset="0"/>
                <a:cs typeface="Calibri" pitchFamily="34" charset="0"/>
              </a:rPr>
              <a:t>int</a:t>
            </a:r>
            <a:r>
              <a:rPr lang="en-US" sz="1800" dirty="0">
                <a:latin typeface="Calibri" pitchFamily="34" charset="0"/>
                <a:cs typeface="Calibri" pitchFamily="34" charset="0"/>
              </a:rPr>
              <a:t> main()</a:t>
            </a:r>
          </a:p>
          <a:p>
            <a:r>
              <a:rPr lang="en-US" sz="1800" dirty="0">
                <a:latin typeface="Calibri" pitchFamily="34" charset="0"/>
                <a:cs typeface="Calibri" pitchFamily="34" charset="0"/>
              </a:rPr>
              <a:t>{</a:t>
            </a:r>
          </a:p>
          <a:p>
            <a:r>
              <a:rPr lang="en-US" sz="1800" dirty="0">
                <a:latin typeface="Calibri" pitchFamily="34" charset="0"/>
                <a:cs typeface="Calibri" pitchFamily="34" charset="0"/>
              </a:rPr>
              <a:t>    double* </a:t>
            </a:r>
            <a:r>
              <a:rPr lang="en-US" sz="1800" dirty="0" err="1">
                <a:latin typeface="Calibri" pitchFamily="34" charset="0"/>
                <a:cs typeface="Calibri" pitchFamily="34" charset="0"/>
              </a:rPr>
              <a:t>val</a:t>
            </a:r>
            <a:r>
              <a:rPr lang="en-US" sz="1800" dirty="0">
                <a:latin typeface="Calibri" pitchFamily="34" charset="0"/>
                <a:cs typeface="Calibri" pitchFamily="34" charset="0"/>
              </a:rPr>
              <a:t> = NULL;</a:t>
            </a:r>
          </a:p>
          <a:p>
            <a:r>
              <a:rPr lang="en-US" sz="1800" dirty="0">
                <a:latin typeface="Calibri" pitchFamily="34" charset="0"/>
                <a:cs typeface="Calibri" pitchFamily="34" charset="0"/>
              </a:rPr>
              <a:t>    </a:t>
            </a:r>
            <a:r>
              <a:rPr lang="en-US" sz="1800" dirty="0" err="1">
                <a:latin typeface="Calibri" pitchFamily="34" charset="0"/>
                <a:cs typeface="Calibri" pitchFamily="34" charset="0"/>
              </a:rPr>
              <a:t>val</a:t>
            </a:r>
            <a:r>
              <a:rPr lang="en-US" sz="1800" dirty="0">
                <a:latin typeface="Calibri" pitchFamily="34" charset="0"/>
                <a:cs typeface="Calibri" pitchFamily="34" charset="0"/>
              </a:rPr>
              <a:t> = new double;</a:t>
            </a:r>
          </a:p>
          <a:p>
            <a:r>
              <a:rPr lang="en-US" sz="1800" dirty="0">
                <a:latin typeface="Calibri" pitchFamily="34" charset="0"/>
                <a:cs typeface="Calibri" pitchFamily="34" charset="0"/>
              </a:rPr>
              <a:t>    *</a:t>
            </a:r>
            <a:r>
              <a:rPr lang="en-US" sz="1800" dirty="0" err="1">
                <a:latin typeface="Calibri" pitchFamily="34" charset="0"/>
                <a:cs typeface="Calibri" pitchFamily="34" charset="0"/>
              </a:rPr>
              <a:t>val</a:t>
            </a:r>
            <a:r>
              <a:rPr lang="en-US" sz="1800" dirty="0">
                <a:latin typeface="Calibri" pitchFamily="34" charset="0"/>
                <a:cs typeface="Calibri" pitchFamily="34" charset="0"/>
              </a:rPr>
              <a:t> = 38184.26;</a:t>
            </a:r>
          </a:p>
          <a:p>
            <a:r>
              <a:rPr lang="en-US" sz="1800" dirty="0">
                <a:latin typeface="Calibri" pitchFamily="34" charset="0"/>
                <a:cs typeface="Calibri" pitchFamily="34" charset="0"/>
              </a:rPr>
              <a:t>    </a:t>
            </a:r>
            <a:r>
              <a:rPr lang="en-US" sz="1800" dirty="0" err="1">
                <a:latin typeface="Calibri" pitchFamily="34" charset="0"/>
                <a:cs typeface="Calibri" pitchFamily="34" charset="0"/>
              </a:rPr>
              <a:t>cout</a:t>
            </a:r>
            <a:r>
              <a:rPr lang="en-US" sz="1800" dirty="0">
                <a:latin typeface="Calibri" pitchFamily="34" charset="0"/>
                <a:cs typeface="Calibri" pitchFamily="34" charset="0"/>
              </a:rPr>
              <a:t> &lt;&lt; "Value is : " &lt;&lt; *</a:t>
            </a:r>
            <a:r>
              <a:rPr lang="en-US" sz="1800" dirty="0" err="1">
                <a:latin typeface="Calibri" pitchFamily="34" charset="0"/>
                <a:cs typeface="Calibri" pitchFamily="34" charset="0"/>
              </a:rPr>
              <a:t>val</a:t>
            </a:r>
            <a:r>
              <a:rPr lang="en-US" sz="1800" dirty="0">
                <a:latin typeface="Calibri" pitchFamily="34" charset="0"/>
                <a:cs typeface="Calibri" pitchFamily="34" charset="0"/>
              </a:rPr>
              <a:t> &lt;&lt; </a:t>
            </a:r>
            <a:r>
              <a:rPr lang="en-US" sz="1800" dirty="0" err="1">
                <a:latin typeface="Calibri" pitchFamily="34" charset="0"/>
                <a:cs typeface="Calibri" pitchFamily="34" charset="0"/>
              </a:rPr>
              <a:t>endl</a:t>
            </a:r>
            <a:r>
              <a:rPr lang="en-US" sz="1800" dirty="0">
                <a:latin typeface="Calibri" pitchFamily="34" charset="0"/>
                <a:cs typeface="Calibri" pitchFamily="34" charset="0"/>
              </a:rPr>
              <a:t>;</a:t>
            </a:r>
          </a:p>
          <a:p>
            <a:r>
              <a:rPr lang="en-US" sz="1800" dirty="0">
                <a:latin typeface="Calibri" pitchFamily="34" charset="0"/>
                <a:cs typeface="Calibri" pitchFamily="34" charset="0"/>
              </a:rPr>
              <a:t>    delete </a:t>
            </a:r>
            <a:r>
              <a:rPr lang="en-US" sz="1800" dirty="0" err="1">
                <a:latin typeface="Calibri" pitchFamily="34" charset="0"/>
                <a:cs typeface="Calibri" pitchFamily="34" charset="0"/>
              </a:rPr>
              <a:t>val</a:t>
            </a:r>
            <a:r>
              <a:rPr lang="en-US" sz="1800" dirty="0">
                <a:latin typeface="Calibri" pitchFamily="34" charset="0"/>
                <a:cs typeface="Calibri" pitchFamily="34" charset="0"/>
              </a:rPr>
              <a:t>;</a:t>
            </a:r>
          </a:p>
          <a:p>
            <a:r>
              <a:rPr lang="en-US" sz="1800" dirty="0" smtClean="0">
                <a:latin typeface="Calibri" pitchFamily="34" charset="0"/>
                <a:cs typeface="Calibri" pitchFamily="34" charset="0"/>
              </a:rPr>
              <a:t>}</a:t>
            </a:r>
          </a:p>
          <a:p>
            <a:endParaRPr lang="en-US" sz="1800" dirty="0">
              <a:latin typeface="Calibri" pitchFamily="34" charset="0"/>
              <a:cs typeface="Calibri" pitchFamily="34" charset="0"/>
            </a:endParaRPr>
          </a:p>
          <a:p>
            <a:endParaRPr lang="en-US" sz="1800" dirty="0">
              <a:latin typeface="Calibri" pitchFamily="34" charset="0"/>
              <a:cs typeface="Calibri" pitchFamily="34" charset="0"/>
            </a:endParaRPr>
          </a:p>
        </p:txBody>
      </p:sp>
      <p:sp>
        <p:nvSpPr>
          <p:cNvPr id="8" name="Google Shape;99;p19">
            <a:extLst>
              <a:ext uri="{FF2B5EF4-FFF2-40B4-BE49-F238E27FC236}">
                <a16:creationId xmlns:a16="http://schemas.microsoft.com/office/drawing/2014/main" xmlns="" id="{8A90869E-2300-483D-BE0B-A73EFF819635}"/>
              </a:ext>
            </a:extLst>
          </p:cNvPr>
          <p:cNvSpPr txBox="1">
            <a:spLocks/>
          </p:cNvSpPr>
          <p:nvPr/>
        </p:nvSpPr>
        <p:spPr>
          <a:xfrm>
            <a:off x="389700" y="92375"/>
            <a:ext cx="8646274"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b="1" dirty="0" smtClean="0">
                <a:solidFill>
                  <a:srgbClr val="FFFFFF"/>
                </a:solidFill>
                <a:latin typeface="Calibri"/>
                <a:cs typeface="Calibri"/>
              </a:rPr>
              <a:t>Practice question</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345868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5855" y="636905"/>
            <a:ext cx="8952289" cy="4379804"/>
          </a:xfrm>
          <a:prstGeom prst="rect">
            <a:avLst/>
          </a:prstGeom>
          <a:noFill/>
          <a:ln>
            <a:noFill/>
          </a:ln>
        </p:spPr>
        <p:txBody>
          <a:bodyPr spcFirstLastPara="1" wrap="square" lIns="91425" tIns="91425" rIns="91425" bIns="91425" anchor="t" anchorCtr="0">
            <a:noAutofit/>
          </a:bodyPr>
          <a:lstStyle/>
          <a:p>
            <a:r>
              <a:rPr lang="en-US" sz="1800" dirty="0">
                <a:latin typeface="Calibri" pitchFamily="34" charset="0"/>
                <a:cs typeface="Calibri" pitchFamily="34" charset="0"/>
              </a:rPr>
              <a:t>If you as a programmer; wants to allocate memory for an array of characters, i.e., a string of 40 characters. Using that same syntax, programmers can allocate memory dynamically as shown below.</a:t>
            </a:r>
          </a:p>
          <a:p>
            <a:endParaRPr lang="en-US" sz="1800" dirty="0">
              <a:latin typeface="Calibri" pitchFamily="34" charset="0"/>
              <a:cs typeface="Calibri" pitchFamily="34" charset="0"/>
            </a:endParaRPr>
          </a:p>
          <a:p>
            <a:r>
              <a:rPr lang="en-US" sz="1800" dirty="0">
                <a:latin typeface="Calibri" pitchFamily="34" charset="0"/>
                <a:cs typeface="Calibri" pitchFamily="34" charset="0"/>
              </a:rPr>
              <a:t>char* </a:t>
            </a:r>
            <a:r>
              <a:rPr lang="en-US" sz="1800" dirty="0" err="1">
                <a:latin typeface="Calibri" pitchFamily="34" charset="0"/>
                <a:cs typeface="Calibri" pitchFamily="34" charset="0"/>
              </a:rPr>
              <a:t>val</a:t>
            </a:r>
            <a:r>
              <a:rPr lang="en-US" sz="1800" dirty="0">
                <a:latin typeface="Calibri" pitchFamily="34" charset="0"/>
                <a:cs typeface="Calibri" pitchFamily="34" charset="0"/>
              </a:rPr>
              <a:t>  = NULL;       // Pointer initialized with NULL value</a:t>
            </a:r>
          </a:p>
          <a:p>
            <a:r>
              <a:rPr lang="en-US" sz="1800" dirty="0" err="1">
                <a:latin typeface="Calibri" pitchFamily="34" charset="0"/>
                <a:cs typeface="Calibri" pitchFamily="34" charset="0"/>
              </a:rPr>
              <a:t>val</a:t>
            </a:r>
            <a:r>
              <a:rPr lang="en-US" sz="1800" dirty="0">
                <a:latin typeface="Calibri" pitchFamily="34" charset="0"/>
                <a:cs typeface="Calibri" pitchFamily="34" charset="0"/>
              </a:rPr>
              <a:t> = new char[40];     // Request memory for the </a:t>
            </a:r>
            <a:r>
              <a:rPr lang="en-US" sz="1800" dirty="0" smtClean="0">
                <a:latin typeface="Calibri" pitchFamily="34" charset="0"/>
                <a:cs typeface="Calibri" pitchFamily="34" charset="0"/>
              </a:rPr>
              <a:t>variable</a:t>
            </a:r>
          </a:p>
          <a:p>
            <a:endParaRPr lang="en-US" sz="1800" dirty="0">
              <a:latin typeface="Calibri" pitchFamily="34" charset="0"/>
              <a:cs typeface="Calibri" pitchFamily="34" charset="0"/>
            </a:endParaRPr>
          </a:p>
          <a:p>
            <a:endParaRPr lang="en-US" sz="1800" dirty="0">
              <a:latin typeface="Calibri" pitchFamily="34" charset="0"/>
              <a:cs typeface="Calibri" pitchFamily="34" charset="0"/>
            </a:endParaRPr>
          </a:p>
        </p:txBody>
      </p:sp>
      <p:sp>
        <p:nvSpPr>
          <p:cNvPr id="8" name="Google Shape;99;p19">
            <a:extLst>
              <a:ext uri="{FF2B5EF4-FFF2-40B4-BE49-F238E27FC236}">
                <a16:creationId xmlns:a16="http://schemas.microsoft.com/office/drawing/2014/main" xmlns=""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b="1" dirty="0" smtClean="0">
                <a:solidFill>
                  <a:srgbClr val="FFFFFF"/>
                </a:solidFill>
                <a:latin typeface="Calibri"/>
                <a:cs typeface="Calibri"/>
              </a:rPr>
              <a:t>Dynamic memory allocation for arrays</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139202657"/>
      </p:ext>
    </p:extLst>
  </p:cSld>
  <p:clrMapOvr>
    <a:masterClrMapping/>
  </p:clrMapOvr>
</p:sld>
</file>

<file path=ppt/theme/theme1.xml><?xml version="1.0" encoding="utf-8"?>
<a:theme xmlns:a="http://schemas.openxmlformats.org/drawingml/2006/main" name="Simple Light">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2525</TotalTime>
  <Words>2553</Words>
  <Application>Microsoft Office PowerPoint</Application>
  <PresentationFormat>On-screen Show (16:9)</PresentationFormat>
  <Paragraphs>378</Paragraphs>
  <Slides>40</Slides>
  <Notes>40</Notes>
  <HiddenSlides>0</HiddenSlides>
  <MMClips>0</MMClips>
  <ScaleCrop>false</ScaleCrop>
  <HeadingPairs>
    <vt:vector size="4" baseType="variant">
      <vt:variant>
        <vt:lpstr>Theme</vt:lpstr>
      </vt:variant>
      <vt:variant>
        <vt:i4>1</vt:i4>
      </vt:variant>
      <vt:variant>
        <vt:lpstr>Slide Titles</vt:lpstr>
      </vt:variant>
      <vt:variant>
        <vt:i4>40</vt:i4>
      </vt:variant>
    </vt:vector>
  </HeadingPairs>
  <TitlesOfParts>
    <vt:vector size="41" baseType="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BLACKSTORM</dc:creator>
  <cp:lastModifiedBy>lenovo</cp:lastModifiedBy>
  <cp:revision>226</cp:revision>
  <dcterms:modified xsi:type="dcterms:W3CDTF">2021-04-11T09:09:44Z</dcterms:modified>
</cp:coreProperties>
</file>