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51"/>
  </p:notesMasterIdLst>
  <p:sldIdLst>
    <p:sldId id="256" r:id="rId2"/>
    <p:sldId id="257" r:id="rId3"/>
    <p:sldId id="258" r:id="rId4"/>
    <p:sldId id="259" r:id="rId5"/>
    <p:sldId id="351" r:id="rId6"/>
    <p:sldId id="406" r:id="rId7"/>
    <p:sldId id="280" r:id="rId8"/>
    <p:sldId id="431" r:id="rId9"/>
    <p:sldId id="407" r:id="rId10"/>
    <p:sldId id="363" r:id="rId11"/>
    <p:sldId id="408" r:id="rId12"/>
    <p:sldId id="432" r:id="rId13"/>
    <p:sldId id="433" r:id="rId14"/>
    <p:sldId id="434" r:id="rId15"/>
    <p:sldId id="435" r:id="rId16"/>
    <p:sldId id="436" r:id="rId17"/>
    <p:sldId id="437" r:id="rId18"/>
    <p:sldId id="438" r:id="rId19"/>
    <p:sldId id="409" r:id="rId20"/>
    <p:sldId id="322" r:id="rId21"/>
    <p:sldId id="359" r:id="rId22"/>
    <p:sldId id="364" r:id="rId23"/>
    <p:sldId id="365" r:id="rId24"/>
    <p:sldId id="404" r:id="rId25"/>
    <p:sldId id="410" r:id="rId26"/>
    <p:sldId id="411" r:id="rId27"/>
    <p:sldId id="412" r:id="rId28"/>
    <p:sldId id="377" r:id="rId29"/>
    <p:sldId id="413" r:id="rId30"/>
    <p:sldId id="414" r:id="rId31"/>
    <p:sldId id="439" r:id="rId32"/>
    <p:sldId id="415" r:id="rId33"/>
    <p:sldId id="405" r:id="rId34"/>
    <p:sldId id="416" r:id="rId35"/>
    <p:sldId id="440" r:id="rId36"/>
    <p:sldId id="417" r:id="rId37"/>
    <p:sldId id="441" r:id="rId38"/>
    <p:sldId id="418" r:id="rId39"/>
    <p:sldId id="444" r:id="rId40"/>
    <p:sldId id="419" r:id="rId41"/>
    <p:sldId id="442" r:id="rId42"/>
    <p:sldId id="420" r:id="rId43"/>
    <p:sldId id="443" r:id="rId44"/>
    <p:sldId id="423" r:id="rId45"/>
    <p:sldId id="445" r:id="rId46"/>
    <p:sldId id="421" r:id="rId47"/>
    <p:sldId id="446" r:id="rId48"/>
    <p:sldId id="294" r:id="rId49"/>
    <p:sldId id="295" r:id="rId5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1086" y="-2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023702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 xmlns:a16="http://schemas.microsoft.com/office/drawing/2014/main"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 xmlns:a16="http://schemas.microsoft.com/office/drawing/2014/main" id="{7B2D9052-DA56-4630-BE36-AB8167995E78}"/>
              </a:ext>
            </a:extLst>
          </p:cNvPr>
          <p:cNvSpPr txBox="1"/>
          <p:nvPr/>
        </p:nvSpPr>
        <p:spPr>
          <a:xfrm>
            <a:off x="429142" y="2249983"/>
            <a:ext cx="4167963" cy="400110"/>
          </a:xfrm>
          <a:prstGeom prst="rect">
            <a:avLst/>
          </a:prstGeom>
          <a:noFill/>
        </p:spPr>
        <p:txBody>
          <a:bodyPr wrap="square" lIns="91440" tIns="45720" rIns="91440" bIns="45720" rtlCol="0" anchor="t">
            <a:spAutoFit/>
          </a:bodyPr>
          <a:lstStyle/>
          <a:p>
            <a:pPr algn="ctr"/>
            <a:r>
              <a:rPr lang="en-US" sz="2000" b="1" dirty="0"/>
              <a:t>Practical Lecture : </a:t>
            </a:r>
            <a:r>
              <a:rPr lang="en-US" sz="2000" dirty="0" smtClean="0"/>
              <a:t>Polymorphism</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This type of polymorphism is achieved by Function Overriding</a:t>
            </a:r>
            <a:r>
              <a:rPr lang="en-US" sz="1800" dirty="0" smtClean="0">
                <a:latin typeface="Calibri" pitchFamily="34" charset="0"/>
                <a:cs typeface="Calibri" pitchFamily="34" charset="0"/>
              </a:rPr>
              <a:t>.</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Function overriding on the other hand occurs when a derived class has a definition for one of the member functions of the base class. That base function is said to be overridden</a:t>
            </a:r>
            <a:r>
              <a:rPr lang="en-US" sz="1800" dirty="0" smtClean="0">
                <a:latin typeface="Calibri" pitchFamily="34" charset="0"/>
                <a:cs typeface="Calibri" pitchFamily="34" charset="0"/>
              </a:rPr>
              <a:t>.</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Typically</a:t>
            </a:r>
            <a:r>
              <a:rPr lang="en-US" sz="1800" dirty="0">
                <a:latin typeface="Calibri" pitchFamily="34" charset="0"/>
                <a:cs typeface="Calibri" pitchFamily="34" charset="0"/>
              </a:rPr>
              <a:t>, </a:t>
            </a:r>
            <a:r>
              <a:rPr lang="en-US" sz="1800" dirty="0" smtClean="0">
                <a:latin typeface="Calibri" pitchFamily="34" charset="0"/>
                <a:cs typeface="Calibri" pitchFamily="34" charset="0"/>
              </a:rPr>
              <a:t>Run time polymorphism </a:t>
            </a:r>
            <a:r>
              <a:rPr lang="en-US" sz="1800" dirty="0">
                <a:latin typeface="Calibri" pitchFamily="34" charset="0"/>
                <a:cs typeface="Calibri" pitchFamily="34" charset="0"/>
              </a:rPr>
              <a:t>occurs when there is a hierarchy of classes and they are related by inheritance.</a:t>
            </a:r>
          </a:p>
          <a:p>
            <a:endParaRPr lang="en-US" sz="1800" dirty="0">
              <a:latin typeface="Calibri" pitchFamily="34" charset="0"/>
              <a:cs typeface="Calibri" pitchFamily="34" charset="0"/>
            </a:endParaRPr>
          </a:p>
          <a:p>
            <a:r>
              <a:rPr lang="en-US" sz="1800" dirty="0" smtClean="0">
                <a:latin typeface="Calibri" pitchFamily="34" charset="0"/>
                <a:cs typeface="Calibri" pitchFamily="34" charset="0"/>
              </a:rPr>
              <a:t>Run time polymorphism </a:t>
            </a:r>
            <a:r>
              <a:rPr lang="en-US" sz="1800" dirty="0">
                <a:latin typeface="Calibri" pitchFamily="34" charset="0"/>
                <a:cs typeface="Calibri" pitchFamily="34" charset="0"/>
              </a:rPr>
              <a:t>means that a call to a member function will cause a different function to be executed depending on the type of object that invokes the </a:t>
            </a:r>
            <a:r>
              <a:rPr lang="en-US" sz="1800" dirty="0" smtClean="0">
                <a:latin typeface="Calibri" pitchFamily="34" charset="0"/>
                <a:cs typeface="Calibri" pitchFamily="34" charset="0"/>
              </a:rPr>
              <a:t>function</a:t>
            </a:r>
          </a:p>
          <a:p>
            <a:endParaRPr lang="en-US" sz="1800" dirty="0">
              <a:latin typeface="Calibri" pitchFamily="34" charset="0"/>
              <a:cs typeface="Calibri" pitchFamily="34" charset="0"/>
            </a:endParaRPr>
          </a:p>
          <a:p>
            <a:r>
              <a:rPr lang="en-US" sz="1800" dirty="0" smtClean="0">
                <a:latin typeface="Calibri" pitchFamily="34" charset="0"/>
                <a:cs typeface="Calibri" pitchFamily="34" charset="0"/>
              </a:rPr>
              <a:t>Always implemented using pointers and virtual function .</a:t>
            </a: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Runtime polymorphism</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9202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8952289" cy="4379804"/>
          </a:xfrm>
          <a:prstGeom prst="rect">
            <a:avLst/>
          </a:prstGeom>
          <a:noFill/>
          <a:ln>
            <a:noFill/>
          </a:ln>
        </p:spPr>
        <p:txBody>
          <a:bodyPr spcFirstLastPara="1" wrap="square" lIns="91425" tIns="91425" rIns="91425" bIns="91425" anchor="t" anchorCtr="0">
            <a:noAutofit/>
          </a:bodyPr>
          <a:lstStyle/>
          <a:p>
            <a:pPr fontAlgn="base"/>
            <a:r>
              <a:rPr lang="en-IN" sz="1800" dirty="0"/>
              <a:t>using namespace </a:t>
            </a:r>
            <a:r>
              <a:rPr lang="en-IN" sz="1800" dirty="0" err="1"/>
              <a:t>std</a:t>
            </a:r>
            <a:r>
              <a:rPr lang="en-IN" sz="1800" dirty="0"/>
              <a:t>;</a:t>
            </a:r>
          </a:p>
          <a:p>
            <a:pPr fontAlgn="base"/>
            <a:r>
              <a:rPr lang="en-IN" sz="1800" dirty="0"/>
              <a:t> </a:t>
            </a:r>
            <a:r>
              <a:rPr lang="en-IN" sz="1800" dirty="0" smtClean="0"/>
              <a:t>class </a:t>
            </a:r>
            <a:r>
              <a:rPr lang="en-IN" sz="1800" dirty="0"/>
              <a:t>base</a:t>
            </a:r>
          </a:p>
          <a:p>
            <a:pPr fontAlgn="base"/>
            <a:r>
              <a:rPr lang="en-IN" sz="1800" dirty="0" smtClean="0"/>
              <a:t> {</a:t>
            </a:r>
            <a:endParaRPr lang="en-IN" sz="1800" dirty="0"/>
          </a:p>
          <a:p>
            <a:pPr fontAlgn="base"/>
            <a:r>
              <a:rPr lang="en-IN" sz="1800" dirty="0" smtClean="0"/>
              <a:t> public</a:t>
            </a:r>
            <a:r>
              <a:rPr lang="en-IN" sz="1800" dirty="0"/>
              <a:t>:</a:t>
            </a:r>
          </a:p>
          <a:p>
            <a:pPr fontAlgn="base"/>
            <a:r>
              <a:rPr lang="en-IN" sz="1800" dirty="0"/>
              <a:t>    </a:t>
            </a:r>
            <a:r>
              <a:rPr lang="en-IN" sz="1800" dirty="0" smtClean="0"/>
              <a:t>void </a:t>
            </a:r>
            <a:r>
              <a:rPr lang="en-IN" sz="1800" dirty="0"/>
              <a:t>print ()</a:t>
            </a:r>
          </a:p>
          <a:p>
            <a:pPr fontAlgn="base"/>
            <a:r>
              <a:rPr lang="en-IN" sz="1800" dirty="0"/>
              <a:t>    { </a:t>
            </a:r>
            <a:endParaRPr lang="en-IN" sz="1800" dirty="0" smtClean="0"/>
          </a:p>
          <a:p>
            <a:pPr fontAlgn="base"/>
            <a:r>
              <a:rPr lang="en-IN" sz="1800" dirty="0" smtClean="0"/>
              <a:t>	</a:t>
            </a:r>
            <a:r>
              <a:rPr lang="en-IN" sz="1800" dirty="0" err="1" smtClean="0"/>
              <a:t>cout</a:t>
            </a:r>
            <a:r>
              <a:rPr lang="en-IN" sz="1800" dirty="0"/>
              <a:t>&lt;&lt; "print base class" &lt;&lt;</a:t>
            </a:r>
            <a:r>
              <a:rPr lang="en-IN" sz="1800" dirty="0" err="1"/>
              <a:t>endl</a:t>
            </a:r>
            <a:r>
              <a:rPr lang="en-IN" sz="1800" dirty="0" smtClean="0"/>
              <a:t>;</a:t>
            </a:r>
          </a:p>
          <a:p>
            <a:pPr fontAlgn="base"/>
            <a:r>
              <a:rPr lang="en-IN" sz="1800" dirty="0" smtClean="0"/>
              <a:t>   </a:t>
            </a:r>
            <a:r>
              <a:rPr lang="en-IN" sz="1800" dirty="0"/>
              <a:t>}</a:t>
            </a:r>
          </a:p>
          <a:p>
            <a:pPr fontAlgn="base"/>
            <a:r>
              <a:rPr lang="en-IN" sz="1800" dirty="0"/>
              <a:t>     void show ()</a:t>
            </a:r>
          </a:p>
          <a:p>
            <a:pPr fontAlgn="base"/>
            <a:r>
              <a:rPr lang="en-IN" sz="1800" dirty="0"/>
              <a:t>    { </a:t>
            </a:r>
            <a:endParaRPr lang="en-IN" sz="1800" dirty="0" smtClean="0"/>
          </a:p>
          <a:p>
            <a:pPr fontAlgn="base"/>
            <a:r>
              <a:rPr lang="en-IN" sz="1800" dirty="0"/>
              <a:t>	</a:t>
            </a:r>
            <a:r>
              <a:rPr lang="en-IN" sz="1800" dirty="0" err="1" smtClean="0"/>
              <a:t>cout</a:t>
            </a:r>
            <a:r>
              <a:rPr lang="en-IN" sz="1800" dirty="0"/>
              <a:t>&lt;&lt; "show base class" &lt;&lt;</a:t>
            </a:r>
            <a:r>
              <a:rPr lang="en-IN" sz="1800" dirty="0" err="1"/>
              <a:t>endl</a:t>
            </a:r>
            <a:r>
              <a:rPr lang="en-IN" sz="1800" dirty="0"/>
              <a:t>; </a:t>
            </a:r>
            <a:endParaRPr lang="en-IN" sz="1800" dirty="0" smtClean="0"/>
          </a:p>
          <a:p>
            <a:pPr fontAlgn="base"/>
            <a:r>
              <a:rPr lang="en-IN" sz="1800" dirty="0" smtClean="0"/>
              <a:t>    }</a:t>
            </a:r>
            <a:endParaRPr lang="en-IN" sz="1800" dirty="0"/>
          </a:p>
          <a:p>
            <a:pPr fontAlgn="base"/>
            <a:r>
              <a:rPr lang="en-IN" sz="1800" dirty="0"/>
              <a:t>};</a:t>
            </a:r>
          </a:p>
          <a:p>
            <a:pPr fontAlgn="base"/>
            <a:r>
              <a:rPr lang="en-IN" sz="1800" dirty="0"/>
              <a:t> </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Practice question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9474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8952289" cy="4379804"/>
          </a:xfrm>
          <a:prstGeom prst="rect">
            <a:avLst/>
          </a:prstGeom>
          <a:noFill/>
          <a:ln>
            <a:noFill/>
          </a:ln>
        </p:spPr>
        <p:txBody>
          <a:bodyPr spcFirstLastPara="1" wrap="square" lIns="91425" tIns="91425" rIns="91425" bIns="91425" anchor="t" anchorCtr="0">
            <a:noAutofit/>
          </a:bodyPr>
          <a:lstStyle/>
          <a:p>
            <a:pPr fontAlgn="base"/>
            <a:r>
              <a:rPr lang="en-IN" sz="1800" dirty="0"/>
              <a:t>  </a:t>
            </a:r>
          </a:p>
          <a:p>
            <a:pPr fontAlgn="base"/>
            <a:r>
              <a:rPr lang="en-IN" sz="1800" dirty="0"/>
              <a:t>class </a:t>
            </a:r>
            <a:r>
              <a:rPr lang="en-IN" sz="1800" dirty="0" err="1"/>
              <a:t>derived:public</a:t>
            </a:r>
            <a:r>
              <a:rPr lang="en-IN" sz="1800" dirty="0"/>
              <a:t> base</a:t>
            </a:r>
          </a:p>
          <a:p>
            <a:pPr fontAlgn="base"/>
            <a:r>
              <a:rPr lang="en-IN" sz="1800" dirty="0"/>
              <a:t>{</a:t>
            </a:r>
          </a:p>
          <a:p>
            <a:pPr fontAlgn="base"/>
            <a:r>
              <a:rPr lang="en-IN" sz="1800" dirty="0"/>
              <a:t>public:</a:t>
            </a:r>
          </a:p>
          <a:p>
            <a:pPr fontAlgn="base"/>
            <a:r>
              <a:rPr lang="en-IN" sz="1800" dirty="0"/>
              <a:t>    void print ()     { </a:t>
            </a:r>
            <a:endParaRPr lang="en-IN" sz="1800" dirty="0" smtClean="0"/>
          </a:p>
          <a:p>
            <a:pPr fontAlgn="base"/>
            <a:r>
              <a:rPr lang="en-IN" sz="1800" dirty="0"/>
              <a:t>	</a:t>
            </a:r>
            <a:r>
              <a:rPr lang="en-IN" sz="1800" dirty="0" err="1" smtClean="0"/>
              <a:t>cout</a:t>
            </a:r>
            <a:r>
              <a:rPr lang="en-IN" sz="1800" dirty="0"/>
              <a:t>&lt;&lt; "print derived class" &lt;&lt;</a:t>
            </a:r>
            <a:r>
              <a:rPr lang="en-IN" sz="1800" dirty="0" err="1"/>
              <a:t>endl</a:t>
            </a:r>
            <a:r>
              <a:rPr lang="en-IN" sz="1800" dirty="0" smtClean="0"/>
              <a:t>;</a:t>
            </a:r>
          </a:p>
          <a:p>
            <a:pPr fontAlgn="base"/>
            <a:r>
              <a:rPr lang="en-IN" sz="1800" dirty="0" smtClean="0"/>
              <a:t>    </a:t>
            </a:r>
            <a:r>
              <a:rPr lang="en-IN" sz="1800" dirty="0"/>
              <a:t>}</a:t>
            </a:r>
          </a:p>
          <a:p>
            <a:pPr fontAlgn="base"/>
            <a:r>
              <a:rPr lang="en-IN" sz="1800" dirty="0"/>
              <a:t>   </a:t>
            </a:r>
          </a:p>
          <a:p>
            <a:pPr fontAlgn="base"/>
            <a:r>
              <a:rPr lang="en-IN" sz="1800" dirty="0"/>
              <a:t>    void show ()</a:t>
            </a:r>
          </a:p>
          <a:p>
            <a:pPr fontAlgn="base"/>
            <a:r>
              <a:rPr lang="en-IN" sz="1800" dirty="0"/>
              <a:t>    { </a:t>
            </a:r>
            <a:r>
              <a:rPr lang="en-IN" sz="1800" dirty="0" smtClean="0"/>
              <a:t> </a:t>
            </a:r>
          </a:p>
          <a:p>
            <a:pPr fontAlgn="base"/>
            <a:r>
              <a:rPr lang="en-IN" sz="1800" dirty="0"/>
              <a:t>	</a:t>
            </a:r>
            <a:r>
              <a:rPr lang="en-IN" sz="1800" dirty="0" err="1" smtClean="0"/>
              <a:t>cout</a:t>
            </a:r>
            <a:r>
              <a:rPr lang="en-IN" sz="1800" dirty="0"/>
              <a:t>&lt;&lt; "show derived class" &lt;&lt;</a:t>
            </a:r>
            <a:r>
              <a:rPr lang="en-IN" sz="1800" dirty="0" err="1"/>
              <a:t>endl</a:t>
            </a:r>
            <a:r>
              <a:rPr lang="en-IN" sz="1800" dirty="0" smtClean="0"/>
              <a:t>;</a:t>
            </a:r>
          </a:p>
          <a:p>
            <a:pPr fontAlgn="base"/>
            <a:r>
              <a:rPr lang="en-IN" sz="1800" dirty="0" smtClean="0"/>
              <a:t>    </a:t>
            </a:r>
            <a:r>
              <a:rPr lang="en-IN" sz="1800" dirty="0"/>
              <a:t>}</a:t>
            </a:r>
          </a:p>
          <a:p>
            <a:pPr fontAlgn="base"/>
            <a:r>
              <a:rPr lang="en-IN" sz="1800" dirty="0"/>
              <a:t>};</a:t>
            </a:r>
          </a:p>
          <a:p>
            <a:pPr fontAlgn="base"/>
            <a:r>
              <a:rPr lang="en-IN" sz="1800" dirty="0"/>
              <a:t>  </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Practice question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1493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8952289" cy="4379804"/>
          </a:xfrm>
          <a:prstGeom prst="rect">
            <a:avLst/>
          </a:prstGeom>
          <a:noFill/>
          <a:ln>
            <a:noFill/>
          </a:ln>
        </p:spPr>
        <p:txBody>
          <a:bodyPr spcFirstLastPara="1" wrap="square" lIns="91425" tIns="91425" rIns="91425" bIns="91425" anchor="t" anchorCtr="0">
            <a:noAutofit/>
          </a:bodyPr>
          <a:lstStyle/>
          <a:p>
            <a:pPr fontAlgn="base"/>
            <a:r>
              <a:rPr lang="en-IN" sz="1800" dirty="0"/>
              <a:t>//main function</a:t>
            </a:r>
          </a:p>
          <a:p>
            <a:pPr fontAlgn="base"/>
            <a:r>
              <a:rPr lang="en-IN" sz="1800" dirty="0" err="1"/>
              <a:t>int</a:t>
            </a:r>
            <a:r>
              <a:rPr lang="en-IN" sz="1800" dirty="0"/>
              <a:t> main() </a:t>
            </a:r>
          </a:p>
          <a:p>
            <a:pPr fontAlgn="base"/>
            <a:r>
              <a:rPr lang="en-IN" sz="1800" dirty="0"/>
              <a:t>{</a:t>
            </a:r>
          </a:p>
          <a:p>
            <a:pPr fontAlgn="base"/>
            <a:r>
              <a:rPr lang="en-IN" sz="1800" dirty="0"/>
              <a:t>    base *</a:t>
            </a:r>
            <a:r>
              <a:rPr lang="en-IN" sz="1800" dirty="0" err="1"/>
              <a:t>bptr</a:t>
            </a:r>
            <a:r>
              <a:rPr lang="en-IN" sz="1800" dirty="0"/>
              <a:t>;</a:t>
            </a:r>
          </a:p>
          <a:p>
            <a:pPr fontAlgn="base"/>
            <a:r>
              <a:rPr lang="en-IN" sz="1800" dirty="0"/>
              <a:t>    derived d;</a:t>
            </a:r>
          </a:p>
          <a:p>
            <a:pPr fontAlgn="base"/>
            <a:r>
              <a:rPr lang="en-IN" sz="1800" dirty="0"/>
              <a:t>    </a:t>
            </a:r>
            <a:r>
              <a:rPr lang="en-IN" sz="1800" dirty="0" err="1"/>
              <a:t>bptr</a:t>
            </a:r>
            <a:r>
              <a:rPr lang="en-IN" sz="1800" dirty="0"/>
              <a:t> = &amp;d;</a:t>
            </a:r>
          </a:p>
          <a:p>
            <a:pPr fontAlgn="base"/>
            <a:r>
              <a:rPr lang="en-IN" sz="1800" dirty="0"/>
              <a:t>       </a:t>
            </a:r>
          </a:p>
          <a:p>
            <a:pPr fontAlgn="base"/>
            <a:r>
              <a:rPr lang="en-IN" sz="1800" dirty="0"/>
              <a:t>    </a:t>
            </a:r>
            <a:r>
              <a:rPr lang="en-IN" sz="1800" dirty="0" err="1" smtClean="0"/>
              <a:t>bptr</a:t>
            </a:r>
            <a:r>
              <a:rPr lang="en-IN" sz="1800" dirty="0" smtClean="0"/>
              <a:t>-</a:t>
            </a:r>
            <a:r>
              <a:rPr lang="en-IN" sz="1800" dirty="0"/>
              <a:t>&gt;print(); </a:t>
            </a:r>
          </a:p>
          <a:p>
            <a:pPr fontAlgn="base"/>
            <a:r>
              <a:rPr lang="en-IN" sz="1800" dirty="0"/>
              <a:t>       </a:t>
            </a:r>
          </a:p>
          <a:p>
            <a:pPr fontAlgn="base"/>
            <a:r>
              <a:rPr lang="en-IN" sz="1800" dirty="0"/>
              <a:t>    </a:t>
            </a:r>
            <a:r>
              <a:rPr lang="en-IN" sz="1800" dirty="0" err="1" smtClean="0"/>
              <a:t>bptr</a:t>
            </a:r>
            <a:r>
              <a:rPr lang="en-IN" sz="1800" dirty="0" smtClean="0"/>
              <a:t>-</a:t>
            </a:r>
            <a:r>
              <a:rPr lang="en-IN" sz="1800" dirty="0"/>
              <a:t>&gt;show(); </a:t>
            </a:r>
          </a:p>
          <a:p>
            <a:pPr fontAlgn="base"/>
            <a:r>
              <a:rPr lang="en-IN" sz="1800" dirty="0"/>
              <a:t>  </a:t>
            </a:r>
          </a:p>
          <a:p>
            <a:pPr fontAlgn="base"/>
            <a:r>
              <a:rPr lang="en-IN" sz="1800" dirty="0"/>
              <a:t>    return 0;</a:t>
            </a:r>
          </a:p>
          <a:p>
            <a:pPr fontAlgn="base"/>
            <a:r>
              <a:rPr lang="en-IN" sz="1800" dirty="0"/>
              <a:t>} </a:t>
            </a:r>
            <a:endParaRPr lang="en-IN" sz="1800" dirty="0"/>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Practice question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67503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8952289" cy="4379804"/>
          </a:xfrm>
          <a:prstGeom prst="rect">
            <a:avLst/>
          </a:prstGeom>
          <a:noFill/>
          <a:ln>
            <a:noFill/>
          </a:ln>
        </p:spPr>
        <p:txBody>
          <a:bodyPr spcFirstLastPara="1" wrap="square" lIns="91425" tIns="91425" rIns="91425" bIns="91425" anchor="t" anchorCtr="0">
            <a:noAutofit/>
          </a:bodyPr>
          <a:lstStyle/>
          <a:p>
            <a:pPr fontAlgn="base"/>
            <a:r>
              <a:rPr lang="en-IN" sz="1800" dirty="0" smtClean="0"/>
              <a:t>Output: </a:t>
            </a:r>
          </a:p>
          <a:p>
            <a:pPr fontAlgn="base"/>
            <a:r>
              <a:rPr lang="en-IN" sz="1800" dirty="0"/>
              <a:t> </a:t>
            </a:r>
            <a:r>
              <a:rPr lang="en-IN" sz="1800" dirty="0" smtClean="0"/>
              <a:t>print base class</a:t>
            </a:r>
          </a:p>
          <a:p>
            <a:pPr fontAlgn="base"/>
            <a:r>
              <a:rPr lang="en-IN" sz="1800" dirty="0"/>
              <a:t>s</a:t>
            </a:r>
            <a:r>
              <a:rPr lang="en-IN" sz="1800" dirty="0" smtClean="0"/>
              <a:t>how base class</a:t>
            </a:r>
          </a:p>
          <a:p>
            <a:pPr fontAlgn="base"/>
            <a:endParaRPr lang="en-IN" sz="1800" dirty="0"/>
          </a:p>
          <a:p>
            <a:pPr fontAlgn="base"/>
            <a:endParaRPr lang="en-IN" sz="1800" dirty="0" smtClean="0"/>
          </a:p>
          <a:p>
            <a:pPr fontAlgn="base"/>
            <a:r>
              <a:rPr lang="en-US" sz="1800" dirty="0"/>
              <a:t>The reason for the </a:t>
            </a:r>
            <a:r>
              <a:rPr lang="en-US" sz="1800" dirty="0" smtClean="0"/>
              <a:t>this output </a:t>
            </a:r>
            <a:r>
              <a:rPr lang="en-US" sz="1800" dirty="0"/>
              <a:t>is that the call of the </a:t>
            </a:r>
            <a:r>
              <a:rPr lang="en-US" sz="1800" dirty="0" smtClean="0"/>
              <a:t>functions print() and show() </a:t>
            </a:r>
            <a:r>
              <a:rPr lang="en-US" sz="1800" dirty="0"/>
              <a:t>is being set once by the compiler as the version defined in the base class. This is called </a:t>
            </a:r>
            <a:r>
              <a:rPr lang="en-US" sz="1800" b="1" dirty="0"/>
              <a:t>static resolution</a:t>
            </a:r>
            <a:r>
              <a:rPr lang="en-US" sz="1800" dirty="0"/>
              <a:t> of the function call, or </a:t>
            </a:r>
            <a:r>
              <a:rPr lang="en-US" sz="1800" b="1" dirty="0"/>
              <a:t>static linkage</a:t>
            </a:r>
            <a:r>
              <a:rPr lang="en-US" sz="1800" dirty="0"/>
              <a:t> - the function call is fixed before the program is executed. This is also sometimes called </a:t>
            </a:r>
            <a:r>
              <a:rPr lang="en-US" sz="1800" b="1" dirty="0"/>
              <a:t>early binding</a:t>
            </a:r>
            <a:r>
              <a:rPr lang="en-US" sz="1800" dirty="0"/>
              <a:t> because the </a:t>
            </a:r>
            <a:r>
              <a:rPr lang="en-US" sz="1800" dirty="0" smtClean="0"/>
              <a:t>print() and show() functions </a:t>
            </a:r>
            <a:r>
              <a:rPr lang="en-US" sz="1800" dirty="0"/>
              <a:t>is set during the compilation of the program</a:t>
            </a:r>
            <a:r>
              <a:rPr lang="en-US" sz="1800" dirty="0" smtClean="0"/>
              <a:t>.</a:t>
            </a:r>
          </a:p>
          <a:p>
            <a:pPr fontAlgn="base"/>
            <a:endParaRPr lang="en-US" sz="1800" dirty="0" smtClean="0"/>
          </a:p>
          <a:p>
            <a:pPr fontAlgn="base"/>
            <a:r>
              <a:rPr lang="en-IN" sz="1800" dirty="0" smtClean="0"/>
              <a:t>Now let us change the program by making use of virtual function</a:t>
            </a:r>
            <a:endParaRPr lang="en-US" sz="1800" dirty="0"/>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Practice question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8356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8952289" cy="4379804"/>
          </a:xfrm>
          <a:prstGeom prst="rect">
            <a:avLst/>
          </a:prstGeom>
          <a:noFill/>
          <a:ln>
            <a:noFill/>
          </a:ln>
        </p:spPr>
        <p:txBody>
          <a:bodyPr spcFirstLastPara="1" wrap="square" lIns="91425" tIns="91425" rIns="91425" bIns="91425" anchor="t" anchorCtr="0">
            <a:noAutofit/>
          </a:bodyPr>
          <a:lstStyle/>
          <a:p>
            <a:pPr fontAlgn="base"/>
            <a:r>
              <a:rPr lang="en-IN" sz="1800" dirty="0"/>
              <a:t>using namespace </a:t>
            </a:r>
            <a:r>
              <a:rPr lang="en-IN" sz="1800" dirty="0" err="1"/>
              <a:t>std</a:t>
            </a:r>
            <a:r>
              <a:rPr lang="en-IN" sz="1800" dirty="0"/>
              <a:t>;</a:t>
            </a:r>
          </a:p>
          <a:p>
            <a:pPr fontAlgn="base"/>
            <a:r>
              <a:rPr lang="en-IN" sz="1800" dirty="0"/>
              <a:t> </a:t>
            </a:r>
            <a:r>
              <a:rPr lang="en-IN" sz="1800" dirty="0" smtClean="0"/>
              <a:t>class </a:t>
            </a:r>
            <a:r>
              <a:rPr lang="en-IN" sz="1800" dirty="0"/>
              <a:t>base</a:t>
            </a:r>
          </a:p>
          <a:p>
            <a:pPr fontAlgn="base"/>
            <a:r>
              <a:rPr lang="en-IN" sz="1800" dirty="0" smtClean="0"/>
              <a:t> {</a:t>
            </a:r>
            <a:endParaRPr lang="en-IN" sz="1800" dirty="0"/>
          </a:p>
          <a:p>
            <a:pPr fontAlgn="base"/>
            <a:r>
              <a:rPr lang="en-IN" sz="1800" dirty="0" smtClean="0"/>
              <a:t> public</a:t>
            </a:r>
            <a:r>
              <a:rPr lang="en-IN" sz="1800" dirty="0"/>
              <a:t>:</a:t>
            </a:r>
          </a:p>
          <a:p>
            <a:pPr fontAlgn="base"/>
            <a:r>
              <a:rPr lang="en-IN" sz="1800" dirty="0"/>
              <a:t>    </a:t>
            </a:r>
            <a:r>
              <a:rPr lang="en-IN" sz="1800" dirty="0" smtClean="0"/>
              <a:t>virtual void </a:t>
            </a:r>
            <a:r>
              <a:rPr lang="en-IN" sz="1800" dirty="0"/>
              <a:t>print ()</a:t>
            </a:r>
          </a:p>
          <a:p>
            <a:pPr fontAlgn="base"/>
            <a:r>
              <a:rPr lang="en-IN" sz="1800" dirty="0"/>
              <a:t>    { </a:t>
            </a:r>
            <a:endParaRPr lang="en-IN" sz="1800" dirty="0" smtClean="0"/>
          </a:p>
          <a:p>
            <a:pPr fontAlgn="base"/>
            <a:r>
              <a:rPr lang="en-IN" sz="1800" dirty="0" smtClean="0"/>
              <a:t>	</a:t>
            </a:r>
            <a:r>
              <a:rPr lang="en-IN" sz="1800" dirty="0" err="1" smtClean="0"/>
              <a:t>cout</a:t>
            </a:r>
            <a:r>
              <a:rPr lang="en-IN" sz="1800" dirty="0"/>
              <a:t>&lt;&lt; "print base class" &lt;&lt;</a:t>
            </a:r>
            <a:r>
              <a:rPr lang="en-IN" sz="1800" dirty="0" err="1"/>
              <a:t>endl</a:t>
            </a:r>
            <a:r>
              <a:rPr lang="en-IN" sz="1800" dirty="0" smtClean="0"/>
              <a:t>;</a:t>
            </a:r>
          </a:p>
          <a:p>
            <a:pPr fontAlgn="base"/>
            <a:r>
              <a:rPr lang="en-IN" sz="1800" dirty="0" smtClean="0"/>
              <a:t>   </a:t>
            </a:r>
            <a:r>
              <a:rPr lang="en-IN" sz="1800" dirty="0"/>
              <a:t>}</a:t>
            </a:r>
          </a:p>
          <a:p>
            <a:pPr fontAlgn="base"/>
            <a:r>
              <a:rPr lang="en-IN" sz="1800" dirty="0"/>
              <a:t>     void show ()</a:t>
            </a:r>
          </a:p>
          <a:p>
            <a:pPr fontAlgn="base"/>
            <a:r>
              <a:rPr lang="en-IN" sz="1800" dirty="0"/>
              <a:t>    { </a:t>
            </a:r>
            <a:endParaRPr lang="en-IN" sz="1800" dirty="0" smtClean="0"/>
          </a:p>
          <a:p>
            <a:pPr fontAlgn="base"/>
            <a:r>
              <a:rPr lang="en-IN" sz="1800" dirty="0"/>
              <a:t>	</a:t>
            </a:r>
            <a:r>
              <a:rPr lang="en-IN" sz="1800" dirty="0" err="1" smtClean="0"/>
              <a:t>cout</a:t>
            </a:r>
            <a:r>
              <a:rPr lang="en-IN" sz="1800" dirty="0"/>
              <a:t>&lt;&lt; "show base class" &lt;&lt;</a:t>
            </a:r>
            <a:r>
              <a:rPr lang="en-IN" sz="1800" dirty="0" err="1"/>
              <a:t>endl</a:t>
            </a:r>
            <a:r>
              <a:rPr lang="en-IN" sz="1800" dirty="0"/>
              <a:t>; </a:t>
            </a:r>
            <a:endParaRPr lang="en-IN" sz="1800" dirty="0" smtClean="0"/>
          </a:p>
          <a:p>
            <a:pPr fontAlgn="base"/>
            <a:r>
              <a:rPr lang="en-IN" sz="1800" dirty="0" smtClean="0"/>
              <a:t>    }</a:t>
            </a:r>
            <a:endParaRPr lang="en-IN" sz="1800" dirty="0"/>
          </a:p>
          <a:p>
            <a:pPr fontAlgn="base"/>
            <a:r>
              <a:rPr lang="en-IN" sz="1800" dirty="0"/>
              <a:t>};</a:t>
            </a:r>
          </a:p>
          <a:p>
            <a:pPr fontAlgn="base"/>
            <a:r>
              <a:rPr lang="en-IN" sz="1800" dirty="0"/>
              <a:t> </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Practice question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46075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8952289" cy="4379804"/>
          </a:xfrm>
          <a:prstGeom prst="rect">
            <a:avLst/>
          </a:prstGeom>
          <a:noFill/>
          <a:ln>
            <a:noFill/>
          </a:ln>
        </p:spPr>
        <p:txBody>
          <a:bodyPr spcFirstLastPara="1" wrap="square" lIns="91425" tIns="91425" rIns="91425" bIns="91425" anchor="t" anchorCtr="0">
            <a:noAutofit/>
          </a:bodyPr>
          <a:lstStyle/>
          <a:p>
            <a:pPr fontAlgn="base"/>
            <a:r>
              <a:rPr lang="en-IN" sz="1800" dirty="0"/>
              <a:t>  </a:t>
            </a:r>
          </a:p>
          <a:p>
            <a:pPr fontAlgn="base"/>
            <a:r>
              <a:rPr lang="en-IN" sz="1800" dirty="0"/>
              <a:t>class </a:t>
            </a:r>
            <a:r>
              <a:rPr lang="en-IN" sz="1800" dirty="0" err="1"/>
              <a:t>derived:public</a:t>
            </a:r>
            <a:r>
              <a:rPr lang="en-IN" sz="1800" dirty="0"/>
              <a:t> base</a:t>
            </a:r>
          </a:p>
          <a:p>
            <a:pPr fontAlgn="base"/>
            <a:r>
              <a:rPr lang="en-IN" sz="1800" dirty="0"/>
              <a:t>{</a:t>
            </a:r>
          </a:p>
          <a:p>
            <a:pPr fontAlgn="base"/>
            <a:r>
              <a:rPr lang="en-IN" sz="1800" dirty="0"/>
              <a:t>public:</a:t>
            </a:r>
          </a:p>
          <a:p>
            <a:pPr fontAlgn="base"/>
            <a:r>
              <a:rPr lang="en-IN" sz="1800" dirty="0"/>
              <a:t>    void print ()    </a:t>
            </a:r>
            <a:r>
              <a:rPr lang="en-IN" sz="1800" dirty="0" smtClean="0"/>
              <a:t>//print() is already a virtual function in base class</a:t>
            </a:r>
          </a:p>
          <a:p>
            <a:pPr fontAlgn="base"/>
            <a:r>
              <a:rPr lang="en-IN" sz="1800" dirty="0"/>
              <a:t> { </a:t>
            </a:r>
            <a:endParaRPr lang="en-IN" sz="1800" dirty="0" smtClean="0"/>
          </a:p>
          <a:p>
            <a:pPr fontAlgn="base"/>
            <a:r>
              <a:rPr lang="en-IN" sz="1800" dirty="0"/>
              <a:t>	</a:t>
            </a:r>
            <a:r>
              <a:rPr lang="en-IN" sz="1800" dirty="0" err="1" smtClean="0"/>
              <a:t>cout</a:t>
            </a:r>
            <a:r>
              <a:rPr lang="en-IN" sz="1800" dirty="0"/>
              <a:t>&lt;&lt; "print derived class" &lt;&lt;</a:t>
            </a:r>
            <a:r>
              <a:rPr lang="en-IN" sz="1800" dirty="0" err="1"/>
              <a:t>endl</a:t>
            </a:r>
            <a:r>
              <a:rPr lang="en-IN" sz="1800" dirty="0" smtClean="0"/>
              <a:t>;</a:t>
            </a:r>
          </a:p>
          <a:p>
            <a:pPr fontAlgn="base"/>
            <a:r>
              <a:rPr lang="en-IN" sz="1800" dirty="0" smtClean="0"/>
              <a:t>    </a:t>
            </a:r>
            <a:r>
              <a:rPr lang="en-IN" sz="1800" dirty="0"/>
              <a:t>}</a:t>
            </a:r>
          </a:p>
          <a:p>
            <a:pPr fontAlgn="base"/>
            <a:r>
              <a:rPr lang="en-IN" sz="1800" dirty="0"/>
              <a:t>   </a:t>
            </a:r>
          </a:p>
          <a:p>
            <a:pPr fontAlgn="base"/>
            <a:r>
              <a:rPr lang="en-IN" sz="1800" dirty="0"/>
              <a:t>    void show ()</a:t>
            </a:r>
          </a:p>
          <a:p>
            <a:pPr fontAlgn="base"/>
            <a:r>
              <a:rPr lang="en-IN" sz="1800" dirty="0"/>
              <a:t>    { </a:t>
            </a:r>
            <a:r>
              <a:rPr lang="en-IN" sz="1800" dirty="0" smtClean="0"/>
              <a:t> </a:t>
            </a:r>
          </a:p>
          <a:p>
            <a:pPr fontAlgn="base"/>
            <a:r>
              <a:rPr lang="en-IN" sz="1800" dirty="0"/>
              <a:t>	</a:t>
            </a:r>
            <a:r>
              <a:rPr lang="en-IN" sz="1800" dirty="0" err="1" smtClean="0"/>
              <a:t>cout</a:t>
            </a:r>
            <a:r>
              <a:rPr lang="en-IN" sz="1800" dirty="0"/>
              <a:t>&lt;&lt; "show derived class" &lt;&lt;</a:t>
            </a:r>
            <a:r>
              <a:rPr lang="en-IN" sz="1800" dirty="0" err="1"/>
              <a:t>endl</a:t>
            </a:r>
            <a:r>
              <a:rPr lang="en-IN" sz="1800" dirty="0" smtClean="0"/>
              <a:t>;</a:t>
            </a:r>
          </a:p>
          <a:p>
            <a:pPr fontAlgn="base"/>
            <a:r>
              <a:rPr lang="en-IN" sz="1800" dirty="0" smtClean="0"/>
              <a:t>    </a:t>
            </a:r>
            <a:r>
              <a:rPr lang="en-IN" sz="1800" dirty="0"/>
              <a:t>}</a:t>
            </a:r>
          </a:p>
          <a:p>
            <a:pPr fontAlgn="base"/>
            <a:r>
              <a:rPr lang="en-IN" sz="1800" dirty="0"/>
              <a:t>};</a:t>
            </a:r>
          </a:p>
          <a:p>
            <a:pPr fontAlgn="base"/>
            <a:r>
              <a:rPr lang="en-IN" sz="1800" dirty="0"/>
              <a:t>  </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Practice question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2034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8952289" cy="4379804"/>
          </a:xfrm>
          <a:prstGeom prst="rect">
            <a:avLst/>
          </a:prstGeom>
          <a:noFill/>
          <a:ln>
            <a:noFill/>
          </a:ln>
        </p:spPr>
        <p:txBody>
          <a:bodyPr spcFirstLastPara="1" wrap="square" lIns="91425" tIns="91425" rIns="91425" bIns="91425" anchor="t" anchorCtr="0">
            <a:noAutofit/>
          </a:bodyPr>
          <a:lstStyle/>
          <a:p>
            <a:pPr fontAlgn="base"/>
            <a:r>
              <a:rPr lang="en-IN" sz="1800" dirty="0"/>
              <a:t>//main function</a:t>
            </a:r>
          </a:p>
          <a:p>
            <a:pPr fontAlgn="base"/>
            <a:r>
              <a:rPr lang="en-IN" sz="1800" dirty="0" err="1"/>
              <a:t>int</a:t>
            </a:r>
            <a:r>
              <a:rPr lang="en-IN" sz="1800" dirty="0"/>
              <a:t> main() </a:t>
            </a:r>
          </a:p>
          <a:p>
            <a:pPr fontAlgn="base"/>
            <a:r>
              <a:rPr lang="en-IN" sz="1800" dirty="0"/>
              <a:t>{</a:t>
            </a:r>
          </a:p>
          <a:p>
            <a:pPr fontAlgn="base"/>
            <a:r>
              <a:rPr lang="en-IN" sz="1800" dirty="0"/>
              <a:t>    base *</a:t>
            </a:r>
            <a:r>
              <a:rPr lang="en-IN" sz="1800" dirty="0" err="1"/>
              <a:t>bptr</a:t>
            </a:r>
            <a:r>
              <a:rPr lang="en-IN" sz="1800" dirty="0"/>
              <a:t>;</a:t>
            </a:r>
          </a:p>
          <a:p>
            <a:pPr fontAlgn="base"/>
            <a:r>
              <a:rPr lang="en-IN" sz="1800" dirty="0"/>
              <a:t>    derived d;</a:t>
            </a:r>
          </a:p>
          <a:p>
            <a:pPr fontAlgn="base"/>
            <a:r>
              <a:rPr lang="en-IN" sz="1800" dirty="0"/>
              <a:t>    </a:t>
            </a:r>
            <a:r>
              <a:rPr lang="en-IN" sz="1800" dirty="0" err="1"/>
              <a:t>bptr</a:t>
            </a:r>
            <a:r>
              <a:rPr lang="en-IN" sz="1800" dirty="0"/>
              <a:t> = &amp;d;</a:t>
            </a:r>
          </a:p>
          <a:p>
            <a:pPr fontAlgn="base"/>
            <a:r>
              <a:rPr lang="en-IN" sz="1800" dirty="0"/>
              <a:t>  </a:t>
            </a:r>
            <a:r>
              <a:rPr lang="en-US" sz="1800" dirty="0"/>
              <a:t>//virtual function, </a:t>
            </a:r>
            <a:r>
              <a:rPr lang="en-US" sz="1800" dirty="0" err="1"/>
              <a:t>binded</a:t>
            </a:r>
            <a:r>
              <a:rPr lang="en-US" sz="1800" dirty="0"/>
              <a:t> at runtime (Runtime polymorphism)</a:t>
            </a:r>
          </a:p>
          <a:p>
            <a:pPr fontAlgn="base"/>
            <a:r>
              <a:rPr lang="en-US" sz="1800" dirty="0"/>
              <a:t> </a:t>
            </a:r>
            <a:r>
              <a:rPr lang="en-US" sz="1800" dirty="0" smtClean="0"/>
              <a:t>  </a:t>
            </a:r>
            <a:r>
              <a:rPr lang="en-US" sz="1800" dirty="0" err="1" smtClean="0"/>
              <a:t>bptr</a:t>
            </a:r>
            <a:r>
              <a:rPr lang="en-US" sz="1800" dirty="0" smtClean="0"/>
              <a:t>-</a:t>
            </a:r>
            <a:r>
              <a:rPr lang="en-US" sz="1800" dirty="0"/>
              <a:t>&gt;print();</a:t>
            </a:r>
          </a:p>
          <a:p>
            <a:pPr fontAlgn="base"/>
            <a:r>
              <a:rPr lang="en-US" sz="1800" dirty="0"/>
              <a:t>// Non-virtual function, </a:t>
            </a:r>
            <a:r>
              <a:rPr lang="en-US" sz="1800" dirty="0" err="1"/>
              <a:t>binded</a:t>
            </a:r>
            <a:r>
              <a:rPr lang="en-US" sz="1800" dirty="0"/>
              <a:t> at compile </a:t>
            </a:r>
            <a:r>
              <a:rPr lang="en-US" sz="1800" dirty="0" smtClean="0"/>
              <a:t>time</a:t>
            </a:r>
          </a:p>
          <a:p>
            <a:pPr fontAlgn="base"/>
            <a:r>
              <a:rPr lang="en-US" sz="1800" dirty="0"/>
              <a:t> </a:t>
            </a:r>
            <a:r>
              <a:rPr lang="en-US" sz="1800" dirty="0" smtClean="0"/>
              <a:t> </a:t>
            </a:r>
            <a:r>
              <a:rPr lang="en-US" sz="1800" dirty="0" err="1" smtClean="0"/>
              <a:t>bptr</a:t>
            </a:r>
            <a:r>
              <a:rPr lang="en-US" sz="1800" dirty="0" smtClean="0"/>
              <a:t>-&gt;show();</a:t>
            </a:r>
            <a:endParaRPr lang="en-US" sz="1800" dirty="0"/>
          </a:p>
          <a:p>
            <a:pPr fontAlgn="base"/>
            <a:r>
              <a:rPr lang="en-IN" sz="1800" dirty="0"/>
              <a:t>    return 0;</a:t>
            </a:r>
          </a:p>
          <a:p>
            <a:pPr fontAlgn="base"/>
            <a:r>
              <a:rPr lang="en-IN" sz="1800" dirty="0"/>
              <a:t>} </a:t>
            </a:r>
            <a:endParaRPr lang="en-IN" sz="1800" dirty="0"/>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Practice question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22841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8952289" cy="4379804"/>
          </a:xfrm>
          <a:prstGeom prst="rect">
            <a:avLst/>
          </a:prstGeom>
          <a:noFill/>
          <a:ln>
            <a:noFill/>
          </a:ln>
        </p:spPr>
        <p:txBody>
          <a:bodyPr spcFirstLastPara="1" wrap="square" lIns="91425" tIns="91425" rIns="91425" bIns="91425" anchor="t" anchorCtr="0">
            <a:noAutofit/>
          </a:bodyPr>
          <a:lstStyle/>
          <a:p>
            <a:pPr fontAlgn="base"/>
            <a:r>
              <a:rPr lang="en-IN" sz="1800" dirty="0" smtClean="0"/>
              <a:t>Output: </a:t>
            </a:r>
          </a:p>
          <a:p>
            <a:pPr fontAlgn="base"/>
            <a:r>
              <a:rPr lang="en-IN" sz="1800" dirty="0"/>
              <a:t> </a:t>
            </a:r>
            <a:r>
              <a:rPr lang="en-IN" sz="1800" dirty="0" smtClean="0"/>
              <a:t>print derived class</a:t>
            </a:r>
          </a:p>
          <a:p>
            <a:pPr fontAlgn="base"/>
            <a:r>
              <a:rPr lang="en-IN" sz="1800" dirty="0"/>
              <a:t>s</a:t>
            </a:r>
            <a:r>
              <a:rPr lang="en-IN" sz="1800" dirty="0" smtClean="0"/>
              <a:t>how base class</a:t>
            </a:r>
          </a:p>
          <a:p>
            <a:pPr fontAlgn="base"/>
            <a:endParaRPr lang="en-IN" sz="1800" dirty="0"/>
          </a:p>
          <a:p>
            <a:pPr fontAlgn="base"/>
            <a:endParaRPr lang="en-IN" sz="1800" dirty="0" smtClean="0"/>
          </a:p>
          <a:p>
            <a:pPr fontAlgn="base"/>
            <a:r>
              <a:rPr lang="en-US" sz="1800" dirty="0"/>
              <a:t>This time, the compiler looks at the contents of the pointer instead of it's </a:t>
            </a:r>
            <a:r>
              <a:rPr lang="en-US" sz="1800" dirty="0" smtClean="0"/>
              <a:t>type. In earlier case, compiler was looking at only the type of pointer, which was base class pointer. So though it was storing object of derived class, it was calling base class member function. </a:t>
            </a:r>
            <a:endParaRPr lang="en-US" sz="1800" dirty="0"/>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Practice question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43759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pitchFamily="34" charset="0"/>
                <a:cs typeface="Calibri" pitchFamily="34" charset="0"/>
              </a:rPr>
              <a:t>A </a:t>
            </a:r>
            <a:r>
              <a:rPr lang="en-US" sz="1800" dirty="0">
                <a:latin typeface="Calibri" pitchFamily="34" charset="0"/>
                <a:cs typeface="Calibri" pitchFamily="34" charset="0"/>
              </a:rPr>
              <a:t>virtual function is a member function which is declared in the base class using the keyword virtual and is re-defined (</a:t>
            </a:r>
            <a:r>
              <a:rPr lang="en-US" sz="1800" dirty="0" err="1">
                <a:latin typeface="Calibri" pitchFamily="34" charset="0"/>
                <a:cs typeface="Calibri" pitchFamily="34" charset="0"/>
              </a:rPr>
              <a:t>Overriden</a:t>
            </a:r>
            <a:r>
              <a:rPr lang="en-US" sz="1800" dirty="0">
                <a:latin typeface="Calibri" pitchFamily="34" charset="0"/>
                <a:cs typeface="Calibri" pitchFamily="34" charset="0"/>
              </a:rPr>
              <a:t>) by the derived class.</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Defining </a:t>
            </a:r>
            <a:r>
              <a:rPr lang="en-US" sz="1800" dirty="0">
                <a:latin typeface="Calibri" pitchFamily="34" charset="0"/>
                <a:cs typeface="Calibri" pitchFamily="34" charset="0"/>
              </a:rPr>
              <a:t>in a base class a virtual function, with another version in a derived class, signals to the compiler that we don't want static linkage for this function.</a:t>
            </a:r>
          </a:p>
          <a:p>
            <a:endParaRPr lang="en-US" sz="1800" dirty="0">
              <a:latin typeface="Calibri" pitchFamily="34" charset="0"/>
              <a:cs typeface="Calibri" pitchFamily="34" charset="0"/>
            </a:endParaRPr>
          </a:p>
          <a:p>
            <a:r>
              <a:rPr lang="en-US" sz="1800" dirty="0" smtClean="0">
                <a:latin typeface="Calibri" pitchFamily="34" charset="0"/>
                <a:cs typeface="Calibri" pitchFamily="34" charset="0"/>
              </a:rPr>
              <a:t>This </a:t>
            </a:r>
            <a:r>
              <a:rPr lang="en-US" sz="1800" dirty="0">
                <a:latin typeface="Calibri" pitchFamily="34" charset="0"/>
                <a:cs typeface="Calibri" pitchFamily="34" charset="0"/>
              </a:rPr>
              <a:t>sort of operation is referred to as dynamic linkage, or late binding. </a:t>
            </a:r>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r>
              <a:rPr lang="en-US" sz="1800" dirty="0" smtClean="0">
                <a:latin typeface="Calibri" pitchFamily="34" charset="0"/>
                <a:cs typeface="Calibri" pitchFamily="34" charset="0"/>
              </a:rPr>
              <a:t>The </a:t>
            </a:r>
            <a:r>
              <a:rPr lang="en-US" sz="1800" dirty="0">
                <a:latin typeface="Calibri" pitchFamily="34" charset="0"/>
                <a:cs typeface="Calibri" pitchFamily="34" charset="0"/>
              </a:rPr>
              <a:t>main thing to note about the program is that the derived class’s function is called using a base class pointer</a:t>
            </a:r>
            <a:r>
              <a:rPr lang="en-US" sz="1800" dirty="0" smtClean="0">
                <a:latin typeface="Calibri" pitchFamily="34" charset="0"/>
                <a:cs typeface="Calibri" pitchFamily="34" charset="0"/>
              </a:rPr>
              <a:t>.</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The idea is that virtual functions are called according to the type of the object instance pointed to or referenced, not according to the type of the pointer or reference</a:t>
            </a:r>
            <a:r>
              <a:rPr lang="en-US" sz="1800" dirty="0" smtClean="0">
                <a:latin typeface="Calibri" pitchFamily="34" charset="0"/>
                <a:cs typeface="Calibri" pitchFamily="34" charset="0"/>
              </a:rPr>
              <a:t>.</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In other words, virtual functions are resolved late, at runtime.</a:t>
            </a: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Virtual function / late binding</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71989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dirty="0">
                <a:latin typeface="Calibri" panose="020F0502020204030204" pitchFamily="34" charset="0"/>
                <a:cs typeface="Calibri" panose="020F0502020204030204" pitchFamily="34" charset="0"/>
              </a:rPr>
              <a:t>Let’s take a quick recap of previous lecture – </a:t>
            </a:r>
          </a:p>
          <a:p>
            <a:pPr marL="419100" indent="-342900">
              <a:lnSpc>
                <a:spcPct val="200000"/>
              </a:lnSpc>
              <a:buSzPts val="2400"/>
              <a:buFont typeface="Arial" pitchFamily="34" charset="0"/>
              <a:buChar char="•"/>
            </a:pPr>
            <a:r>
              <a:rPr lang="en-US" sz="1800" dirty="0">
                <a:latin typeface="Calibri" panose="020F0502020204030204" pitchFamily="34" charset="0"/>
                <a:cs typeface="Calibri" panose="020F0502020204030204" pitchFamily="34" charset="0"/>
                <a:sym typeface="Calibri"/>
              </a:rPr>
              <a:t>Dynamic memory allocation using new and delete operators</a:t>
            </a:r>
          </a:p>
          <a:p>
            <a:pPr marL="419100" indent="-342900">
              <a:lnSpc>
                <a:spcPct val="200000"/>
              </a:lnSpc>
              <a:buSzPts val="2400"/>
              <a:buFont typeface="Arial" pitchFamily="34" charset="0"/>
              <a:buChar char="•"/>
            </a:pPr>
            <a:r>
              <a:rPr lang="en-US" sz="1800" dirty="0">
                <a:latin typeface="Calibri" panose="020F0502020204030204" pitchFamily="34" charset="0"/>
                <a:cs typeface="Calibri" panose="020F0502020204030204" pitchFamily="34" charset="0"/>
                <a:sym typeface="Calibri"/>
              </a:rPr>
              <a:t>Memory leak and allocation failures</a:t>
            </a:r>
          </a:p>
          <a:p>
            <a:pPr marL="419100" indent="-342900">
              <a:lnSpc>
                <a:spcPct val="200000"/>
              </a:lnSpc>
              <a:buSzPts val="2400"/>
              <a:buFont typeface="Arial" pitchFamily="34" charset="0"/>
              <a:buChar char="•"/>
            </a:pPr>
            <a:r>
              <a:rPr lang="en-US" sz="1800" dirty="0">
                <a:latin typeface="Calibri" panose="020F0502020204030204" pitchFamily="34" charset="0"/>
                <a:cs typeface="Calibri" panose="020F0502020204030204" pitchFamily="34" charset="0"/>
                <a:sym typeface="Calibri"/>
              </a:rPr>
              <a:t>Dangling, void, null , Wild pointer</a:t>
            </a: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dirty="0">
                <a:solidFill>
                  <a:srgbClr val="FFFFFF"/>
                </a:solidFill>
                <a:latin typeface="Calibri"/>
                <a:ea typeface="Calibri"/>
                <a:cs typeface="Calibri"/>
                <a:sym typeface="Calibri"/>
              </a:rPr>
              <a:t>Quick Recap</a:t>
            </a:r>
            <a:endParaRPr sz="3000" b="1" dirty="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It is possible that you want to include a virtual function in a base class so that it may be redefined in a derived class to suit the objects of that class, but that there is no meaningful definition you could give for the function in the base class</a:t>
            </a:r>
            <a:r>
              <a:rPr lang="en-US" sz="1800" dirty="0" smtClean="0">
                <a:latin typeface="Calibri" pitchFamily="34" charset="0"/>
                <a:cs typeface="Calibri" pitchFamily="34" charset="0"/>
              </a:rPr>
              <a:t>.</a:t>
            </a:r>
          </a:p>
          <a:p>
            <a:endParaRPr lang="en-US" sz="1800" dirty="0" smtClean="0">
              <a:latin typeface="Calibri"/>
            </a:endParaRPr>
          </a:p>
          <a:p>
            <a:r>
              <a:rPr lang="en-US" sz="1800" dirty="0" smtClean="0">
                <a:latin typeface="Calibri"/>
              </a:rPr>
              <a:t>A </a:t>
            </a:r>
            <a:r>
              <a:rPr lang="en-US" sz="1800" dirty="0">
                <a:latin typeface="Calibri"/>
              </a:rPr>
              <a:t>pure virtual function (or abstract function) in C++ is a virtual function for which we don’t have an implementation, we only declare it. </a:t>
            </a:r>
            <a:endParaRPr lang="en-US" sz="1800" dirty="0" smtClean="0">
              <a:latin typeface="Calibri"/>
            </a:endParaRPr>
          </a:p>
          <a:p>
            <a:endParaRPr lang="en-US" sz="1800" dirty="0">
              <a:latin typeface="Calibri"/>
            </a:endParaRPr>
          </a:p>
          <a:p>
            <a:r>
              <a:rPr lang="en-US" sz="1800" dirty="0" smtClean="0">
                <a:latin typeface="Calibri"/>
              </a:rPr>
              <a:t>A </a:t>
            </a:r>
            <a:r>
              <a:rPr lang="en-US" sz="1800" dirty="0">
                <a:latin typeface="Calibri"/>
              </a:rPr>
              <a:t>pure virtual function is declared by assigning 0 in the declaration</a:t>
            </a:r>
            <a:r>
              <a:rPr lang="en-US" sz="1800" dirty="0" smtClean="0">
                <a:latin typeface="Calibri"/>
              </a:rPr>
              <a:t>.</a:t>
            </a:r>
          </a:p>
          <a:p>
            <a:endParaRPr lang="en-US" sz="1800" dirty="0">
              <a:latin typeface="Calibri"/>
            </a:endParaRPr>
          </a:p>
          <a:p>
            <a:r>
              <a:rPr lang="en-US" sz="1800" dirty="0">
                <a:latin typeface="Calibri"/>
              </a:rPr>
              <a:t> virtual </a:t>
            </a:r>
            <a:r>
              <a:rPr lang="en-US" sz="1800" dirty="0" err="1">
                <a:latin typeface="Calibri"/>
              </a:rPr>
              <a:t>int</a:t>
            </a:r>
            <a:r>
              <a:rPr lang="en-US" sz="1800" dirty="0">
                <a:latin typeface="Calibri"/>
              </a:rPr>
              <a:t> area() = 0</a:t>
            </a:r>
            <a:r>
              <a:rPr lang="en-US" sz="1800" dirty="0" smtClean="0">
                <a:latin typeface="Calibri"/>
              </a:rPr>
              <a:t>;</a:t>
            </a:r>
          </a:p>
          <a:p>
            <a:endParaRPr lang="en-US" sz="1800" b="1" dirty="0" smtClean="0">
              <a:latin typeface="Calibri"/>
            </a:endParaRPr>
          </a:p>
          <a:p>
            <a:r>
              <a:rPr lang="en-US" sz="1800" dirty="0">
                <a:latin typeface="Calibri"/>
              </a:rPr>
              <a:t>The = 0 tells the compiler that the function has no body and above virtual function will be called pure virtual function.</a:t>
            </a:r>
            <a:endParaRPr lang="en-US" sz="1800" dirty="0" smtClean="0">
              <a:latin typeface="Calibri"/>
            </a:endParaRPr>
          </a:p>
          <a:p>
            <a:endParaRPr lang="en-US" sz="1800" dirty="0" smtClean="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Pure Virtual Functions</a:t>
            </a:r>
          </a:p>
        </p:txBody>
      </p:sp>
      <p:sp>
        <p:nvSpPr>
          <p:cNvPr id="7" name="Rectangle 3"/>
          <p:cNvSpPr>
            <a:spLocks noChangeArrowheads="1"/>
          </p:cNvSpPr>
          <p:nvPr/>
        </p:nvSpPr>
        <p:spPr bwMode="auto">
          <a:xfrm>
            <a:off x="311150" y="2536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957461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US" sz="1800" dirty="0">
                <a:latin typeface="Calibri"/>
              </a:rPr>
              <a:t>class Shape {</a:t>
            </a:r>
          </a:p>
          <a:p>
            <a:pPr lvl="1"/>
            <a:r>
              <a:rPr lang="en-US" sz="1800" dirty="0">
                <a:latin typeface="Calibri"/>
              </a:rPr>
              <a:t>   protected:</a:t>
            </a:r>
          </a:p>
          <a:p>
            <a:pPr lvl="1"/>
            <a:r>
              <a:rPr lang="en-US" sz="1800" dirty="0">
                <a:latin typeface="Calibri"/>
              </a:rPr>
              <a:t>      </a:t>
            </a:r>
            <a:r>
              <a:rPr lang="en-US" sz="1800" dirty="0" err="1">
                <a:latin typeface="Calibri"/>
              </a:rPr>
              <a:t>int</a:t>
            </a:r>
            <a:r>
              <a:rPr lang="en-US" sz="1800" dirty="0">
                <a:latin typeface="Calibri"/>
              </a:rPr>
              <a:t> width, height;</a:t>
            </a:r>
          </a:p>
          <a:p>
            <a:pPr lvl="1"/>
            <a:endParaRPr lang="en-US" sz="1800" dirty="0">
              <a:latin typeface="Calibri"/>
            </a:endParaRPr>
          </a:p>
          <a:p>
            <a:pPr lvl="1"/>
            <a:r>
              <a:rPr lang="en-US" sz="1800" dirty="0">
                <a:latin typeface="Calibri"/>
              </a:rPr>
              <a:t>   public:</a:t>
            </a:r>
          </a:p>
          <a:p>
            <a:pPr lvl="1"/>
            <a:r>
              <a:rPr lang="en-US" sz="1800" dirty="0">
                <a:latin typeface="Calibri"/>
              </a:rPr>
              <a:t>      Shape(</a:t>
            </a:r>
            <a:r>
              <a:rPr lang="en-US" sz="1800" dirty="0" err="1">
                <a:latin typeface="Calibri"/>
              </a:rPr>
              <a:t>int</a:t>
            </a:r>
            <a:r>
              <a:rPr lang="en-US" sz="1800" dirty="0">
                <a:latin typeface="Calibri"/>
              </a:rPr>
              <a:t> a = 0, </a:t>
            </a:r>
            <a:r>
              <a:rPr lang="en-US" sz="1800" dirty="0" err="1">
                <a:latin typeface="Calibri"/>
              </a:rPr>
              <a:t>int</a:t>
            </a:r>
            <a:r>
              <a:rPr lang="en-US" sz="1800" dirty="0">
                <a:latin typeface="Calibri"/>
              </a:rPr>
              <a:t> b = 0) {</a:t>
            </a:r>
          </a:p>
          <a:p>
            <a:pPr lvl="1"/>
            <a:r>
              <a:rPr lang="en-US" sz="1800" dirty="0">
                <a:latin typeface="Calibri"/>
              </a:rPr>
              <a:t>         width = a;</a:t>
            </a:r>
          </a:p>
          <a:p>
            <a:pPr lvl="1"/>
            <a:r>
              <a:rPr lang="en-US" sz="1800" dirty="0">
                <a:latin typeface="Calibri"/>
              </a:rPr>
              <a:t>         height = b;</a:t>
            </a:r>
          </a:p>
          <a:p>
            <a:pPr lvl="1"/>
            <a:r>
              <a:rPr lang="en-US" sz="1800" dirty="0">
                <a:latin typeface="Calibri"/>
              </a:rPr>
              <a:t>      }</a:t>
            </a:r>
          </a:p>
          <a:p>
            <a:pPr lvl="1"/>
            <a:r>
              <a:rPr lang="en-US" sz="1800" dirty="0">
                <a:latin typeface="Calibri"/>
              </a:rPr>
              <a:t>      </a:t>
            </a:r>
          </a:p>
          <a:p>
            <a:pPr lvl="1"/>
            <a:r>
              <a:rPr lang="en-US" sz="1800" dirty="0">
                <a:latin typeface="Calibri"/>
              </a:rPr>
              <a:t>      // pure virtual function</a:t>
            </a:r>
          </a:p>
          <a:p>
            <a:pPr lvl="1"/>
            <a:r>
              <a:rPr lang="en-US" sz="1800" dirty="0">
                <a:latin typeface="Calibri"/>
              </a:rPr>
              <a:t>      virtual </a:t>
            </a:r>
            <a:r>
              <a:rPr lang="en-US" sz="1800" dirty="0" err="1">
                <a:latin typeface="Calibri"/>
              </a:rPr>
              <a:t>int</a:t>
            </a:r>
            <a:r>
              <a:rPr lang="en-US" sz="1800" dirty="0">
                <a:latin typeface="Calibri"/>
              </a:rPr>
              <a:t> area() = 0;</a:t>
            </a:r>
          </a:p>
          <a:p>
            <a:pPr lvl="1"/>
            <a:r>
              <a:rPr lang="en-US" sz="1800" dirty="0" smtClean="0">
                <a:latin typeface="Calibri"/>
              </a:rPr>
              <a:t>};</a:t>
            </a:r>
          </a:p>
          <a:p>
            <a:pPr lvl="1"/>
            <a:endParaRPr lang="en-US" sz="1800" dirty="0">
              <a:latin typeface="Calibri"/>
            </a:endParaRPr>
          </a:p>
          <a:p>
            <a:pPr lvl="1"/>
            <a:r>
              <a:rPr lang="en-US" sz="1800" dirty="0" smtClean="0">
                <a:latin typeface="Calibri"/>
              </a:rPr>
              <a:t>//class Shape is abstract class here</a:t>
            </a:r>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chemeClr val="bg1"/>
                </a:solidFill>
                <a:latin typeface="Calibri" panose="020F0502020204030204" pitchFamily="34" charset="0"/>
                <a:cs typeface="Calibri" panose="020F0502020204030204" pitchFamily="34" charset="0"/>
              </a:rPr>
              <a:t>Pure Virtual function</a:t>
            </a:r>
            <a:endParaRPr lang="en" sz="24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5483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pitchFamily="34" charset="0"/>
                <a:cs typeface="Calibri" pitchFamily="34" charset="0"/>
              </a:rPr>
              <a:t>Classes </a:t>
            </a:r>
            <a:r>
              <a:rPr lang="en-US" sz="1800" dirty="0">
                <a:latin typeface="Calibri" pitchFamily="34" charset="0"/>
                <a:cs typeface="Calibri" pitchFamily="34" charset="0"/>
              </a:rPr>
              <a:t>that contain at least one pure virtual function are known as abstract base classes.</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Abstract base classes cannot be used to instantiate </a:t>
            </a:r>
            <a:r>
              <a:rPr lang="en-US" sz="1800" dirty="0" smtClean="0">
                <a:latin typeface="Calibri" pitchFamily="34" charset="0"/>
                <a:cs typeface="Calibri" pitchFamily="34" charset="0"/>
              </a:rPr>
              <a:t>objects</a:t>
            </a:r>
          </a:p>
          <a:p>
            <a:endParaRPr lang="en-US" sz="1800" dirty="0">
              <a:latin typeface="Calibri" pitchFamily="34" charset="0"/>
              <a:cs typeface="Calibri" pitchFamily="34" charset="0"/>
            </a:endParaRPr>
          </a:p>
          <a:p>
            <a:r>
              <a:rPr lang="en-US" sz="1800" dirty="0" smtClean="0">
                <a:latin typeface="Calibri" pitchFamily="34" charset="0"/>
                <a:cs typeface="Calibri" pitchFamily="34" charset="0"/>
              </a:rPr>
              <a:t>If </a:t>
            </a:r>
            <a:r>
              <a:rPr lang="en-US" sz="1800" dirty="0">
                <a:latin typeface="Calibri" pitchFamily="34" charset="0"/>
                <a:cs typeface="Calibri" pitchFamily="34" charset="0"/>
              </a:rPr>
              <a:t>derived class do not redefine virtual function of base class, then derived class also becomes abstract just like the base class. </a:t>
            </a:r>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r>
              <a:rPr lang="en-US" sz="1800" dirty="0" smtClean="0">
                <a:latin typeface="Calibri" pitchFamily="34" charset="0"/>
                <a:cs typeface="Calibri" pitchFamily="34" charset="0"/>
              </a:rPr>
              <a:t> </a:t>
            </a:r>
            <a:r>
              <a:rPr lang="en-US" sz="1800" dirty="0">
                <a:latin typeface="Calibri" pitchFamily="34" charset="0"/>
                <a:cs typeface="Calibri" pitchFamily="34" charset="0"/>
              </a:rPr>
              <a:t>It is the responsibility of the </a:t>
            </a:r>
            <a:r>
              <a:rPr lang="en-US" sz="1800" dirty="0" smtClean="0">
                <a:latin typeface="Calibri" pitchFamily="34" charset="0"/>
                <a:cs typeface="Calibri" pitchFamily="34" charset="0"/>
              </a:rPr>
              <a:t>all further derived </a:t>
            </a:r>
            <a:r>
              <a:rPr lang="en-US" sz="1800" dirty="0">
                <a:latin typeface="Calibri" pitchFamily="34" charset="0"/>
                <a:cs typeface="Calibri" pitchFamily="34" charset="0"/>
              </a:rPr>
              <a:t>classes to provide the definition to the p</a:t>
            </a:r>
            <a:r>
              <a:rPr lang="en-US" sz="1800" dirty="0" smtClean="0">
                <a:latin typeface="Calibri" pitchFamily="34" charset="0"/>
                <a:cs typeface="Calibri" pitchFamily="34" charset="0"/>
              </a:rPr>
              <a:t>ure virtual </a:t>
            </a:r>
            <a:r>
              <a:rPr lang="en-US" sz="1800" dirty="0">
                <a:latin typeface="Calibri" pitchFamily="34" charset="0"/>
                <a:cs typeface="Calibri" pitchFamily="34" charset="0"/>
              </a:rPr>
              <a:t>member function. </a:t>
            </a:r>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r>
              <a:rPr lang="en-US" sz="1800" dirty="0">
                <a:latin typeface="Calibri" pitchFamily="34" charset="0"/>
                <a:cs typeface="Calibri" pitchFamily="34" charset="0"/>
              </a:rPr>
              <a:t>But an abstract base class is not totally useless. It can be used to create pointers to it, and take advantage of all its polymorphic </a:t>
            </a:r>
            <a:r>
              <a:rPr lang="en-US" sz="1800" dirty="0" smtClean="0">
                <a:latin typeface="Calibri" pitchFamily="34" charset="0"/>
                <a:cs typeface="Calibri" pitchFamily="34" charset="0"/>
              </a:rPr>
              <a:t>abilities as shown in example in slide 15.</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And can </a:t>
            </a:r>
            <a:r>
              <a:rPr lang="en-US" sz="1800" dirty="0">
                <a:latin typeface="Calibri" pitchFamily="34" charset="0"/>
                <a:cs typeface="Calibri" pitchFamily="34" charset="0"/>
              </a:rPr>
              <a:t>actually be dereferenced when pointing to objects of derived (non-abstract) classes.</a:t>
            </a:r>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Abstract class</a:t>
            </a:r>
            <a:endParaRPr lang="en-US" sz="2400" b="1" dirty="0">
              <a:solidFill>
                <a:srgbClr val="FFFFFF"/>
              </a:solidFill>
              <a:latin typeface="Calibri"/>
              <a:cs typeface="Calibri"/>
            </a:endParaRPr>
          </a:p>
        </p:txBody>
      </p:sp>
    </p:spTree>
    <p:extLst>
      <p:ext uri="{BB962C8B-B14F-4D97-AF65-F5344CB8AC3E}">
        <p14:creationId xmlns:p14="http://schemas.microsoft.com/office/powerpoint/2010/main" val="2185639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285750" lvl="5" indent="-285750">
              <a:buFont typeface="Arial" pitchFamily="34" charset="0"/>
              <a:buChar char="•"/>
            </a:pPr>
            <a:r>
              <a:rPr lang="en-US" sz="1800" dirty="0">
                <a:latin typeface="Calibri" pitchFamily="34" charset="0"/>
                <a:cs typeface="Calibri" pitchFamily="34" charset="0"/>
              </a:rPr>
              <a:t>An abstract class is a class for which one or more methods are declared but not defined, meaning that the compiler knows these methods are part of the class, but not what code to execute for that method. These are called abstract methods. Here is an example of an abstract class.</a:t>
            </a:r>
          </a:p>
          <a:p>
            <a:pPr lvl="6"/>
            <a:r>
              <a:rPr lang="en-US" sz="1800" dirty="0" smtClean="0">
                <a:latin typeface="Calibri" pitchFamily="34" charset="0"/>
                <a:cs typeface="Calibri" pitchFamily="34" charset="0"/>
              </a:rPr>
              <a:t>	class </a:t>
            </a:r>
            <a:r>
              <a:rPr lang="en-US" sz="1800" dirty="0">
                <a:latin typeface="Calibri" pitchFamily="34" charset="0"/>
                <a:cs typeface="Calibri" pitchFamily="34" charset="0"/>
              </a:rPr>
              <a:t>shape {</a:t>
            </a:r>
          </a:p>
          <a:p>
            <a:pPr lvl="6"/>
            <a:r>
              <a:rPr lang="en-US" sz="1800" dirty="0" smtClean="0">
                <a:latin typeface="Calibri" pitchFamily="34" charset="0"/>
                <a:cs typeface="Calibri" pitchFamily="34" charset="0"/>
              </a:rPr>
              <a:t>	public</a:t>
            </a:r>
            <a:r>
              <a:rPr lang="en-US" sz="1800" dirty="0">
                <a:latin typeface="Calibri" pitchFamily="34" charset="0"/>
                <a:cs typeface="Calibri" pitchFamily="34" charset="0"/>
              </a:rPr>
              <a:t>:</a:t>
            </a:r>
          </a:p>
          <a:p>
            <a:pPr lvl="6"/>
            <a:r>
              <a:rPr lang="en-US" sz="1800" dirty="0">
                <a:latin typeface="Calibri" pitchFamily="34" charset="0"/>
                <a:cs typeface="Calibri" pitchFamily="34" charset="0"/>
              </a:rPr>
              <a:t>  </a:t>
            </a:r>
            <a:r>
              <a:rPr lang="en-US" sz="1800" dirty="0" smtClean="0">
                <a:latin typeface="Calibri" pitchFamily="34" charset="0"/>
                <a:cs typeface="Calibri" pitchFamily="34" charset="0"/>
              </a:rPr>
              <a:t>	virtual </a:t>
            </a:r>
            <a:r>
              <a:rPr lang="en-US" sz="1800" dirty="0">
                <a:latin typeface="Calibri" pitchFamily="34" charset="0"/>
                <a:cs typeface="Calibri" pitchFamily="34" charset="0"/>
              </a:rPr>
              <a:t>void draw() = 0;</a:t>
            </a:r>
          </a:p>
          <a:p>
            <a:pPr lvl="6"/>
            <a:r>
              <a:rPr lang="en-US" sz="1800" dirty="0" smtClean="0">
                <a:latin typeface="Calibri" pitchFamily="34" charset="0"/>
                <a:cs typeface="Calibri" pitchFamily="34" charset="0"/>
              </a:rPr>
              <a:t>	};</a:t>
            </a:r>
          </a:p>
          <a:p>
            <a:pPr marL="285750" lvl="5" indent="-285750">
              <a:buFont typeface="Arial" pitchFamily="34" charset="0"/>
              <a:buChar char="•"/>
            </a:pPr>
            <a:r>
              <a:rPr lang="en-US" sz="1800" dirty="0" smtClean="0">
                <a:latin typeface="Calibri" pitchFamily="34" charset="0"/>
                <a:cs typeface="Calibri" pitchFamily="34" charset="0"/>
              </a:rPr>
              <a:t>To </a:t>
            </a:r>
            <a:r>
              <a:rPr lang="en-US" sz="1800" dirty="0">
                <a:latin typeface="Calibri" pitchFamily="34" charset="0"/>
                <a:cs typeface="Calibri" pitchFamily="34" charset="0"/>
              </a:rPr>
              <a:t>be able to actually use the draw method you would need to derive classes from this abstract class, which do implement the draw method, making the classes </a:t>
            </a:r>
            <a:r>
              <a:rPr lang="en-US" sz="1800" dirty="0" smtClean="0">
                <a:latin typeface="Calibri" pitchFamily="34" charset="0"/>
                <a:cs typeface="Calibri" pitchFamily="34" charset="0"/>
              </a:rPr>
              <a:t>concrete.</a:t>
            </a:r>
          </a:p>
          <a:p>
            <a:pPr marL="285750" indent="-285750" fontAlgn="base">
              <a:buFont typeface="Arial" pitchFamily="34" charset="0"/>
              <a:buChar char="•"/>
            </a:pPr>
            <a:r>
              <a:rPr lang="en-US" sz="1800" dirty="0" smtClean="0">
                <a:latin typeface="Calibri" pitchFamily="34" charset="0"/>
                <a:cs typeface="Calibri" pitchFamily="34" charset="0"/>
              </a:rPr>
              <a:t>A </a:t>
            </a:r>
            <a:r>
              <a:rPr lang="en-US" sz="1800" dirty="0">
                <a:latin typeface="Calibri" pitchFamily="34" charset="0"/>
                <a:cs typeface="Calibri" pitchFamily="34" charset="0"/>
              </a:rPr>
              <a:t>class that has any abstract methods is abstract, any class that doesn't is concrete</a:t>
            </a:r>
            <a:r>
              <a:rPr lang="en-US" sz="1800" dirty="0" smtClean="0">
                <a:latin typeface="Calibri" pitchFamily="34" charset="0"/>
                <a:cs typeface="Calibri" pitchFamily="34" charset="0"/>
              </a:rPr>
              <a:t>. </a:t>
            </a:r>
          </a:p>
          <a:p>
            <a:pPr marL="285750" indent="-285750" fontAlgn="base">
              <a:buFont typeface="Arial" pitchFamily="34" charset="0"/>
              <a:buChar char="•"/>
            </a:pPr>
            <a:r>
              <a:rPr lang="en-US" sz="1800" dirty="0" smtClean="0">
                <a:latin typeface="Calibri" pitchFamily="34" charset="0"/>
                <a:cs typeface="Calibri" pitchFamily="34" charset="0"/>
              </a:rPr>
              <a:t>It's </a:t>
            </a:r>
            <a:r>
              <a:rPr lang="en-US" sz="1800" dirty="0">
                <a:latin typeface="Calibri" pitchFamily="34" charset="0"/>
                <a:cs typeface="Calibri" pitchFamily="34" charset="0"/>
              </a:rPr>
              <a:t>just a way to differentiate the two types of classes. </a:t>
            </a:r>
            <a:endParaRPr lang="en-US" sz="1800" dirty="0" smtClean="0">
              <a:latin typeface="Calibri" pitchFamily="34" charset="0"/>
              <a:cs typeface="Calibri" pitchFamily="34" charset="0"/>
            </a:endParaRPr>
          </a:p>
          <a:p>
            <a:pPr marL="285750" indent="-285750" fontAlgn="base">
              <a:buFont typeface="Arial" pitchFamily="34" charset="0"/>
              <a:buChar char="•"/>
            </a:pPr>
            <a:r>
              <a:rPr lang="en-US" sz="1800" dirty="0" smtClean="0">
                <a:latin typeface="Calibri" pitchFamily="34" charset="0"/>
                <a:cs typeface="Calibri" pitchFamily="34" charset="0"/>
              </a:rPr>
              <a:t>Every </a:t>
            </a:r>
            <a:r>
              <a:rPr lang="en-US" sz="1800" dirty="0">
                <a:latin typeface="Calibri" pitchFamily="34" charset="0"/>
                <a:cs typeface="Calibri" pitchFamily="34" charset="0"/>
              </a:rPr>
              <a:t>class is either abstract or concrete. </a:t>
            </a:r>
            <a:r>
              <a:rPr lang="en-US" sz="1800" dirty="0" smtClean="0">
                <a:latin typeface="Calibri" pitchFamily="34" charset="0"/>
                <a:cs typeface="Calibri" pitchFamily="34" charset="0"/>
              </a:rPr>
              <a:t>A </a:t>
            </a:r>
            <a:r>
              <a:rPr lang="en-US" sz="1800" dirty="0">
                <a:latin typeface="Calibri" pitchFamily="34" charset="0"/>
                <a:cs typeface="Calibri" pitchFamily="34" charset="0"/>
              </a:rPr>
              <a:t>base class can be either abstract or concrete and a derived class can be either abstract or concrete</a:t>
            </a:r>
            <a:r>
              <a:rPr lang="en-US" sz="1800" dirty="0" smtClean="0">
                <a:latin typeface="Calibri" pitchFamily="34" charset="0"/>
                <a:cs typeface="Calibri" pitchFamily="34" charset="0"/>
              </a:rPr>
              <a:t>:</a:t>
            </a: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Concrete class</a:t>
            </a:r>
          </a:p>
          <a:p>
            <a:endParaRPr lang="en-US" sz="2400" b="1" dirty="0">
              <a:solidFill>
                <a:srgbClr val="FFFFFF"/>
              </a:solidFill>
              <a:latin typeface="Calibri"/>
              <a:cs typeface="Calibri"/>
            </a:endParaRPr>
          </a:p>
        </p:txBody>
      </p:sp>
    </p:spTree>
    <p:extLst>
      <p:ext uri="{BB962C8B-B14F-4D97-AF65-F5344CB8AC3E}">
        <p14:creationId xmlns:p14="http://schemas.microsoft.com/office/powerpoint/2010/main" val="3284416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Abstract versus concrete class</a:t>
            </a:r>
            <a:endParaRPr lang="en-US" sz="2400" b="1" dirty="0">
              <a:solidFill>
                <a:srgbClr val="FFFFFF"/>
              </a:solidFill>
              <a:latin typeface="Calibri"/>
              <a:cs typeface="Calibri"/>
            </a:endParaRPr>
          </a:p>
        </p:txBody>
      </p:sp>
      <p:sp>
        <p:nvSpPr>
          <p:cNvPr id="4" name="TextBox 3"/>
          <p:cNvSpPr txBox="1"/>
          <p:nvPr/>
        </p:nvSpPr>
        <p:spPr>
          <a:xfrm>
            <a:off x="148855" y="832896"/>
            <a:ext cx="8846289" cy="3970318"/>
          </a:xfrm>
          <a:prstGeom prst="rect">
            <a:avLst/>
          </a:prstGeom>
          <a:noFill/>
          <a:ln>
            <a:solidFill>
              <a:schemeClr val="tx1"/>
            </a:solidFill>
          </a:ln>
        </p:spPr>
        <p:txBody>
          <a:bodyPr wrap="square" rtlCol="0">
            <a:spAutoFit/>
          </a:bodyPr>
          <a:lstStyle/>
          <a:p>
            <a:r>
              <a:rPr lang="en-US" sz="1800" dirty="0">
                <a:latin typeface="Calibri" pitchFamily="34" charset="0"/>
                <a:cs typeface="Calibri" pitchFamily="34" charset="0"/>
              </a:rPr>
              <a:t>Abstract class can not be used to create an object. Whereas, concrete class can be used to create an object</a:t>
            </a:r>
            <a:r>
              <a:rPr lang="en-US" sz="1800" dirty="0" smtClean="0">
                <a:latin typeface="Calibri" pitchFamily="34" charset="0"/>
                <a:cs typeface="Calibri" pitchFamily="34" charset="0"/>
              </a:rPr>
              <a:t>.</a:t>
            </a:r>
          </a:p>
          <a:p>
            <a:r>
              <a:rPr lang="en-US" sz="1800" dirty="0" smtClean="0">
                <a:latin typeface="Calibri" pitchFamily="34" charset="0"/>
                <a:cs typeface="Calibri" pitchFamily="34" charset="0"/>
              </a:rPr>
              <a:t>In other words, an </a:t>
            </a:r>
            <a:r>
              <a:rPr lang="en-US" sz="1800" dirty="0">
                <a:latin typeface="Calibri" pitchFamily="34" charset="0"/>
                <a:cs typeface="Calibri" pitchFamily="34" charset="0"/>
              </a:rPr>
              <a:t>abstract class can't be instantiated. Whereas, a concrete one can.</a:t>
            </a:r>
          </a:p>
          <a:p>
            <a:endParaRPr lang="en-US" sz="1800" dirty="0">
              <a:latin typeface="Calibri" pitchFamily="34" charset="0"/>
              <a:cs typeface="Calibri" pitchFamily="34" charset="0"/>
            </a:endParaRPr>
          </a:p>
          <a:p>
            <a:r>
              <a:rPr lang="en-US" sz="1800" dirty="0" smtClean="0">
                <a:latin typeface="Calibri" pitchFamily="34" charset="0"/>
                <a:cs typeface="Calibri" pitchFamily="34" charset="0"/>
              </a:rPr>
              <a:t>Concrete means “existing </a:t>
            </a:r>
            <a:r>
              <a:rPr lang="en-US" sz="1800" dirty="0">
                <a:latin typeface="Calibri" pitchFamily="34" charset="0"/>
                <a:cs typeface="Calibri" pitchFamily="34" charset="0"/>
              </a:rPr>
              <a:t>in reality or in real experience; perceptible by the senses; real''. Whereas, abstract means 'not applied or </a:t>
            </a:r>
            <a:r>
              <a:rPr lang="en-US" sz="1800" dirty="0" smtClean="0">
                <a:latin typeface="Calibri" pitchFamily="34" charset="0"/>
                <a:cs typeface="Calibri" pitchFamily="34" charset="0"/>
              </a:rPr>
              <a:t>practical; theoretical'.</a:t>
            </a:r>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r>
              <a:rPr lang="en-US" sz="1800" dirty="0">
                <a:latin typeface="Calibri" pitchFamily="34" charset="0"/>
                <a:cs typeface="Calibri" pitchFamily="34" charset="0"/>
              </a:rPr>
              <a:t>An abstract class is one that has one or more pure virtual function. Whereas a concrete class has no pure virtual functions</a:t>
            </a:r>
            <a:r>
              <a:rPr lang="en-US" sz="1800" dirty="0" smtClean="0">
                <a:latin typeface="Calibri" pitchFamily="34" charset="0"/>
                <a:cs typeface="Calibri" pitchFamily="34" charset="0"/>
              </a:rPr>
              <a:t>.</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 An abstract class serves as "blueprint" for derived classes, ones that can be instantiated.</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E.g. Car class (abstract) whilst Audi S4 class (deriving from Car) class is a concrete implementation.</a:t>
            </a:r>
            <a:endParaRPr lang="en-US" sz="1800" dirty="0">
              <a:latin typeface="Calibri" pitchFamily="34" charset="0"/>
              <a:cs typeface="Calibri" pitchFamily="34" charset="0"/>
            </a:endParaRPr>
          </a:p>
        </p:txBody>
      </p:sp>
    </p:spTree>
    <p:extLst>
      <p:ext uri="{BB962C8B-B14F-4D97-AF65-F5344CB8AC3E}">
        <p14:creationId xmlns:p14="http://schemas.microsoft.com/office/powerpoint/2010/main" val="261580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Virtual destructor</a:t>
            </a:r>
            <a:endParaRPr lang="en-US" sz="2400" b="1" dirty="0">
              <a:solidFill>
                <a:srgbClr val="FFFFFF"/>
              </a:solidFill>
              <a:latin typeface="Calibri"/>
              <a:cs typeface="Calibri"/>
            </a:endParaRPr>
          </a:p>
        </p:txBody>
      </p:sp>
      <p:sp>
        <p:nvSpPr>
          <p:cNvPr id="4" name="TextBox 3"/>
          <p:cNvSpPr txBox="1"/>
          <p:nvPr/>
        </p:nvSpPr>
        <p:spPr>
          <a:xfrm>
            <a:off x="148855" y="773520"/>
            <a:ext cx="8846289" cy="3970318"/>
          </a:xfrm>
          <a:prstGeom prst="rect">
            <a:avLst/>
          </a:prstGeom>
          <a:noFill/>
          <a:ln>
            <a:solidFill>
              <a:schemeClr val="tx1"/>
            </a:solidFill>
          </a:ln>
        </p:spPr>
        <p:txBody>
          <a:bodyPr wrap="square" rtlCol="0">
            <a:spAutoFit/>
          </a:bodyPr>
          <a:lstStyle/>
          <a:p>
            <a:r>
              <a:rPr lang="en-US" sz="1800" dirty="0">
                <a:latin typeface="Calibri" pitchFamily="34" charset="0"/>
                <a:cs typeface="Calibri" pitchFamily="34" charset="0"/>
              </a:rPr>
              <a:t>Deleting a derived class object using a pointer of base class type that has a non-virtual destructor results in undefined behavior</a:t>
            </a:r>
            <a:r>
              <a:rPr lang="en-US" sz="1800" dirty="0" smtClean="0">
                <a:latin typeface="Calibri" pitchFamily="34" charset="0"/>
                <a:cs typeface="Calibri" pitchFamily="34" charset="0"/>
              </a:rPr>
              <a:t>.</a:t>
            </a:r>
          </a:p>
          <a:p>
            <a:endParaRPr lang="en-US" sz="1800" dirty="0">
              <a:latin typeface="Calibri" pitchFamily="34" charset="0"/>
              <a:cs typeface="Calibri" pitchFamily="34" charset="0"/>
            </a:endParaRPr>
          </a:p>
          <a:p>
            <a:r>
              <a:rPr lang="en-US" sz="1800" dirty="0" smtClean="0">
                <a:latin typeface="Calibri" pitchFamily="34" charset="0"/>
                <a:cs typeface="Calibri" pitchFamily="34" charset="0"/>
              </a:rPr>
              <a:t> </a:t>
            </a:r>
            <a:r>
              <a:rPr lang="en-US" sz="1800" dirty="0">
                <a:latin typeface="Calibri" pitchFamily="34" charset="0"/>
                <a:cs typeface="Calibri" pitchFamily="34" charset="0"/>
              </a:rPr>
              <a:t>To correct this situation, the base class should be defined with a virtual destructor</a:t>
            </a:r>
            <a:r>
              <a:rPr lang="en-US" sz="1800" dirty="0" smtClean="0">
                <a:latin typeface="Calibri" pitchFamily="34" charset="0"/>
                <a:cs typeface="Calibri" pitchFamily="34" charset="0"/>
              </a:rPr>
              <a:t>.</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#include&lt;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r>
              <a:rPr lang="en-US" sz="1800" dirty="0" smtClean="0">
                <a:latin typeface="Calibri" pitchFamily="34" charset="0"/>
                <a:cs typeface="Calibri" pitchFamily="34" charset="0"/>
              </a:rPr>
              <a:t>using </a:t>
            </a:r>
            <a:r>
              <a:rPr lang="en-US" sz="1800" dirty="0">
                <a:latin typeface="Calibri" pitchFamily="34" charset="0"/>
                <a:cs typeface="Calibri" pitchFamily="34" charset="0"/>
              </a:rPr>
              <a:t>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r>
              <a:rPr lang="en-US" sz="1800" dirty="0" smtClean="0">
                <a:latin typeface="Calibri" pitchFamily="34" charset="0"/>
                <a:cs typeface="Calibri" pitchFamily="34" charset="0"/>
              </a:rPr>
              <a:t>class </a:t>
            </a:r>
            <a:r>
              <a:rPr lang="en-US" sz="1800" dirty="0">
                <a:latin typeface="Calibri" pitchFamily="34" charset="0"/>
                <a:cs typeface="Calibri" pitchFamily="34" charset="0"/>
              </a:rPr>
              <a:t>base {</a:t>
            </a:r>
          </a:p>
          <a:p>
            <a:r>
              <a:rPr lang="en-US" sz="1800" dirty="0">
                <a:latin typeface="Calibri" pitchFamily="34" charset="0"/>
                <a:cs typeface="Calibri" pitchFamily="34" charset="0"/>
              </a:rPr>
              <a:t>  public:</a:t>
            </a:r>
          </a:p>
          <a:p>
            <a:r>
              <a:rPr lang="en-US" sz="1800" dirty="0">
                <a:latin typeface="Calibri" pitchFamily="34" charset="0"/>
                <a:cs typeface="Calibri" pitchFamily="34" charset="0"/>
              </a:rPr>
              <a:t>    base()     </a:t>
            </a:r>
          </a:p>
          <a:p>
            <a:r>
              <a:rPr lang="en-US" sz="1800" dirty="0">
                <a:latin typeface="Calibri" pitchFamily="34" charset="0"/>
                <a:cs typeface="Calibri" pitchFamily="34" charset="0"/>
              </a:rPr>
              <a:t>    {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&lt;&lt;"Constructing base \n"; }</a:t>
            </a:r>
          </a:p>
          <a:p>
            <a:r>
              <a:rPr lang="en-US" sz="1800" dirty="0">
                <a:latin typeface="Calibri" pitchFamily="34" charset="0"/>
                <a:cs typeface="Calibri" pitchFamily="34" charset="0"/>
              </a:rPr>
              <a:t>    ~base()</a:t>
            </a:r>
          </a:p>
          <a:p>
            <a:r>
              <a:rPr lang="en-US" sz="1800" dirty="0">
                <a:latin typeface="Calibri" pitchFamily="34" charset="0"/>
                <a:cs typeface="Calibri" pitchFamily="34" charset="0"/>
              </a:rPr>
              <a:t>    {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&lt;&lt;"Destructing base \n"; }     </a:t>
            </a:r>
          </a:p>
          <a:p>
            <a:r>
              <a:rPr lang="en-US" sz="1800" dirty="0">
                <a:latin typeface="Calibri" pitchFamily="34" charset="0"/>
                <a:cs typeface="Calibri" pitchFamily="34" charset="0"/>
              </a:rPr>
              <a:t>};</a:t>
            </a:r>
            <a:endParaRPr lang="en-US" sz="1800" dirty="0">
              <a:latin typeface="Calibri" pitchFamily="34" charset="0"/>
              <a:cs typeface="Calibri" pitchFamily="34" charset="0"/>
            </a:endParaRPr>
          </a:p>
        </p:txBody>
      </p:sp>
    </p:spTree>
    <p:extLst>
      <p:ext uri="{BB962C8B-B14F-4D97-AF65-F5344CB8AC3E}">
        <p14:creationId xmlns:p14="http://schemas.microsoft.com/office/powerpoint/2010/main" val="2451858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Virtual destructor</a:t>
            </a:r>
            <a:endParaRPr lang="en-US" sz="2400" b="1" dirty="0">
              <a:solidFill>
                <a:srgbClr val="FFFFFF"/>
              </a:solidFill>
              <a:latin typeface="Calibri"/>
              <a:cs typeface="Calibri"/>
            </a:endParaRPr>
          </a:p>
        </p:txBody>
      </p:sp>
      <p:sp>
        <p:nvSpPr>
          <p:cNvPr id="4" name="TextBox 3"/>
          <p:cNvSpPr txBox="1"/>
          <p:nvPr/>
        </p:nvSpPr>
        <p:spPr>
          <a:xfrm>
            <a:off x="148855" y="773520"/>
            <a:ext cx="8846289" cy="4247317"/>
          </a:xfrm>
          <a:prstGeom prst="rect">
            <a:avLst/>
          </a:prstGeom>
          <a:noFill/>
          <a:ln>
            <a:solidFill>
              <a:schemeClr val="tx1"/>
            </a:solidFill>
          </a:ln>
        </p:spPr>
        <p:txBody>
          <a:bodyPr wrap="square" rtlCol="0">
            <a:spAutoFit/>
          </a:bodyPr>
          <a:lstStyle/>
          <a:p>
            <a:r>
              <a:rPr lang="en-US" sz="1800" dirty="0">
                <a:latin typeface="Calibri" pitchFamily="34" charset="0"/>
                <a:cs typeface="Calibri" pitchFamily="34" charset="0"/>
              </a:rPr>
              <a:t>class derived: public base {</a:t>
            </a:r>
          </a:p>
          <a:p>
            <a:r>
              <a:rPr lang="en-US" sz="1800" dirty="0">
                <a:latin typeface="Calibri" pitchFamily="34" charset="0"/>
                <a:cs typeface="Calibri" pitchFamily="34" charset="0"/>
              </a:rPr>
              <a:t>  public:</a:t>
            </a:r>
          </a:p>
          <a:p>
            <a:r>
              <a:rPr lang="en-US" sz="1800" dirty="0">
                <a:latin typeface="Calibri" pitchFamily="34" charset="0"/>
                <a:cs typeface="Calibri" pitchFamily="34" charset="0"/>
              </a:rPr>
              <a:t>    derived()     </a:t>
            </a:r>
          </a:p>
          <a:p>
            <a:r>
              <a:rPr lang="en-US" sz="1800" dirty="0">
                <a:latin typeface="Calibri" pitchFamily="34" charset="0"/>
                <a:cs typeface="Calibri" pitchFamily="34" charset="0"/>
              </a:rPr>
              <a:t>    {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&lt;&lt;"Constructing derived \n"; }</a:t>
            </a:r>
          </a:p>
          <a:p>
            <a:r>
              <a:rPr lang="en-US" sz="1800" dirty="0">
                <a:latin typeface="Calibri" pitchFamily="34" charset="0"/>
                <a:cs typeface="Calibri" pitchFamily="34" charset="0"/>
              </a:rPr>
              <a:t>    ~derived()</a:t>
            </a:r>
          </a:p>
          <a:p>
            <a:r>
              <a:rPr lang="en-US" sz="1800" dirty="0">
                <a:latin typeface="Calibri" pitchFamily="34" charset="0"/>
                <a:cs typeface="Calibri" pitchFamily="34" charset="0"/>
              </a:rPr>
              <a:t>    {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&lt;&lt;"Destructing derived \n"; }</a:t>
            </a:r>
          </a:p>
          <a:p>
            <a:r>
              <a:rPr lang="en-US" sz="1800" dirty="0">
                <a:latin typeface="Calibri" pitchFamily="34" charset="0"/>
                <a:cs typeface="Calibri" pitchFamily="34" charset="0"/>
              </a:rPr>
              <a:t>};</a:t>
            </a:r>
          </a:p>
          <a:p>
            <a:r>
              <a:rPr lang="en-US" sz="1800" dirty="0">
                <a:latin typeface="Calibri" pitchFamily="34" charset="0"/>
                <a:cs typeface="Calibri" pitchFamily="34" charset="0"/>
              </a:rPr>
              <a:t>  </a:t>
            </a:r>
          </a:p>
          <a:p>
            <a:r>
              <a:rPr lang="en-US" sz="1800" dirty="0" err="1">
                <a:latin typeface="Calibri" pitchFamily="34" charset="0"/>
                <a:cs typeface="Calibri" pitchFamily="34" charset="0"/>
              </a:rPr>
              <a:t>int</a:t>
            </a:r>
            <a:r>
              <a:rPr lang="en-US" sz="1800" dirty="0">
                <a:latin typeface="Calibri" pitchFamily="34" charset="0"/>
                <a:cs typeface="Calibri" pitchFamily="34" charset="0"/>
              </a:rPr>
              <a:t> main(void)</a:t>
            </a:r>
          </a:p>
          <a:p>
            <a:r>
              <a:rPr lang="en-US" sz="1800" dirty="0">
                <a:latin typeface="Calibri" pitchFamily="34" charset="0"/>
                <a:cs typeface="Calibri" pitchFamily="34" charset="0"/>
              </a:rPr>
              <a:t>{</a:t>
            </a:r>
          </a:p>
          <a:p>
            <a:r>
              <a:rPr lang="en-US" sz="1800" dirty="0">
                <a:latin typeface="Calibri" pitchFamily="34" charset="0"/>
                <a:cs typeface="Calibri" pitchFamily="34" charset="0"/>
              </a:rPr>
              <a:t>  derived *d = new derived();  </a:t>
            </a:r>
          </a:p>
          <a:p>
            <a:r>
              <a:rPr lang="en-US" sz="1800" dirty="0">
                <a:latin typeface="Calibri" pitchFamily="34" charset="0"/>
                <a:cs typeface="Calibri" pitchFamily="34" charset="0"/>
              </a:rPr>
              <a:t>  base *b = d;</a:t>
            </a:r>
          </a:p>
          <a:p>
            <a:r>
              <a:rPr lang="en-US" sz="1800" dirty="0">
                <a:latin typeface="Calibri" pitchFamily="34" charset="0"/>
                <a:cs typeface="Calibri" pitchFamily="34" charset="0"/>
              </a:rPr>
              <a:t>  delete b;</a:t>
            </a:r>
          </a:p>
          <a:p>
            <a:r>
              <a:rPr lang="en-US" sz="1800" dirty="0">
                <a:latin typeface="Calibri" pitchFamily="34" charset="0"/>
                <a:cs typeface="Calibri" pitchFamily="34" charset="0"/>
              </a:rPr>
              <a:t> </a:t>
            </a:r>
            <a:r>
              <a:rPr lang="en-US" sz="1800" dirty="0" smtClean="0">
                <a:latin typeface="Calibri" pitchFamily="34" charset="0"/>
                <a:cs typeface="Calibri" pitchFamily="34" charset="0"/>
              </a:rPr>
              <a:t>  </a:t>
            </a:r>
            <a:r>
              <a:rPr lang="en-US" sz="1800" dirty="0">
                <a:latin typeface="Calibri" pitchFamily="34" charset="0"/>
                <a:cs typeface="Calibri" pitchFamily="34" charset="0"/>
              </a:rPr>
              <a:t>return 0;</a:t>
            </a:r>
          </a:p>
          <a:p>
            <a:r>
              <a:rPr lang="en-US" sz="1800" dirty="0">
                <a:latin typeface="Calibri" pitchFamily="34" charset="0"/>
                <a:cs typeface="Calibri" pitchFamily="34" charset="0"/>
              </a:rPr>
              <a:t>}</a:t>
            </a:r>
            <a:endParaRPr lang="en-US" sz="1800" dirty="0">
              <a:latin typeface="Calibri" pitchFamily="34" charset="0"/>
              <a:cs typeface="Calibri" pitchFamily="34" charset="0"/>
            </a:endParaRPr>
          </a:p>
        </p:txBody>
      </p:sp>
    </p:spTree>
    <p:extLst>
      <p:ext uri="{BB962C8B-B14F-4D97-AF65-F5344CB8AC3E}">
        <p14:creationId xmlns:p14="http://schemas.microsoft.com/office/powerpoint/2010/main" val="2493745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Virtual destructor</a:t>
            </a:r>
            <a:endParaRPr lang="en-US" sz="2400" b="1" dirty="0">
              <a:solidFill>
                <a:srgbClr val="FFFFFF"/>
              </a:solidFill>
              <a:latin typeface="Calibri"/>
              <a:cs typeface="Calibri"/>
            </a:endParaRPr>
          </a:p>
        </p:txBody>
      </p:sp>
      <p:sp>
        <p:nvSpPr>
          <p:cNvPr id="4" name="TextBox 3"/>
          <p:cNvSpPr txBox="1"/>
          <p:nvPr/>
        </p:nvSpPr>
        <p:spPr>
          <a:xfrm>
            <a:off x="148855" y="666645"/>
            <a:ext cx="8846289" cy="4524315"/>
          </a:xfrm>
          <a:prstGeom prst="rect">
            <a:avLst/>
          </a:prstGeom>
          <a:noFill/>
          <a:ln>
            <a:solidFill>
              <a:schemeClr val="tx1"/>
            </a:solidFill>
          </a:ln>
        </p:spPr>
        <p:txBody>
          <a:bodyPr wrap="square" rtlCol="0">
            <a:spAutoFit/>
          </a:bodyPr>
          <a:lstStyle/>
          <a:p>
            <a:pPr fontAlgn="base"/>
            <a:r>
              <a:rPr lang="en-US" sz="1800" dirty="0">
                <a:latin typeface="Calibri" pitchFamily="34" charset="0"/>
                <a:cs typeface="Calibri" pitchFamily="34" charset="0"/>
              </a:rPr>
              <a:t>Although the output of following program may be different on different compilers, when compiled using </a:t>
            </a:r>
            <a:r>
              <a:rPr lang="en-US" sz="1800" dirty="0" err="1">
                <a:latin typeface="Calibri" pitchFamily="34" charset="0"/>
                <a:cs typeface="Calibri" pitchFamily="34" charset="0"/>
              </a:rPr>
              <a:t>Dev</a:t>
            </a:r>
            <a:r>
              <a:rPr lang="en-US" sz="1800" dirty="0">
                <a:latin typeface="Calibri" pitchFamily="34" charset="0"/>
                <a:cs typeface="Calibri" pitchFamily="34" charset="0"/>
              </a:rPr>
              <a:t>-CPP, it prints following:</a:t>
            </a:r>
          </a:p>
          <a:p>
            <a:pPr fontAlgn="base"/>
            <a:r>
              <a:rPr lang="en-US" sz="1800" dirty="0" smtClean="0">
                <a:latin typeface="Calibri" pitchFamily="34" charset="0"/>
                <a:cs typeface="Calibri" pitchFamily="34" charset="0"/>
              </a:rPr>
              <a:t>	Constructing </a:t>
            </a:r>
            <a:r>
              <a:rPr lang="en-US" sz="1800" dirty="0">
                <a:latin typeface="Calibri" pitchFamily="34" charset="0"/>
                <a:cs typeface="Calibri" pitchFamily="34" charset="0"/>
              </a:rPr>
              <a:t>base</a:t>
            </a:r>
          </a:p>
          <a:p>
            <a:pPr fontAlgn="base"/>
            <a:r>
              <a:rPr lang="en-US" sz="1800" dirty="0" smtClean="0">
                <a:latin typeface="Calibri" pitchFamily="34" charset="0"/>
                <a:cs typeface="Calibri" pitchFamily="34" charset="0"/>
              </a:rPr>
              <a:t>	Constructing </a:t>
            </a:r>
            <a:r>
              <a:rPr lang="en-US" sz="1800" dirty="0">
                <a:latin typeface="Calibri" pitchFamily="34" charset="0"/>
                <a:cs typeface="Calibri" pitchFamily="34" charset="0"/>
              </a:rPr>
              <a:t>derived</a:t>
            </a:r>
          </a:p>
          <a:p>
            <a:pPr fontAlgn="base"/>
            <a:r>
              <a:rPr lang="en-US" sz="1800" dirty="0" smtClean="0">
                <a:latin typeface="Calibri" pitchFamily="34" charset="0"/>
                <a:cs typeface="Calibri" pitchFamily="34" charset="0"/>
              </a:rPr>
              <a:t>	Destructing base</a:t>
            </a:r>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Making base class destructor virtual guarantees that the object of derived class is destructed properly, i.e., both base class and derived class destructors are called</a:t>
            </a:r>
            <a:r>
              <a:rPr lang="en-US" sz="1800" dirty="0" smtClean="0">
                <a:latin typeface="Calibri" pitchFamily="34" charset="0"/>
                <a:cs typeface="Calibri" pitchFamily="34" charset="0"/>
              </a:rPr>
              <a:t>. For example:</a:t>
            </a:r>
          </a:p>
          <a:p>
            <a:pPr fontAlgn="base"/>
            <a:r>
              <a:rPr lang="en-IN" sz="1800" dirty="0" smtClean="0"/>
              <a:t>#</a:t>
            </a:r>
            <a:r>
              <a:rPr lang="en-IN" sz="1800" dirty="0"/>
              <a:t>include&lt;</a:t>
            </a:r>
            <a:r>
              <a:rPr lang="en-IN" sz="1800" dirty="0" err="1"/>
              <a:t>iostream</a:t>
            </a:r>
            <a:r>
              <a:rPr lang="en-IN" sz="1800" dirty="0"/>
              <a:t>&gt;</a:t>
            </a:r>
          </a:p>
          <a:p>
            <a:pPr fontAlgn="base"/>
            <a:r>
              <a:rPr lang="en-IN" sz="1800" dirty="0" smtClean="0"/>
              <a:t>using </a:t>
            </a:r>
            <a:r>
              <a:rPr lang="en-IN" sz="1800" dirty="0"/>
              <a:t>namespace </a:t>
            </a:r>
            <a:r>
              <a:rPr lang="en-IN" sz="1800" dirty="0" err="1"/>
              <a:t>std</a:t>
            </a:r>
            <a:r>
              <a:rPr lang="en-IN" sz="1800" dirty="0"/>
              <a:t>;</a:t>
            </a:r>
          </a:p>
          <a:p>
            <a:pPr fontAlgn="base"/>
            <a:r>
              <a:rPr lang="en-IN" sz="1800" dirty="0"/>
              <a:t> </a:t>
            </a:r>
            <a:r>
              <a:rPr lang="en-IN" sz="1800" dirty="0" smtClean="0"/>
              <a:t>class </a:t>
            </a:r>
            <a:r>
              <a:rPr lang="en-IN" sz="1800" dirty="0"/>
              <a:t>base {</a:t>
            </a:r>
          </a:p>
          <a:p>
            <a:pPr fontAlgn="base"/>
            <a:r>
              <a:rPr lang="en-IN" sz="1800" dirty="0"/>
              <a:t>  public:</a:t>
            </a:r>
          </a:p>
          <a:p>
            <a:pPr fontAlgn="base"/>
            <a:r>
              <a:rPr lang="en-IN" sz="1800" dirty="0"/>
              <a:t>    base()     </a:t>
            </a:r>
          </a:p>
          <a:p>
            <a:pPr fontAlgn="base"/>
            <a:r>
              <a:rPr lang="en-IN" sz="1800" dirty="0"/>
              <a:t>    { </a:t>
            </a:r>
            <a:r>
              <a:rPr lang="en-IN" sz="1800" dirty="0" err="1"/>
              <a:t>cout</a:t>
            </a:r>
            <a:r>
              <a:rPr lang="en-IN" sz="1800" dirty="0"/>
              <a:t>&lt;&lt;"Constructing base \n"; }</a:t>
            </a:r>
          </a:p>
          <a:p>
            <a:pPr fontAlgn="base"/>
            <a:r>
              <a:rPr lang="en-IN" sz="1800" dirty="0"/>
              <a:t>    virtual ~base()</a:t>
            </a:r>
          </a:p>
          <a:p>
            <a:pPr fontAlgn="base"/>
            <a:r>
              <a:rPr lang="en-IN" sz="1800" dirty="0"/>
              <a:t>    { </a:t>
            </a:r>
            <a:r>
              <a:rPr lang="en-IN" sz="1800" dirty="0" err="1"/>
              <a:t>cout</a:t>
            </a:r>
            <a:r>
              <a:rPr lang="en-IN" sz="1800" dirty="0"/>
              <a:t>&lt;&lt;"Destructing base \n"; }     </a:t>
            </a:r>
          </a:p>
          <a:p>
            <a:pPr fontAlgn="base"/>
            <a:r>
              <a:rPr lang="en-IN" sz="1800" dirty="0" smtClean="0"/>
              <a:t>};</a:t>
            </a:r>
            <a:endParaRPr lang="en-US" sz="1800" dirty="0">
              <a:latin typeface="Calibri" pitchFamily="34" charset="0"/>
              <a:cs typeface="Calibri" pitchFamily="34" charset="0"/>
            </a:endParaRPr>
          </a:p>
        </p:txBody>
      </p:sp>
    </p:spTree>
    <p:extLst>
      <p:ext uri="{BB962C8B-B14F-4D97-AF65-F5344CB8AC3E}">
        <p14:creationId xmlns:p14="http://schemas.microsoft.com/office/powerpoint/2010/main" val="4093083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IN" sz="1800" dirty="0"/>
              <a:t>class derived: public base {</a:t>
            </a:r>
          </a:p>
          <a:p>
            <a:pPr fontAlgn="base"/>
            <a:r>
              <a:rPr lang="en-IN" sz="1800" dirty="0"/>
              <a:t>  public:</a:t>
            </a:r>
          </a:p>
          <a:p>
            <a:pPr fontAlgn="base"/>
            <a:r>
              <a:rPr lang="en-IN" sz="1800" dirty="0"/>
              <a:t>    derived()     </a:t>
            </a:r>
          </a:p>
          <a:p>
            <a:pPr fontAlgn="base"/>
            <a:r>
              <a:rPr lang="en-IN" sz="1800" dirty="0"/>
              <a:t>    { </a:t>
            </a:r>
            <a:r>
              <a:rPr lang="en-IN" sz="1800" dirty="0" err="1"/>
              <a:t>cout</a:t>
            </a:r>
            <a:r>
              <a:rPr lang="en-IN" sz="1800" dirty="0"/>
              <a:t>&lt;&lt;"Constructing derived \n"; }</a:t>
            </a:r>
          </a:p>
          <a:p>
            <a:pPr fontAlgn="base"/>
            <a:r>
              <a:rPr lang="en-IN" sz="1800" dirty="0"/>
              <a:t>    ~derived()</a:t>
            </a:r>
          </a:p>
          <a:p>
            <a:pPr fontAlgn="base"/>
            <a:r>
              <a:rPr lang="en-IN" sz="1800" dirty="0"/>
              <a:t>    { </a:t>
            </a:r>
            <a:r>
              <a:rPr lang="en-IN" sz="1800" dirty="0" err="1"/>
              <a:t>cout</a:t>
            </a:r>
            <a:r>
              <a:rPr lang="en-IN" sz="1800" dirty="0"/>
              <a:t>&lt;&lt;"Destructing derived \n"; }</a:t>
            </a:r>
          </a:p>
          <a:p>
            <a:pPr fontAlgn="base"/>
            <a:r>
              <a:rPr lang="en-IN" sz="1800" dirty="0"/>
              <a:t>};</a:t>
            </a:r>
          </a:p>
          <a:p>
            <a:pPr fontAlgn="base"/>
            <a:r>
              <a:rPr lang="en-IN" sz="1800" dirty="0"/>
              <a:t>  </a:t>
            </a:r>
          </a:p>
          <a:p>
            <a:pPr fontAlgn="base"/>
            <a:r>
              <a:rPr lang="en-IN" sz="1800" dirty="0" err="1"/>
              <a:t>int</a:t>
            </a:r>
            <a:r>
              <a:rPr lang="en-IN" sz="1800" dirty="0"/>
              <a:t> main(void)</a:t>
            </a:r>
          </a:p>
          <a:p>
            <a:pPr fontAlgn="base"/>
            <a:r>
              <a:rPr lang="en-IN" sz="1800" dirty="0"/>
              <a:t>{</a:t>
            </a:r>
          </a:p>
          <a:p>
            <a:pPr fontAlgn="base"/>
            <a:r>
              <a:rPr lang="en-IN" sz="1800" dirty="0"/>
              <a:t>  derived *d = new derived();  </a:t>
            </a:r>
          </a:p>
          <a:p>
            <a:pPr fontAlgn="base"/>
            <a:r>
              <a:rPr lang="en-IN" sz="1800" dirty="0"/>
              <a:t>  base *b = d;</a:t>
            </a:r>
          </a:p>
          <a:p>
            <a:pPr fontAlgn="base"/>
            <a:r>
              <a:rPr lang="en-IN" sz="1800" dirty="0"/>
              <a:t>  delete b;</a:t>
            </a:r>
          </a:p>
          <a:p>
            <a:pPr fontAlgn="base"/>
            <a:r>
              <a:rPr lang="en-IN" sz="1800" dirty="0"/>
              <a:t>  </a:t>
            </a:r>
            <a:r>
              <a:rPr lang="en-IN" sz="1800" dirty="0" err="1"/>
              <a:t>getchar</a:t>
            </a:r>
            <a:r>
              <a:rPr lang="en-IN" sz="1800" dirty="0"/>
              <a:t>();</a:t>
            </a:r>
          </a:p>
          <a:p>
            <a:pPr fontAlgn="base"/>
            <a:r>
              <a:rPr lang="en-IN" sz="1800" dirty="0"/>
              <a:t>  return 0;</a:t>
            </a:r>
          </a:p>
          <a:p>
            <a:pPr fontAlgn="base"/>
            <a:r>
              <a:rPr lang="en-IN" sz="1800" dirty="0"/>
              <a:t>}</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Virtual destructor</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3651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Output:</a:t>
            </a:r>
          </a:p>
          <a:p>
            <a:pPr fontAlgn="base"/>
            <a:endParaRPr lang="en-US" sz="1800" dirty="0">
              <a:latin typeface="Calibri" pitchFamily="34" charset="0"/>
              <a:cs typeface="Calibri" pitchFamily="34" charset="0"/>
            </a:endParaRPr>
          </a:p>
          <a:p>
            <a:pPr fontAlgn="base"/>
            <a:r>
              <a:rPr lang="en-US" sz="1800" dirty="0" smtClean="0">
                <a:latin typeface="Calibri" pitchFamily="34" charset="0"/>
                <a:cs typeface="Calibri" pitchFamily="34" charset="0"/>
              </a:rPr>
              <a:t>Constructing </a:t>
            </a:r>
            <a:r>
              <a:rPr lang="en-US" sz="1800" dirty="0">
                <a:latin typeface="Calibri" pitchFamily="34" charset="0"/>
                <a:cs typeface="Calibri" pitchFamily="34" charset="0"/>
              </a:rPr>
              <a:t>base</a:t>
            </a:r>
          </a:p>
          <a:p>
            <a:pPr fontAlgn="base"/>
            <a:r>
              <a:rPr lang="en-US" sz="1800" dirty="0">
                <a:latin typeface="Calibri" pitchFamily="34" charset="0"/>
                <a:cs typeface="Calibri" pitchFamily="34" charset="0"/>
              </a:rPr>
              <a:t>Constructing derived</a:t>
            </a:r>
          </a:p>
          <a:p>
            <a:pPr fontAlgn="base"/>
            <a:r>
              <a:rPr lang="en-US" sz="1800" dirty="0">
                <a:latin typeface="Calibri" pitchFamily="34" charset="0"/>
                <a:cs typeface="Calibri" pitchFamily="34" charset="0"/>
              </a:rPr>
              <a:t>Destructing derived</a:t>
            </a:r>
          </a:p>
          <a:p>
            <a:pPr fontAlgn="base"/>
            <a:r>
              <a:rPr lang="en-US" sz="1800" dirty="0">
                <a:latin typeface="Calibri" pitchFamily="34" charset="0"/>
                <a:cs typeface="Calibri" pitchFamily="34" charset="0"/>
              </a:rPr>
              <a:t>Destructing </a:t>
            </a:r>
            <a:r>
              <a:rPr lang="en-US" sz="1800" dirty="0" smtClean="0">
                <a:latin typeface="Calibri" pitchFamily="34" charset="0"/>
                <a:cs typeface="Calibri" pitchFamily="34" charset="0"/>
              </a:rPr>
              <a:t>base</a:t>
            </a:r>
          </a:p>
          <a:p>
            <a:pPr fontAlgn="base"/>
            <a:endParaRPr lang="en-US" sz="1800" dirty="0" smtClean="0">
              <a:latin typeface="Calibri" pitchFamily="34" charset="0"/>
              <a:cs typeface="Calibri" pitchFamily="34" charset="0"/>
            </a:endParaRPr>
          </a:p>
          <a:p>
            <a:pPr fontAlgn="base"/>
            <a:endParaRPr lang="en-US" sz="1800" dirty="0">
              <a:latin typeface="Calibri" pitchFamily="34" charset="0"/>
              <a:cs typeface="Calibri" pitchFamily="34" charset="0"/>
            </a:endParaRPr>
          </a:p>
          <a:p>
            <a:pPr fontAlgn="base"/>
            <a:r>
              <a:rPr lang="en-US" sz="1800" dirty="0" smtClean="0">
                <a:latin typeface="Calibri" pitchFamily="34" charset="0"/>
                <a:cs typeface="Calibri" pitchFamily="34" charset="0"/>
              </a:rPr>
              <a:t>As </a:t>
            </a:r>
            <a:r>
              <a:rPr lang="en-US" sz="1800" dirty="0">
                <a:latin typeface="Calibri" pitchFamily="34" charset="0"/>
                <a:cs typeface="Calibri" pitchFamily="34" charset="0"/>
              </a:rPr>
              <a:t>a guideline, any time you have a virtual function in a class, you should immediately add a virtual destructor (even if it does nothing). This way, you ensure against any surprises later.</a:t>
            </a: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Virtual destructor</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3285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r>
              <a:rPr lang="en" sz="2000" dirty="0" smtClean="0">
                <a:latin typeface="Calibri" panose="020F0502020204030204" pitchFamily="34" charset="0"/>
                <a:cs typeface="Calibri" panose="020F0502020204030204" pitchFamily="34" charset="0"/>
                <a:sym typeface="Calibri"/>
              </a:rPr>
              <a:t>–</a:t>
            </a:r>
          </a:p>
          <a:p>
            <a:pPr marL="419100" indent="-342900">
              <a:lnSpc>
                <a:spcPct val="200000"/>
              </a:lnSpc>
              <a:buSzPts val="2400"/>
              <a:buFont typeface="Arial" pitchFamily="34" charset="0"/>
              <a:buChar char="•"/>
            </a:pPr>
            <a:r>
              <a:rPr lang="en-US" sz="2000" dirty="0">
                <a:latin typeface="Calibri" panose="020F0502020204030204" pitchFamily="34" charset="0"/>
                <a:cs typeface="Calibri" panose="020F0502020204030204" pitchFamily="34" charset="0"/>
                <a:sym typeface="Calibri"/>
              </a:rPr>
              <a:t>Compile and run time </a:t>
            </a:r>
            <a:r>
              <a:rPr lang="en-US" sz="2000" dirty="0" smtClean="0">
                <a:latin typeface="Calibri" panose="020F0502020204030204" pitchFamily="34" charset="0"/>
                <a:cs typeface="Calibri" panose="020F0502020204030204" pitchFamily="34" charset="0"/>
                <a:sym typeface="Calibri"/>
              </a:rPr>
              <a:t>polymorphism</a:t>
            </a:r>
          </a:p>
          <a:p>
            <a:pPr marL="419100" indent="-342900">
              <a:lnSpc>
                <a:spcPct val="200000"/>
              </a:lnSpc>
              <a:buSzPts val="2400"/>
              <a:buFont typeface="Arial" pitchFamily="34" charset="0"/>
              <a:buChar char="•"/>
            </a:pPr>
            <a:r>
              <a:rPr lang="en-US" sz="2000" dirty="0" smtClean="0">
                <a:latin typeface="Calibri" panose="020F0502020204030204" pitchFamily="34" charset="0"/>
                <a:cs typeface="Calibri" panose="020F0502020204030204" pitchFamily="34" charset="0"/>
                <a:sym typeface="Calibri"/>
              </a:rPr>
              <a:t>Virtual functions, Pure virtual functions</a:t>
            </a:r>
          </a:p>
          <a:p>
            <a:pPr marL="419100" indent="-342900">
              <a:lnSpc>
                <a:spcPct val="200000"/>
              </a:lnSpc>
              <a:buSzPts val="2400"/>
              <a:buFont typeface="Arial" pitchFamily="34" charset="0"/>
              <a:buChar char="•"/>
            </a:pPr>
            <a:r>
              <a:rPr lang="en-US" sz="2000" dirty="0" smtClean="0">
                <a:latin typeface="Calibri" panose="020F0502020204030204" pitchFamily="34" charset="0"/>
                <a:cs typeface="Calibri" panose="020F0502020204030204" pitchFamily="34" charset="0"/>
                <a:sym typeface="Calibri"/>
              </a:rPr>
              <a:t>virtual destructor</a:t>
            </a:r>
          </a:p>
          <a:p>
            <a:pPr marL="419100" indent="-342900">
              <a:lnSpc>
                <a:spcPct val="200000"/>
              </a:lnSpc>
              <a:buSzPts val="2400"/>
              <a:buFont typeface="Arial" pitchFamily="34" charset="0"/>
              <a:buChar char="•"/>
            </a:pPr>
            <a:r>
              <a:rPr lang="en-US" sz="2000" dirty="0" smtClean="0">
                <a:latin typeface="Calibri" panose="020F0502020204030204" pitchFamily="34" charset="0"/>
                <a:cs typeface="Calibri" panose="020F0502020204030204" pitchFamily="34" charset="0"/>
                <a:sym typeface="Calibri"/>
              </a:rPr>
              <a:t>Abstract </a:t>
            </a:r>
            <a:r>
              <a:rPr lang="en-US" sz="2000" dirty="0">
                <a:latin typeface="Calibri" panose="020F0502020204030204" pitchFamily="34" charset="0"/>
                <a:cs typeface="Calibri" panose="020F0502020204030204" pitchFamily="34" charset="0"/>
                <a:sym typeface="Calibri"/>
              </a:rPr>
              <a:t>classes and concrete </a:t>
            </a:r>
            <a:r>
              <a:rPr lang="en-US" sz="2000" dirty="0" smtClean="0">
                <a:latin typeface="Calibri" panose="020F0502020204030204" pitchFamily="34" charset="0"/>
                <a:cs typeface="Calibri" panose="020F0502020204030204" pitchFamily="34" charset="0"/>
                <a:sym typeface="Calibri"/>
              </a:rPr>
              <a:t>class</a:t>
            </a:r>
          </a:p>
          <a:p>
            <a:pPr marL="419100" indent="-342900">
              <a:lnSpc>
                <a:spcPct val="200000"/>
              </a:lnSpc>
              <a:buSzPts val="2400"/>
              <a:buFont typeface="Arial" pitchFamily="34" charset="0"/>
              <a:buChar char="•"/>
            </a:pPr>
            <a:r>
              <a:rPr lang="en-US" sz="2000" dirty="0" smtClean="0">
                <a:latin typeface="Calibri" panose="020F0502020204030204" pitchFamily="34" charset="0"/>
                <a:cs typeface="Calibri" panose="020F0502020204030204" pitchFamily="34" charset="0"/>
                <a:sym typeface="Calibri"/>
              </a:rPr>
              <a:t>Self-Referential class</a:t>
            </a:r>
          </a:p>
          <a:p>
            <a:pPr marL="419100" indent="-342900">
              <a:lnSpc>
                <a:spcPct val="200000"/>
              </a:lnSpc>
              <a:buSzPts val="2400"/>
              <a:buFont typeface="Arial" pitchFamily="34" charset="0"/>
              <a:buChar char="•"/>
            </a:pPr>
            <a:r>
              <a:rPr lang="en-US" sz="2000" dirty="0" smtClean="0">
                <a:latin typeface="Calibri" panose="020F0502020204030204" pitchFamily="34" charset="0"/>
                <a:cs typeface="Calibri" panose="020F0502020204030204" pitchFamily="34" charset="0"/>
                <a:sym typeface="Calibri"/>
              </a:rPr>
              <a:t>Early </a:t>
            </a:r>
            <a:r>
              <a:rPr lang="en-US" sz="2000" dirty="0">
                <a:latin typeface="Calibri" panose="020F0502020204030204" pitchFamily="34" charset="0"/>
                <a:cs typeface="Calibri" panose="020F0502020204030204" pitchFamily="34" charset="0"/>
                <a:sym typeface="Calibri"/>
              </a:rPr>
              <a:t>binding and late binding, Dynamic constructors.</a:t>
            </a:r>
            <a:endParaRPr lang="en" sz="2000" dirty="0">
              <a:latin typeface="Calibri" panose="020F0502020204030204" pitchFamily="34" charset="0"/>
              <a:cs typeface="Calibri" panose="020F0502020204030204" pitchFamily="34" charset="0"/>
              <a:sym typeface="Calibri"/>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It is a special type of class</a:t>
            </a:r>
            <a:r>
              <a:rPr lang="en-US" sz="1800" dirty="0" smtClean="0">
                <a:latin typeface="Calibri" pitchFamily="34" charset="0"/>
                <a:cs typeface="Calibri" pitchFamily="34" charset="0"/>
              </a:rPr>
              <a:t>.</a:t>
            </a:r>
          </a:p>
          <a:p>
            <a:pPr fontAlgn="base"/>
            <a:r>
              <a:rPr lang="en-US" sz="1800" dirty="0" smtClean="0">
                <a:latin typeface="Calibri" pitchFamily="34" charset="0"/>
                <a:cs typeface="Calibri" pitchFamily="34" charset="0"/>
              </a:rPr>
              <a:t>It </a:t>
            </a:r>
            <a:r>
              <a:rPr lang="en-US" sz="1800" dirty="0">
                <a:latin typeface="Calibri" pitchFamily="34" charset="0"/>
                <a:cs typeface="Calibri" pitchFamily="34" charset="0"/>
              </a:rPr>
              <a:t>is basically created for linked list and tree based implementation in C++. </a:t>
            </a:r>
            <a:endParaRPr lang="en-US" sz="1800" dirty="0" smtClean="0">
              <a:latin typeface="Calibri" pitchFamily="34" charset="0"/>
              <a:cs typeface="Calibri" pitchFamily="34" charset="0"/>
            </a:endParaRPr>
          </a:p>
          <a:p>
            <a:pPr fontAlgn="base"/>
            <a:r>
              <a:rPr lang="en-US" sz="1800" dirty="0" smtClean="0">
                <a:latin typeface="Calibri" pitchFamily="34" charset="0"/>
                <a:cs typeface="Calibri" pitchFamily="34" charset="0"/>
              </a:rPr>
              <a:t>If </a:t>
            </a:r>
            <a:r>
              <a:rPr lang="en-US" sz="1800" dirty="0">
                <a:latin typeface="Calibri" pitchFamily="34" charset="0"/>
                <a:cs typeface="Calibri" pitchFamily="34" charset="0"/>
              </a:rPr>
              <a:t>a class contains the data member as pointer to object of similar class, then it is called a self-referential class</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Eg</a:t>
            </a:r>
            <a:r>
              <a:rPr lang="en-US" sz="1800" dirty="0" smtClean="0">
                <a:latin typeface="Calibri" pitchFamily="34" charset="0"/>
                <a:cs typeface="Calibri" pitchFamily="34" charset="0"/>
              </a:rPr>
              <a:t>. </a:t>
            </a:r>
          </a:p>
          <a:p>
            <a:pPr fontAlgn="base"/>
            <a:r>
              <a:rPr lang="en-US" sz="1800" dirty="0" smtClean="0">
                <a:latin typeface="Calibri" pitchFamily="34" charset="0"/>
                <a:cs typeface="Calibri" pitchFamily="34" charset="0"/>
              </a:rPr>
              <a:t>class </a:t>
            </a:r>
            <a:r>
              <a:rPr lang="en-US" sz="1800" dirty="0">
                <a:latin typeface="Calibri" pitchFamily="34" charset="0"/>
                <a:cs typeface="Calibri" pitchFamily="34" charset="0"/>
              </a:rPr>
              <a:t>node</a:t>
            </a:r>
          </a:p>
          <a:p>
            <a:pPr fontAlgn="base"/>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	private:</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int</a:t>
            </a:r>
            <a:r>
              <a:rPr lang="en-US" sz="1800" dirty="0">
                <a:latin typeface="Calibri" pitchFamily="34" charset="0"/>
                <a:cs typeface="Calibri" pitchFamily="34" charset="0"/>
              </a:rPr>
              <a:t> data;</a:t>
            </a:r>
          </a:p>
          <a:p>
            <a:pPr fontAlgn="base"/>
            <a:r>
              <a:rPr lang="en-US" sz="1800" dirty="0">
                <a:latin typeface="Calibri" pitchFamily="34" charset="0"/>
                <a:cs typeface="Calibri" pitchFamily="34" charset="0"/>
              </a:rPr>
              <a:t>		</a:t>
            </a:r>
            <a:r>
              <a:rPr lang="en-US" sz="1800" b="1" dirty="0">
                <a:latin typeface="Calibri" pitchFamily="34" charset="0"/>
                <a:cs typeface="Calibri" pitchFamily="34" charset="0"/>
              </a:rPr>
              <a:t>node * next</a:t>
            </a:r>
            <a:r>
              <a:rPr lang="en-US" sz="1800" dirty="0">
                <a:latin typeface="Calibri" pitchFamily="34" charset="0"/>
                <a:cs typeface="Calibri" pitchFamily="34" charset="0"/>
              </a:rPr>
              <a:t>;  //pointer to object of same type</a:t>
            </a:r>
          </a:p>
          <a:p>
            <a:pPr fontAlgn="base"/>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	public:</a:t>
            </a:r>
          </a:p>
          <a:p>
            <a:pPr fontAlgn="base"/>
            <a:r>
              <a:rPr lang="en-US" sz="1800" dirty="0">
                <a:latin typeface="Calibri" pitchFamily="34" charset="0"/>
                <a:cs typeface="Calibri" pitchFamily="34" charset="0"/>
              </a:rPr>
              <a:t>		//Member functions.</a:t>
            </a:r>
          </a:p>
          <a:p>
            <a:pPr fontAlgn="base"/>
            <a:r>
              <a:rPr lang="en-US" sz="1800" dirty="0" smtClean="0">
                <a:latin typeface="Calibri" pitchFamily="34" charset="0"/>
                <a:cs typeface="Calibri" pitchFamily="34" charset="0"/>
              </a:rPr>
              <a:t>};</a:t>
            </a:r>
          </a:p>
          <a:p>
            <a:pPr fontAlgn="base"/>
            <a:r>
              <a:rPr lang="en-US" sz="1800" dirty="0">
                <a:latin typeface="Calibri" pitchFamily="34" charset="0"/>
                <a:cs typeface="Calibri" pitchFamily="34" charset="0"/>
              </a:rPr>
              <a:t>node *next; represents the </a:t>
            </a:r>
            <a:r>
              <a:rPr lang="en-US" sz="1800" dirty="0" smtClean="0">
                <a:latin typeface="Calibri" pitchFamily="34" charset="0"/>
                <a:cs typeface="Calibri" pitchFamily="34" charset="0"/>
              </a:rPr>
              <a:t>self-referential </a:t>
            </a:r>
            <a:r>
              <a:rPr lang="en-US" sz="1800" dirty="0">
                <a:latin typeface="Calibri" pitchFamily="34" charset="0"/>
                <a:cs typeface="Calibri" pitchFamily="34" charset="0"/>
              </a:rPr>
              <a:t>class declaration, node is the name of same class and next </a:t>
            </a:r>
            <a:r>
              <a:rPr lang="en-US" sz="1800" dirty="0" smtClean="0">
                <a:latin typeface="Calibri" pitchFamily="34" charset="0"/>
                <a:cs typeface="Calibri" pitchFamily="34" charset="0"/>
              </a:rPr>
              <a:t>is the </a:t>
            </a:r>
            <a:r>
              <a:rPr lang="en-US" sz="1800" dirty="0">
                <a:latin typeface="Calibri" pitchFamily="34" charset="0"/>
                <a:cs typeface="Calibri" pitchFamily="34" charset="0"/>
              </a:rPr>
              <a:t>pointer to class (object of class).</a:t>
            </a: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smtClean="0">
                <a:solidFill>
                  <a:srgbClr val="FFFFFF"/>
                </a:solidFill>
                <a:latin typeface="Calibri" panose="020F0502020204030204" pitchFamily="34" charset="0"/>
                <a:cs typeface="Calibri" panose="020F0502020204030204" pitchFamily="34" charset="0"/>
              </a:rPr>
              <a:t>S</a:t>
            </a:r>
            <a:r>
              <a:rPr lang="en" sz="2400" b="1" dirty="0" smtClean="0">
                <a:solidFill>
                  <a:srgbClr val="FFFFFF"/>
                </a:solidFill>
                <a:latin typeface="Calibri" panose="020F0502020204030204" pitchFamily="34" charset="0"/>
                <a:cs typeface="Calibri" panose="020F0502020204030204" pitchFamily="34" charset="0"/>
              </a:rPr>
              <a:t>elf referential classes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26928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endParaRPr lang="en-US" sz="1800" dirty="0" smtClean="0">
              <a:latin typeface="Calibri" pitchFamily="34" charset="0"/>
              <a:cs typeface="Calibri" pitchFamily="34" charset="0"/>
            </a:endParaRPr>
          </a:p>
          <a:p>
            <a:pPr fontAlgn="base"/>
            <a:endParaRPr lang="en-US" sz="1800" dirty="0">
              <a:latin typeface="Calibri" pitchFamily="34" charset="0"/>
              <a:cs typeface="Calibri" pitchFamily="34" charset="0"/>
            </a:endParaRPr>
          </a:p>
          <a:p>
            <a:pPr fontAlgn="base"/>
            <a:endParaRPr lang="en-US" sz="1800" dirty="0" smtClean="0">
              <a:latin typeface="Calibri" pitchFamily="34" charset="0"/>
              <a:cs typeface="Calibri" pitchFamily="34" charset="0"/>
            </a:endParaRPr>
          </a:p>
          <a:p>
            <a:pPr fontAlgn="base"/>
            <a:endParaRPr lang="en-US" sz="1800" dirty="0">
              <a:latin typeface="Calibri" pitchFamily="34" charset="0"/>
              <a:cs typeface="Calibri" pitchFamily="34" charset="0"/>
            </a:endParaRPr>
          </a:p>
          <a:p>
            <a:pPr fontAlgn="base"/>
            <a:r>
              <a:rPr lang="en-US" sz="1800" dirty="0" smtClean="0">
                <a:latin typeface="Calibri" pitchFamily="34" charset="0"/>
                <a:cs typeface="Calibri" pitchFamily="34" charset="0"/>
              </a:rPr>
              <a:t> 		Self-referential </a:t>
            </a:r>
            <a:r>
              <a:rPr lang="en-US" sz="1800" dirty="0">
                <a:latin typeface="Calibri" pitchFamily="34" charset="0"/>
                <a:cs typeface="Calibri" pitchFamily="34" charset="0"/>
              </a:rPr>
              <a:t>class objects linked together</a:t>
            </a:r>
            <a:r>
              <a:rPr lang="en-US" sz="1800" dirty="0" smtClean="0">
                <a:latin typeface="Calibri" pitchFamily="34" charset="0"/>
                <a:cs typeface="Calibri" pitchFamily="34" charset="0"/>
              </a:rPr>
              <a:t>.</a:t>
            </a:r>
          </a:p>
          <a:p>
            <a:pPr fontAlgn="base"/>
            <a:r>
              <a:rPr lang="en-US" sz="1800" dirty="0">
                <a:latin typeface="Calibri" pitchFamily="34" charset="0"/>
                <a:cs typeface="Calibri" pitchFamily="34" charset="0"/>
              </a:rPr>
              <a:t>Self-referential objects can be linked together to form useful data structures, such as </a:t>
            </a:r>
            <a:r>
              <a:rPr lang="en-US" sz="1800" dirty="0" smtClean="0">
                <a:latin typeface="Calibri" pitchFamily="34" charset="0"/>
                <a:cs typeface="Calibri" pitchFamily="34" charset="0"/>
              </a:rPr>
              <a:t>linked lists</a:t>
            </a:r>
            <a:r>
              <a:rPr lang="en-US" sz="1800" dirty="0">
                <a:latin typeface="Calibri" pitchFamily="34" charset="0"/>
                <a:cs typeface="Calibri" pitchFamily="34" charset="0"/>
              </a:rPr>
              <a:t>, queues, stacks and trees.</a:t>
            </a: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smtClean="0">
                <a:solidFill>
                  <a:srgbClr val="FFFFFF"/>
                </a:solidFill>
                <a:latin typeface="Calibri" panose="020F0502020204030204" pitchFamily="34" charset="0"/>
                <a:cs typeface="Calibri" panose="020F0502020204030204" pitchFamily="34" charset="0"/>
              </a:rPr>
              <a:t>S</a:t>
            </a:r>
            <a:r>
              <a:rPr lang="en" sz="2400" b="1" dirty="0" smtClean="0">
                <a:solidFill>
                  <a:srgbClr val="FFFFFF"/>
                </a:solidFill>
                <a:latin typeface="Calibri" panose="020F0502020204030204" pitchFamily="34" charset="0"/>
                <a:cs typeface="Calibri" panose="020F0502020204030204" pitchFamily="34" charset="0"/>
              </a:rPr>
              <a:t>elf referential classes</a:t>
            </a:r>
            <a:endParaRPr lang="en" sz="2400" b="1" dirty="0">
              <a:solidFill>
                <a:srgbClr val="FFFFFF"/>
              </a:solidFill>
              <a:latin typeface="Calibri" panose="020F0502020204030204" pitchFamily="34" charset="0"/>
              <a:cs typeface="Calibri" panose="020F0502020204030204"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4485" y="1188708"/>
            <a:ext cx="47625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28890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a:solidFill>
                  <a:schemeClr val="tx1"/>
                </a:solidFill>
                <a:latin typeface="Calibri" pitchFamily="34" charset="0"/>
                <a:cs typeface="Calibri" pitchFamily="34" charset="0"/>
              </a:rPr>
              <a:t>When allocation of memory is done dynamically using dynamic memory allocator </a:t>
            </a:r>
            <a:r>
              <a:rPr lang="en-US" sz="1800" dirty="0" smtClean="0">
                <a:solidFill>
                  <a:schemeClr val="tx1"/>
                </a:solidFill>
                <a:latin typeface="Calibri" pitchFamily="34" charset="0"/>
                <a:cs typeface="Calibri" pitchFamily="34" charset="0"/>
              </a:rPr>
              <a:t>“new” </a:t>
            </a:r>
            <a:r>
              <a:rPr lang="en-US" sz="1800" dirty="0">
                <a:solidFill>
                  <a:schemeClr val="tx1"/>
                </a:solidFill>
                <a:latin typeface="Calibri" pitchFamily="34" charset="0"/>
                <a:cs typeface="Calibri" pitchFamily="34" charset="0"/>
              </a:rPr>
              <a:t>in a constructor, it is known as dynamic constructor. </a:t>
            </a:r>
            <a:endParaRPr lang="en-US" sz="1800" dirty="0" smtClean="0">
              <a:solidFill>
                <a:schemeClr val="tx1"/>
              </a:solidFill>
              <a:latin typeface="Calibri" pitchFamily="34" charset="0"/>
              <a:cs typeface="Calibri" pitchFamily="34" charset="0"/>
            </a:endParaRPr>
          </a:p>
          <a:p>
            <a:pPr fontAlgn="base"/>
            <a:r>
              <a:rPr lang="en-US" sz="1800" dirty="0" smtClean="0">
                <a:solidFill>
                  <a:schemeClr val="tx1"/>
                </a:solidFill>
                <a:latin typeface="Calibri" pitchFamily="34" charset="0"/>
                <a:cs typeface="Calibri" pitchFamily="34" charset="0"/>
              </a:rPr>
              <a:t>By </a:t>
            </a:r>
            <a:r>
              <a:rPr lang="en-US" sz="1800" dirty="0">
                <a:solidFill>
                  <a:schemeClr val="tx1"/>
                </a:solidFill>
                <a:latin typeface="Calibri" pitchFamily="34" charset="0"/>
                <a:cs typeface="Calibri" pitchFamily="34" charset="0"/>
              </a:rPr>
              <a:t>using this, we can dynamically initialize the objects</a:t>
            </a:r>
            <a:r>
              <a:rPr lang="en-US" sz="1800" dirty="0" smtClean="0">
                <a:solidFill>
                  <a:schemeClr val="tx1"/>
                </a:solidFill>
                <a:latin typeface="Calibri" pitchFamily="34" charset="0"/>
                <a:cs typeface="Calibri" pitchFamily="34" charset="0"/>
              </a:rPr>
              <a:t>.</a:t>
            </a:r>
          </a:p>
          <a:p>
            <a:pPr fontAlgn="base"/>
            <a:r>
              <a:rPr lang="en-IN" sz="1800" dirty="0" smtClean="0"/>
              <a:t>#</a:t>
            </a:r>
            <a:r>
              <a:rPr lang="en-IN" sz="1800" dirty="0"/>
              <a:t>include &lt;</a:t>
            </a:r>
            <a:r>
              <a:rPr lang="en-IN" sz="1800" dirty="0" err="1"/>
              <a:t>iostream</a:t>
            </a:r>
            <a:r>
              <a:rPr lang="en-IN" sz="1800" dirty="0"/>
              <a:t>&gt;</a:t>
            </a:r>
          </a:p>
          <a:p>
            <a:pPr fontAlgn="base"/>
            <a:r>
              <a:rPr lang="en-IN" sz="1800" dirty="0"/>
              <a:t>using namespace </a:t>
            </a:r>
            <a:r>
              <a:rPr lang="en-IN" sz="1800" dirty="0" err="1"/>
              <a:t>std</a:t>
            </a:r>
            <a:r>
              <a:rPr lang="en-IN" sz="1800" dirty="0"/>
              <a:t>;</a:t>
            </a:r>
          </a:p>
          <a:p>
            <a:pPr fontAlgn="base"/>
            <a:r>
              <a:rPr lang="en-IN" sz="1800" dirty="0"/>
              <a:t> </a:t>
            </a:r>
            <a:r>
              <a:rPr lang="en-IN" sz="1800" dirty="0" smtClean="0"/>
              <a:t>class A{</a:t>
            </a:r>
            <a:endParaRPr lang="en-IN" sz="1800" dirty="0"/>
          </a:p>
          <a:p>
            <a:pPr fontAlgn="base"/>
            <a:r>
              <a:rPr lang="en-IN" sz="1800" dirty="0"/>
              <a:t>    </a:t>
            </a:r>
            <a:r>
              <a:rPr lang="en-IN" sz="1800" dirty="0" err="1"/>
              <a:t>int</a:t>
            </a:r>
            <a:r>
              <a:rPr lang="en-IN" sz="1800" dirty="0"/>
              <a:t>* p;</a:t>
            </a:r>
          </a:p>
          <a:p>
            <a:pPr fontAlgn="base"/>
            <a:r>
              <a:rPr lang="en-IN" sz="1800" dirty="0"/>
              <a:t> </a:t>
            </a:r>
            <a:r>
              <a:rPr lang="en-IN" sz="1800" dirty="0" smtClean="0"/>
              <a:t>public</a:t>
            </a:r>
            <a:r>
              <a:rPr lang="en-IN" sz="1800" dirty="0"/>
              <a:t>:</a:t>
            </a:r>
          </a:p>
          <a:p>
            <a:pPr fontAlgn="base"/>
            <a:r>
              <a:rPr lang="en-IN" sz="1800" dirty="0"/>
              <a:t>    // default constructor</a:t>
            </a:r>
          </a:p>
          <a:p>
            <a:pPr fontAlgn="base"/>
            <a:r>
              <a:rPr lang="en-IN" sz="1800" dirty="0"/>
              <a:t>    </a:t>
            </a:r>
            <a:r>
              <a:rPr lang="en-IN" sz="1800" dirty="0" smtClean="0"/>
              <a:t>A()</a:t>
            </a:r>
            <a:endParaRPr lang="en-IN" sz="1800" dirty="0"/>
          </a:p>
          <a:p>
            <a:pPr fontAlgn="base"/>
            <a:r>
              <a:rPr lang="en-IN" sz="1800" dirty="0"/>
              <a:t>    {</a:t>
            </a:r>
          </a:p>
          <a:p>
            <a:pPr fontAlgn="base"/>
            <a:r>
              <a:rPr lang="en-IN" sz="1800" dirty="0"/>
              <a:t>         // allocating memory at run time</a:t>
            </a:r>
          </a:p>
          <a:p>
            <a:pPr fontAlgn="base"/>
            <a:r>
              <a:rPr lang="en-IN" sz="1800" dirty="0"/>
              <a:t>        p = new </a:t>
            </a:r>
            <a:r>
              <a:rPr lang="en-IN" sz="1800" dirty="0" err="1"/>
              <a:t>int</a:t>
            </a:r>
            <a:r>
              <a:rPr lang="en-IN" sz="1800" dirty="0"/>
              <a:t>;</a:t>
            </a:r>
          </a:p>
          <a:p>
            <a:pPr fontAlgn="base"/>
            <a:r>
              <a:rPr lang="en-IN" sz="1800" dirty="0"/>
              <a:t>        *p = 0;</a:t>
            </a:r>
          </a:p>
          <a:p>
            <a:pPr fontAlgn="base"/>
            <a:r>
              <a:rPr lang="en-IN" sz="1800" dirty="0"/>
              <a:t>    }</a:t>
            </a:r>
          </a:p>
          <a:p>
            <a:pPr fontAlgn="base"/>
            <a:r>
              <a:rPr lang="en-IN" sz="1800" dirty="0"/>
              <a:t>  </a:t>
            </a:r>
          </a:p>
          <a:p>
            <a:pPr fontAlgn="base"/>
            <a:r>
              <a:rPr lang="en-IN" sz="1800" dirty="0"/>
              <a:t>    </a:t>
            </a:r>
            <a:endParaRPr lang="en-US" sz="1800" dirty="0">
              <a:solidFill>
                <a:schemeClr val="tx1"/>
              </a:solidFill>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Dynamic  constructors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86053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IN" sz="1800" dirty="0"/>
              <a:t>// parameterized constructor</a:t>
            </a:r>
          </a:p>
          <a:p>
            <a:pPr fontAlgn="base"/>
            <a:r>
              <a:rPr lang="en-IN" sz="1800" dirty="0"/>
              <a:t>    A(</a:t>
            </a:r>
            <a:r>
              <a:rPr lang="en-IN" sz="1800" dirty="0" err="1"/>
              <a:t>int</a:t>
            </a:r>
            <a:r>
              <a:rPr lang="en-IN" sz="1800" dirty="0"/>
              <a:t> x)</a:t>
            </a:r>
          </a:p>
          <a:p>
            <a:pPr fontAlgn="base"/>
            <a:r>
              <a:rPr lang="en-IN" sz="1800" dirty="0"/>
              <a:t>    {</a:t>
            </a:r>
          </a:p>
          <a:p>
            <a:pPr fontAlgn="base"/>
            <a:r>
              <a:rPr lang="en-IN" sz="1800" dirty="0"/>
              <a:t>        p = new </a:t>
            </a:r>
            <a:r>
              <a:rPr lang="en-IN" sz="1800" dirty="0" err="1"/>
              <a:t>int</a:t>
            </a:r>
            <a:r>
              <a:rPr lang="en-IN" sz="1800" dirty="0"/>
              <a:t>;</a:t>
            </a:r>
          </a:p>
          <a:p>
            <a:pPr fontAlgn="base"/>
            <a:r>
              <a:rPr lang="en-IN" sz="1800" dirty="0"/>
              <a:t>        *p = x;</a:t>
            </a:r>
          </a:p>
          <a:p>
            <a:pPr fontAlgn="base"/>
            <a:r>
              <a:rPr lang="en-IN" sz="1800" dirty="0"/>
              <a:t>    }</a:t>
            </a:r>
          </a:p>
          <a:p>
            <a:pPr fontAlgn="base"/>
            <a:r>
              <a:rPr lang="en-IN" sz="1800" dirty="0"/>
              <a:t>    void display()</a:t>
            </a:r>
          </a:p>
          <a:p>
            <a:pPr fontAlgn="base"/>
            <a:r>
              <a:rPr lang="en-IN" sz="1800" dirty="0"/>
              <a:t>    {</a:t>
            </a:r>
          </a:p>
          <a:p>
            <a:pPr fontAlgn="base"/>
            <a:r>
              <a:rPr lang="en-IN" sz="1800" dirty="0"/>
              <a:t>        </a:t>
            </a:r>
            <a:r>
              <a:rPr lang="en-IN" sz="1800" dirty="0" err="1"/>
              <a:t>cout</a:t>
            </a:r>
            <a:r>
              <a:rPr lang="en-IN" sz="1800" dirty="0"/>
              <a:t> &lt;&lt; *p &lt;&lt; </a:t>
            </a:r>
            <a:r>
              <a:rPr lang="en-IN" sz="1800" dirty="0" err="1"/>
              <a:t>endl</a:t>
            </a:r>
            <a:r>
              <a:rPr lang="en-IN" sz="1800" dirty="0"/>
              <a:t>;</a:t>
            </a:r>
          </a:p>
          <a:p>
            <a:pPr fontAlgn="base"/>
            <a:r>
              <a:rPr lang="en-IN" sz="1800" dirty="0"/>
              <a:t>    }</a:t>
            </a:r>
          </a:p>
          <a:p>
            <a:pPr fontAlgn="base"/>
            <a:r>
              <a:rPr lang="en-IN" sz="1800" dirty="0"/>
              <a:t>};</a:t>
            </a:r>
          </a:p>
          <a:p>
            <a:pPr fontAlgn="base"/>
            <a:r>
              <a:rPr lang="en-IN" sz="1800" dirty="0"/>
              <a:t> </a:t>
            </a:r>
            <a:endParaRPr lang="en-IN" sz="1800" dirty="0"/>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Dynamic constructors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634563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IN" sz="1800" dirty="0"/>
              <a:t> </a:t>
            </a:r>
          </a:p>
          <a:p>
            <a:pPr fontAlgn="base"/>
            <a:r>
              <a:rPr lang="en-IN" sz="1800" dirty="0" err="1"/>
              <a:t>int</a:t>
            </a:r>
            <a:r>
              <a:rPr lang="en-IN" sz="1800" dirty="0"/>
              <a:t> main()</a:t>
            </a:r>
          </a:p>
          <a:p>
            <a:pPr fontAlgn="base"/>
            <a:r>
              <a:rPr lang="en-IN" sz="1800" dirty="0"/>
              <a:t>{</a:t>
            </a:r>
          </a:p>
          <a:p>
            <a:pPr fontAlgn="base"/>
            <a:r>
              <a:rPr lang="en-IN" sz="1800" dirty="0"/>
              <a:t>  </a:t>
            </a:r>
          </a:p>
          <a:p>
            <a:pPr fontAlgn="base"/>
            <a:r>
              <a:rPr lang="en-IN" sz="1800" dirty="0"/>
              <a:t>    // default constructor would be called</a:t>
            </a:r>
          </a:p>
          <a:p>
            <a:pPr fontAlgn="base"/>
            <a:r>
              <a:rPr lang="en-IN" sz="1800" dirty="0"/>
              <a:t>    </a:t>
            </a:r>
            <a:r>
              <a:rPr lang="en-IN" sz="1800" dirty="0" smtClean="0"/>
              <a:t>A obj1 </a:t>
            </a:r>
            <a:r>
              <a:rPr lang="en-IN" sz="1800" dirty="0"/>
              <a:t>= </a:t>
            </a:r>
            <a:r>
              <a:rPr lang="en-IN" sz="1800" dirty="0" smtClean="0"/>
              <a:t>A();</a:t>
            </a:r>
            <a:endParaRPr lang="en-IN" sz="1800" dirty="0"/>
          </a:p>
          <a:p>
            <a:pPr fontAlgn="base"/>
            <a:r>
              <a:rPr lang="en-IN" sz="1800" dirty="0"/>
              <a:t>    obj1.display();</a:t>
            </a:r>
          </a:p>
          <a:p>
            <a:pPr fontAlgn="base"/>
            <a:r>
              <a:rPr lang="en-IN" sz="1800" dirty="0"/>
              <a:t>  </a:t>
            </a:r>
          </a:p>
          <a:p>
            <a:pPr fontAlgn="base"/>
            <a:r>
              <a:rPr lang="en-IN" sz="1800" dirty="0"/>
              <a:t>    // parameterized constructor would be called</a:t>
            </a:r>
          </a:p>
          <a:p>
            <a:pPr fontAlgn="base"/>
            <a:r>
              <a:rPr lang="en-IN" sz="1800" dirty="0"/>
              <a:t>    </a:t>
            </a:r>
            <a:r>
              <a:rPr lang="en-IN" sz="1800" dirty="0" smtClean="0"/>
              <a:t>A obj2 </a:t>
            </a:r>
            <a:r>
              <a:rPr lang="en-IN" sz="1800" dirty="0"/>
              <a:t>= </a:t>
            </a:r>
            <a:r>
              <a:rPr lang="en-IN" sz="1800" dirty="0" smtClean="0"/>
              <a:t>A(7</a:t>
            </a:r>
            <a:r>
              <a:rPr lang="en-IN" sz="1800" dirty="0"/>
              <a:t>);</a:t>
            </a:r>
          </a:p>
          <a:p>
            <a:pPr fontAlgn="base"/>
            <a:r>
              <a:rPr lang="en-IN" sz="1800" dirty="0"/>
              <a:t>    obj2.display();</a:t>
            </a:r>
          </a:p>
          <a:p>
            <a:pPr fontAlgn="base"/>
            <a:r>
              <a:rPr lang="en-IN" sz="1800" dirty="0"/>
              <a:t>}</a:t>
            </a:r>
            <a:endParaRPr lang="en-IN" sz="1800" dirty="0"/>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Dynamic constructors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00544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In this integer type pointer variable is declared in class which is assigned memory dynamically when the constructor is called. </a:t>
            </a:r>
            <a:endParaRPr lang="en-US" sz="1800" dirty="0" smtClean="0">
              <a:latin typeface="Calibri" pitchFamily="34" charset="0"/>
              <a:cs typeface="Calibri" pitchFamily="34" charset="0"/>
            </a:endParaRPr>
          </a:p>
          <a:p>
            <a:pPr fontAlgn="base"/>
            <a:r>
              <a:rPr lang="en-US" sz="1800" dirty="0" smtClean="0">
                <a:latin typeface="Calibri" pitchFamily="34" charset="0"/>
                <a:cs typeface="Calibri" pitchFamily="34" charset="0"/>
              </a:rPr>
              <a:t>When </a:t>
            </a:r>
            <a:r>
              <a:rPr lang="en-US" sz="1800" dirty="0">
                <a:latin typeface="Calibri" pitchFamily="34" charset="0"/>
                <a:cs typeface="Calibri" pitchFamily="34" charset="0"/>
              </a:rPr>
              <a:t>we create object obj1, the default constructor is called and memory is assigned dynamically to pointer type variable and initialized with value 0. </a:t>
            </a:r>
            <a:endParaRPr lang="en-US" sz="1800" dirty="0" smtClean="0">
              <a:latin typeface="Calibri" pitchFamily="34" charset="0"/>
              <a:cs typeface="Calibri" pitchFamily="34" charset="0"/>
            </a:endParaRPr>
          </a:p>
          <a:p>
            <a:pPr fontAlgn="base"/>
            <a:r>
              <a:rPr lang="en-US" sz="1800" dirty="0" smtClean="0">
                <a:latin typeface="Calibri" pitchFamily="34" charset="0"/>
                <a:cs typeface="Calibri" pitchFamily="34" charset="0"/>
              </a:rPr>
              <a:t>And </a:t>
            </a:r>
            <a:r>
              <a:rPr lang="en-US" sz="1800" dirty="0">
                <a:latin typeface="Calibri" pitchFamily="34" charset="0"/>
                <a:cs typeface="Calibri" pitchFamily="34" charset="0"/>
              </a:rPr>
              <a:t>similarly when obj2 is created parameterized constructor is called and memory is assigned dynamically</a:t>
            </a:r>
            <a:r>
              <a:rPr lang="en-US" sz="1800" dirty="0" smtClean="0">
                <a:latin typeface="Calibri" pitchFamily="34" charset="0"/>
                <a:cs typeface="Calibri" pitchFamily="34" charset="0"/>
              </a:rPr>
              <a:t>.</a:t>
            </a:r>
          </a:p>
          <a:p>
            <a:pPr fontAlgn="base"/>
            <a:r>
              <a:rPr lang="en-US" sz="1800" dirty="0">
                <a:latin typeface="Calibri" pitchFamily="34" charset="0"/>
                <a:cs typeface="Calibri" pitchFamily="34" charset="0"/>
              </a:rPr>
              <a:t>Creating and maintaining dynamic data structures requires dynamic memory </a:t>
            </a:r>
            <a:r>
              <a:rPr lang="en-US" sz="1800" dirty="0" smtClean="0">
                <a:latin typeface="Calibri" pitchFamily="34" charset="0"/>
                <a:cs typeface="Calibri" pitchFamily="34" charset="0"/>
              </a:rPr>
              <a:t>allocation</a:t>
            </a:r>
          </a:p>
          <a:p>
            <a:pPr fontAlgn="base"/>
            <a:r>
              <a:rPr lang="en-US" sz="1800" dirty="0" smtClean="0">
                <a:latin typeface="Calibri" pitchFamily="34" charset="0"/>
                <a:cs typeface="Calibri" pitchFamily="34" charset="0"/>
              </a:rPr>
              <a:t>The </a:t>
            </a:r>
            <a:r>
              <a:rPr lang="en-US" sz="1800" dirty="0">
                <a:latin typeface="Calibri" pitchFamily="34" charset="0"/>
                <a:cs typeface="Calibri" pitchFamily="34" charset="0"/>
              </a:rPr>
              <a:t>new operator is essential to dynamic memory allocation. </a:t>
            </a:r>
            <a:endParaRPr lang="en-US" sz="1800" dirty="0" smtClean="0">
              <a:latin typeface="Calibri" pitchFamily="34" charset="0"/>
              <a:cs typeface="Calibri" pitchFamily="34" charset="0"/>
            </a:endParaRPr>
          </a:p>
          <a:p>
            <a:pPr fontAlgn="base"/>
            <a:r>
              <a:rPr lang="en-US" sz="1800" dirty="0" smtClean="0">
                <a:latin typeface="Calibri" pitchFamily="34" charset="0"/>
                <a:cs typeface="Calibri" pitchFamily="34" charset="0"/>
              </a:rPr>
              <a:t>Operator </a:t>
            </a:r>
            <a:r>
              <a:rPr lang="en-US" sz="1800" dirty="0">
                <a:latin typeface="Calibri" pitchFamily="34" charset="0"/>
                <a:cs typeface="Calibri" pitchFamily="34" charset="0"/>
              </a:rPr>
              <a:t>new takes as an operand the type of the object being dynamically allocated and returns a reference to an object of that type. </a:t>
            </a:r>
            <a:endParaRPr lang="en-US" sz="1800" dirty="0" smtClean="0">
              <a:latin typeface="Calibri" pitchFamily="34" charset="0"/>
              <a:cs typeface="Calibri" pitchFamily="34" charset="0"/>
            </a:endParaRPr>
          </a:p>
          <a:p>
            <a:pPr fontAlgn="base"/>
            <a:r>
              <a:rPr lang="en-US" sz="1800" dirty="0" smtClean="0">
                <a:latin typeface="Calibri" pitchFamily="34" charset="0"/>
                <a:cs typeface="Calibri" pitchFamily="34" charset="0"/>
              </a:rPr>
              <a:t>For </a:t>
            </a:r>
            <a:r>
              <a:rPr lang="en-US" sz="1800" dirty="0">
                <a:latin typeface="Calibri" pitchFamily="34" charset="0"/>
                <a:cs typeface="Calibri" pitchFamily="34" charset="0"/>
              </a:rPr>
              <a:t>example, the statement</a:t>
            </a:r>
          </a:p>
          <a:p>
            <a:pPr fontAlgn="base"/>
            <a:r>
              <a:rPr lang="en-US" sz="1800" dirty="0" smtClean="0">
                <a:latin typeface="Calibri" pitchFamily="34" charset="0"/>
                <a:cs typeface="Calibri" pitchFamily="34" charset="0"/>
              </a:rPr>
              <a:t>Node </a:t>
            </a:r>
            <a:r>
              <a:rPr lang="en-US" sz="1800" dirty="0" err="1">
                <a:latin typeface="Calibri" pitchFamily="34" charset="0"/>
                <a:cs typeface="Calibri" pitchFamily="34" charset="0"/>
              </a:rPr>
              <a:t>nodeToAdd</a:t>
            </a:r>
            <a:r>
              <a:rPr lang="en-US" sz="1800" dirty="0">
                <a:latin typeface="Calibri" pitchFamily="34" charset="0"/>
                <a:cs typeface="Calibri" pitchFamily="34" charset="0"/>
              </a:rPr>
              <a:t> = new Node( 10 );</a:t>
            </a:r>
          </a:p>
          <a:p>
            <a:pPr fontAlgn="base"/>
            <a:r>
              <a:rPr lang="en-US" sz="1800" dirty="0">
                <a:latin typeface="Calibri" pitchFamily="34" charset="0"/>
                <a:cs typeface="Calibri" pitchFamily="34" charset="0"/>
              </a:rPr>
              <a:t>allocates the appropriate amount of memory to store a Node and stores a reference to this object in </a:t>
            </a:r>
            <a:r>
              <a:rPr lang="en-US" sz="1800" dirty="0" err="1">
                <a:latin typeface="Calibri" pitchFamily="34" charset="0"/>
                <a:cs typeface="Calibri" pitchFamily="34" charset="0"/>
              </a:rPr>
              <a:t>nodeToAdd</a:t>
            </a:r>
            <a:r>
              <a:rPr lang="en-US" sz="1800" dirty="0">
                <a:latin typeface="Calibri" pitchFamily="34" charset="0"/>
                <a:cs typeface="Calibri" pitchFamily="34" charset="0"/>
              </a:rPr>
              <a:t>.</a:t>
            </a:r>
            <a:endParaRPr lang="en-IN"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Dynamic constructors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57332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Which of the following in not </a:t>
            </a:r>
            <a:r>
              <a:rPr lang="en-US" sz="1800" dirty="0" smtClean="0">
                <a:latin typeface="Calibri" pitchFamily="34" charset="0"/>
                <a:cs typeface="Calibri" pitchFamily="34" charset="0"/>
              </a:rPr>
              <a:t>true about</a:t>
            </a:r>
            <a:r>
              <a:rPr lang="en-US" sz="1800" dirty="0" smtClean="0">
                <a:latin typeface="Calibri" pitchFamily="34" charset="0"/>
                <a:cs typeface="Calibri" pitchFamily="34" charset="0"/>
              </a:rPr>
              <a:t> virtual function and pure virtual function</a:t>
            </a:r>
            <a:r>
              <a:rPr lang="en-US" sz="1800" dirty="0" smtClean="0">
                <a:latin typeface="Calibri" pitchFamily="34" charset="0"/>
                <a:cs typeface="Calibri" pitchFamily="34" charset="0"/>
              </a:rPr>
              <a:t>?</a:t>
            </a:r>
            <a:endParaRPr lang="en-US" sz="1800" dirty="0" smtClean="0">
              <a:latin typeface="Calibri" pitchFamily="34" charset="0"/>
              <a:cs typeface="Calibri" pitchFamily="34" charset="0"/>
            </a:endParaRPr>
          </a:p>
          <a:p>
            <a:pPr marL="342900" indent="-342900" fontAlgn="base">
              <a:buFont typeface="+mj-lt"/>
              <a:buAutoNum type="arabicPeriod"/>
            </a:pPr>
            <a:r>
              <a:rPr lang="en-US" sz="1800" dirty="0" smtClean="0">
                <a:latin typeface="Calibri" pitchFamily="34" charset="0"/>
                <a:cs typeface="Calibri" pitchFamily="34" charset="0"/>
              </a:rPr>
              <a:t>Both are members of base class and redefined by derived class</a:t>
            </a:r>
          </a:p>
          <a:p>
            <a:pPr marL="342900" indent="-342900" fontAlgn="base">
              <a:buFont typeface="+mj-lt"/>
              <a:buAutoNum type="arabicPeriod"/>
            </a:pPr>
            <a:r>
              <a:rPr lang="en-US" sz="1800" dirty="0" smtClean="0">
                <a:latin typeface="Calibri" pitchFamily="34" charset="0"/>
                <a:cs typeface="Calibri" pitchFamily="34" charset="0"/>
              </a:rPr>
              <a:t>Base class having virtual function can’t be instantiated whereas the one with pure virtual function can be. </a:t>
            </a:r>
          </a:p>
          <a:p>
            <a:pPr marL="342900" indent="-342900" fontAlgn="base">
              <a:buFont typeface="+mj-lt"/>
              <a:buAutoNum type="arabicPeriod"/>
            </a:pPr>
            <a:r>
              <a:rPr lang="en-US" sz="1800" dirty="0" smtClean="0">
                <a:latin typeface="Calibri" pitchFamily="34" charset="0"/>
                <a:cs typeface="Calibri" pitchFamily="34" charset="0"/>
              </a:rPr>
              <a:t>Virtual void show()=0; is a definition of pure virtual function</a:t>
            </a:r>
          </a:p>
          <a:p>
            <a:pPr marL="342900" indent="-342900" fontAlgn="base">
              <a:buFont typeface="+mj-lt"/>
              <a:buAutoNum type="arabicPeriod"/>
            </a:pPr>
            <a:r>
              <a:rPr lang="en-US" sz="1800" dirty="0" smtClean="0">
                <a:latin typeface="Calibri" pitchFamily="34" charset="0"/>
                <a:cs typeface="Calibri" pitchFamily="34" charset="0"/>
              </a:rPr>
              <a:t>Classes with pure virtual function are known as abstract class</a:t>
            </a:r>
            <a:endParaRPr lang="en-US" sz="1800" dirty="0">
              <a:latin typeface="Calibri" pitchFamily="34" charset="0"/>
              <a:cs typeface="Calibri" pitchFamily="34" charset="0"/>
            </a:endParaRPr>
          </a:p>
          <a:p>
            <a:pPr fontAlgn="base"/>
            <a:endParaRPr lang="en-US" sz="1800" dirty="0" smtClean="0">
              <a:latin typeface="Calibri" pitchFamily="34" charset="0"/>
              <a:cs typeface="Calibri" pitchFamily="34" charset="0"/>
            </a:endParaRPr>
          </a:p>
          <a:p>
            <a:pPr marL="342900" indent="-342900" fontAlgn="base">
              <a:buFont typeface="+mj-lt"/>
              <a:buAutoNum type="arabicPeriod"/>
            </a:pPr>
            <a:endParaRPr lang="en-US" sz="1800" dirty="0" smtClean="0">
              <a:latin typeface="Calibri" pitchFamily="34" charset="0"/>
              <a:cs typeface="Calibri" pitchFamily="34" charset="0"/>
            </a:endParaRPr>
          </a:p>
          <a:p>
            <a:pPr fontAlgn="base"/>
            <a:endParaRPr lang="en-US" sz="1800" dirty="0" smtClean="0">
              <a:latin typeface="Calibri" pitchFamily="34" charset="0"/>
              <a:cs typeface="Calibri" pitchFamily="34" charset="0"/>
            </a:endParaRPr>
          </a:p>
          <a:p>
            <a:pPr fontAlgn="base"/>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439491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Which of the following in not </a:t>
            </a:r>
            <a:r>
              <a:rPr lang="en-US" sz="1800" dirty="0" smtClean="0">
                <a:latin typeface="Calibri" pitchFamily="34" charset="0"/>
                <a:cs typeface="Calibri" pitchFamily="34" charset="0"/>
              </a:rPr>
              <a:t>true about</a:t>
            </a:r>
            <a:r>
              <a:rPr lang="en-US" sz="1800" dirty="0" smtClean="0">
                <a:latin typeface="Calibri" pitchFamily="34" charset="0"/>
                <a:cs typeface="Calibri" pitchFamily="34" charset="0"/>
              </a:rPr>
              <a:t> virtual function and pure virtual function</a:t>
            </a:r>
            <a:r>
              <a:rPr lang="en-US" sz="1800" dirty="0" smtClean="0">
                <a:latin typeface="Calibri" pitchFamily="34" charset="0"/>
                <a:cs typeface="Calibri" pitchFamily="34" charset="0"/>
              </a:rPr>
              <a:t>?</a:t>
            </a:r>
            <a:endParaRPr lang="en-US" sz="1800" dirty="0" smtClean="0">
              <a:latin typeface="Calibri" pitchFamily="34" charset="0"/>
              <a:cs typeface="Calibri" pitchFamily="34" charset="0"/>
            </a:endParaRPr>
          </a:p>
          <a:p>
            <a:pPr marL="342900" indent="-342900" fontAlgn="base">
              <a:buFont typeface="+mj-lt"/>
              <a:buAutoNum type="arabicPeriod"/>
            </a:pPr>
            <a:r>
              <a:rPr lang="en-US" sz="1800" dirty="0" smtClean="0">
                <a:latin typeface="Calibri" pitchFamily="34" charset="0"/>
                <a:cs typeface="Calibri" pitchFamily="34" charset="0"/>
              </a:rPr>
              <a:t>Both are members of base class and redefined by derived class</a:t>
            </a:r>
          </a:p>
          <a:p>
            <a:pPr marL="342900" indent="-342900" fontAlgn="base">
              <a:buFont typeface="+mj-lt"/>
              <a:buAutoNum type="arabicPeriod"/>
            </a:pPr>
            <a:r>
              <a:rPr lang="en-US" sz="1800" dirty="0" smtClean="0">
                <a:solidFill>
                  <a:srgbClr val="FF0000"/>
                </a:solidFill>
                <a:latin typeface="Calibri" pitchFamily="34" charset="0"/>
                <a:cs typeface="Calibri" pitchFamily="34" charset="0"/>
              </a:rPr>
              <a:t>Base class having virtual function can’t be instantiated whereas the one with pure virtual function can be. </a:t>
            </a:r>
          </a:p>
          <a:p>
            <a:pPr marL="342900" indent="-342900" fontAlgn="base">
              <a:buFont typeface="+mj-lt"/>
              <a:buAutoNum type="arabicPeriod"/>
            </a:pPr>
            <a:r>
              <a:rPr lang="en-US" sz="1800" dirty="0" smtClean="0">
                <a:latin typeface="Calibri" pitchFamily="34" charset="0"/>
                <a:cs typeface="Calibri" pitchFamily="34" charset="0"/>
              </a:rPr>
              <a:t>Virtual void show()=0; is a definition of pure virtual function</a:t>
            </a:r>
          </a:p>
          <a:p>
            <a:pPr marL="342900" indent="-342900" fontAlgn="base">
              <a:buFont typeface="+mj-lt"/>
              <a:buAutoNum type="arabicPeriod"/>
            </a:pPr>
            <a:r>
              <a:rPr lang="en-US" sz="1800" dirty="0" smtClean="0">
                <a:latin typeface="Calibri" pitchFamily="34" charset="0"/>
                <a:cs typeface="Calibri" pitchFamily="34" charset="0"/>
              </a:rPr>
              <a:t>Classes with pure virtual function are known as abstract class</a:t>
            </a:r>
            <a:endParaRPr lang="en-US" sz="1800" dirty="0">
              <a:latin typeface="Calibri" pitchFamily="34" charset="0"/>
              <a:cs typeface="Calibri" pitchFamily="34" charset="0"/>
            </a:endParaRPr>
          </a:p>
          <a:p>
            <a:pPr fontAlgn="base"/>
            <a:endParaRPr lang="en-US" sz="1800" dirty="0" smtClean="0">
              <a:latin typeface="Calibri" pitchFamily="34" charset="0"/>
              <a:cs typeface="Calibri" pitchFamily="34" charset="0"/>
            </a:endParaRPr>
          </a:p>
          <a:p>
            <a:pPr marL="342900" indent="-342900" fontAlgn="base">
              <a:buFont typeface="+mj-lt"/>
              <a:buAutoNum type="arabicPeriod"/>
            </a:pPr>
            <a:endParaRPr lang="en-US" sz="1800" dirty="0" smtClean="0">
              <a:latin typeface="Calibri" pitchFamily="34" charset="0"/>
              <a:cs typeface="Calibri" pitchFamily="34" charset="0"/>
            </a:endParaRPr>
          </a:p>
          <a:p>
            <a:pPr fontAlgn="base"/>
            <a:endParaRPr lang="en-US" sz="1800" dirty="0" smtClean="0">
              <a:latin typeface="Calibri" pitchFamily="34" charset="0"/>
              <a:cs typeface="Calibri" pitchFamily="34" charset="0"/>
            </a:endParaRPr>
          </a:p>
          <a:p>
            <a:pPr fontAlgn="base"/>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456108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Which of the following in not correct about </a:t>
            </a:r>
            <a:r>
              <a:rPr lang="en-US" sz="1800" dirty="0" smtClean="0">
                <a:latin typeface="Calibri" pitchFamily="34" charset="0"/>
                <a:cs typeface="Calibri" pitchFamily="34" charset="0"/>
              </a:rPr>
              <a:t>abstract and concrete classes?</a:t>
            </a:r>
          </a:p>
          <a:p>
            <a:pPr fontAlgn="base"/>
            <a:endParaRPr lang="en-US" sz="1800" dirty="0">
              <a:latin typeface="Calibri" pitchFamily="34" charset="0"/>
              <a:cs typeface="Calibri" pitchFamily="34" charset="0"/>
            </a:endParaRPr>
          </a:p>
          <a:p>
            <a:pPr marL="342900" indent="-342900" fontAlgn="base">
              <a:buAutoNum type="arabicPeriod"/>
            </a:pPr>
            <a:r>
              <a:rPr lang="en-US" sz="1800" dirty="0" smtClean="0">
                <a:latin typeface="Calibri" pitchFamily="34" charset="0"/>
                <a:cs typeface="Calibri" pitchFamily="34" charset="0"/>
              </a:rPr>
              <a:t>Abstract class is the class with pure virtual function</a:t>
            </a:r>
          </a:p>
          <a:p>
            <a:pPr marL="342900" indent="-342900" fontAlgn="base">
              <a:buAutoNum type="arabicPeriod"/>
            </a:pPr>
            <a:r>
              <a:rPr lang="en-US" sz="1800" dirty="0" smtClean="0">
                <a:latin typeface="Calibri" pitchFamily="34" charset="0"/>
                <a:cs typeface="Calibri" pitchFamily="34" charset="0"/>
              </a:rPr>
              <a:t>Concrete class is the derived class with implementation of pure virtual method</a:t>
            </a:r>
          </a:p>
          <a:p>
            <a:pPr marL="342900" indent="-342900" fontAlgn="base">
              <a:buAutoNum type="arabicPeriod"/>
            </a:pPr>
            <a:r>
              <a:rPr lang="en-US" sz="1800" dirty="0" smtClean="0">
                <a:latin typeface="Calibri" pitchFamily="34" charset="0"/>
                <a:cs typeface="Calibri" pitchFamily="34" charset="0"/>
              </a:rPr>
              <a:t>Concrete class cannot be instantiated</a:t>
            </a:r>
          </a:p>
          <a:p>
            <a:pPr marL="342900" indent="-342900" fontAlgn="base">
              <a:buAutoNum type="arabicPeriod"/>
            </a:pPr>
            <a:r>
              <a:rPr lang="en-US" sz="1800" dirty="0" smtClean="0">
                <a:latin typeface="Calibri" pitchFamily="34" charset="0"/>
                <a:cs typeface="Calibri" pitchFamily="34" charset="0"/>
              </a:rPr>
              <a:t>Abstract class cannot be instantiated</a:t>
            </a:r>
            <a:endParaRPr lang="en-US" sz="1800" dirty="0" smtClean="0">
              <a:latin typeface="Calibri" pitchFamily="34" charset="0"/>
              <a:cs typeface="Calibri" pitchFamily="34" charset="0"/>
            </a:endParaRPr>
          </a:p>
          <a:p>
            <a:pPr fontAlgn="base"/>
            <a:endParaRPr lang="en-US" sz="1800" dirty="0" smtClean="0">
              <a:latin typeface="Calibri" pitchFamily="34" charset="0"/>
              <a:cs typeface="Calibri" pitchFamily="34" charset="0"/>
            </a:endParaRPr>
          </a:p>
          <a:p>
            <a:pPr marL="342900" indent="-342900" fontAlgn="base">
              <a:buFont typeface="+mj-lt"/>
              <a:buAutoNum type="arabicPeriod"/>
            </a:pPr>
            <a:endParaRPr lang="en-US" sz="1800" dirty="0" smtClean="0">
              <a:latin typeface="Calibri" pitchFamily="34" charset="0"/>
              <a:cs typeface="Calibri" pitchFamily="34" charset="0"/>
            </a:endParaRPr>
          </a:p>
          <a:p>
            <a:pPr fontAlgn="base"/>
            <a:endParaRPr lang="en-US" sz="1800" dirty="0" smtClean="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411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Which of the following in not correct about </a:t>
            </a:r>
            <a:r>
              <a:rPr lang="en-US" sz="1800" dirty="0" smtClean="0">
                <a:latin typeface="Calibri" pitchFamily="34" charset="0"/>
                <a:cs typeface="Calibri" pitchFamily="34" charset="0"/>
              </a:rPr>
              <a:t>abstract and concrete classes?</a:t>
            </a:r>
          </a:p>
          <a:p>
            <a:pPr fontAlgn="base"/>
            <a:endParaRPr lang="en-US" sz="1800" dirty="0">
              <a:latin typeface="Calibri" pitchFamily="34" charset="0"/>
              <a:cs typeface="Calibri" pitchFamily="34" charset="0"/>
            </a:endParaRPr>
          </a:p>
          <a:p>
            <a:pPr marL="342900" indent="-342900" fontAlgn="base">
              <a:buAutoNum type="arabicPeriod"/>
            </a:pPr>
            <a:r>
              <a:rPr lang="en-US" sz="1800" dirty="0" smtClean="0">
                <a:latin typeface="Calibri" pitchFamily="34" charset="0"/>
                <a:cs typeface="Calibri" pitchFamily="34" charset="0"/>
              </a:rPr>
              <a:t>Abstract class is the class with pure virtual function</a:t>
            </a:r>
          </a:p>
          <a:p>
            <a:pPr marL="342900" indent="-342900" fontAlgn="base">
              <a:buAutoNum type="arabicPeriod"/>
            </a:pPr>
            <a:r>
              <a:rPr lang="en-US" sz="1800" dirty="0" smtClean="0">
                <a:latin typeface="Calibri" pitchFamily="34" charset="0"/>
                <a:cs typeface="Calibri" pitchFamily="34" charset="0"/>
              </a:rPr>
              <a:t>Concrete class is the derived class with implementation of pure virtual method</a:t>
            </a:r>
          </a:p>
          <a:p>
            <a:pPr marL="342900" indent="-342900" fontAlgn="base">
              <a:buAutoNum type="arabicPeriod"/>
            </a:pPr>
            <a:r>
              <a:rPr lang="en-US" sz="1800" dirty="0" smtClean="0">
                <a:solidFill>
                  <a:srgbClr val="FF0000"/>
                </a:solidFill>
                <a:latin typeface="Calibri" pitchFamily="34" charset="0"/>
                <a:cs typeface="Calibri" pitchFamily="34" charset="0"/>
              </a:rPr>
              <a:t>Concrete class cannot be instantiated</a:t>
            </a:r>
          </a:p>
          <a:p>
            <a:pPr marL="342900" indent="-342900" fontAlgn="base">
              <a:buAutoNum type="arabicPeriod"/>
            </a:pPr>
            <a:r>
              <a:rPr lang="en-US" sz="1800" dirty="0" smtClean="0">
                <a:latin typeface="Calibri" pitchFamily="34" charset="0"/>
                <a:cs typeface="Calibri" pitchFamily="34" charset="0"/>
              </a:rPr>
              <a:t>Abstract class cannot be instantiated</a:t>
            </a:r>
            <a:endParaRPr lang="en-US" sz="1800" dirty="0" smtClean="0">
              <a:latin typeface="Calibri" pitchFamily="34" charset="0"/>
              <a:cs typeface="Calibri" pitchFamily="34" charset="0"/>
            </a:endParaRPr>
          </a:p>
          <a:p>
            <a:pPr fontAlgn="base"/>
            <a:endParaRPr lang="en-US" sz="1800" dirty="0" smtClean="0">
              <a:latin typeface="Calibri" pitchFamily="34" charset="0"/>
              <a:cs typeface="Calibri" pitchFamily="34" charset="0"/>
            </a:endParaRPr>
          </a:p>
          <a:p>
            <a:pPr marL="342900" indent="-342900" fontAlgn="base">
              <a:buFont typeface="+mj-lt"/>
              <a:buAutoNum type="arabicPeriod"/>
            </a:pPr>
            <a:endParaRPr lang="en-US" sz="1800" dirty="0" smtClean="0">
              <a:latin typeface="Calibri" pitchFamily="34" charset="0"/>
              <a:cs typeface="Calibri" pitchFamily="34" charset="0"/>
            </a:endParaRPr>
          </a:p>
          <a:p>
            <a:pPr fontAlgn="base"/>
            <a:endParaRPr lang="en-US" sz="1800" dirty="0" smtClean="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3260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Choose an incorrect option.</a:t>
            </a:r>
          </a:p>
          <a:p>
            <a:pPr fontAlgn="base"/>
            <a:r>
              <a:rPr lang="en-US" sz="1800" dirty="0" smtClean="0">
                <a:latin typeface="Calibri" pitchFamily="34" charset="0"/>
                <a:cs typeface="Calibri" pitchFamily="34" charset="0"/>
              </a:rPr>
              <a:t>Run time polymorphism is achieved using</a:t>
            </a:r>
            <a:endParaRPr lang="en-US" sz="1800" dirty="0" smtClean="0">
              <a:latin typeface="Calibri" pitchFamily="34" charset="0"/>
              <a:cs typeface="Calibri" pitchFamily="34" charset="0"/>
            </a:endParaRPr>
          </a:p>
          <a:p>
            <a:pPr marL="342900" indent="-342900" fontAlgn="base">
              <a:buFont typeface="+mj-lt"/>
              <a:buAutoNum type="arabicPeriod"/>
            </a:pPr>
            <a:r>
              <a:rPr lang="en-US" sz="1800" dirty="0" smtClean="0">
                <a:latin typeface="Calibri" pitchFamily="34" charset="0"/>
                <a:cs typeface="Calibri" pitchFamily="34" charset="0"/>
              </a:rPr>
              <a:t>pointers</a:t>
            </a:r>
            <a:endParaRPr lang="en-US" sz="1800" dirty="0" smtClean="0">
              <a:latin typeface="Calibri" pitchFamily="34" charset="0"/>
              <a:cs typeface="Calibri" pitchFamily="34" charset="0"/>
            </a:endParaRPr>
          </a:p>
          <a:p>
            <a:pPr marL="342900" indent="-342900" fontAlgn="base">
              <a:buFont typeface="+mj-lt"/>
              <a:buAutoNum type="arabicPeriod"/>
            </a:pPr>
            <a:r>
              <a:rPr lang="en-US" sz="1800" dirty="0" smtClean="0">
                <a:latin typeface="Calibri" pitchFamily="34" charset="0"/>
                <a:cs typeface="Calibri" pitchFamily="34" charset="0"/>
              </a:rPr>
              <a:t>Virtual function</a:t>
            </a:r>
            <a:endParaRPr lang="en-US" sz="1800" dirty="0" smtClean="0">
              <a:latin typeface="Calibri" pitchFamily="34" charset="0"/>
              <a:cs typeface="Calibri" pitchFamily="34" charset="0"/>
            </a:endParaRPr>
          </a:p>
          <a:p>
            <a:pPr marL="342900" indent="-342900" fontAlgn="base">
              <a:buFont typeface="+mj-lt"/>
              <a:buAutoNum type="arabicPeriod"/>
            </a:pPr>
            <a:r>
              <a:rPr lang="en-US" sz="1800" dirty="0" smtClean="0">
                <a:latin typeface="Calibri" pitchFamily="34" charset="0"/>
                <a:cs typeface="Calibri" pitchFamily="34" charset="0"/>
              </a:rPr>
              <a:t>Function overriding</a:t>
            </a:r>
            <a:endParaRPr lang="en-US" sz="1800" dirty="0" smtClean="0">
              <a:latin typeface="Calibri" pitchFamily="34" charset="0"/>
              <a:cs typeface="Calibri" pitchFamily="34" charset="0"/>
            </a:endParaRPr>
          </a:p>
          <a:p>
            <a:pPr marL="342900" indent="-342900" fontAlgn="base">
              <a:buFont typeface="+mj-lt"/>
              <a:buAutoNum type="arabicPeriod"/>
            </a:pPr>
            <a:r>
              <a:rPr lang="en-US" sz="1800" dirty="0" smtClean="0">
                <a:latin typeface="Calibri" pitchFamily="34" charset="0"/>
                <a:cs typeface="Calibri" pitchFamily="34" charset="0"/>
              </a:rPr>
              <a:t>Operator overloading</a:t>
            </a: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78730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Choose an incorrect option.</a:t>
            </a:r>
          </a:p>
          <a:p>
            <a:pPr fontAlgn="base"/>
            <a:r>
              <a:rPr lang="en-US" sz="1800" dirty="0" smtClean="0">
                <a:latin typeface="Calibri" pitchFamily="34" charset="0"/>
                <a:cs typeface="Calibri" pitchFamily="34" charset="0"/>
              </a:rPr>
              <a:t>Run time polymorphism is achieved using</a:t>
            </a:r>
            <a:endParaRPr lang="en-US" sz="1800" dirty="0" smtClean="0">
              <a:latin typeface="Calibri" pitchFamily="34" charset="0"/>
              <a:cs typeface="Calibri" pitchFamily="34" charset="0"/>
            </a:endParaRPr>
          </a:p>
          <a:p>
            <a:pPr marL="342900" indent="-342900" fontAlgn="base">
              <a:buFont typeface="+mj-lt"/>
              <a:buAutoNum type="arabicPeriod"/>
            </a:pPr>
            <a:r>
              <a:rPr lang="en-US" sz="1800" dirty="0" smtClean="0">
                <a:latin typeface="Calibri" pitchFamily="34" charset="0"/>
                <a:cs typeface="Calibri" pitchFamily="34" charset="0"/>
              </a:rPr>
              <a:t>pointers</a:t>
            </a:r>
            <a:endParaRPr lang="en-US" sz="1800" dirty="0" smtClean="0">
              <a:latin typeface="Calibri" pitchFamily="34" charset="0"/>
              <a:cs typeface="Calibri" pitchFamily="34" charset="0"/>
            </a:endParaRPr>
          </a:p>
          <a:p>
            <a:pPr marL="342900" indent="-342900" fontAlgn="base">
              <a:buFont typeface="+mj-lt"/>
              <a:buAutoNum type="arabicPeriod"/>
            </a:pPr>
            <a:r>
              <a:rPr lang="en-US" sz="1800" dirty="0" smtClean="0">
                <a:latin typeface="Calibri" pitchFamily="34" charset="0"/>
                <a:cs typeface="Calibri" pitchFamily="34" charset="0"/>
              </a:rPr>
              <a:t>Virtual function</a:t>
            </a:r>
            <a:endParaRPr lang="en-US" sz="1800" dirty="0" smtClean="0">
              <a:latin typeface="Calibri" pitchFamily="34" charset="0"/>
              <a:cs typeface="Calibri" pitchFamily="34" charset="0"/>
            </a:endParaRPr>
          </a:p>
          <a:p>
            <a:pPr marL="342900" indent="-342900" fontAlgn="base">
              <a:buFont typeface="+mj-lt"/>
              <a:buAutoNum type="arabicPeriod"/>
            </a:pPr>
            <a:r>
              <a:rPr lang="en-US" sz="1800" dirty="0" smtClean="0">
                <a:latin typeface="Calibri" pitchFamily="34" charset="0"/>
                <a:cs typeface="Calibri" pitchFamily="34" charset="0"/>
              </a:rPr>
              <a:t>Function overriding</a:t>
            </a:r>
            <a:endParaRPr lang="en-US" sz="1800" dirty="0" smtClean="0">
              <a:latin typeface="Calibri" pitchFamily="34" charset="0"/>
              <a:cs typeface="Calibri" pitchFamily="34" charset="0"/>
            </a:endParaRPr>
          </a:p>
          <a:p>
            <a:pPr marL="342900" indent="-342900" fontAlgn="base">
              <a:buFont typeface="+mj-lt"/>
              <a:buAutoNum type="arabicPeriod"/>
            </a:pPr>
            <a:r>
              <a:rPr lang="en-US" sz="1800" dirty="0" smtClean="0">
                <a:solidFill>
                  <a:srgbClr val="FF0000"/>
                </a:solidFill>
                <a:latin typeface="Calibri" pitchFamily="34" charset="0"/>
                <a:cs typeface="Calibri" pitchFamily="34" charset="0"/>
              </a:rPr>
              <a:t>Operator overloading</a:t>
            </a:r>
            <a:endParaRPr lang="en-US" sz="1800" dirty="0">
              <a:solidFill>
                <a:srgbClr val="FF0000"/>
              </a:solidFill>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83053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Choose an incorrect option.</a:t>
            </a:r>
          </a:p>
          <a:p>
            <a:pPr fontAlgn="base"/>
            <a:endParaRPr lang="en-US" sz="1800" dirty="0" smtClean="0">
              <a:latin typeface="Calibri" pitchFamily="34" charset="0"/>
              <a:cs typeface="Calibri" pitchFamily="34" charset="0"/>
            </a:endParaRPr>
          </a:p>
          <a:p>
            <a:pPr marL="342900" indent="-342900" fontAlgn="base">
              <a:buFont typeface="+mj-lt"/>
              <a:buAutoNum type="arabicPeriod"/>
            </a:pPr>
            <a:r>
              <a:rPr lang="en-US" sz="1800" dirty="0" smtClean="0">
                <a:latin typeface="Calibri" pitchFamily="34" charset="0"/>
                <a:cs typeface="Calibri" pitchFamily="34" charset="0"/>
              </a:rPr>
              <a:t>compile time polymorphism is also called static binding</a:t>
            </a:r>
            <a:endParaRPr lang="en-US" sz="1800" dirty="0" smtClean="0">
              <a:latin typeface="Calibri" pitchFamily="34" charset="0"/>
              <a:cs typeface="Calibri" pitchFamily="34" charset="0"/>
            </a:endParaRPr>
          </a:p>
          <a:p>
            <a:pPr marL="342900" indent="-342900" fontAlgn="base">
              <a:buFont typeface="+mj-lt"/>
              <a:buAutoNum type="arabicPeriod"/>
            </a:pPr>
            <a:r>
              <a:rPr lang="en-US" sz="1800" dirty="0" smtClean="0">
                <a:latin typeface="Calibri" pitchFamily="34" charset="0"/>
                <a:cs typeface="Calibri" pitchFamily="34" charset="0"/>
              </a:rPr>
              <a:t>Run time polymorphism is also known as late binding</a:t>
            </a:r>
          </a:p>
          <a:p>
            <a:pPr marL="342900" indent="-342900" fontAlgn="base">
              <a:buFont typeface="+mj-lt"/>
              <a:buAutoNum type="arabicPeriod"/>
            </a:pPr>
            <a:r>
              <a:rPr lang="en-US" sz="1800" dirty="0" smtClean="0">
                <a:latin typeface="Calibri" pitchFamily="34" charset="0"/>
                <a:cs typeface="Calibri" pitchFamily="34" charset="0"/>
              </a:rPr>
              <a:t>Function overriding is an example of run time polymorphism</a:t>
            </a:r>
          </a:p>
          <a:p>
            <a:pPr marL="342900" indent="-342900" fontAlgn="base">
              <a:buFont typeface="+mj-lt"/>
              <a:buAutoNum type="arabicPeriod"/>
            </a:pPr>
            <a:r>
              <a:rPr lang="en-US" sz="1800" dirty="0" smtClean="0">
                <a:latin typeface="Calibri" pitchFamily="34" charset="0"/>
                <a:cs typeface="Calibri" pitchFamily="34" charset="0"/>
              </a:rPr>
              <a:t>Run time Polymorphism is always  implemented using inheritance</a:t>
            </a:r>
          </a:p>
          <a:p>
            <a:pPr marL="342900" indent="-342900" fontAlgn="base">
              <a:buFont typeface="+mj-lt"/>
              <a:buAutoNum type="arabicPeriod"/>
            </a:pP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54734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Choose an incorrect option.</a:t>
            </a:r>
          </a:p>
          <a:p>
            <a:pPr fontAlgn="base"/>
            <a:endParaRPr lang="en-US" sz="1800" dirty="0" smtClean="0">
              <a:latin typeface="Calibri" pitchFamily="34" charset="0"/>
              <a:cs typeface="Calibri" pitchFamily="34" charset="0"/>
            </a:endParaRPr>
          </a:p>
          <a:p>
            <a:pPr marL="342900" indent="-342900" fontAlgn="base">
              <a:buFont typeface="+mj-lt"/>
              <a:buAutoNum type="arabicPeriod"/>
            </a:pPr>
            <a:r>
              <a:rPr lang="en-US" sz="1800" dirty="0" smtClean="0">
                <a:latin typeface="Calibri" pitchFamily="34" charset="0"/>
                <a:cs typeface="Calibri" pitchFamily="34" charset="0"/>
              </a:rPr>
              <a:t>compile time polymorphism is also called static binding</a:t>
            </a:r>
            <a:endParaRPr lang="en-US" sz="1800" dirty="0" smtClean="0">
              <a:latin typeface="Calibri" pitchFamily="34" charset="0"/>
              <a:cs typeface="Calibri" pitchFamily="34" charset="0"/>
            </a:endParaRPr>
          </a:p>
          <a:p>
            <a:pPr marL="342900" indent="-342900" fontAlgn="base">
              <a:buFont typeface="+mj-lt"/>
              <a:buAutoNum type="arabicPeriod"/>
            </a:pPr>
            <a:r>
              <a:rPr lang="en-US" sz="1800" dirty="0" smtClean="0">
                <a:latin typeface="Calibri" pitchFamily="34" charset="0"/>
                <a:cs typeface="Calibri" pitchFamily="34" charset="0"/>
              </a:rPr>
              <a:t>Run time polymorphism is also known as late binding</a:t>
            </a:r>
          </a:p>
          <a:p>
            <a:pPr marL="342900" indent="-342900" fontAlgn="base">
              <a:buFont typeface="+mj-lt"/>
              <a:buAutoNum type="arabicPeriod"/>
            </a:pPr>
            <a:r>
              <a:rPr lang="en-US" sz="1800" dirty="0" smtClean="0">
                <a:solidFill>
                  <a:srgbClr val="FF0000"/>
                </a:solidFill>
                <a:latin typeface="Calibri" pitchFamily="34" charset="0"/>
                <a:cs typeface="Calibri" pitchFamily="34" charset="0"/>
              </a:rPr>
              <a:t>Function overriding is an example of run time polymorphism</a:t>
            </a:r>
          </a:p>
          <a:p>
            <a:pPr marL="342900" indent="-342900" fontAlgn="base">
              <a:buFont typeface="+mj-lt"/>
              <a:buAutoNum type="arabicPeriod"/>
            </a:pPr>
            <a:r>
              <a:rPr lang="en-US" sz="1800" dirty="0" smtClean="0">
                <a:latin typeface="Calibri" pitchFamily="34" charset="0"/>
                <a:cs typeface="Calibri" pitchFamily="34" charset="0"/>
              </a:rPr>
              <a:t>Run time Polymorphism is always  implemented using inheritance</a:t>
            </a:r>
          </a:p>
          <a:p>
            <a:pPr marL="342900" indent="-342900" fontAlgn="base">
              <a:buFont typeface="+mj-lt"/>
              <a:buAutoNum type="arabicPeriod"/>
            </a:pP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37135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solidFill>
                  <a:schemeClr val="tx1"/>
                </a:solidFill>
                <a:latin typeface="Calibri" pitchFamily="34" charset="0"/>
                <a:cs typeface="Calibri" pitchFamily="34" charset="0"/>
              </a:rPr>
              <a:t>Which of the following is incorrect?</a:t>
            </a:r>
          </a:p>
          <a:p>
            <a:pPr fontAlgn="base"/>
            <a:endParaRPr lang="en-US" sz="1800" dirty="0">
              <a:solidFill>
                <a:schemeClr val="tx1"/>
              </a:solidFill>
              <a:latin typeface="Calibri" pitchFamily="34" charset="0"/>
              <a:cs typeface="Calibri" pitchFamily="34" charset="0"/>
            </a:endParaRPr>
          </a:p>
          <a:p>
            <a:pPr marL="342900" indent="-342900" fontAlgn="base">
              <a:buFont typeface="+mj-lt"/>
              <a:buAutoNum type="alphaUcPeriod"/>
            </a:pPr>
            <a:r>
              <a:rPr lang="en-US" sz="1800" dirty="0">
                <a:latin typeface="Calibri" pitchFamily="34" charset="0"/>
                <a:cs typeface="Calibri" pitchFamily="34" charset="0"/>
              </a:rPr>
              <a:t>Making base class destructor virtual guarantees that the object of derived class is destructed </a:t>
            </a:r>
            <a:r>
              <a:rPr lang="en-US" sz="1800" dirty="0" smtClean="0">
                <a:latin typeface="Calibri" pitchFamily="34" charset="0"/>
                <a:cs typeface="Calibri" pitchFamily="34" charset="0"/>
              </a:rPr>
              <a:t>properly</a:t>
            </a:r>
          </a:p>
          <a:p>
            <a:pPr marL="342900" indent="-342900" fontAlgn="base">
              <a:buFont typeface="+mj-lt"/>
              <a:buAutoNum type="alphaUcPeriod"/>
            </a:pPr>
            <a:r>
              <a:rPr lang="en-US" sz="1800" dirty="0" smtClean="0">
                <a:latin typeface="Calibri" pitchFamily="34" charset="0"/>
                <a:cs typeface="Calibri" pitchFamily="34" charset="0"/>
              </a:rPr>
              <a:t>An abstract class and concrete class has one pure virtual function</a:t>
            </a:r>
          </a:p>
          <a:p>
            <a:pPr marL="342900" indent="-342900" fontAlgn="base">
              <a:buFont typeface="+mj-lt"/>
              <a:buAutoNum type="alphaUcPeriod"/>
            </a:pPr>
            <a:r>
              <a:rPr lang="en-US" sz="1800" dirty="0" smtClean="0">
                <a:solidFill>
                  <a:schemeClr val="tx1"/>
                </a:solidFill>
                <a:latin typeface="Calibri" pitchFamily="34" charset="0"/>
                <a:cs typeface="Calibri" pitchFamily="34" charset="0"/>
              </a:rPr>
              <a:t>Dynamic constructor allocates memory dynamically </a:t>
            </a:r>
            <a:r>
              <a:rPr lang="en-US" sz="1800" dirty="0">
                <a:solidFill>
                  <a:schemeClr val="tx1"/>
                </a:solidFill>
                <a:latin typeface="Calibri" pitchFamily="34" charset="0"/>
                <a:cs typeface="Calibri" pitchFamily="34" charset="0"/>
              </a:rPr>
              <a:t>using </a:t>
            </a:r>
            <a:r>
              <a:rPr lang="en-US" sz="1800" dirty="0" smtClean="0">
                <a:solidFill>
                  <a:schemeClr val="tx1"/>
                </a:solidFill>
                <a:latin typeface="Calibri" pitchFamily="34" charset="0"/>
                <a:cs typeface="Calibri" pitchFamily="34" charset="0"/>
              </a:rPr>
              <a:t> </a:t>
            </a:r>
            <a:r>
              <a:rPr lang="en-US" sz="1800" dirty="0">
                <a:solidFill>
                  <a:schemeClr val="tx1"/>
                </a:solidFill>
                <a:latin typeface="Calibri" pitchFamily="34" charset="0"/>
                <a:cs typeface="Calibri" pitchFamily="34" charset="0"/>
              </a:rPr>
              <a:t>“new” in a </a:t>
            </a:r>
            <a:r>
              <a:rPr lang="en-US" sz="1800" dirty="0" smtClean="0">
                <a:solidFill>
                  <a:schemeClr val="tx1"/>
                </a:solidFill>
                <a:latin typeface="Calibri" pitchFamily="34" charset="0"/>
                <a:cs typeface="Calibri" pitchFamily="34" charset="0"/>
              </a:rPr>
              <a:t>constructor.</a:t>
            </a:r>
          </a:p>
          <a:p>
            <a:pPr marL="342900" indent="-342900" fontAlgn="base">
              <a:buFont typeface="+mj-lt"/>
              <a:buAutoNum type="alphaUcPeriod"/>
            </a:pPr>
            <a:r>
              <a:rPr lang="en-US" sz="1800" dirty="0" smtClean="0">
                <a:solidFill>
                  <a:schemeClr val="tx1"/>
                </a:solidFill>
                <a:latin typeface="Calibri" pitchFamily="34" charset="0"/>
                <a:cs typeface="Calibri" pitchFamily="34" charset="0"/>
              </a:rPr>
              <a:t>Self referential classes are used to create dynamic data structures likes stacks and queues.</a:t>
            </a:r>
          </a:p>
          <a:p>
            <a:pPr fontAlgn="base"/>
            <a:endParaRPr lang="en-US" sz="1800" dirty="0" smtClean="0">
              <a:solidFill>
                <a:schemeClr val="tx1"/>
              </a:solidFill>
              <a:latin typeface="Calibri" pitchFamily="34" charset="0"/>
              <a:cs typeface="Calibri" pitchFamily="34" charset="0"/>
            </a:endParaRPr>
          </a:p>
          <a:p>
            <a:pPr fontAlgn="base"/>
            <a:endParaRPr lang="en-US" sz="1800" dirty="0">
              <a:solidFill>
                <a:schemeClr val="tx1"/>
              </a:solidFill>
              <a:latin typeface="Calibri" pitchFamily="34" charset="0"/>
              <a:cs typeface="Calibri" pitchFamily="34" charset="0"/>
            </a:endParaRPr>
          </a:p>
          <a:p>
            <a:pPr fontAlgn="base"/>
            <a:endParaRPr lang="en-US" sz="1800" dirty="0">
              <a:latin typeface="Calibri" pitchFamily="34" charset="0"/>
              <a:cs typeface="Calibri" pitchFamily="34" charset="0"/>
            </a:endParaRPr>
          </a:p>
          <a:p>
            <a:pPr fontAlgn="base"/>
            <a:endParaRPr lang="en-US" sz="1800" dirty="0" smtClean="0">
              <a:latin typeface="Calibri" pitchFamily="34" charset="0"/>
              <a:cs typeface="Calibri" pitchFamily="34" charset="0"/>
            </a:endParaRPr>
          </a:p>
          <a:p>
            <a:pPr fontAlgn="base"/>
            <a:endParaRPr lang="en-US" sz="1800" dirty="0" smtClean="0">
              <a:solidFill>
                <a:schemeClr val="tx1"/>
              </a:solidFill>
              <a:latin typeface="Calibri" pitchFamily="34" charset="0"/>
              <a:cs typeface="Calibri" pitchFamily="34" charset="0"/>
            </a:endParaRPr>
          </a:p>
          <a:p>
            <a:pPr fontAlgn="base"/>
            <a:endParaRPr lang="en-US" sz="1800" dirty="0">
              <a:solidFill>
                <a:schemeClr val="tx1"/>
              </a:solidFill>
              <a:latin typeface="Calibri" pitchFamily="34" charset="0"/>
              <a:cs typeface="Calibri" pitchFamily="34" charset="0"/>
            </a:endParaRPr>
          </a:p>
          <a:p>
            <a:pPr fontAlgn="base"/>
            <a:endParaRPr lang="en-US" sz="1800" dirty="0">
              <a:solidFill>
                <a:schemeClr val="tx1"/>
              </a:solidFill>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150664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solidFill>
                  <a:schemeClr val="tx1"/>
                </a:solidFill>
                <a:latin typeface="Calibri" pitchFamily="34" charset="0"/>
                <a:cs typeface="Calibri" pitchFamily="34" charset="0"/>
              </a:rPr>
              <a:t>Which of the following is incorrect?</a:t>
            </a:r>
          </a:p>
          <a:p>
            <a:pPr fontAlgn="base"/>
            <a:endParaRPr lang="en-US" sz="1800" dirty="0">
              <a:solidFill>
                <a:schemeClr val="tx1"/>
              </a:solidFill>
              <a:latin typeface="Calibri" pitchFamily="34" charset="0"/>
              <a:cs typeface="Calibri" pitchFamily="34" charset="0"/>
            </a:endParaRPr>
          </a:p>
          <a:p>
            <a:pPr marL="342900" indent="-342900" fontAlgn="base">
              <a:buFont typeface="+mj-lt"/>
              <a:buAutoNum type="alphaUcPeriod"/>
            </a:pPr>
            <a:r>
              <a:rPr lang="en-US" sz="1800" dirty="0">
                <a:latin typeface="Calibri" pitchFamily="34" charset="0"/>
                <a:cs typeface="Calibri" pitchFamily="34" charset="0"/>
              </a:rPr>
              <a:t>Making base class destructor virtual guarantees that the object of derived class is destructed </a:t>
            </a:r>
            <a:r>
              <a:rPr lang="en-US" sz="1800" dirty="0" smtClean="0">
                <a:latin typeface="Calibri" pitchFamily="34" charset="0"/>
                <a:cs typeface="Calibri" pitchFamily="34" charset="0"/>
              </a:rPr>
              <a:t>properly</a:t>
            </a:r>
          </a:p>
          <a:p>
            <a:pPr marL="342900" indent="-342900" fontAlgn="base">
              <a:buFont typeface="+mj-lt"/>
              <a:buAutoNum type="alphaUcPeriod"/>
            </a:pPr>
            <a:r>
              <a:rPr lang="en-US" sz="1800" dirty="0" smtClean="0">
                <a:solidFill>
                  <a:srgbClr val="FF0000"/>
                </a:solidFill>
                <a:latin typeface="Calibri" pitchFamily="34" charset="0"/>
                <a:cs typeface="Calibri" pitchFamily="34" charset="0"/>
              </a:rPr>
              <a:t>An abstract class and concrete class has one pure virtual function</a:t>
            </a:r>
          </a:p>
          <a:p>
            <a:pPr marL="342900" indent="-342900" fontAlgn="base">
              <a:buFont typeface="+mj-lt"/>
              <a:buAutoNum type="alphaUcPeriod"/>
            </a:pPr>
            <a:r>
              <a:rPr lang="en-US" sz="1800" dirty="0" smtClean="0">
                <a:solidFill>
                  <a:schemeClr val="tx1"/>
                </a:solidFill>
                <a:latin typeface="Calibri" pitchFamily="34" charset="0"/>
                <a:cs typeface="Calibri" pitchFamily="34" charset="0"/>
              </a:rPr>
              <a:t>Dynamic constructor allocates memory dynamically </a:t>
            </a:r>
            <a:r>
              <a:rPr lang="en-US" sz="1800" dirty="0">
                <a:solidFill>
                  <a:schemeClr val="tx1"/>
                </a:solidFill>
                <a:latin typeface="Calibri" pitchFamily="34" charset="0"/>
                <a:cs typeface="Calibri" pitchFamily="34" charset="0"/>
              </a:rPr>
              <a:t>using </a:t>
            </a:r>
            <a:r>
              <a:rPr lang="en-US" sz="1800" dirty="0" smtClean="0">
                <a:solidFill>
                  <a:schemeClr val="tx1"/>
                </a:solidFill>
                <a:latin typeface="Calibri" pitchFamily="34" charset="0"/>
                <a:cs typeface="Calibri" pitchFamily="34" charset="0"/>
              </a:rPr>
              <a:t> </a:t>
            </a:r>
            <a:r>
              <a:rPr lang="en-US" sz="1800" dirty="0">
                <a:solidFill>
                  <a:schemeClr val="tx1"/>
                </a:solidFill>
                <a:latin typeface="Calibri" pitchFamily="34" charset="0"/>
                <a:cs typeface="Calibri" pitchFamily="34" charset="0"/>
              </a:rPr>
              <a:t>“new” in a </a:t>
            </a:r>
            <a:r>
              <a:rPr lang="en-US" sz="1800" dirty="0" smtClean="0">
                <a:solidFill>
                  <a:schemeClr val="tx1"/>
                </a:solidFill>
                <a:latin typeface="Calibri" pitchFamily="34" charset="0"/>
                <a:cs typeface="Calibri" pitchFamily="34" charset="0"/>
              </a:rPr>
              <a:t>constructor.</a:t>
            </a:r>
          </a:p>
          <a:p>
            <a:pPr marL="342900" indent="-342900" fontAlgn="base">
              <a:buFont typeface="+mj-lt"/>
              <a:buAutoNum type="alphaUcPeriod"/>
            </a:pPr>
            <a:r>
              <a:rPr lang="en-US" sz="1800" dirty="0" smtClean="0">
                <a:solidFill>
                  <a:schemeClr val="tx1"/>
                </a:solidFill>
                <a:latin typeface="Calibri" pitchFamily="34" charset="0"/>
                <a:cs typeface="Calibri" pitchFamily="34" charset="0"/>
              </a:rPr>
              <a:t>Self referential classes are used to create dynamic data structures likes stacks and queues.</a:t>
            </a:r>
          </a:p>
          <a:p>
            <a:pPr fontAlgn="base"/>
            <a:endParaRPr lang="en-US" sz="1800" dirty="0" smtClean="0">
              <a:solidFill>
                <a:schemeClr val="tx1"/>
              </a:solidFill>
              <a:latin typeface="Calibri" pitchFamily="34" charset="0"/>
              <a:cs typeface="Calibri" pitchFamily="34" charset="0"/>
            </a:endParaRPr>
          </a:p>
          <a:p>
            <a:pPr fontAlgn="base"/>
            <a:endParaRPr lang="en-US" sz="1800" dirty="0">
              <a:solidFill>
                <a:schemeClr val="tx1"/>
              </a:solidFill>
              <a:latin typeface="Calibri" pitchFamily="34" charset="0"/>
              <a:cs typeface="Calibri" pitchFamily="34" charset="0"/>
            </a:endParaRPr>
          </a:p>
          <a:p>
            <a:pPr fontAlgn="base"/>
            <a:endParaRPr lang="en-US" sz="1800" dirty="0">
              <a:latin typeface="Calibri" pitchFamily="34" charset="0"/>
              <a:cs typeface="Calibri" pitchFamily="34" charset="0"/>
            </a:endParaRPr>
          </a:p>
          <a:p>
            <a:pPr fontAlgn="base"/>
            <a:endParaRPr lang="en-US" sz="1800" dirty="0" smtClean="0">
              <a:latin typeface="Calibri" pitchFamily="34" charset="0"/>
              <a:cs typeface="Calibri" pitchFamily="34" charset="0"/>
            </a:endParaRPr>
          </a:p>
          <a:p>
            <a:pPr fontAlgn="base"/>
            <a:endParaRPr lang="en-US" sz="1800" dirty="0" smtClean="0">
              <a:solidFill>
                <a:schemeClr val="tx1"/>
              </a:solidFill>
              <a:latin typeface="Calibri" pitchFamily="34" charset="0"/>
              <a:cs typeface="Calibri" pitchFamily="34" charset="0"/>
            </a:endParaRPr>
          </a:p>
          <a:p>
            <a:pPr fontAlgn="base"/>
            <a:endParaRPr lang="en-US" sz="1800" dirty="0">
              <a:solidFill>
                <a:schemeClr val="tx1"/>
              </a:solidFill>
              <a:latin typeface="Calibri" pitchFamily="34" charset="0"/>
              <a:cs typeface="Calibri" pitchFamily="34" charset="0"/>
            </a:endParaRPr>
          </a:p>
          <a:p>
            <a:pPr fontAlgn="base"/>
            <a:endParaRPr lang="en-US" sz="1800" dirty="0">
              <a:solidFill>
                <a:schemeClr val="tx1"/>
              </a:solidFill>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702857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Write a C++ program to </a:t>
            </a:r>
            <a:r>
              <a:rPr lang="en-US" sz="1800" dirty="0" smtClean="0">
                <a:latin typeface="Calibri" pitchFamily="34" charset="0"/>
                <a:cs typeface="Calibri" pitchFamily="34" charset="0"/>
              </a:rPr>
              <a:t>create a class Shape with length and width as data members. </a:t>
            </a:r>
            <a:r>
              <a:rPr lang="en-US" sz="1800" dirty="0" smtClean="0">
                <a:latin typeface="Calibri" pitchFamily="34" charset="0"/>
                <a:cs typeface="Calibri" pitchFamily="34" charset="0"/>
              </a:rPr>
              <a:t>Have  pure virtual method </a:t>
            </a:r>
            <a:r>
              <a:rPr lang="en-US" sz="1800" dirty="0" err="1" smtClean="0">
                <a:latin typeface="Calibri" pitchFamily="34" charset="0"/>
                <a:cs typeface="Calibri" pitchFamily="34" charset="0"/>
              </a:rPr>
              <a:t>print_area</a:t>
            </a:r>
            <a:r>
              <a:rPr lang="en-US" sz="1800" dirty="0" smtClean="0">
                <a:latin typeface="Calibri" pitchFamily="34" charset="0"/>
                <a:cs typeface="Calibri" pitchFamily="34" charset="0"/>
              </a:rPr>
              <a:t>() in base class. Derive a class called rectangle which will implement the method and calculate and print the area of a rectangle. Implement the above program using runtime polymorphism</a:t>
            </a:r>
          </a:p>
          <a:p>
            <a:pPr fontAlgn="base"/>
            <a:endParaRPr lang="en-US" sz="1800" dirty="0" smtClean="0">
              <a:latin typeface="Calibri" pitchFamily="34" charset="0"/>
              <a:cs typeface="Calibri" pitchFamily="34" charset="0"/>
            </a:endParaRPr>
          </a:p>
          <a:p>
            <a:pPr fontAlgn="base"/>
            <a:endParaRPr lang="en-US" sz="1800" dirty="0">
              <a:solidFill>
                <a:srgbClr val="FF0000"/>
              </a:solidFill>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Assignment</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806755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Create a class called Player with name of the player as data member and </a:t>
            </a:r>
            <a:r>
              <a:rPr lang="en-US" sz="1800" dirty="0" err="1">
                <a:latin typeface="Calibri" pitchFamily="34" charset="0"/>
                <a:cs typeface="Calibri" pitchFamily="34" charset="0"/>
              </a:rPr>
              <a:t>getdata</a:t>
            </a:r>
            <a:r>
              <a:rPr lang="en-US" sz="1800" dirty="0">
                <a:latin typeface="Calibri" pitchFamily="34" charset="0"/>
                <a:cs typeface="Calibri" pitchFamily="34" charset="0"/>
              </a:rPr>
              <a:t>(), </a:t>
            </a:r>
            <a:r>
              <a:rPr lang="en-US" sz="1800" dirty="0" err="1">
                <a:latin typeface="Calibri" pitchFamily="34" charset="0"/>
                <a:cs typeface="Calibri" pitchFamily="34" charset="0"/>
              </a:rPr>
              <a:t>displaydata</a:t>
            </a:r>
            <a:r>
              <a:rPr lang="en-US" sz="1800" dirty="0">
                <a:latin typeface="Calibri" pitchFamily="34" charset="0"/>
                <a:cs typeface="Calibri" pitchFamily="34" charset="0"/>
              </a:rPr>
              <a:t>() as member functions. Player class is further inherited by two classes- </a:t>
            </a:r>
            <a:r>
              <a:rPr lang="en-US" sz="1800" dirty="0" err="1">
                <a:latin typeface="Calibri" pitchFamily="34" charset="0"/>
                <a:cs typeface="Calibri" pitchFamily="34" charset="0"/>
              </a:rPr>
              <a:t>CricketPlayer</a:t>
            </a:r>
            <a:r>
              <a:rPr lang="en-US" sz="1800" dirty="0">
                <a:latin typeface="Calibri" pitchFamily="34" charset="0"/>
                <a:cs typeface="Calibri" pitchFamily="34" charset="0"/>
              </a:rPr>
              <a:t> and </a:t>
            </a:r>
            <a:r>
              <a:rPr lang="en-US" sz="1800" dirty="0" err="1">
                <a:latin typeface="Calibri" pitchFamily="34" charset="0"/>
                <a:cs typeface="Calibri" pitchFamily="34" charset="0"/>
              </a:rPr>
              <a:t>FootballPlayer</a:t>
            </a:r>
            <a:r>
              <a:rPr lang="en-US" sz="1800" dirty="0">
                <a:latin typeface="Calibri" pitchFamily="34" charset="0"/>
                <a:cs typeface="Calibri" pitchFamily="34" charset="0"/>
              </a:rPr>
              <a:t>. </a:t>
            </a:r>
            <a:r>
              <a:rPr lang="en-US" sz="1800" dirty="0" err="1">
                <a:latin typeface="Calibri" pitchFamily="34" charset="0"/>
                <a:cs typeface="Calibri" pitchFamily="34" charset="0"/>
              </a:rPr>
              <a:t>CricketPlayer</a:t>
            </a:r>
            <a:r>
              <a:rPr lang="en-US" sz="1800" dirty="0">
                <a:latin typeface="Calibri" pitchFamily="34" charset="0"/>
                <a:cs typeface="Calibri" pitchFamily="34" charset="0"/>
              </a:rPr>
              <a:t> has </a:t>
            </a:r>
            <a:r>
              <a:rPr lang="en-US" sz="1800" dirty="0" err="1">
                <a:latin typeface="Calibri" pitchFamily="34" charset="0"/>
                <a:cs typeface="Calibri" pitchFamily="34" charset="0"/>
              </a:rPr>
              <a:t>getRuns</a:t>
            </a:r>
            <a:r>
              <a:rPr lang="en-US" sz="1800" dirty="0">
                <a:latin typeface="Calibri" pitchFamily="34" charset="0"/>
                <a:cs typeface="Calibri" pitchFamily="34" charset="0"/>
              </a:rPr>
              <a:t>() method to get the runs scored by player </a:t>
            </a:r>
            <a:r>
              <a:rPr lang="en-US" sz="1800" dirty="0" err="1">
                <a:latin typeface="Calibri" pitchFamily="34" charset="0"/>
                <a:cs typeface="Calibri" pitchFamily="34" charset="0"/>
              </a:rPr>
              <a:t>andFootballPlayer</a:t>
            </a:r>
            <a:r>
              <a:rPr lang="en-US" sz="1800" dirty="0">
                <a:latin typeface="Calibri" pitchFamily="34" charset="0"/>
                <a:cs typeface="Calibri" pitchFamily="34" charset="0"/>
              </a:rPr>
              <a:t> has </a:t>
            </a:r>
            <a:r>
              <a:rPr lang="en-US" sz="1800" dirty="0" err="1">
                <a:latin typeface="Calibri" pitchFamily="34" charset="0"/>
                <a:cs typeface="Calibri" pitchFamily="34" charset="0"/>
              </a:rPr>
              <a:t>getGoals</a:t>
            </a:r>
            <a:r>
              <a:rPr lang="en-US" sz="1800" dirty="0">
                <a:latin typeface="Calibri" pitchFamily="34" charset="0"/>
                <a:cs typeface="Calibri" pitchFamily="34" charset="0"/>
              </a:rPr>
              <a:t>() method to get goals of the player. Make </a:t>
            </a:r>
            <a:r>
              <a:rPr lang="en-US" sz="1800" dirty="0" err="1">
                <a:latin typeface="Calibri" pitchFamily="34" charset="0"/>
                <a:cs typeface="Calibri" pitchFamily="34" charset="0"/>
              </a:rPr>
              <a:t>displaydata</a:t>
            </a:r>
            <a:r>
              <a:rPr lang="en-US" sz="1800" dirty="0">
                <a:latin typeface="Calibri" pitchFamily="34" charset="0"/>
                <a:cs typeface="Calibri" pitchFamily="34" charset="0"/>
              </a:rPr>
              <a:t>() function as virtual in base class and overload it in derived classes to display name and run/goals of respective players.  Write a COMPLETE C++ program to achieve runtime polymorphism in the above example.</a:t>
            </a:r>
            <a:endParaRPr lang="en-US" sz="1800" dirty="0">
              <a:solidFill>
                <a:srgbClr val="FF0000"/>
              </a:solidFill>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Assignment</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8082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 xmlns:a16="http://schemas.microsoft.com/office/drawing/2014/main"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 xmlns:a16="http://schemas.microsoft.com/office/drawing/2014/main"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 xmlns:a16="http://schemas.microsoft.com/office/drawing/2014/main"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 xmlns:a16="http://schemas.microsoft.com/office/drawing/2014/main"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285750" lvl="1" indent="-285750">
              <a:buFont typeface="Arial" pitchFamily="34" charset="0"/>
              <a:buChar char="•"/>
            </a:pPr>
            <a:r>
              <a:rPr lang="en-US" sz="1800" dirty="0">
                <a:latin typeface="Calibri" pitchFamily="34" charset="0"/>
                <a:cs typeface="Calibri" pitchFamily="34" charset="0"/>
              </a:rPr>
              <a:t>Crucial feature of </a:t>
            </a:r>
            <a:r>
              <a:rPr lang="en-US" sz="1800" dirty="0" smtClean="0">
                <a:latin typeface="Calibri" pitchFamily="34" charset="0"/>
                <a:cs typeface="Calibri" pitchFamily="34" charset="0"/>
              </a:rPr>
              <a:t>OOP</a:t>
            </a:r>
          </a:p>
          <a:p>
            <a:pPr marL="285750" lvl="1" indent="-285750">
              <a:buFont typeface="Arial" pitchFamily="34" charset="0"/>
              <a:buChar char="•"/>
            </a:pPr>
            <a:endParaRPr lang="en-US" sz="1800" dirty="0" smtClean="0">
              <a:latin typeface="Calibri" pitchFamily="34" charset="0"/>
              <a:cs typeface="Calibri" pitchFamily="34" charset="0"/>
            </a:endParaRPr>
          </a:p>
          <a:p>
            <a:pPr marL="285750" lvl="1" indent="-285750">
              <a:buFont typeface="Arial" pitchFamily="34" charset="0"/>
              <a:buChar char="•"/>
            </a:pPr>
            <a:r>
              <a:rPr lang="en-US" sz="1800" dirty="0">
                <a:latin typeface="Calibri" pitchFamily="34" charset="0"/>
                <a:cs typeface="Calibri" pitchFamily="34" charset="0"/>
              </a:rPr>
              <a:t>In simple words, we can define polymorphism as the ability of a message to be displayed in more than one form. </a:t>
            </a:r>
            <a:endParaRPr lang="en-US" sz="1800" dirty="0" smtClean="0">
              <a:latin typeface="Calibri" pitchFamily="34" charset="0"/>
              <a:cs typeface="Calibri" pitchFamily="34" charset="0"/>
            </a:endParaRPr>
          </a:p>
          <a:p>
            <a:pPr marL="285750" lvl="1" indent="-285750">
              <a:buFont typeface="Arial" pitchFamily="34" charset="0"/>
              <a:buChar char="•"/>
            </a:pPr>
            <a:endParaRPr lang="en-US" sz="1800" dirty="0" smtClean="0">
              <a:latin typeface="Calibri" pitchFamily="34" charset="0"/>
              <a:cs typeface="Calibri" pitchFamily="34" charset="0"/>
            </a:endParaRPr>
          </a:p>
          <a:p>
            <a:pPr marL="285750" lvl="1" indent="-285750">
              <a:buFont typeface="Arial" pitchFamily="34" charset="0"/>
              <a:buChar char="•"/>
            </a:pPr>
            <a:r>
              <a:rPr lang="en-US" sz="1800" dirty="0" smtClean="0">
                <a:latin typeface="Calibri" pitchFamily="34" charset="0"/>
                <a:cs typeface="Calibri" pitchFamily="34" charset="0"/>
              </a:rPr>
              <a:t>A </a:t>
            </a:r>
            <a:r>
              <a:rPr lang="en-US" sz="1800" dirty="0">
                <a:latin typeface="Calibri" pitchFamily="34" charset="0"/>
                <a:cs typeface="Calibri" pitchFamily="34" charset="0"/>
              </a:rPr>
              <a:t>real-life example of polymorphism, a person at the same time can have different characteristics. Like a </a:t>
            </a:r>
            <a:r>
              <a:rPr lang="en-US" sz="1800" dirty="0" smtClean="0">
                <a:latin typeface="Calibri" pitchFamily="34" charset="0"/>
                <a:cs typeface="Calibri" pitchFamily="34" charset="0"/>
              </a:rPr>
              <a:t>person (or student) at </a:t>
            </a:r>
            <a:r>
              <a:rPr lang="en-US" sz="1800" dirty="0">
                <a:latin typeface="Calibri" pitchFamily="34" charset="0"/>
                <a:cs typeface="Calibri" pitchFamily="34" charset="0"/>
              </a:rPr>
              <a:t>the same time is a </a:t>
            </a:r>
            <a:r>
              <a:rPr lang="en-US" sz="1800" dirty="0" smtClean="0">
                <a:latin typeface="Calibri" pitchFamily="34" charset="0"/>
                <a:cs typeface="Calibri" pitchFamily="34" charset="0"/>
              </a:rPr>
              <a:t>son/daughter, </a:t>
            </a:r>
            <a:r>
              <a:rPr lang="en-US" sz="1800" dirty="0">
                <a:latin typeface="Calibri" pitchFamily="34" charset="0"/>
                <a:cs typeface="Calibri" pitchFamily="34" charset="0"/>
              </a:rPr>
              <a:t>a </a:t>
            </a:r>
            <a:r>
              <a:rPr lang="en-US" sz="1800" dirty="0" smtClean="0">
                <a:latin typeface="Calibri" pitchFamily="34" charset="0"/>
                <a:cs typeface="Calibri" pitchFamily="34" charset="0"/>
              </a:rPr>
              <a:t>student, a friend, a brother/sister, an employee etc. </a:t>
            </a:r>
            <a:r>
              <a:rPr lang="en-US" sz="1800" dirty="0">
                <a:latin typeface="Calibri" pitchFamily="34" charset="0"/>
                <a:cs typeface="Calibri" pitchFamily="34" charset="0"/>
              </a:rPr>
              <a:t>So the same person posses different behavior in different situations. This is called polymorphism. </a:t>
            </a:r>
          </a:p>
          <a:p>
            <a:pPr marL="285750" lvl="1" indent="-285750">
              <a:buFont typeface="Arial" pitchFamily="34" charset="0"/>
              <a:buChar char="•"/>
            </a:pPr>
            <a:endParaRPr lang="en-US" sz="1800" dirty="0" smtClean="0">
              <a:latin typeface="Calibri" pitchFamily="34" charset="0"/>
              <a:cs typeface="Calibri" pitchFamily="34" charset="0"/>
            </a:endParaRPr>
          </a:p>
          <a:p>
            <a:pPr marL="285750" lvl="1" indent="-285750">
              <a:buFont typeface="Arial" pitchFamily="34" charset="0"/>
              <a:buChar char="•"/>
            </a:pPr>
            <a:r>
              <a:rPr lang="en-US" sz="1800" dirty="0" smtClean="0">
                <a:latin typeface="Calibri" pitchFamily="34" charset="0"/>
                <a:cs typeface="Calibri" pitchFamily="34" charset="0"/>
              </a:rPr>
              <a:t>One </a:t>
            </a:r>
            <a:r>
              <a:rPr lang="en-US" sz="1800" dirty="0">
                <a:latin typeface="Calibri" pitchFamily="34" charset="0"/>
                <a:cs typeface="Calibri" pitchFamily="34" charset="0"/>
              </a:rPr>
              <a:t>name, many </a:t>
            </a:r>
            <a:r>
              <a:rPr lang="en-US" sz="1800" dirty="0" smtClean="0">
                <a:latin typeface="Calibri" pitchFamily="34" charset="0"/>
                <a:cs typeface="Calibri" pitchFamily="34" charset="0"/>
              </a:rPr>
              <a:t>forms.</a:t>
            </a: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Polymorphism</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7749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Types of polymorphism</a:t>
            </a:r>
            <a:endParaRPr lang="en" sz="2400" b="1" dirty="0">
              <a:solidFill>
                <a:srgbClr val="FFFFFF"/>
              </a:solidFill>
              <a:latin typeface="Calibri" panose="020F0502020204030204" pitchFamily="34" charset="0"/>
              <a:cs typeface="Calibri" panose="020F0502020204030204" pitchFamily="34" charset="0"/>
            </a:endParaRPr>
          </a:p>
        </p:txBody>
      </p:sp>
      <p:pic>
        <p:nvPicPr>
          <p:cNvPr id="1028" name="Picture 4"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124" y="821932"/>
            <a:ext cx="7105650" cy="3695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859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Compile time polymorphism: This type of polymorphism is achieved by function overloading or operator overloading</a:t>
            </a:r>
            <a:r>
              <a:rPr lang="en-US" sz="1800" dirty="0" smtClean="0">
                <a:latin typeface="Calibri" pitchFamily="34" charset="0"/>
                <a:cs typeface="Calibri" pitchFamily="34" charset="0"/>
              </a:rPr>
              <a:t>.</a:t>
            </a:r>
          </a:p>
          <a:p>
            <a:r>
              <a:rPr lang="en-US" sz="1800" b="1" dirty="0" smtClean="0">
                <a:latin typeface="Calibri" pitchFamily="34" charset="0"/>
                <a:cs typeface="Calibri" pitchFamily="34" charset="0"/>
              </a:rPr>
              <a:t>Function </a:t>
            </a:r>
            <a:r>
              <a:rPr lang="en-US" sz="1800" b="1" dirty="0">
                <a:latin typeface="Calibri" pitchFamily="34" charset="0"/>
                <a:cs typeface="Calibri" pitchFamily="34" charset="0"/>
              </a:rPr>
              <a:t>Overloading</a:t>
            </a:r>
            <a:r>
              <a:rPr lang="en-US" sz="1800" dirty="0">
                <a:latin typeface="Calibri" pitchFamily="34" charset="0"/>
                <a:cs typeface="Calibri" pitchFamily="34" charset="0"/>
              </a:rPr>
              <a:t>: When there are multiple functions with same name but different parameters then these functions are said to be overloaded. Functions can be overloaded by change in number of arguments or/and change in type of </a:t>
            </a:r>
            <a:r>
              <a:rPr lang="en-US" sz="1800" dirty="0" smtClean="0">
                <a:latin typeface="Calibri" pitchFamily="34" charset="0"/>
                <a:cs typeface="Calibri" pitchFamily="34" charset="0"/>
              </a:rPr>
              <a:t>arguments.</a:t>
            </a:r>
          </a:p>
          <a:p>
            <a:r>
              <a:rPr lang="en-US" sz="1800" dirty="0" smtClean="0">
                <a:latin typeface="Calibri" pitchFamily="34" charset="0"/>
                <a:cs typeface="Calibri" pitchFamily="34" charset="0"/>
              </a:rPr>
              <a:t>Class A{</a:t>
            </a:r>
          </a:p>
          <a:p>
            <a:r>
              <a:rPr lang="en-US" sz="1800" dirty="0">
                <a:latin typeface="Calibri" pitchFamily="34" charset="0"/>
                <a:cs typeface="Calibri" pitchFamily="34" charset="0"/>
              </a:rPr>
              <a:t>v</a:t>
            </a:r>
            <a:r>
              <a:rPr lang="en-US" sz="1800" dirty="0" smtClean="0">
                <a:latin typeface="Calibri" pitchFamily="34" charset="0"/>
                <a:cs typeface="Calibri" pitchFamily="34" charset="0"/>
              </a:rPr>
              <a:t>oid </a:t>
            </a:r>
            <a:r>
              <a:rPr lang="en-US" sz="1800" dirty="0" err="1" smtClean="0">
                <a:latin typeface="Calibri" pitchFamily="34" charset="0"/>
                <a:cs typeface="Calibri" pitchFamily="34" charset="0"/>
              </a:rPr>
              <a:t>func</a:t>
            </a:r>
            <a:r>
              <a:rPr lang="en-US" sz="1800" dirty="0" smtClean="0">
                <a:latin typeface="Calibri" pitchFamily="34" charset="0"/>
                <a:cs typeface="Calibri" pitchFamily="34" charset="0"/>
              </a:rPr>
              <a:t>(</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//assume implementation of these overloaded functions</a:t>
            </a:r>
          </a:p>
          <a:p>
            <a:r>
              <a:rPr lang="en-US" sz="1800" dirty="0">
                <a:latin typeface="Calibri" pitchFamily="34" charset="0"/>
                <a:cs typeface="Calibri" pitchFamily="34" charset="0"/>
              </a:rPr>
              <a:t>v</a:t>
            </a:r>
            <a:r>
              <a:rPr lang="en-US" sz="1800" dirty="0" smtClean="0">
                <a:latin typeface="Calibri" pitchFamily="34" charset="0"/>
                <a:cs typeface="Calibri" pitchFamily="34" charset="0"/>
              </a:rPr>
              <a:t>oid </a:t>
            </a:r>
            <a:r>
              <a:rPr lang="en-US" sz="1800" dirty="0" err="1" smtClean="0">
                <a:latin typeface="Calibri" pitchFamily="34" charset="0"/>
                <a:cs typeface="Calibri" pitchFamily="34" charset="0"/>
              </a:rPr>
              <a:t>func</a:t>
            </a:r>
            <a:r>
              <a:rPr lang="en-US" sz="1800" dirty="0" smtClean="0">
                <a:latin typeface="Calibri" pitchFamily="34" charset="0"/>
                <a:cs typeface="Calibri" pitchFamily="34" charset="0"/>
              </a:rPr>
              <a:t>(double); </a:t>
            </a:r>
          </a:p>
          <a:p>
            <a:r>
              <a:rPr lang="en-US" sz="1800" dirty="0">
                <a:latin typeface="Calibri" pitchFamily="34" charset="0"/>
                <a:cs typeface="Calibri" pitchFamily="34" charset="0"/>
              </a:rPr>
              <a:t>v</a:t>
            </a:r>
            <a:r>
              <a:rPr lang="en-US" sz="1800" dirty="0" smtClean="0">
                <a:latin typeface="Calibri" pitchFamily="34" charset="0"/>
                <a:cs typeface="Calibri" pitchFamily="34" charset="0"/>
              </a:rPr>
              <a:t>oid </a:t>
            </a:r>
            <a:r>
              <a:rPr lang="en-US" sz="1800" dirty="0" err="1" smtClean="0">
                <a:latin typeface="Calibri" pitchFamily="34" charset="0"/>
                <a:cs typeface="Calibri" pitchFamily="34" charset="0"/>
              </a:rPr>
              <a:t>func</a:t>
            </a:r>
            <a:r>
              <a:rPr lang="en-US" sz="1800" dirty="0" smtClean="0">
                <a:latin typeface="Calibri" pitchFamily="34" charset="0"/>
                <a:cs typeface="Calibri" pitchFamily="34" charset="0"/>
              </a:rPr>
              <a:t>(</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float);</a:t>
            </a:r>
          </a:p>
          <a:p>
            <a:r>
              <a:rPr lang="en-US" sz="1800" dirty="0" smtClean="0">
                <a:latin typeface="Calibri" pitchFamily="34" charset="0"/>
                <a:cs typeface="Calibri" pitchFamily="34" charset="0"/>
              </a:rPr>
              <a:t>};</a:t>
            </a:r>
          </a:p>
          <a:p>
            <a:r>
              <a:rPr lang="en-US" sz="1800" dirty="0" err="1">
                <a:latin typeface="Calibri" pitchFamily="34" charset="0"/>
                <a:cs typeface="Calibri" pitchFamily="34" charset="0"/>
              </a:rPr>
              <a:t>i</a:t>
            </a:r>
            <a:r>
              <a:rPr lang="en-US" sz="1800" dirty="0" err="1" smtClean="0">
                <a:latin typeface="Calibri" pitchFamily="34" charset="0"/>
                <a:cs typeface="Calibri" pitchFamily="34" charset="0"/>
              </a:rPr>
              <a:t>nt</a:t>
            </a:r>
            <a:r>
              <a:rPr lang="en-US" sz="1800" dirty="0" smtClean="0">
                <a:latin typeface="Calibri" pitchFamily="34" charset="0"/>
                <a:cs typeface="Calibri" pitchFamily="34" charset="0"/>
              </a:rPr>
              <a:t> main() {</a:t>
            </a:r>
          </a:p>
          <a:p>
            <a:r>
              <a:rPr lang="en-US" sz="1800" dirty="0">
                <a:latin typeface="Calibri" pitchFamily="34" charset="0"/>
                <a:cs typeface="Calibri" pitchFamily="34" charset="0"/>
              </a:rPr>
              <a:t>	</a:t>
            </a:r>
            <a:r>
              <a:rPr lang="en-US" sz="1800" dirty="0" smtClean="0">
                <a:latin typeface="Calibri" pitchFamily="34" charset="0"/>
                <a:cs typeface="Calibri" pitchFamily="34" charset="0"/>
              </a:rPr>
              <a:t>A </a:t>
            </a:r>
            <a:r>
              <a:rPr lang="en-US" sz="1800" dirty="0" err="1" smtClean="0">
                <a:latin typeface="Calibri" pitchFamily="34" charset="0"/>
                <a:cs typeface="Calibri" pitchFamily="34" charset="0"/>
              </a:rPr>
              <a:t>obja</a:t>
            </a:r>
            <a:r>
              <a:rPr lang="en-US" sz="1800" dirty="0" smtClean="0">
                <a:latin typeface="Calibri" pitchFamily="34" charset="0"/>
                <a:cs typeface="Calibri" pitchFamily="34" charset="0"/>
              </a:rPr>
              <a:t>;</a:t>
            </a:r>
          </a:p>
          <a:p>
            <a:r>
              <a:rPr lang="en-US" sz="1800" dirty="0">
                <a:latin typeface="Calibri" pitchFamily="34" charset="0"/>
                <a:cs typeface="Calibri" pitchFamily="34" charset="0"/>
              </a:rPr>
              <a:t>	</a:t>
            </a:r>
            <a:r>
              <a:rPr lang="en-US" sz="1800" dirty="0" err="1" smtClean="0">
                <a:latin typeface="Calibri" pitchFamily="34" charset="0"/>
                <a:cs typeface="Calibri" pitchFamily="34" charset="0"/>
              </a:rPr>
              <a:t>obja.func</a:t>
            </a:r>
            <a:r>
              <a:rPr lang="en-US" sz="1800" dirty="0" smtClean="0">
                <a:latin typeface="Calibri" pitchFamily="34" charset="0"/>
                <a:cs typeface="Calibri" pitchFamily="34" charset="0"/>
              </a:rPr>
              <a:t>(7);//These functions behave differently in different situations</a:t>
            </a:r>
          </a:p>
          <a:p>
            <a:r>
              <a:rPr lang="en-US" sz="1800" dirty="0">
                <a:latin typeface="Calibri" pitchFamily="34" charset="0"/>
                <a:cs typeface="Calibri" pitchFamily="34" charset="0"/>
              </a:rPr>
              <a:t>	</a:t>
            </a:r>
            <a:r>
              <a:rPr lang="en-US" sz="1800" dirty="0" err="1" smtClean="0">
                <a:latin typeface="Calibri" pitchFamily="34" charset="0"/>
                <a:cs typeface="Calibri" pitchFamily="34" charset="0"/>
              </a:rPr>
              <a:t>obja.func</a:t>
            </a:r>
            <a:r>
              <a:rPr lang="en-US" sz="1800" dirty="0" smtClean="0">
                <a:latin typeface="Calibri" pitchFamily="34" charset="0"/>
                <a:cs typeface="Calibri" pitchFamily="34" charset="0"/>
              </a:rPr>
              <a:t>(8.345);</a:t>
            </a:r>
          </a:p>
          <a:p>
            <a:r>
              <a:rPr lang="en-US" sz="1800" dirty="0">
                <a:latin typeface="Calibri" pitchFamily="34" charset="0"/>
                <a:cs typeface="Calibri" pitchFamily="34" charset="0"/>
              </a:rPr>
              <a:t>	</a:t>
            </a:r>
            <a:r>
              <a:rPr lang="en-US" sz="1800" dirty="0" err="1" smtClean="0">
                <a:latin typeface="Calibri" pitchFamily="34" charset="0"/>
                <a:cs typeface="Calibri" pitchFamily="34" charset="0"/>
              </a:rPr>
              <a:t>obja.func</a:t>
            </a:r>
            <a:r>
              <a:rPr lang="en-US" sz="1800" dirty="0" smtClean="0">
                <a:latin typeface="Calibri" pitchFamily="34" charset="0"/>
                <a:cs typeface="Calibri" pitchFamily="34" charset="0"/>
              </a:rPr>
              <a:t>(9, 5.76);</a:t>
            </a:r>
          </a:p>
          <a:p>
            <a:r>
              <a:rPr lang="en-US" sz="1800" dirty="0">
                <a:latin typeface="Calibri" pitchFamily="34" charset="0"/>
                <a:cs typeface="Calibri" pitchFamily="34" charset="0"/>
              </a:rPr>
              <a:t>}</a:t>
            </a:r>
            <a:endParaRPr lang="en-US" sz="1800" dirty="0" smtClean="0">
              <a:latin typeface="Calibri" pitchFamily="34" charset="0"/>
              <a:cs typeface="Calibri" pitchFamily="34" charset="0"/>
            </a:endParaRPr>
          </a:p>
          <a:p>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Compile time polymorphism</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8762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b="1" dirty="0">
                <a:latin typeface="Calibri" pitchFamily="34" charset="0"/>
                <a:cs typeface="Calibri" pitchFamily="34" charset="0"/>
              </a:rPr>
              <a:t>Operator Overloading:</a:t>
            </a:r>
            <a:r>
              <a:rPr lang="en-US" sz="1800" dirty="0">
                <a:latin typeface="Calibri" pitchFamily="34" charset="0"/>
                <a:cs typeface="Calibri" pitchFamily="34" charset="0"/>
              </a:rPr>
              <a:t> </a:t>
            </a: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C</a:t>
            </a:r>
            <a:r>
              <a:rPr lang="en-US" sz="1800" dirty="0">
                <a:latin typeface="Calibri" pitchFamily="34" charset="0"/>
                <a:cs typeface="Calibri" pitchFamily="34" charset="0"/>
              </a:rPr>
              <a:t>++ also provide option to overload operators. </a:t>
            </a: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For </a:t>
            </a:r>
            <a:r>
              <a:rPr lang="en-US" sz="1800" dirty="0">
                <a:latin typeface="Calibri" pitchFamily="34" charset="0"/>
                <a:cs typeface="Calibri" pitchFamily="34" charset="0"/>
              </a:rPr>
              <a:t>example, we can make the operator (‘+’) for string class to concatenate two strings. </a:t>
            </a: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We </a:t>
            </a:r>
            <a:r>
              <a:rPr lang="en-US" sz="1800" dirty="0">
                <a:latin typeface="Calibri" pitchFamily="34" charset="0"/>
                <a:cs typeface="Calibri" pitchFamily="34" charset="0"/>
              </a:rPr>
              <a:t>know that this is the addition operator whose task is to add two operands. </a:t>
            </a: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So </a:t>
            </a:r>
            <a:r>
              <a:rPr lang="en-US" sz="1800" dirty="0">
                <a:latin typeface="Calibri" pitchFamily="34" charset="0"/>
                <a:cs typeface="Calibri" pitchFamily="34" charset="0"/>
              </a:rPr>
              <a:t>a single operator ‘+’ when placed between integer operands , adds them and when placed between string operands, concatenates them</a:t>
            </a:r>
            <a:r>
              <a:rPr lang="en-US" sz="1800" dirty="0" smtClean="0">
                <a:latin typeface="Calibri" pitchFamily="34" charset="0"/>
                <a:cs typeface="Calibri" pitchFamily="34" charset="0"/>
              </a:rPr>
              <a:t>.</a:t>
            </a:r>
          </a:p>
          <a:p>
            <a:endParaRPr lang="en-US" sz="1800" dirty="0">
              <a:latin typeface="Calibri" pitchFamily="34" charset="0"/>
              <a:cs typeface="Calibri" pitchFamily="34" charset="0"/>
            </a:endParaRPr>
          </a:p>
          <a:p>
            <a:pPr fontAlgn="base"/>
            <a:r>
              <a:rPr lang="en-IN" sz="1800" dirty="0">
                <a:latin typeface="Calibri" pitchFamily="34" charset="0"/>
                <a:cs typeface="Calibri" pitchFamily="34" charset="0"/>
              </a:rPr>
              <a:t>class Complex {</a:t>
            </a:r>
          </a:p>
          <a:p>
            <a:pPr fontAlgn="base"/>
            <a:r>
              <a:rPr lang="en-IN" sz="1800" dirty="0">
                <a:latin typeface="Calibri" pitchFamily="34" charset="0"/>
                <a:cs typeface="Calibri" pitchFamily="34" charset="0"/>
              </a:rPr>
              <a:t>private:</a:t>
            </a:r>
          </a:p>
          <a:p>
            <a:pPr fontAlgn="base"/>
            <a:r>
              <a:rPr lang="en-IN" sz="1800" dirty="0">
                <a:latin typeface="Calibri" pitchFamily="34" charset="0"/>
                <a:cs typeface="Calibri" pitchFamily="34" charset="0"/>
              </a:rPr>
              <a:t>    </a:t>
            </a:r>
            <a:r>
              <a:rPr lang="en-IN" sz="1800" dirty="0" err="1">
                <a:latin typeface="Calibri" pitchFamily="34" charset="0"/>
                <a:cs typeface="Calibri" pitchFamily="34" charset="0"/>
              </a:rPr>
              <a:t>int</a:t>
            </a:r>
            <a:r>
              <a:rPr lang="en-IN" sz="1800" dirty="0">
                <a:latin typeface="Calibri" pitchFamily="34" charset="0"/>
                <a:cs typeface="Calibri" pitchFamily="34" charset="0"/>
              </a:rPr>
              <a:t> real, </a:t>
            </a:r>
            <a:r>
              <a:rPr lang="en-IN" sz="1800" dirty="0" err="1">
                <a:latin typeface="Calibri" pitchFamily="34" charset="0"/>
                <a:cs typeface="Calibri" pitchFamily="34" charset="0"/>
              </a:rPr>
              <a:t>imag</a:t>
            </a:r>
            <a:r>
              <a:rPr lang="en-IN" sz="1800" dirty="0">
                <a:latin typeface="Calibri" pitchFamily="34" charset="0"/>
                <a:cs typeface="Calibri" pitchFamily="34" charset="0"/>
              </a:rPr>
              <a:t>;</a:t>
            </a:r>
          </a:p>
          <a:p>
            <a:pPr fontAlgn="base"/>
            <a:r>
              <a:rPr lang="en-IN" sz="1800" dirty="0">
                <a:latin typeface="Calibri" pitchFamily="34" charset="0"/>
                <a:cs typeface="Calibri" pitchFamily="34" charset="0"/>
              </a:rPr>
              <a:t>public:</a:t>
            </a:r>
          </a:p>
          <a:p>
            <a:pPr fontAlgn="base"/>
            <a:r>
              <a:rPr lang="en-IN" sz="1800" dirty="0">
                <a:latin typeface="Calibri" pitchFamily="34" charset="0"/>
                <a:cs typeface="Calibri" pitchFamily="34" charset="0"/>
              </a:rPr>
              <a:t>    Complex(</a:t>
            </a:r>
            <a:r>
              <a:rPr lang="en-IN" sz="1800" dirty="0" err="1">
                <a:latin typeface="Calibri" pitchFamily="34" charset="0"/>
                <a:cs typeface="Calibri" pitchFamily="34" charset="0"/>
              </a:rPr>
              <a:t>int</a:t>
            </a:r>
            <a:r>
              <a:rPr lang="en-IN" sz="1800" dirty="0">
                <a:latin typeface="Calibri" pitchFamily="34" charset="0"/>
                <a:cs typeface="Calibri" pitchFamily="34" charset="0"/>
              </a:rPr>
              <a:t> r = 0, </a:t>
            </a:r>
            <a:r>
              <a:rPr lang="en-IN" sz="1800" dirty="0" err="1">
                <a:latin typeface="Calibri" pitchFamily="34" charset="0"/>
                <a:cs typeface="Calibri" pitchFamily="34" charset="0"/>
              </a:rPr>
              <a:t>int</a:t>
            </a:r>
            <a:r>
              <a:rPr lang="en-IN" sz="1800" dirty="0">
                <a:latin typeface="Calibri" pitchFamily="34" charset="0"/>
                <a:cs typeface="Calibri" pitchFamily="34" charset="0"/>
              </a:rPr>
              <a:t> i =0)  {real = r;   </a:t>
            </a:r>
            <a:r>
              <a:rPr lang="en-IN" sz="1800" dirty="0" err="1">
                <a:latin typeface="Calibri" pitchFamily="34" charset="0"/>
                <a:cs typeface="Calibri" pitchFamily="34" charset="0"/>
              </a:rPr>
              <a:t>imag</a:t>
            </a:r>
            <a:r>
              <a:rPr lang="en-IN" sz="1800" dirty="0">
                <a:latin typeface="Calibri" pitchFamily="34" charset="0"/>
                <a:cs typeface="Calibri" pitchFamily="34" charset="0"/>
              </a:rPr>
              <a:t> = i</a:t>
            </a:r>
            <a:r>
              <a:rPr lang="en-IN" sz="1800" dirty="0" smtClean="0">
                <a:latin typeface="Calibri" pitchFamily="34" charset="0"/>
                <a:cs typeface="Calibri" pitchFamily="34" charset="0"/>
              </a:rPr>
              <a:t>;}</a:t>
            </a:r>
          </a:p>
          <a:p>
            <a:pPr fontAlgn="base"/>
            <a:endParaRPr lang="en-IN" sz="1800" dirty="0">
              <a:latin typeface="Calibri" pitchFamily="34" charset="0"/>
              <a:cs typeface="Calibri" pitchFamily="34" charset="0"/>
            </a:endParaRPr>
          </a:p>
          <a:p>
            <a:pPr fontAlgn="base"/>
            <a:r>
              <a:rPr lang="en-IN" sz="1800" dirty="0" smtClean="0">
                <a:latin typeface="Calibri" pitchFamily="34" charset="0"/>
                <a:cs typeface="Calibri" pitchFamily="34" charset="0"/>
              </a:rPr>
              <a:t>    void </a:t>
            </a:r>
            <a:r>
              <a:rPr lang="en-IN" sz="1800" dirty="0">
                <a:latin typeface="Calibri" pitchFamily="34" charset="0"/>
                <a:cs typeface="Calibri" pitchFamily="34" charset="0"/>
              </a:rPr>
              <a:t>print() { </a:t>
            </a:r>
            <a:r>
              <a:rPr lang="en-IN" sz="1800" dirty="0" err="1">
                <a:latin typeface="Calibri" pitchFamily="34" charset="0"/>
                <a:cs typeface="Calibri" pitchFamily="34" charset="0"/>
              </a:rPr>
              <a:t>cout</a:t>
            </a:r>
            <a:r>
              <a:rPr lang="en-IN" sz="1800" dirty="0">
                <a:latin typeface="Calibri" pitchFamily="34" charset="0"/>
                <a:cs typeface="Calibri" pitchFamily="34" charset="0"/>
              </a:rPr>
              <a:t> &lt;&lt; real &lt;&lt; " + i" &lt;&lt; </a:t>
            </a:r>
            <a:r>
              <a:rPr lang="en-IN" sz="1800" dirty="0" err="1">
                <a:latin typeface="Calibri" pitchFamily="34" charset="0"/>
                <a:cs typeface="Calibri" pitchFamily="34" charset="0"/>
              </a:rPr>
              <a:t>imag</a:t>
            </a:r>
            <a:r>
              <a:rPr lang="en-IN" sz="1800" dirty="0">
                <a:latin typeface="Calibri" pitchFamily="34" charset="0"/>
                <a:cs typeface="Calibri" pitchFamily="34" charset="0"/>
              </a:rPr>
              <a:t> &lt;&lt; </a:t>
            </a:r>
            <a:r>
              <a:rPr lang="en-IN" sz="1800" dirty="0" err="1">
                <a:latin typeface="Calibri" pitchFamily="34" charset="0"/>
                <a:cs typeface="Calibri" pitchFamily="34" charset="0"/>
              </a:rPr>
              <a:t>endl</a:t>
            </a:r>
            <a:r>
              <a:rPr lang="en-IN" sz="1800" dirty="0">
                <a:latin typeface="Calibri" pitchFamily="34" charset="0"/>
                <a:cs typeface="Calibri" pitchFamily="34" charset="0"/>
              </a:rPr>
              <a:t>; </a:t>
            </a:r>
            <a:r>
              <a:rPr lang="en-IN" sz="1800" dirty="0" smtClean="0">
                <a:latin typeface="Calibri" pitchFamily="34" charset="0"/>
                <a:cs typeface="Calibri" pitchFamily="34" charset="0"/>
              </a:rPr>
              <a:t>}</a:t>
            </a:r>
            <a:endParaRPr lang="en-IN" sz="1800" dirty="0">
              <a:latin typeface="Calibri" pitchFamily="34" charset="0"/>
              <a:cs typeface="Calibri" pitchFamily="34" charset="0"/>
            </a:endParaRPr>
          </a:p>
          <a:p>
            <a:pPr fontAlgn="base"/>
            <a:r>
              <a:rPr lang="en-IN" sz="1800" dirty="0">
                <a:latin typeface="Calibri" pitchFamily="34" charset="0"/>
                <a:cs typeface="Calibri" pitchFamily="34" charset="0"/>
              </a:rPr>
              <a:t>  </a:t>
            </a:r>
            <a:r>
              <a:rPr lang="en-IN" sz="1800" dirty="0"/>
              <a:t>   </a:t>
            </a:r>
            <a:r>
              <a:rPr lang="en-IN" sz="1800" dirty="0"/>
              <a:t> </a:t>
            </a:r>
            <a:r>
              <a:rPr lang="en-IN" sz="1800" dirty="0"/>
              <a:t>  </a:t>
            </a: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Compile time polymorphism</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1388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IN" sz="1800" dirty="0">
                <a:latin typeface="Calibri" pitchFamily="34" charset="0"/>
                <a:cs typeface="Calibri" pitchFamily="34" charset="0"/>
              </a:rPr>
              <a:t>   // This is automatically called when '+' is used </a:t>
            </a:r>
            <a:r>
              <a:rPr lang="en-IN" sz="1800" dirty="0" smtClean="0">
                <a:latin typeface="Calibri" pitchFamily="34" charset="0"/>
                <a:cs typeface="Calibri" pitchFamily="34" charset="0"/>
              </a:rPr>
              <a:t>with between </a:t>
            </a:r>
            <a:r>
              <a:rPr lang="en-IN" sz="1800" dirty="0">
                <a:latin typeface="Calibri" pitchFamily="34" charset="0"/>
                <a:cs typeface="Calibri" pitchFamily="34" charset="0"/>
              </a:rPr>
              <a:t>two Complex objects</a:t>
            </a:r>
          </a:p>
          <a:p>
            <a:pPr fontAlgn="base"/>
            <a:r>
              <a:rPr lang="en-IN" sz="1800" dirty="0">
                <a:latin typeface="Calibri" pitchFamily="34" charset="0"/>
                <a:cs typeface="Calibri" pitchFamily="34" charset="0"/>
              </a:rPr>
              <a:t>    </a:t>
            </a:r>
            <a:r>
              <a:rPr lang="en-IN" sz="1800" dirty="0" smtClean="0">
                <a:latin typeface="Calibri" pitchFamily="34" charset="0"/>
                <a:cs typeface="Calibri" pitchFamily="34" charset="0"/>
              </a:rPr>
              <a:t>Complex </a:t>
            </a:r>
            <a:r>
              <a:rPr lang="en-IN" sz="1800" dirty="0">
                <a:latin typeface="Calibri" pitchFamily="34" charset="0"/>
                <a:cs typeface="Calibri" pitchFamily="34" charset="0"/>
              </a:rPr>
              <a:t>operator + (Complex </a:t>
            </a:r>
            <a:r>
              <a:rPr lang="en-IN" sz="1800" dirty="0" err="1">
                <a:latin typeface="Calibri" pitchFamily="34" charset="0"/>
                <a:cs typeface="Calibri" pitchFamily="34" charset="0"/>
              </a:rPr>
              <a:t>const</a:t>
            </a:r>
            <a:r>
              <a:rPr lang="en-IN" sz="1800" dirty="0">
                <a:latin typeface="Calibri" pitchFamily="34" charset="0"/>
                <a:cs typeface="Calibri" pitchFamily="34" charset="0"/>
              </a:rPr>
              <a:t> &amp;</a:t>
            </a:r>
            <a:r>
              <a:rPr lang="en-IN" sz="1800" dirty="0" err="1">
                <a:latin typeface="Calibri" pitchFamily="34" charset="0"/>
                <a:cs typeface="Calibri" pitchFamily="34" charset="0"/>
              </a:rPr>
              <a:t>obj</a:t>
            </a:r>
            <a:r>
              <a:rPr lang="en-IN" sz="1800" dirty="0">
                <a:latin typeface="Calibri" pitchFamily="34" charset="0"/>
                <a:cs typeface="Calibri" pitchFamily="34" charset="0"/>
              </a:rPr>
              <a:t>) {</a:t>
            </a:r>
          </a:p>
          <a:p>
            <a:pPr fontAlgn="base"/>
            <a:r>
              <a:rPr lang="en-IN" sz="1800" dirty="0" smtClean="0">
                <a:latin typeface="Calibri" pitchFamily="34" charset="0"/>
                <a:cs typeface="Calibri" pitchFamily="34" charset="0"/>
              </a:rPr>
              <a:t>         Complex </a:t>
            </a:r>
            <a:r>
              <a:rPr lang="en-IN" sz="1800" dirty="0">
                <a:latin typeface="Calibri" pitchFamily="34" charset="0"/>
                <a:cs typeface="Calibri" pitchFamily="34" charset="0"/>
              </a:rPr>
              <a:t>res;</a:t>
            </a:r>
          </a:p>
          <a:p>
            <a:pPr fontAlgn="base"/>
            <a:r>
              <a:rPr lang="en-IN" sz="1800" dirty="0">
                <a:latin typeface="Calibri" pitchFamily="34" charset="0"/>
                <a:cs typeface="Calibri" pitchFamily="34" charset="0"/>
              </a:rPr>
              <a:t>         </a:t>
            </a:r>
            <a:r>
              <a:rPr lang="en-IN" sz="1800" dirty="0" err="1">
                <a:latin typeface="Calibri" pitchFamily="34" charset="0"/>
                <a:cs typeface="Calibri" pitchFamily="34" charset="0"/>
              </a:rPr>
              <a:t>res.real</a:t>
            </a:r>
            <a:r>
              <a:rPr lang="en-IN" sz="1800" dirty="0">
                <a:latin typeface="Calibri" pitchFamily="34" charset="0"/>
                <a:cs typeface="Calibri" pitchFamily="34" charset="0"/>
              </a:rPr>
              <a:t> = real + </a:t>
            </a:r>
            <a:r>
              <a:rPr lang="en-IN" sz="1800" dirty="0" err="1">
                <a:latin typeface="Calibri" pitchFamily="34" charset="0"/>
                <a:cs typeface="Calibri" pitchFamily="34" charset="0"/>
              </a:rPr>
              <a:t>obj.real</a:t>
            </a:r>
            <a:r>
              <a:rPr lang="en-IN" sz="1800" dirty="0">
                <a:latin typeface="Calibri" pitchFamily="34" charset="0"/>
                <a:cs typeface="Calibri" pitchFamily="34" charset="0"/>
              </a:rPr>
              <a:t>;</a:t>
            </a:r>
          </a:p>
          <a:p>
            <a:pPr fontAlgn="base"/>
            <a:r>
              <a:rPr lang="en-IN" sz="1800" dirty="0">
                <a:latin typeface="Calibri" pitchFamily="34" charset="0"/>
                <a:cs typeface="Calibri" pitchFamily="34" charset="0"/>
              </a:rPr>
              <a:t>         </a:t>
            </a:r>
            <a:r>
              <a:rPr lang="en-IN" sz="1800" dirty="0" err="1">
                <a:latin typeface="Calibri" pitchFamily="34" charset="0"/>
                <a:cs typeface="Calibri" pitchFamily="34" charset="0"/>
              </a:rPr>
              <a:t>res.imag</a:t>
            </a:r>
            <a:r>
              <a:rPr lang="en-IN" sz="1800" dirty="0">
                <a:latin typeface="Calibri" pitchFamily="34" charset="0"/>
                <a:cs typeface="Calibri" pitchFamily="34" charset="0"/>
              </a:rPr>
              <a:t> = </a:t>
            </a:r>
            <a:r>
              <a:rPr lang="en-IN" sz="1800" dirty="0" err="1">
                <a:latin typeface="Calibri" pitchFamily="34" charset="0"/>
                <a:cs typeface="Calibri" pitchFamily="34" charset="0"/>
              </a:rPr>
              <a:t>imag</a:t>
            </a:r>
            <a:r>
              <a:rPr lang="en-IN" sz="1800" dirty="0">
                <a:latin typeface="Calibri" pitchFamily="34" charset="0"/>
                <a:cs typeface="Calibri" pitchFamily="34" charset="0"/>
              </a:rPr>
              <a:t> + </a:t>
            </a:r>
            <a:r>
              <a:rPr lang="en-IN" sz="1800" dirty="0" err="1">
                <a:latin typeface="Calibri" pitchFamily="34" charset="0"/>
                <a:cs typeface="Calibri" pitchFamily="34" charset="0"/>
              </a:rPr>
              <a:t>obj.imag</a:t>
            </a:r>
            <a:r>
              <a:rPr lang="en-IN" sz="1800" dirty="0">
                <a:latin typeface="Calibri" pitchFamily="34" charset="0"/>
                <a:cs typeface="Calibri" pitchFamily="34" charset="0"/>
              </a:rPr>
              <a:t>;</a:t>
            </a:r>
          </a:p>
          <a:p>
            <a:pPr fontAlgn="base"/>
            <a:r>
              <a:rPr lang="en-IN" sz="1800" dirty="0">
                <a:latin typeface="Calibri" pitchFamily="34" charset="0"/>
                <a:cs typeface="Calibri" pitchFamily="34" charset="0"/>
              </a:rPr>
              <a:t>         return res;</a:t>
            </a:r>
          </a:p>
          <a:p>
            <a:pPr fontAlgn="base"/>
            <a:r>
              <a:rPr lang="en-IN" sz="1800" dirty="0">
                <a:latin typeface="Calibri" pitchFamily="34" charset="0"/>
                <a:cs typeface="Calibri" pitchFamily="34" charset="0"/>
              </a:rPr>
              <a:t>    }</a:t>
            </a:r>
          </a:p>
          <a:p>
            <a:pPr fontAlgn="base"/>
            <a:r>
              <a:rPr lang="en-IN" sz="1800" dirty="0" err="1" smtClean="0">
                <a:latin typeface="Calibri" pitchFamily="34" charset="0"/>
                <a:cs typeface="Calibri" pitchFamily="34" charset="0"/>
              </a:rPr>
              <a:t>int</a:t>
            </a:r>
            <a:r>
              <a:rPr lang="en-IN" sz="1800" dirty="0" smtClean="0">
                <a:latin typeface="Calibri" pitchFamily="34" charset="0"/>
                <a:cs typeface="Calibri" pitchFamily="34" charset="0"/>
              </a:rPr>
              <a:t> </a:t>
            </a:r>
            <a:r>
              <a:rPr lang="en-IN" sz="1800" dirty="0">
                <a:latin typeface="Calibri" pitchFamily="34" charset="0"/>
                <a:cs typeface="Calibri" pitchFamily="34" charset="0"/>
              </a:rPr>
              <a:t>main</a:t>
            </a:r>
            <a:r>
              <a:rPr lang="en-IN" sz="1800" dirty="0" smtClean="0">
                <a:latin typeface="Calibri" pitchFamily="34" charset="0"/>
                <a:cs typeface="Calibri" pitchFamily="34" charset="0"/>
              </a:rPr>
              <a:t>() {</a:t>
            </a:r>
            <a:endParaRPr lang="en-IN" sz="1800" dirty="0">
              <a:latin typeface="Calibri" pitchFamily="34" charset="0"/>
              <a:cs typeface="Calibri" pitchFamily="34" charset="0"/>
            </a:endParaRPr>
          </a:p>
          <a:p>
            <a:pPr fontAlgn="base"/>
            <a:r>
              <a:rPr lang="en-IN" sz="1800" dirty="0">
                <a:latin typeface="Calibri" pitchFamily="34" charset="0"/>
                <a:cs typeface="Calibri" pitchFamily="34" charset="0"/>
              </a:rPr>
              <a:t>    Complex c1(10, 5), c2(2, 4);</a:t>
            </a:r>
          </a:p>
          <a:p>
            <a:pPr fontAlgn="base"/>
            <a:r>
              <a:rPr lang="en-IN" sz="1800" dirty="0">
                <a:latin typeface="Calibri" pitchFamily="34" charset="0"/>
                <a:cs typeface="Calibri" pitchFamily="34" charset="0"/>
              </a:rPr>
              <a:t>    Complex c3 = c1 + c2; // An example call to "operator+"</a:t>
            </a:r>
          </a:p>
          <a:p>
            <a:pPr fontAlgn="base"/>
            <a:r>
              <a:rPr lang="en-IN" sz="1800" dirty="0">
                <a:latin typeface="Calibri" pitchFamily="34" charset="0"/>
                <a:cs typeface="Calibri" pitchFamily="34" charset="0"/>
              </a:rPr>
              <a:t>    c3.print();</a:t>
            </a:r>
          </a:p>
          <a:p>
            <a:pPr fontAlgn="base"/>
            <a:r>
              <a:rPr lang="en-IN" sz="1800" dirty="0">
                <a:latin typeface="Calibri" pitchFamily="34" charset="0"/>
                <a:cs typeface="Calibri" pitchFamily="34" charset="0"/>
              </a:rPr>
              <a:t>}</a:t>
            </a:r>
          </a:p>
          <a:p>
            <a:r>
              <a:rPr lang="en-US" sz="1800" dirty="0">
                <a:latin typeface="Calibri" pitchFamily="34" charset="0"/>
                <a:cs typeface="Calibri" pitchFamily="34" charset="0"/>
              </a:rPr>
              <a:t>The operator ‘+’ is an addition operator and can add two numbers(integers or floating point) but here the operator is made to perform addition of two imaginary or complex numbers.</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Compile time polymorphism</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34586892"/>
      </p:ext>
    </p:extLst>
  </p:cSld>
  <p:clrMapOvr>
    <a:masterClrMapping/>
  </p:clrMapOvr>
</p:sld>
</file>

<file path=ppt/theme/theme1.xml><?xml version="1.0" encoding="utf-8"?>
<a:theme xmlns:a="http://schemas.openxmlformats.org/drawingml/2006/main" name="Simple Ligh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2778</TotalTime>
  <Words>2369</Words>
  <Application>Microsoft Office PowerPoint</Application>
  <PresentationFormat>On-screen Show (16:9)</PresentationFormat>
  <Paragraphs>499</Paragraphs>
  <Slides>49</Slides>
  <Notes>49</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BLACKSTORM</dc:creator>
  <cp:lastModifiedBy>lenovo</cp:lastModifiedBy>
  <cp:revision>288</cp:revision>
  <dcterms:modified xsi:type="dcterms:W3CDTF">2021-04-14T11:12:12Z</dcterms:modified>
</cp:coreProperties>
</file>