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93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23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7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86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4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07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698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828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09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552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393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454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1358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874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435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388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275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Function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r>
              <a:rPr lang="en-US" dirty="0"/>
              <a:t/>
            </a:r>
            <a:br>
              <a:rPr lang="en-US" dirty="0"/>
            </a:br>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Built-In</a:t>
            </a:r>
            <a:r>
              <a:rPr lang="en" sz="2400" b="1" dirty="0">
                <a:solidFill>
                  <a:srgbClr val="FFFFFF"/>
                </a:solidFill>
                <a:latin typeface="Calibri"/>
                <a:cs typeface="Calibri"/>
              </a:rPr>
              <a:t>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r>
              <a:rPr lang="en-US" dirty="0"/>
              <a:t/>
            </a:r>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r>
              <a:rPr lang="en-US" dirty="0"/>
              <a:t/>
            </a:r>
            <a:br>
              <a:rPr lang="en-US" dirty="0"/>
            </a:br>
            <a:endParaRPr lang="en-US" sz="1800">
              <a:latin typeface="Calibri"/>
            </a:endParaRPr>
          </a:p>
          <a:p>
            <a:r>
              <a:rPr lang="en-US" sz="1800">
                <a:latin typeface="Calibri"/>
              </a:rPr>
              <a:t>int main() {</a:t>
            </a:r>
          </a:p>
          <a:p>
            <a:r>
              <a:rPr lang="en-US" dirty="0"/>
              <a:t/>
            </a:r>
            <a:br>
              <a:rPr lang="en-US" dirty="0"/>
            </a:br>
            <a:endParaRPr lang="en-US" sz="1800">
              <a:latin typeface="Calibri"/>
            </a:endParaRPr>
          </a:p>
          <a:p>
            <a:r>
              <a:rPr lang="en-US" sz="1800">
                <a:latin typeface="Calibri"/>
              </a:rPr>
              <a:t>sayHello();</a:t>
            </a:r>
          </a:p>
          <a:p>
            <a:r>
              <a:rPr lang="en-US" dirty="0"/>
              <a:t/>
            </a:r>
            <a:br>
              <a:rPr lang="en-US" dirty="0"/>
            </a:br>
            <a:endParaRPr lang="en-US" sz="1800">
              <a:latin typeface="Calibri"/>
            </a:endParaRPr>
          </a:p>
          <a:p>
            <a:r>
              <a:rPr lang="en-US" sz="1800">
                <a:latin typeface="Calibri"/>
              </a:rPr>
              <a:t>return 0;</a:t>
            </a:r>
          </a:p>
          <a:p>
            <a:r>
              <a:rPr lang="en-US" sz="1800">
                <a:latin typeface="Calibri"/>
              </a:rPr>
              <a:t>}</a:t>
            </a:r>
          </a:p>
          <a:p>
            <a:r>
              <a:rPr lang="en-US" dirty="0"/>
              <a:t/>
            </a:r>
            <a:br>
              <a:rPr lang="en-US" dirty="0"/>
            </a:br>
            <a:endParaRPr lang="en-US" sz="1800">
              <a:latin typeface="Calibri"/>
            </a:endParaRPr>
          </a:p>
          <a:p>
            <a:r>
              <a:rPr lang="en-US" dirty="0"/>
              <a:t/>
            </a:r>
            <a:br>
              <a:rPr lang="en-US" dirty="0"/>
            </a:br>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When you define a function, you can specify a default value for each of the last parameters. This value will be used if the corresponding argument is left blank when calling to the function.</a:t>
            </a:r>
          </a:p>
          <a:p>
            <a:pPr algn="just"/>
            <a:endParaRPr lang="en-US" sz="1800" dirty="0">
              <a:latin typeface="Calibri"/>
            </a:endParaRPr>
          </a:p>
          <a:p>
            <a:pPr algn="just"/>
            <a:endParaRPr lang="en-US" sz="1800" dirty="0">
              <a:latin typeface="Calibri"/>
            </a:endParaRPr>
          </a:p>
          <a:p>
            <a:pPr algn="just"/>
            <a:r>
              <a:rPr lang="en-US" sz="1800" dirty="0">
                <a:latin typeface="Calibri"/>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p>
          <a:p>
            <a:pPr algn="just"/>
            <a:endParaRPr lang="en-US" sz="1800" dirty="0">
              <a:latin typeface="Calibri"/>
            </a:endParaRPr>
          </a:p>
          <a:p>
            <a:pPr algn="just"/>
            <a:endParaRPr lang="en-US" sz="1800" dirty="0">
              <a:latin typeface="Calibri"/>
            </a:endParaRPr>
          </a:p>
          <a:p>
            <a:pPr algn="just"/>
            <a:r>
              <a:rPr lang="en-US" sz="1800" dirty="0">
                <a:latin typeface="Calibri"/>
              </a:rPr>
              <a:t> Consider the following example −</a:t>
            </a:r>
          </a:p>
          <a:p>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699" y="92375"/>
            <a:ext cx="8082355"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a:t>
            </a:r>
            <a:r>
              <a:rPr lang="en" sz="2400" b="1" dirty="0" smtClean="0">
                <a:solidFill>
                  <a:srgbClr val="FFFFFF"/>
                </a:solidFill>
                <a:latin typeface="Calibri"/>
                <a:cs typeface="Calibri"/>
              </a:rPr>
              <a:t>Parameter List (Default Values </a:t>
            </a:r>
            <a:r>
              <a:rPr lang="en" sz="2400" b="1" dirty="0">
                <a:solidFill>
                  <a:srgbClr val="FFFFFF"/>
                </a:solidFill>
                <a:latin typeface="Calibri"/>
                <a:cs typeface="Calibri"/>
              </a:rPr>
              <a:t>for the </a:t>
            </a:r>
            <a:r>
              <a:rPr lang="en" sz="2400" b="1" dirty="0" smtClean="0">
                <a:solidFill>
                  <a:srgbClr val="FFFFFF"/>
                </a:solidFill>
                <a:latin typeface="Calibri"/>
                <a:cs typeface="Calibri"/>
              </a:rPr>
              <a:t>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#include &lt;iostream&gt; </a:t>
            </a:r>
          </a:p>
          <a:p>
            <a:pPr algn="just"/>
            <a:r>
              <a:rPr lang="en-US" sz="1800" dirty="0">
                <a:latin typeface="Calibri"/>
              </a:rPr>
              <a:t>using namespace std; </a:t>
            </a:r>
          </a:p>
          <a:p>
            <a:pPr algn="just"/>
            <a:endParaRPr lang="en-US" sz="1800" dirty="0">
              <a:latin typeface="Calibri"/>
            </a:endParaRPr>
          </a:p>
          <a:p>
            <a:pPr algn="just"/>
            <a:r>
              <a:rPr lang="en-US" sz="1800" dirty="0">
                <a:latin typeface="Calibri"/>
              </a:rPr>
              <a:t>int sum(int a, int b = 20) { </a:t>
            </a:r>
          </a:p>
          <a:p>
            <a:pPr algn="just"/>
            <a:r>
              <a:rPr lang="en-US" sz="1800" dirty="0">
                <a:latin typeface="Calibri"/>
              </a:rPr>
              <a:t>   int result; </a:t>
            </a:r>
          </a:p>
          <a:p>
            <a:pPr algn="just"/>
            <a:r>
              <a:rPr lang="en-US" sz="1800" dirty="0">
                <a:latin typeface="Calibri"/>
              </a:rPr>
              <a:t>   result = a + b; </a:t>
            </a:r>
          </a:p>
          <a:p>
            <a:pPr algn="just"/>
            <a:r>
              <a:rPr lang="en-US" sz="1800" dirty="0">
                <a:latin typeface="Calibri"/>
              </a:rPr>
              <a:t>  </a:t>
            </a:r>
          </a:p>
          <a:p>
            <a:pPr algn="just"/>
            <a:r>
              <a:rPr lang="en-US" sz="1800" dirty="0">
                <a:latin typeface="Calibri"/>
              </a:rPr>
              <a:t>   return (result); </a:t>
            </a:r>
          </a:p>
          <a:p>
            <a:pPr algn="just"/>
            <a:r>
              <a:rPr lang="en-US" sz="1800" dirty="0">
                <a:latin typeface="Calibri"/>
              </a:rPr>
              <a:t>} </a:t>
            </a:r>
          </a:p>
          <a:p>
            <a:pPr algn="just"/>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560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int main () { </a:t>
            </a:r>
          </a:p>
          <a:p>
            <a:pPr algn="just"/>
            <a:r>
              <a:rPr lang="en-US" sz="1800" dirty="0">
                <a:latin typeface="Calibri"/>
              </a:rPr>
              <a:t>   // local variable declaration: </a:t>
            </a:r>
          </a:p>
          <a:p>
            <a:pPr algn="just"/>
            <a:r>
              <a:rPr lang="en-US" sz="1800" dirty="0">
                <a:latin typeface="Calibri"/>
              </a:rPr>
              <a:t>   int a = 100; </a:t>
            </a:r>
          </a:p>
          <a:p>
            <a:pPr algn="just"/>
            <a:r>
              <a:rPr lang="en-US" sz="1800" dirty="0">
                <a:latin typeface="Calibri"/>
              </a:rPr>
              <a:t>   int b = 200; </a:t>
            </a:r>
          </a:p>
          <a:p>
            <a:pPr algn="just"/>
            <a:r>
              <a:rPr lang="en-US" sz="1800" dirty="0">
                <a:latin typeface="Calibri"/>
              </a:rPr>
              <a:t>   int result; </a:t>
            </a:r>
          </a:p>
          <a:p>
            <a:pPr algn="just"/>
            <a:r>
              <a:rPr lang="en-US" sz="1800" dirty="0">
                <a:latin typeface="Calibri"/>
              </a:rPr>
              <a:t>   // calling a function to add the values. </a:t>
            </a:r>
          </a:p>
          <a:p>
            <a:pPr algn="just"/>
            <a:r>
              <a:rPr lang="en-US" sz="1800" dirty="0">
                <a:latin typeface="Calibri"/>
              </a:rPr>
              <a:t>   result = sum(a, b); </a:t>
            </a:r>
          </a:p>
          <a:p>
            <a:pPr algn="just"/>
            <a:r>
              <a:rPr lang="en-US" sz="1800" dirty="0">
                <a:latin typeface="Calibri"/>
              </a:rPr>
              <a:t>   </a:t>
            </a:r>
            <a:r>
              <a:rPr lang="en-US" sz="1800" dirty="0" err="1">
                <a:latin typeface="Calibri"/>
              </a:rPr>
              <a:t>cout</a:t>
            </a:r>
            <a:r>
              <a:rPr lang="en-US" sz="1800" dirty="0">
                <a:latin typeface="Calibri"/>
              </a:rPr>
              <a:t> &lt;&lt; "Total value is :" &lt;&lt; result &lt;&lt; </a:t>
            </a:r>
            <a:r>
              <a:rPr lang="en-US" sz="1800" dirty="0" err="1">
                <a:latin typeface="Calibri"/>
              </a:rPr>
              <a:t>endl</a:t>
            </a:r>
            <a:r>
              <a:rPr lang="en-US" sz="1800" dirty="0">
                <a:latin typeface="Calibri"/>
              </a:rPr>
              <a:t>; </a:t>
            </a:r>
          </a:p>
          <a:p>
            <a:pPr algn="just"/>
            <a:endParaRPr lang="en-US" sz="1800" dirty="0">
              <a:latin typeface="Calibri"/>
            </a:endParaRPr>
          </a:p>
          <a:p>
            <a:pPr algn="just"/>
            <a:r>
              <a:rPr lang="en-US" sz="1800" dirty="0">
                <a:latin typeface="Calibri"/>
              </a:rPr>
              <a:t>   // calling a function again as follows. </a:t>
            </a:r>
          </a:p>
          <a:p>
            <a:pPr algn="just"/>
            <a:r>
              <a:rPr lang="en-US" sz="1800" dirty="0">
                <a:latin typeface="Calibri"/>
              </a:rPr>
              <a:t>   result = sum(a); </a:t>
            </a:r>
          </a:p>
          <a:p>
            <a:pPr algn="just"/>
            <a:r>
              <a:rPr lang="en-US" sz="1800" dirty="0">
                <a:latin typeface="Calibri"/>
              </a:rPr>
              <a:t>   </a:t>
            </a:r>
            <a:r>
              <a:rPr lang="en-US" sz="1800" dirty="0" err="1">
                <a:latin typeface="Calibri"/>
              </a:rPr>
              <a:t>cout</a:t>
            </a:r>
            <a:r>
              <a:rPr lang="en-US" sz="1800" dirty="0">
                <a:latin typeface="Calibri"/>
              </a:rPr>
              <a:t> &lt;&lt; "Total value is :" &lt;&lt; result &lt;&lt; </a:t>
            </a:r>
            <a:r>
              <a:rPr lang="en-US" sz="1800" dirty="0" err="1">
                <a:latin typeface="Calibri"/>
              </a:rPr>
              <a:t>endl</a:t>
            </a:r>
            <a:r>
              <a:rPr lang="en-US" sz="1800" dirty="0">
                <a:latin typeface="Calibri"/>
              </a:rPr>
              <a:t>; </a:t>
            </a:r>
          </a:p>
          <a:p>
            <a:pPr algn="just"/>
            <a:r>
              <a:rPr lang="en-US" sz="1800" dirty="0">
                <a:latin typeface="Calibri"/>
              </a:rPr>
              <a:t>   return 0; </a:t>
            </a:r>
          </a:p>
          <a:p>
            <a:pPr algn="just"/>
            <a:r>
              <a:rPr lang="en-US" sz="1800" dirty="0">
                <a:latin typeface="Calibri"/>
              </a:rPr>
              <a:t>} </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4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Total value is :300</a:t>
            </a:r>
            <a:endParaRPr lang="en-US" dirty="0">
              <a:latin typeface="Calibri"/>
            </a:endParaRPr>
          </a:p>
          <a:p>
            <a:pPr algn="just"/>
            <a:r>
              <a:rPr lang="en-US" sz="1800" dirty="0">
                <a:latin typeface="Calibri"/>
              </a:rPr>
              <a:t>
Total value is :120</a:t>
            </a:r>
            <a:endParaRPr lang="en-US"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469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Create a calculator that takes a number, a basic math operator (+,-,*,/,^), and a second number all from user input, and have it print the result of the mathematical operation. The mathematical operations should be wrapped inside of functions.</a:t>
            </a:r>
            <a:endParaRPr lang="en-US" sz="180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A person is </a:t>
            </a:r>
            <a:r>
              <a:rPr lang="en-US" sz="1800" dirty="0" err="1">
                <a:latin typeface="Calibri"/>
              </a:rPr>
              <a:t>elligible</a:t>
            </a:r>
            <a:r>
              <a:rPr lang="en-US" sz="1800" dirty="0">
                <a:latin typeface="Calibri"/>
              </a:rPr>
              <a:t> to vote if his/her age is greater than or equal to 18. Define a function to find out if he/she is </a:t>
            </a:r>
            <a:r>
              <a:rPr lang="en-US" sz="1800" dirty="0" err="1">
                <a:latin typeface="Calibri"/>
              </a:rPr>
              <a:t>elligible</a:t>
            </a:r>
            <a:r>
              <a:rPr lang="en-US" sz="1800" dirty="0">
                <a:latin typeface="Calibri"/>
              </a:rPr>
              <a:t> to vote.</a:t>
            </a:r>
            <a:endParaRPr lang="en-US" sz="1800">
              <a:latin typeface="Calibri"/>
            </a:endParaRPr>
          </a:p>
          <a:p>
            <a:pPr marL="285750" indent="-285750">
              <a:buChar char="•"/>
            </a:pPr>
            <a:endParaRPr lang="en-US" sz="1800" dirty="0">
              <a:latin typeface="Calibri"/>
            </a:endParaRPr>
          </a:p>
          <a:p>
            <a:pPr marL="285750" indent="-285750">
              <a:buChar char="•"/>
            </a:pPr>
            <a:r>
              <a:rPr lang="en-US" sz="1800" dirty="0">
                <a:latin typeface="Calibri"/>
              </a:rPr>
              <a:t>Write a program which will ask the user to enter his/her marks (out of 100). Define a function that will display grades according to the marks entered as below:</a:t>
            </a:r>
            <a:br>
              <a:rPr lang="en-US" sz="1800" dirty="0">
                <a:latin typeface="Calibri"/>
              </a:rPr>
            </a:br>
            <a:r>
              <a:rPr lang="en-US" sz="1800" dirty="0">
                <a:latin typeface="Calibri"/>
              </a:rPr>
              <a:t>Marks        Grade</a:t>
            </a:r>
            <a:br>
              <a:rPr lang="en-US" sz="1800" dirty="0">
                <a:latin typeface="Calibri"/>
              </a:rPr>
            </a:br>
            <a:r>
              <a:rPr lang="en-US" sz="1800" dirty="0">
                <a:latin typeface="Calibri"/>
              </a:rPr>
              <a:t>91-100         AA</a:t>
            </a:r>
            <a:br>
              <a:rPr lang="en-US" sz="1800" dirty="0">
                <a:latin typeface="Calibri"/>
              </a:rPr>
            </a:br>
            <a:r>
              <a:rPr lang="en-US" sz="1800" dirty="0">
                <a:latin typeface="Calibri"/>
              </a:rPr>
              <a:t>81-90          AB</a:t>
            </a:r>
            <a:br>
              <a:rPr lang="en-US" sz="1800" dirty="0">
                <a:latin typeface="Calibri"/>
              </a:rPr>
            </a:br>
            <a:r>
              <a:rPr lang="en-US" sz="1800" dirty="0">
                <a:latin typeface="Calibri"/>
              </a:rPr>
              <a:t>71-80          BB</a:t>
            </a:r>
            <a:br>
              <a:rPr lang="en-US" sz="1800" dirty="0">
                <a:latin typeface="Calibri"/>
              </a:rPr>
            </a:br>
            <a:r>
              <a:rPr lang="en-US" sz="1800" dirty="0">
                <a:latin typeface="Calibri"/>
              </a:rPr>
              <a:t>61-70          BC</a:t>
            </a:r>
            <a:br>
              <a:rPr lang="en-US" sz="1800" dirty="0">
                <a:latin typeface="Calibri"/>
              </a:rPr>
            </a:br>
            <a:r>
              <a:rPr lang="en-US" sz="1800" dirty="0">
                <a:latin typeface="Calibri"/>
              </a:rPr>
              <a:t>51-60          CD</a:t>
            </a:r>
            <a:br>
              <a:rPr lang="en-US" sz="1800" dirty="0">
                <a:latin typeface="Calibri"/>
              </a:rPr>
            </a:br>
            <a:r>
              <a:rPr lang="en-US" sz="1800" dirty="0">
                <a:latin typeface="Calibri"/>
              </a:rPr>
              <a:t>41-50          DD</a:t>
            </a:r>
            <a:br>
              <a:rPr lang="en-US" sz="1800" dirty="0">
                <a:latin typeface="Calibri"/>
              </a:rPr>
            </a:br>
            <a:r>
              <a:rPr lang="en-US" sz="1800" dirty="0">
                <a:latin typeface="Calibri"/>
              </a:rPr>
              <a:t>&lt;=40          Fail</a:t>
            </a: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12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Function overloading is a C++ programming feature that allows us to have more than one function having same name but different parameter list, </a:t>
            </a:r>
            <a:endParaRPr lang="en-US" sz="1800" dirty="0" smtClean="0">
              <a:latin typeface="Calibri"/>
            </a:endParaRPr>
          </a:p>
          <a:p>
            <a:endParaRPr lang="en-US" sz="1800" dirty="0">
              <a:latin typeface="Calibri"/>
            </a:endParaRPr>
          </a:p>
          <a:p>
            <a:r>
              <a:rPr lang="en-US" sz="1800" dirty="0" smtClean="0">
                <a:latin typeface="Calibri"/>
              </a:rPr>
              <a:t>when </a:t>
            </a:r>
            <a:r>
              <a:rPr lang="en-US" sz="1800" dirty="0">
                <a:latin typeface="Calibri"/>
              </a:rPr>
              <a:t>I say parameter list, it means the data type and sequence of the parameters</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3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a:t>
            </a:r>
          </a:p>
          <a:p>
            <a:r>
              <a:rPr lang="en-US" sz="1800" dirty="0">
                <a:latin typeface="Calibri"/>
              </a:rPr>
              <a:t>
class Addition {
public:
    int sum(int num1,int num2) {
        return num1+num2;
    }
    int sum(int num1,int num2, int num3) {
       return num1+num2+num3;
    }
};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1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6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r>
              <a:rPr lang="en" sz="1800" dirty="0" smtClean="0">
                <a:latin typeface="Calibri"/>
                <a:cs typeface="Calibri"/>
              </a:rPr>
              <a:t>Classes</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r>
              <a:rPr lang="en" sz="1800" dirty="0" smtClean="0">
                <a:latin typeface="Calibri"/>
                <a:cs typeface="Calibri"/>
              </a:rPr>
              <a:t>Objects</a:t>
            </a:r>
            <a:endParaRPr lang="en" sz="1800" dirty="0">
              <a:latin typeface="Calibri"/>
              <a:cs typeface="Calibri"/>
            </a:endParaRPr>
          </a:p>
          <a:p>
            <a:pPr marL="76200">
              <a:lnSpc>
                <a:spcPct val="200000"/>
              </a:lnSpc>
              <a:buSzPts val="2400"/>
            </a:pPr>
            <a:r>
              <a:rPr lang="en" sz="1800" dirty="0">
                <a:latin typeface="Calibri"/>
                <a:cs typeface="Calibri"/>
              </a:rPr>
              <a:t>C</a:t>
            </a:r>
            <a:r>
              <a:rPr lang="en" sz="1800" dirty="0" smtClean="0">
                <a:latin typeface="Calibri"/>
                <a:cs typeface="Calibri"/>
              </a:rPr>
              <a:t>) Declaring and defining functions inside and outside the class</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r>
              <a:rPr lang="en" sz="1800" dirty="0" smtClean="0">
                <a:latin typeface="Calibri"/>
                <a:cs typeface="Calibri"/>
              </a:rPr>
              <a:t>Static </a:t>
            </a:r>
            <a:r>
              <a:rPr lang="en" sz="1800" dirty="0">
                <a:latin typeface="Calibri"/>
                <a:cs typeface="Calibri"/>
              </a:rPr>
              <a:t>data members</a:t>
            </a:r>
          </a:p>
          <a:p>
            <a:pPr marL="76200">
              <a:lnSpc>
                <a:spcPct val="200000"/>
              </a:lnSpc>
              <a:buSzPts val="2400"/>
            </a:pPr>
            <a:r>
              <a:rPr lang="en" sz="1800" dirty="0">
                <a:latin typeface="Calibri"/>
                <a:cs typeface="Calibri"/>
              </a:rPr>
              <a:t>E) Static member functions</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int main(void) {</a:t>
            </a:r>
            <a:br>
              <a:rPr lang="en-US" sz="1800" dirty="0">
                <a:latin typeface="Calibri"/>
                <a:cs typeface="Calibri"/>
              </a:rPr>
            </a:br>
            <a:r>
              <a:rPr lang="en-US" sz="1800" dirty="0">
                <a:latin typeface="Calibri"/>
                <a:cs typeface="Calibri"/>
              </a:rPr>
              <a:t>    Addition obj;</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obj.sum</a:t>
            </a:r>
            <a:r>
              <a:rPr lang="en-US" sz="1800" dirty="0">
                <a:latin typeface="Calibri"/>
                <a:cs typeface="Calibri"/>
              </a:rPr>
              <a:t>(20, 15)&lt;&lt;</a:t>
            </a:r>
            <a:r>
              <a:rPr lang="en-US" sz="1800" dirty="0" err="1">
                <a:latin typeface="Calibri"/>
                <a:cs typeface="Calibri"/>
              </a:rPr>
              <a:t>endl</a:t>
            </a:r>
            <a:r>
              <a:rPr lang="en-US" sz="1800" dirty="0">
                <a:latin typeface="Calibri"/>
                <a:cs typeface="Calibri"/>
              </a:rPr>
              <a:t>;</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obj.sum</a:t>
            </a:r>
            <a:r>
              <a:rPr lang="en-US" sz="1800" dirty="0">
                <a:latin typeface="Calibri"/>
                <a:cs typeface="Calibri"/>
              </a:rPr>
              <a:t>(81, 100, 10);</a:t>
            </a:r>
            <a:br>
              <a:rPr lang="en-US" sz="1800" dirty="0">
                <a:latin typeface="Calibri"/>
                <a:cs typeface="Calibri"/>
              </a:rPr>
            </a:br>
            <a:r>
              <a:rPr lang="en-US" sz="1800" dirty="0">
                <a:latin typeface="Calibri"/>
                <a:cs typeface="Calibri"/>
              </a:rPr>
              <a:t>   return 0;</a:t>
            </a:r>
            <a:br>
              <a:rPr lang="en-US" sz="1800" dirty="0">
                <a:latin typeface="Calibri"/>
                <a:cs typeface="Calibri"/>
              </a:rPr>
            </a:br>
            <a:r>
              <a:rPr lang="en-US" sz="1800" dirty="0">
                <a:latin typeface="Calibri"/>
                <a:cs typeface="Calibri"/>
              </a:rPr>
              <a:t>}</a:t>
            </a:r>
          </a:p>
          <a:p>
            <a:endParaRPr lang="en-US" sz="1800" dirty="0">
              <a:latin typeface="Calibri"/>
            </a:endParaRPr>
          </a:p>
          <a:p>
            <a:r>
              <a:rPr lang="en-US" sz="1800" b="1" dirty="0" err="1">
                <a:latin typeface="Calibri"/>
              </a:rPr>
              <a:t>Ouput</a:t>
            </a:r>
            <a:endParaRPr lang="en-US" sz="1800" b="1" dirty="0">
              <a:latin typeface="Calibri"/>
            </a:endParaRPr>
          </a:p>
          <a:p>
            <a:endParaRPr lang="en-US" sz="1800" dirty="0">
              <a:latin typeface="Calibri"/>
            </a:endParaRPr>
          </a:p>
          <a:p>
            <a:r>
              <a:rPr lang="en-US" sz="1800" dirty="0">
                <a:latin typeface="Calibri"/>
              </a:rPr>
              <a:t>35
191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1</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6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#include &lt;iostream&gt;
using namespace std;</a:t>
            </a:r>
          </a:p>
          <a:p>
            <a:r>
              <a:rPr lang="en-US" sz="1800" dirty="0">
                <a:latin typeface="Calibri"/>
                <a:cs typeface="Calibri"/>
              </a:rPr>
              <a:t>
class </a:t>
            </a:r>
            <a:r>
              <a:rPr lang="en-US" sz="1800" dirty="0" err="1">
                <a:latin typeface="Calibri"/>
                <a:cs typeface="Calibri"/>
              </a:rPr>
              <a:t>DemoClass</a:t>
            </a:r>
            <a:r>
              <a:rPr lang="en-US" sz="1800" dirty="0">
                <a:latin typeface="Calibri"/>
                <a:cs typeface="Calibri"/>
              </a:rPr>
              <a:t> {
public:
    int </a:t>
            </a:r>
            <a:r>
              <a:rPr lang="en-US" sz="1800" dirty="0" err="1">
                <a:latin typeface="Calibri"/>
                <a:cs typeface="Calibri"/>
              </a:rPr>
              <a:t>demoFunction</a:t>
            </a:r>
            <a:r>
              <a:rPr lang="en-US" sz="1800" dirty="0">
                <a:latin typeface="Calibri"/>
                <a:cs typeface="Calibri"/>
              </a:rPr>
              <a:t>(int </a:t>
            </a:r>
            <a:r>
              <a:rPr lang="en-US" sz="1800" dirty="0" err="1">
                <a:latin typeface="Calibri"/>
                <a:cs typeface="Calibri"/>
              </a:rPr>
              <a:t>i</a:t>
            </a:r>
            <a:r>
              <a:rPr lang="en-US" sz="1800" dirty="0">
                <a:latin typeface="Calibri"/>
                <a:cs typeface="Calibri"/>
              </a:rPr>
              <a:t>) {
        return </a:t>
            </a:r>
            <a:r>
              <a:rPr lang="en-US" sz="1800" dirty="0" err="1">
                <a:latin typeface="Calibri"/>
                <a:cs typeface="Calibri"/>
              </a:rPr>
              <a:t>i</a:t>
            </a:r>
            <a:r>
              <a:rPr lang="en-US" sz="1800" dirty="0">
                <a:latin typeface="Calibri"/>
                <a:cs typeface="Calibri"/>
              </a:rPr>
              <a:t>;
    }
    double </a:t>
            </a:r>
            <a:r>
              <a:rPr lang="en-US" sz="1800" dirty="0" err="1">
                <a:latin typeface="Calibri"/>
                <a:cs typeface="Calibri"/>
              </a:rPr>
              <a:t>demoFunction</a:t>
            </a:r>
            <a:r>
              <a:rPr lang="en-US" sz="1800" dirty="0">
                <a:latin typeface="Calibri"/>
                <a:cs typeface="Calibri"/>
              </a:rPr>
              <a:t>(double d) {
        return d;
    }
};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131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int main(void) {</a:t>
            </a:r>
            <a:br>
              <a:rPr lang="en-US" sz="1800" dirty="0">
                <a:latin typeface="Calibri"/>
                <a:cs typeface="Calibri"/>
              </a:rPr>
            </a:br>
            <a:r>
              <a:rPr lang="en-US" sz="1800" dirty="0">
                <a:latin typeface="Calibri"/>
                <a:cs typeface="Calibri"/>
              </a:rPr>
              <a:t>    </a:t>
            </a:r>
            <a:r>
              <a:rPr lang="en-US" sz="1800" err="1">
                <a:latin typeface="Calibri"/>
                <a:cs typeface="Calibri"/>
              </a:rPr>
              <a:t>DemoClass</a:t>
            </a:r>
            <a:r>
              <a:rPr lang="en-US" sz="1800" dirty="0">
                <a:latin typeface="Calibri"/>
                <a:cs typeface="Calibri"/>
              </a:rPr>
              <a:t> obj;</a:t>
            </a:r>
            <a:br>
              <a:rPr lang="en-US" sz="1800" dirty="0">
                <a:latin typeface="Calibri"/>
                <a:cs typeface="Calibri"/>
              </a:rPr>
            </a:br>
            <a:r>
              <a:rPr lang="en-US" sz="1800" dirty="0">
                <a:latin typeface="Calibri"/>
                <a:cs typeface="Calibri"/>
              </a:rPr>
              <a:t>    </a:t>
            </a:r>
            <a:r>
              <a:rPr lang="en-US" sz="1800" err="1">
                <a:latin typeface="Calibri"/>
                <a:cs typeface="Calibri"/>
              </a:rPr>
              <a:t>cout</a:t>
            </a:r>
            <a:r>
              <a:rPr lang="en-US" sz="1800" dirty="0">
                <a:latin typeface="Calibri"/>
                <a:cs typeface="Calibri"/>
              </a:rPr>
              <a:t>&lt;&lt;</a:t>
            </a:r>
            <a:r>
              <a:rPr lang="en-US" sz="1800" err="1">
                <a:latin typeface="Calibri"/>
                <a:cs typeface="Calibri"/>
              </a:rPr>
              <a:t>obj.demoFunction</a:t>
            </a:r>
            <a:r>
              <a:rPr lang="en-US" sz="1800" dirty="0">
                <a:latin typeface="Calibri"/>
                <a:cs typeface="Calibri"/>
              </a:rPr>
              <a:t>(100)&lt;&lt;</a:t>
            </a:r>
            <a:r>
              <a:rPr lang="en-US" sz="1800" err="1">
                <a:latin typeface="Calibri"/>
                <a:cs typeface="Calibri"/>
              </a:rPr>
              <a:t>endl</a:t>
            </a:r>
            <a:r>
              <a:rPr lang="en-US" sz="1800" dirty="0">
                <a:latin typeface="Calibri"/>
                <a:cs typeface="Calibri"/>
              </a:rPr>
              <a:t>;</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obj.demoFunction</a:t>
            </a:r>
            <a:r>
              <a:rPr lang="en-US" sz="1800" dirty="0">
                <a:latin typeface="Calibri"/>
                <a:cs typeface="Calibri"/>
              </a:rPr>
              <a:t>(5005.516);</a:t>
            </a:r>
            <a:br>
              <a:rPr lang="en-US" sz="1800" dirty="0">
                <a:latin typeface="Calibri"/>
                <a:cs typeface="Calibri"/>
              </a:rPr>
            </a:br>
            <a:r>
              <a:rPr lang="en-US" sz="1800" dirty="0">
                <a:latin typeface="Calibri"/>
                <a:cs typeface="Calibri"/>
              </a:rPr>
              <a:t>   return 0;</a:t>
            </a:r>
            <a:br>
              <a:rPr lang="en-US" sz="1800" dirty="0">
                <a:latin typeface="Calibri"/>
                <a:cs typeface="Calibri"/>
              </a:rPr>
            </a:br>
            <a:r>
              <a:rPr lang="en-US" sz="1800" dirty="0">
                <a:latin typeface="Calibri"/>
                <a:cs typeface="Calibri"/>
              </a:rPr>
              <a:t>}</a:t>
            </a:r>
            <a:endParaRPr lang="en-US" sz="1800"/>
          </a:p>
          <a:p>
            <a:endParaRPr lang="en-US" sz="1800" dirty="0">
              <a:latin typeface="Calibri"/>
              <a:cs typeface="Calibri"/>
            </a:endParaRPr>
          </a:p>
          <a:p>
            <a:r>
              <a:rPr lang="en-US" sz="1800" dirty="0">
                <a:latin typeface="Calibri"/>
                <a:cs typeface="Calibri"/>
              </a:rPr>
              <a:t>Output:-</a:t>
            </a:r>
          </a:p>
          <a:p>
            <a:endParaRPr lang="en-US" sz="1800" dirty="0">
              <a:latin typeface="Calibri"/>
              <a:cs typeface="Calibri"/>
            </a:endParaRPr>
          </a:p>
          <a:p>
            <a:r>
              <a:rPr lang="en-US" sz="1800" dirty="0">
                <a:latin typeface="Calibri"/>
                <a:cs typeface="Calibri"/>
              </a:rPr>
              <a:t>100
5006.52</a:t>
            </a:r>
            <a:endParaRPr lang="en-US"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719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rPr>
              <a:t>The main advantage of function overloading is to the improve the </a:t>
            </a:r>
            <a:r>
              <a:rPr lang="en-US" sz="1800" b="1" dirty="0">
                <a:latin typeface="Calibri"/>
              </a:rPr>
              <a:t>code readability</a:t>
            </a:r>
            <a:r>
              <a:rPr lang="en-US" sz="1800" dirty="0">
                <a:latin typeface="Calibri"/>
              </a:rPr>
              <a:t> and allows </a:t>
            </a:r>
            <a:r>
              <a:rPr lang="en-US" sz="1800" b="1" dirty="0">
                <a:latin typeface="Calibri"/>
              </a:rPr>
              <a:t>code reusability</a:t>
            </a:r>
            <a:r>
              <a:rPr lang="en-US" sz="1800" dirty="0">
                <a:latin typeface="Calibri"/>
              </a:rPr>
              <a:t>. In the example 1, we have seen how we were able to have more than one function for the same task(addition) with different parameters, this allowed us to add two integer numbers as well as three integer numbers, if we wanted we could have some more functions with same name and four or five arguments.</a:t>
            </a:r>
          </a:p>
          <a:p>
            <a:r>
              <a:rPr lang="en-US" sz="1800" dirty="0">
                <a:latin typeface="Calibri"/>
              </a:rPr>
              <a:t/>
            </a:r>
            <a:br>
              <a:rPr lang="en-US" sz="1800" dirty="0">
                <a:latin typeface="Calibri"/>
              </a:rPr>
            </a:br>
            <a:r>
              <a:rPr lang="en-US" sz="1800" dirty="0">
                <a:latin typeface="Calibri"/>
              </a:rPr>
              <a:t>Imagine if we didn’t have function overloading, we either have the limitation to add only two integers or we had to write different name functions for the same task addition, this would reduce the code readability and reusability</a:t>
            </a:r>
            <a:endParaRPr lang="en-US"/>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Advantage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85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pPr algn="just"/>
            <a:r>
              <a:rPr lang="en-US" sz="1800" dirty="0">
                <a:latin typeface="Calibri"/>
              </a:rPr>
              <a:t>C++ </a:t>
            </a:r>
            <a:r>
              <a:rPr lang="en-US" sz="1800" b="1" dirty="0">
                <a:latin typeface="Calibri"/>
              </a:rPr>
              <a:t>inline</a:t>
            </a:r>
            <a:r>
              <a:rPr lang="en-US" sz="1800" dirty="0">
                <a:latin typeface="Calibri"/>
              </a:rPr>
              <a:t> function is powerful concept that is commonly used with classes. If a function is inline, the compiler places a copy of the code of that function at each point where the function is called at compile time.</a:t>
            </a:r>
            <a:endParaRPr lang="en-US" sz="1800">
              <a:latin typeface="Calibri"/>
            </a:endParaRPr>
          </a:p>
          <a:p>
            <a:pPr algn="just"/>
            <a:endParaRPr lang="en-US" sz="1800" dirty="0">
              <a:latin typeface="Calibri"/>
            </a:endParaRPr>
          </a:p>
          <a:p>
            <a:pPr algn="just"/>
            <a:endParaRPr lang="en-US" sz="1800" dirty="0">
              <a:latin typeface="Calibri"/>
            </a:endParaRPr>
          </a:p>
          <a:p>
            <a:pPr algn="just"/>
            <a:r>
              <a:rPr lang="en-US" sz="1800" dirty="0">
                <a:latin typeface="Calibri"/>
              </a:rPr>
              <a:t>Any change to an inline function could require all clients of the function to be recompiled because compiler would need to replace all the code once again otherwise it will continue with old functionality.</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Inline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392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
inline int Max(int x, int y) {
   return (x &gt; y)? x : y;
}</a:t>
            </a:r>
            <a:endParaRPr lang="en-US" sz="1800" dirty="0">
              <a:latin typeface="Calibri"/>
              <a:cs typeface="Calibri"/>
            </a:endParaRPr>
          </a:p>
          <a:p>
            <a:r>
              <a:rPr lang="en-US" sz="1800" dirty="0">
                <a:latin typeface="Calibri"/>
              </a:rPr>
              <a:t>
// Main function for the program</a:t>
            </a:r>
            <a:endParaRPr lang="en-US" sz="1800" dirty="0">
              <a:latin typeface="Calibri"/>
              <a:cs typeface="Calibri"/>
            </a:endParaRPr>
          </a:p>
          <a:p>
            <a:r>
              <a:rPr lang="en-US" sz="1800" dirty="0">
                <a:latin typeface="Calibri"/>
              </a:rPr>
              <a:t>
int main() {
   </a:t>
            </a:r>
            <a:r>
              <a:rPr lang="en-US" sz="1800" dirty="0" err="1">
                <a:latin typeface="Calibri"/>
              </a:rPr>
              <a:t>cout</a:t>
            </a:r>
            <a:r>
              <a:rPr lang="en-US" sz="1800" dirty="0">
                <a:latin typeface="Calibri"/>
              </a:rPr>
              <a:t> &lt;&lt; "Max (20,10): " &lt;&lt; Max(20,10) &lt;&lt; </a:t>
            </a:r>
            <a:r>
              <a:rPr lang="en-US" sz="1800" dirty="0" err="1">
                <a:latin typeface="Calibri"/>
              </a:rPr>
              <a:t>endl</a:t>
            </a:r>
            <a:r>
              <a:rPr lang="en-US" sz="1800" dirty="0">
                <a:latin typeface="Calibri"/>
              </a:rPr>
              <a:t>;
   </a:t>
            </a:r>
            <a:r>
              <a:rPr lang="en-US" sz="1800" dirty="0" err="1">
                <a:latin typeface="Calibri"/>
              </a:rPr>
              <a:t>cout</a:t>
            </a:r>
            <a:r>
              <a:rPr lang="en-US" sz="1800" dirty="0">
                <a:latin typeface="Calibri"/>
              </a:rPr>
              <a:t> &lt;&lt; "Max (0,200): " &lt;&lt; Max(0,200) &lt;&lt; </a:t>
            </a:r>
            <a:r>
              <a:rPr lang="en-US" sz="1800" dirty="0" err="1">
                <a:latin typeface="Calibri"/>
              </a:rPr>
              <a:t>endl</a:t>
            </a:r>
            <a:r>
              <a:rPr lang="en-US" sz="1800" dirty="0">
                <a:latin typeface="Calibri"/>
              </a:rPr>
              <a:t>;
   </a:t>
            </a:r>
            <a:r>
              <a:rPr lang="en-US" sz="1800" dirty="0" err="1">
                <a:latin typeface="Calibri"/>
              </a:rPr>
              <a:t>cout</a:t>
            </a:r>
            <a:r>
              <a:rPr lang="en-US" sz="1800" dirty="0">
                <a:latin typeface="Calibri"/>
              </a:rPr>
              <a:t> &lt;&lt; "Max (100,1010): " &lt;&lt; Max(100,1010) &lt;&lt; </a:t>
            </a:r>
            <a:r>
              <a:rPr lang="en-US" sz="1800" dirty="0" err="1">
                <a:latin typeface="Calibri"/>
              </a:rPr>
              <a:t>endl</a:t>
            </a:r>
            <a:r>
              <a:rPr lang="en-US" sz="1800" dirty="0">
                <a:latin typeface="Calibri"/>
              </a:rPr>
              <a:t>;
   return 0;
}</a:t>
            </a:r>
            <a:endParaRPr lang="en-US" sz="180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Inline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Max (20,10): 20
Max (0,200): 200
Max (100,1010): 1010</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Output:-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p>
          <a:p>
            <a:endParaRPr lang="en-US" sz="1800" dirty="0"/>
          </a:p>
          <a:p>
            <a:r>
              <a:rPr lang="en-US" sz="1800" dirty="0">
                <a:latin typeface="Calibri"/>
              </a:rPr>
              <a:t>The </a:t>
            </a:r>
            <a:r>
              <a:rPr lang="en-US" sz="1800" b="1" dirty="0">
                <a:latin typeface="Calibri"/>
              </a:rPr>
              <a:t>inline functions</a:t>
            </a:r>
            <a:r>
              <a:rPr lang="en-US" sz="1800" dirty="0">
                <a:latin typeface="Calibri"/>
              </a:rPr>
              <a:t> are a C++ enhancement feature to increase the execution time of a program. </a:t>
            </a:r>
            <a:r>
              <a:rPr lang="en-US" sz="1800" b="1" dirty="0">
                <a:latin typeface="Calibri"/>
              </a:rPr>
              <a:t>Functions</a:t>
            </a:r>
            <a:r>
              <a:rPr lang="en-US" sz="1800" dirty="0">
                <a:latin typeface="Calibri"/>
              </a:rPr>
              <a:t> can be instructed to compiler to make them </a:t>
            </a:r>
            <a:r>
              <a:rPr lang="en-US" sz="1800" b="1" dirty="0">
                <a:latin typeface="Calibri"/>
              </a:rPr>
              <a:t>inline</a:t>
            </a:r>
            <a:r>
              <a:rPr lang="en-US" sz="1800" dirty="0">
                <a:latin typeface="Calibri"/>
              </a:rPr>
              <a:t> so that compiler can replace those </a:t>
            </a:r>
            <a:r>
              <a:rPr lang="en-US" sz="1800" b="1" dirty="0">
                <a:latin typeface="Calibri"/>
              </a:rPr>
              <a:t>function</a:t>
            </a:r>
            <a:r>
              <a:rPr lang="en-US" sz="1800" dirty="0">
                <a:latin typeface="Calibri"/>
              </a:rPr>
              <a:t> definition wherever those are being called.</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Advantage of Inline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Manipulators are helping functions that can modify the input/output stream. It does not mean that we change the value of a variable, it only modifies the I/O stream using insertion (&lt;&lt;) and extraction (&gt;&gt;) operators. </a:t>
            </a:r>
          </a:p>
          <a:p>
            <a:endParaRPr lang="en-US" sz="1800" dirty="0">
              <a:latin typeface="Calibri"/>
            </a:endParaRPr>
          </a:p>
          <a:p>
            <a:r>
              <a:rPr lang="en-US" sz="1800" dirty="0">
                <a:latin typeface="Calibri"/>
              </a:rPr>
              <a:t>For example, if we want to print the hexadecimal value of 100 then we</a:t>
            </a:r>
          </a:p>
          <a:p>
            <a:endParaRPr lang="en-US" sz="1800" dirty="0">
              <a:latin typeface="Calibri"/>
            </a:endParaRPr>
          </a:p>
          <a:p>
            <a:r>
              <a:rPr lang="en-US" sz="1800" dirty="0" err="1">
                <a:latin typeface="Calibri"/>
              </a:rPr>
              <a:t>cout</a:t>
            </a:r>
            <a:r>
              <a:rPr lang="en-US" sz="1800" dirty="0">
                <a:latin typeface="Calibri"/>
              </a:rPr>
              <a:t>&lt;&lt;</a:t>
            </a:r>
            <a:r>
              <a:rPr lang="en-US" sz="1800" dirty="0" err="1">
                <a:latin typeface="Calibri"/>
              </a:rPr>
              <a:t>setbase</a:t>
            </a:r>
            <a:r>
              <a:rPr lang="en-US" sz="1800" dirty="0">
                <a:latin typeface="Calibri"/>
              </a:rPr>
              <a:t>(16)&lt;&lt;100</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a:rPr>
              <a:t>Manipulators without arguments</a:t>
            </a:r>
            <a:r>
              <a:rPr lang="en-US" sz="1800" dirty="0">
                <a:latin typeface="Calibri"/>
              </a:rPr>
              <a:t>: The most important manipulators defined by the </a:t>
            </a:r>
            <a:r>
              <a:rPr lang="en-US" sz="1800" b="1" dirty="0" err="1">
                <a:latin typeface="Calibri"/>
              </a:rPr>
              <a:t>IOStream</a:t>
            </a:r>
            <a:r>
              <a:rPr lang="en-US" sz="1800" b="1" dirty="0">
                <a:latin typeface="Calibri"/>
              </a:rPr>
              <a:t> library</a:t>
            </a:r>
            <a:r>
              <a:rPr lang="en-US" sz="1800" dirty="0">
                <a:latin typeface="Calibri"/>
              </a:rPr>
              <a:t> are provided below.</a:t>
            </a:r>
          </a:p>
          <a:p>
            <a:endParaRPr lang="en-US" sz="1800" dirty="0">
              <a:latin typeface="Calibri"/>
            </a:endParaRPr>
          </a:p>
          <a:p>
            <a:pPr marL="285750" indent="-285750">
              <a:buChar char="•"/>
            </a:pPr>
            <a:r>
              <a:rPr lang="en-US" sz="1800" b="1" dirty="0" err="1">
                <a:latin typeface="Calibri"/>
              </a:rPr>
              <a:t>e</a:t>
            </a:r>
            <a:r>
              <a:rPr lang="en-US" sz="1800" b="1" dirty="0" err="1" smtClean="0">
                <a:latin typeface="Calibri"/>
              </a:rPr>
              <a:t>ndl</a:t>
            </a:r>
            <a:r>
              <a:rPr lang="en-US" sz="1800" b="1" dirty="0" smtClean="0">
                <a:latin typeface="Calibri"/>
              </a:rPr>
              <a:t> (end line)</a:t>
            </a:r>
            <a:r>
              <a:rPr lang="en-US" sz="1800" dirty="0" smtClean="0">
                <a:latin typeface="Calibri"/>
              </a:rPr>
              <a:t>: </a:t>
            </a:r>
            <a:r>
              <a:rPr lang="en-US" sz="1800" dirty="0">
                <a:latin typeface="Calibri"/>
              </a:rPr>
              <a:t>It is defined in </a:t>
            </a:r>
            <a:r>
              <a:rPr lang="en-US" sz="1800" dirty="0" err="1">
                <a:latin typeface="Calibri"/>
              </a:rPr>
              <a:t>ostream</a:t>
            </a:r>
            <a:r>
              <a:rPr lang="en-US" sz="1800" dirty="0">
                <a:latin typeface="Calibri"/>
              </a:rPr>
              <a:t>. It is used to enter a new line and </a:t>
            </a:r>
            <a:r>
              <a:rPr lang="en-US" sz="1800" dirty="0" smtClean="0">
                <a:latin typeface="Calibri"/>
              </a:rPr>
              <a:t>then take the next insertion statement.</a:t>
            </a:r>
            <a:endParaRPr lang="en-US" sz="1800" dirty="0">
              <a:latin typeface="Calibri"/>
            </a:endParaRPr>
          </a:p>
          <a:p>
            <a:pPr marL="285750" indent="-285750">
              <a:buChar char="•"/>
            </a:pPr>
            <a:endParaRPr lang="en-US" sz="1800" dirty="0">
              <a:latin typeface="Calibri"/>
            </a:endParaRPr>
          </a:p>
          <a:p>
            <a:pPr marL="285750" indent="-285750">
              <a:buChar char="•"/>
            </a:pPr>
            <a:r>
              <a:rPr lang="en-US" sz="1800" b="1" dirty="0" err="1" smtClean="0">
                <a:latin typeface="Calibri"/>
              </a:rPr>
              <a:t>ws</a:t>
            </a:r>
            <a:r>
              <a:rPr lang="en-US" sz="1800" b="1" dirty="0" smtClean="0">
                <a:latin typeface="Calibri"/>
              </a:rPr>
              <a:t> (white space)</a:t>
            </a:r>
            <a:r>
              <a:rPr lang="en-US" sz="1800" dirty="0" smtClean="0">
                <a:latin typeface="Calibri"/>
              </a:rPr>
              <a:t>: </a:t>
            </a:r>
            <a:r>
              <a:rPr lang="en-US" sz="1800" dirty="0">
                <a:latin typeface="Calibri"/>
              </a:rPr>
              <a:t>It is defined in </a:t>
            </a:r>
            <a:r>
              <a:rPr lang="en-US" sz="1800" dirty="0" err="1">
                <a:latin typeface="Calibri"/>
              </a:rPr>
              <a:t>istream</a:t>
            </a:r>
            <a:r>
              <a:rPr lang="en-US" sz="1800" dirty="0">
                <a:latin typeface="Calibri"/>
              </a:rPr>
              <a:t> and is used to ignore the whitespaces in the string sequence</a:t>
            </a:r>
            <a:r>
              <a:rPr lang="en-US" sz="1800" dirty="0">
                <a:latin typeface="Calibri"/>
              </a:rPr>
              <a:t>. Extracts and discards </a:t>
            </a:r>
            <a:r>
              <a:rPr lang="en-US" sz="1800" dirty="0" smtClean="0">
                <a:latin typeface="Calibri"/>
              </a:rPr>
              <a:t>the whitespaces </a:t>
            </a:r>
            <a:r>
              <a:rPr lang="en-US" sz="1800" dirty="0">
                <a:latin typeface="Calibri"/>
              </a:rPr>
              <a:t>from the </a:t>
            </a:r>
            <a:r>
              <a:rPr lang="en-US" sz="1800" dirty="0" smtClean="0">
                <a:latin typeface="Calibri"/>
              </a:rPr>
              <a:t>string and stops as soon as next non-white space character is found or </a:t>
            </a:r>
            <a:r>
              <a:rPr lang="en-US" sz="1800" dirty="0">
                <a:latin typeface="Calibri"/>
              </a:rPr>
              <a:t>until there are no more characters available. </a:t>
            </a:r>
            <a:endParaRPr lang="en-US" sz="1800" dirty="0">
              <a:latin typeface="Calibri"/>
            </a:endParaRPr>
          </a:p>
          <a:p>
            <a:pPr marL="285750" indent="-285750">
              <a:buChar char="•"/>
            </a:pP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998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Function</a:t>
            </a:r>
          </a:p>
          <a:p>
            <a:pPr marL="457200" indent="-381000">
              <a:lnSpc>
                <a:spcPct val="200000"/>
              </a:lnSpc>
              <a:buSzPts val="2400"/>
              <a:buFont typeface="Calibri,Sans-Serif"/>
              <a:buChar char="●"/>
            </a:pPr>
            <a:r>
              <a:rPr lang="en" sz="2000" dirty="0">
                <a:latin typeface="Calibri"/>
                <a:ea typeface="Calibri"/>
                <a:cs typeface="Calibri"/>
              </a:rPr>
              <a:t>Function Overloading and scope rules</a:t>
            </a:r>
          </a:p>
          <a:p>
            <a:pPr marL="457200" indent="-381000">
              <a:lnSpc>
                <a:spcPct val="200000"/>
              </a:lnSpc>
              <a:buSzPts val="2400"/>
              <a:buFont typeface="Calibri,Sans-Serif"/>
              <a:buChar char="●"/>
            </a:pPr>
            <a:r>
              <a:rPr lang="en" sz="2000" dirty="0">
                <a:latin typeface="Calibri"/>
                <a:ea typeface="Calibri"/>
                <a:cs typeface="Calibri"/>
              </a:rPr>
              <a:t>Inline Function </a:t>
            </a:r>
          </a:p>
          <a:p>
            <a:pPr marL="457200" indent="-381000">
              <a:lnSpc>
                <a:spcPct val="200000"/>
              </a:lnSpc>
              <a:buSzPts val="2400"/>
              <a:buFont typeface="Calibri,Sans-Serif"/>
              <a:buChar char="●"/>
            </a:pPr>
            <a:r>
              <a:rPr lang="en" sz="2000" dirty="0">
                <a:latin typeface="Calibri"/>
                <a:ea typeface="Calibri"/>
                <a:cs typeface="Calibri"/>
              </a:rPr>
              <a:t>Manipulators Functions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smtClean="0">
                <a:latin typeface="Calibri"/>
              </a:rPr>
              <a:t>&gt;</a:t>
            </a:r>
          </a:p>
          <a:p>
            <a:r>
              <a:rPr lang="en-US" sz="1800" dirty="0" smtClean="0">
                <a:latin typeface="Calibri"/>
              </a:rPr>
              <a:t>#</a:t>
            </a:r>
            <a:r>
              <a:rPr lang="en-US" sz="1800" dirty="0">
                <a:latin typeface="Calibri"/>
              </a:rPr>
              <a:t>include &lt;string</a:t>
            </a:r>
            <a:r>
              <a:rPr lang="en-US" sz="1800" dirty="0" smtClean="0">
                <a:latin typeface="Calibri"/>
              </a:rPr>
              <a:t>&gt;</a:t>
            </a:r>
          </a:p>
          <a:p>
            <a:r>
              <a:rPr lang="en-US" sz="1800" dirty="0" smtClean="0">
                <a:latin typeface="Calibri"/>
              </a:rPr>
              <a:t>using </a:t>
            </a:r>
            <a:r>
              <a:rPr lang="en-US" sz="1800" dirty="0">
                <a:latin typeface="Calibri"/>
              </a:rPr>
              <a:t>namespace </a:t>
            </a:r>
            <a:r>
              <a:rPr lang="en-US" sz="1800" dirty="0" err="1">
                <a:latin typeface="Calibri"/>
              </a:rPr>
              <a:t>std</a:t>
            </a:r>
            <a:r>
              <a:rPr lang="en-US" sz="1800" dirty="0" smtClean="0">
                <a:latin typeface="Calibri"/>
              </a:rPr>
              <a:t>;</a:t>
            </a:r>
          </a:p>
          <a:p>
            <a:endParaRPr lang="en-US" sz="1800" dirty="0">
              <a:latin typeface="Calibri"/>
            </a:endParaRPr>
          </a:p>
          <a:p>
            <a:r>
              <a:rPr lang="en-US" sz="1800" dirty="0" err="1" smtClean="0">
                <a:latin typeface="Calibri"/>
              </a:rPr>
              <a:t>int</a:t>
            </a:r>
            <a:r>
              <a:rPr lang="en-US" sz="1800" dirty="0" smtClean="0">
                <a:latin typeface="Calibri"/>
              </a:rPr>
              <a:t> </a:t>
            </a:r>
            <a:r>
              <a:rPr lang="en-US" sz="1800" dirty="0">
                <a:latin typeface="Calibri"/>
              </a:rPr>
              <a:t>main</a:t>
            </a:r>
            <a:r>
              <a:rPr lang="en-US" sz="1800" dirty="0" smtClean="0">
                <a:latin typeface="Calibri"/>
              </a:rPr>
              <a:t>()</a:t>
            </a:r>
          </a:p>
          <a:p>
            <a:r>
              <a:rPr lang="en-US" sz="1800" dirty="0" smtClean="0">
                <a:latin typeface="Calibri"/>
              </a:rPr>
              <a:t>{    </a:t>
            </a:r>
            <a:r>
              <a:rPr lang="en-US" sz="1800" dirty="0">
                <a:latin typeface="Calibri"/>
              </a:rPr>
              <a:t>string </a:t>
            </a:r>
            <a:r>
              <a:rPr lang="en-US" sz="1800" dirty="0" smtClean="0">
                <a:latin typeface="Calibri"/>
              </a:rPr>
              <a:t>s1, s2;</a:t>
            </a:r>
          </a:p>
          <a:p>
            <a:r>
              <a:rPr lang="en-US" sz="1800" dirty="0">
                <a:latin typeface="Calibri"/>
              </a:rPr>
              <a:t> </a:t>
            </a:r>
          </a:p>
          <a:p>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a:t>
            </a:r>
            <a:r>
              <a:rPr lang="en-US" sz="1800" dirty="0" smtClean="0">
                <a:latin typeface="Calibri"/>
              </a:rPr>
              <a:t>Input two strings" </a:t>
            </a:r>
            <a:r>
              <a:rPr lang="en-US" sz="1800" dirty="0">
                <a:latin typeface="Calibri"/>
              </a:rPr>
              <a:t>&lt;&lt; </a:t>
            </a:r>
            <a:r>
              <a:rPr lang="en-US" sz="1800" dirty="0" err="1">
                <a:latin typeface="Calibri"/>
              </a:rPr>
              <a:t>endl</a:t>
            </a:r>
            <a:r>
              <a:rPr lang="en-US" sz="1800" dirty="0">
                <a:latin typeface="Calibri"/>
              </a:rPr>
              <a:t>;  </a:t>
            </a:r>
            <a:endParaRPr lang="en-US" sz="1800" dirty="0" smtClean="0">
              <a:latin typeface="Calibri"/>
            </a:endParaRPr>
          </a:p>
          <a:p>
            <a:r>
              <a:rPr lang="en-US" sz="1800" dirty="0" smtClean="0">
                <a:latin typeface="Calibri"/>
              </a:rPr>
              <a:t>  </a:t>
            </a:r>
          </a:p>
          <a:p>
            <a:r>
              <a:rPr lang="en-US" sz="1800" dirty="0">
                <a:latin typeface="Calibri"/>
              </a:rPr>
              <a:t> </a:t>
            </a:r>
            <a:r>
              <a:rPr lang="en-US" sz="1800" dirty="0" smtClean="0">
                <a:latin typeface="Calibri"/>
              </a:rPr>
              <a:t>    </a:t>
            </a:r>
            <a:r>
              <a:rPr lang="en-US" sz="1800" dirty="0" err="1" smtClean="0">
                <a:latin typeface="Calibri"/>
              </a:rPr>
              <a:t>cin</a:t>
            </a:r>
            <a:r>
              <a:rPr lang="en-US" sz="1800" dirty="0" smtClean="0">
                <a:latin typeface="Calibri"/>
              </a:rPr>
              <a:t> </a:t>
            </a:r>
            <a:r>
              <a:rPr lang="en-US" sz="1800" dirty="0">
                <a:latin typeface="Calibri"/>
              </a:rPr>
              <a:t>&gt;&gt; </a:t>
            </a:r>
            <a:r>
              <a:rPr lang="en-US" sz="1800" dirty="0" err="1" smtClean="0">
                <a:latin typeface="Calibri"/>
              </a:rPr>
              <a:t>ws</a:t>
            </a:r>
            <a:r>
              <a:rPr lang="en-US" sz="1800" dirty="0" smtClean="0">
                <a:latin typeface="Calibri"/>
              </a:rPr>
              <a:t> &gt;&gt; s1 &gt;&gt; </a:t>
            </a:r>
            <a:r>
              <a:rPr lang="en-US" sz="1800" dirty="0" err="1" smtClean="0">
                <a:latin typeface="Calibri"/>
              </a:rPr>
              <a:t>ws</a:t>
            </a:r>
            <a:r>
              <a:rPr lang="en-US" sz="1800" dirty="0" smtClean="0">
                <a:latin typeface="Calibri"/>
              </a:rPr>
              <a:t> &gt;&gt; s2 ;        </a:t>
            </a:r>
          </a:p>
          <a:p>
            <a:endParaRPr lang="en-US" sz="1800" dirty="0" smtClean="0">
              <a:latin typeface="Calibri"/>
            </a:endParaRPr>
          </a:p>
          <a:p>
            <a:r>
              <a:rPr lang="en-US" sz="1800" dirty="0">
                <a:latin typeface="Calibri"/>
              </a:rPr>
              <a:t> </a:t>
            </a:r>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s1 </a:t>
            </a:r>
            <a:r>
              <a:rPr lang="en-US" sz="1800" dirty="0" smtClean="0">
                <a:latin typeface="Calibri"/>
              </a:rPr>
              <a:t>&lt;&lt;  </a:t>
            </a:r>
            <a:r>
              <a:rPr lang="en-US" sz="1800" dirty="0" err="1" smtClean="0">
                <a:latin typeface="Calibri"/>
              </a:rPr>
              <a:t>endl</a:t>
            </a:r>
            <a:r>
              <a:rPr lang="en-US" sz="1800" dirty="0" smtClean="0">
                <a:latin typeface="Calibri"/>
              </a:rPr>
              <a:t> &lt;&lt; s2 &lt;&lt; </a:t>
            </a:r>
            <a:r>
              <a:rPr lang="en-US" sz="1800" dirty="0" err="1" smtClean="0">
                <a:latin typeface="Calibri"/>
              </a:rPr>
              <a:t>endl</a:t>
            </a:r>
            <a:r>
              <a:rPr lang="en-US" sz="1800" dirty="0">
                <a:latin typeface="Calibri"/>
              </a:rPr>
              <a:t>;  </a:t>
            </a:r>
            <a:endParaRPr lang="en-US" sz="1800" dirty="0" smtClean="0">
              <a:latin typeface="Calibri"/>
            </a:endParaRPr>
          </a:p>
          <a:p>
            <a:r>
              <a:rPr lang="en-US" sz="1800" dirty="0" smtClean="0">
                <a:latin typeface="Calibri"/>
              </a:rPr>
              <a:t>  </a:t>
            </a:r>
          </a:p>
          <a:p>
            <a:r>
              <a:rPr lang="en-US" sz="1800" dirty="0">
                <a:latin typeface="Calibri"/>
              </a:rPr>
              <a:t> </a:t>
            </a:r>
            <a:r>
              <a:rPr lang="en-US" sz="1800" dirty="0" smtClean="0">
                <a:latin typeface="Calibri"/>
              </a:rPr>
              <a:t>    return </a:t>
            </a:r>
            <a:r>
              <a:rPr lang="en-US" sz="1800" dirty="0">
                <a:latin typeface="Calibri"/>
              </a:rPr>
              <a:t>0</a:t>
            </a:r>
            <a:r>
              <a:rPr lang="en-US" sz="1800" dirty="0" smtClean="0">
                <a:latin typeface="Calibri"/>
              </a:rPr>
              <a:t>;</a:t>
            </a:r>
          </a:p>
          <a:p>
            <a:r>
              <a:rPr lang="en-US" sz="1800" dirty="0" smtClean="0">
                <a:latin typeface="Calibri"/>
              </a:rPr>
              <a:t>}</a:t>
            </a:r>
            <a:endParaRPr lang="en-US" sz="1800" dirty="0" smtClean="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4424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0"/>
            <a:endParaRPr lang="en-US" b="1" dirty="0" smtClean="0"/>
          </a:p>
          <a:p>
            <a:pPr lvl="0"/>
            <a:endParaRPr lang="en-US" b="1" dirty="0"/>
          </a:p>
          <a:p>
            <a:pPr marL="285750" lvl="0" indent="-285750">
              <a:buFont typeface="Arial" panose="020B0604020202020204" pitchFamily="34" charset="0"/>
              <a:buChar char="•"/>
            </a:pPr>
            <a:r>
              <a:rPr lang="en-US" b="1" dirty="0" smtClean="0"/>
              <a:t>ends</a:t>
            </a:r>
            <a:r>
              <a:rPr lang="en-US" dirty="0"/>
              <a:t>: It is also defined in </a:t>
            </a:r>
            <a:r>
              <a:rPr lang="en-US" dirty="0" err="1"/>
              <a:t>ostream</a:t>
            </a:r>
            <a:r>
              <a:rPr lang="en-US" dirty="0"/>
              <a:t> and it inserts a null character into the output stream. It typically works with </a:t>
            </a:r>
            <a:r>
              <a:rPr lang="en-US" dirty="0" err="1"/>
              <a:t>std</a:t>
            </a:r>
            <a:r>
              <a:rPr lang="en-US" dirty="0"/>
              <a:t>::</a:t>
            </a:r>
            <a:r>
              <a:rPr lang="en-US" dirty="0" err="1"/>
              <a:t>ostrstream</a:t>
            </a:r>
            <a:r>
              <a:rPr lang="en-US" dirty="0"/>
              <a:t>, when the associated output buffer needs to be null-terminated to be processed as a C string</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b="1" dirty="0"/>
              <a:t>flush</a:t>
            </a:r>
            <a:r>
              <a:rPr lang="en-US" dirty="0"/>
              <a:t>: It is also defined in </a:t>
            </a:r>
            <a:r>
              <a:rPr lang="en-US" dirty="0" err="1"/>
              <a:t>ostream</a:t>
            </a:r>
            <a:r>
              <a:rPr lang="en-US" dirty="0"/>
              <a:t> and it flushes the output stream, i.e. it forces all the output written on the screen or in the file. Without flush, the output would be the same, but may not appear in </a:t>
            </a:r>
            <a:r>
              <a:rPr lang="en-US" dirty="0" smtClean="0"/>
              <a:t>real-time. This </a:t>
            </a:r>
            <a:r>
              <a:rPr lang="en-US" dirty="0"/>
              <a:t>manipulator may be used </a:t>
            </a:r>
            <a:r>
              <a:rPr lang="en-US" b="1" dirty="0"/>
              <a:t>to produce an incomplete line of output immediately</a:t>
            </a:r>
            <a:r>
              <a:rPr lang="en-US" dirty="0"/>
              <a:t>, e.g. when displaying output from a long-running process, logging activity of multiple threads or logging activity of a program that may crash unexpectedly</a:t>
            </a:r>
            <a:r>
              <a:rPr lang="en-US" dirty="0" smtClean="0"/>
              <a:t>.</a:t>
            </a:r>
          </a:p>
          <a:p>
            <a:pPr marL="285750" lvl="0" indent="-285750">
              <a:buFont typeface="Arial" panose="020B0604020202020204" pitchFamily="34" charset="0"/>
              <a:buChar char="•"/>
            </a:pPr>
            <a:endParaRPr lang="en-US" dirty="0"/>
          </a:p>
          <a:p>
            <a:pPr lvl="0"/>
            <a:endParaRPr lang="en-US" dirty="0"/>
          </a:p>
          <a:p>
            <a:pPr marL="285750" indent="-285750">
              <a:buChar char="•"/>
            </a:pPr>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smtClean="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3213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 </a:t>
            </a:r>
            <a:r>
              <a:rPr lang="en-US" sz="1800" dirty="0" smtClean="0">
                <a:latin typeface="Calibri"/>
              </a:rPr>
              <a:t>#include&lt;</a:t>
            </a:r>
            <a:r>
              <a:rPr lang="en-US" sz="1800" dirty="0" err="1" smtClean="0">
                <a:latin typeface="Calibri"/>
              </a:rPr>
              <a:t>iostream</a:t>
            </a:r>
            <a:r>
              <a:rPr lang="en-US" sz="1800" dirty="0" smtClean="0">
                <a:latin typeface="Calibri"/>
              </a:rPr>
              <a:t>&gt;</a:t>
            </a:r>
          </a:p>
          <a:p>
            <a:r>
              <a:rPr lang="en-US" sz="1800" dirty="0">
                <a:latin typeface="Calibri"/>
              </a:rPr>
              <a:t>u</a:t>
            </a:r>
            <a:r>
              <a:rPr lang="en-US" sz="1800" dirty="0" smtClean="0">
                <a:latin typeface="Calibri"/>
              </a:rPr>
              <a:t>sing namespace </a:t>
            </a:r>
            <a:r>
              <a:rPr lang="en-US" sz="1800" dirty="0" err="1" smtClean="0">
                <a:latin typeface="Calibri"/>
              </a:rPr>
              <a:t>std</a:t>
            </a:r>
            <a:r>
              <a:rPr lang="en-US" sz="1800" dirty="0" smtClean="0">
                <a:latin typeface="Calibri"/>
              </a:rPr>
              <a:t>;</a:t>
            </a:r>
            <a:endParaRPr lang="en-US" sz="1800" dirty="0">
              <a:latin typeface="Calibri"/>
            </a:endParaRPr>
          </a:p>
          <a:p>
            <a:r>
              <a:rPr lang="en-US" sz="1800" dirty="0" err="1">
                <a:latin typeface="Calibri"/>
              </a:rPr>
              <a:t>i</a:t>
            </a:r>
            <a:r>
              <a:rPr lang="en-US" sz="1800" dirty="0" err="1" smtClean="0">
                <a:latin typeface="Calibri"/>
              </a:rPr>
              <a:t>nt</a:t>
            </a:r>
            <a:r>
              <a:rPr lang="en-US" sz="1800" dirty="0" smtClean="0">
                <a:latin typeface="Calibri"/>
              </a:rPr>
              <a:t> main()</a:t>
            </a:r>
          </a:p>
          <a:p>
            <a:r>
              <a:rPr lang="en-US" sz="1800" dirty="0" smtClean="0">
                <a:latin typeface="Calibri"/>
              </a:rPr>
              <a:t>{</a:t>
            </a:r>
            <a:r>
              <a:rPr lang="en-US" sz="1800" dirty="0">
                <a:latin typeface="Calibri"/>
              </a:rPr>
              <a:t> </a:t>
            </a:r>
            <a:r>
              <a:rPr lang="en-US" sz="1800" dirty="0" smtClean="0">
                <a:latin typeface="Calibri"/>
              </a:rPr>
              <a:t>  </a:t>
            </a:r>
            <a:r>
              <a:rPr lang="en-US" sz="1800" dirty="0" smtClean="0">
                <a:latin typeface="Calibri"/>
              </a:rPr>
              <a:t>// </a:t>
            </a:r>
            <a:r>
              <a:rPr lang="en-US" sz="1800" dirty="0">
                <a:latin typeface="Calibri"/>
              </a:rPr>
              <a:t>without flush, the output will be the same. </a:t>
            </a:r>
          </a:p>
          <a:p>
            <a:r>
              <a:rPr lang="en-US" sz="1800" dirty="0">
                <a:latin typeface="Calibri"/>
              </a:rPr>
              <a:t>    </a:t>
            </a:r>
            <a:r>
              <a:rPr lang="en-US" sz="1800" dirty="0" err="1">
                <a:latin typeface="Calibri"/>
              </a:rPr>
              <a:t>cout</a:t>
            </a:r>
            <a:r>
              <a:rPr lang="en-US" sz="1800" dirty="0">
                <a:latin typeface="Calibri"/>
              </a:rPr>
              <a:t> &lt;&lt; "only a test" &lt;&lt; flush; </a:t>
            </a:r>
          </a:p>
          <a:p>
            <a:endParaRPr lang="en-US" sz="1800" dirty="0">
              <a:latin typeface="Calibri"/>
            </a:endParaRPr>
          </a:p>
          <a:p>
            <a:r>
              <a:rPr lang="en-US" sz="1800" dirty="0">
                <a:latin typeface="Calibri"/>
              </a:rPr>
              <a:t>    // Use of ends Manipulator </a:t>
            </a:r>
          </a:p>
          <a:p>
            <a:r>
              <a:rPr lang="en-US" sz="1800" dirty="0">
                <a:latin typeface="Calibri"/>
              </a:rPr>
              <a:t>    </a:t>
            </a:r>
            <a:r>
              <a:rPr lang="en-US" sz="1800" dirty="0" err="1">
                <a:latin typeface="Calibri"/>
              </a:rPr>
              <a:t>cout</a:t>
            </a:r>
            <a:r>
              <a:rPr lang="en-US" sz="1800" dirty="0">
                <a:latin typeface="Calibri"/>
              </a:rPr>
              <a:t> &lt;&lt; </a:t>
            </a:r>
            <a:r>
              <a:rPr lang="en-US" sz="1800" dirty="0" smtClean="0">
                <a:latin typeface="Calibri"/>
              </a:rPr>
              <a:t>"a</a:t>
            </a:r>
            <a:r>
              <a:rPr lang="en-US" sz="1800" dirty="0">
                <a:latin typeface="Calibri"/>
              </a:rPr>
              <a:t>"; </a:t>
            </a:r>
          </a:p>
          <a:p>
            <a:r>
              <a:rPr lang="en-US" sz="1800" dirty="0">
                <a:latin typeface="Calibri"/>
              </a:rPr>
              <a:t>    // NULL character will be added in the Output </a:t>
            </a:r>
          </a:p>
          <a:p>
            <a:r>
              <a:rPr lang="en-US" sz="1800" dirty="0">
                <a:latin typeface="Calibri"/>
              </a:rPr>
              <a:t>    </a:t>
            </a:r>
            <a:r>
              <a:rPr lang="en-US" sz="1800" dirty="0" err="1">
                <a:latin typeface="Calibri"/>
              </a:rPr>
              <a:t>cout</a:t>
            </a:r>
            <a:r>
              <a:rPr lang="en-US" sz="1800" dirty="0">
                <a:latin typeface="Calibri"/>
              </a:rPr>
              <a:t> &lt;&lt; "b" &lt;&lt; ends; </a:t>
            </a:r>
          </a:p>
          <a:p>
            <a:r>
              <a:rPr lang="en-US" sz="1800" dirty="0">
                <a:latin typeface="Calibri"/>
              </a:rPr>
              <a:t>    </a:t>
            </a:r>
            <a:r>
              <a:rPr lang="en-US" sz="1800" dirty="0" err="1">
                <a:latin typeface="Calibri"/>
              </a:rPr>
              <a:t>cout</a:t>
            </a:r>
            <a:r>
              <a:rPr lang="en-US" sz="1800" dirty="0">
                <a:latin typeface="Calibri"/>
              </a:rPr>
              <a:t> &lt;&lt; "c" &lt;&lt; </a:t>
            </a:r>
            <a:r>
              <a:rPr lang="en-US" sz="1800" dirty="0" err="1">
                <a:latin typeface="Calibri"/>
              </a:rPr>
              <a:t>endl</a:t>
            </a:r>
            <a:r>
              <a:rPr lang="en-US" sz="1800" dirty="0">
                <a:latin typeface="Calibri"/>
              </a:rPr>
              <a:t>; </a:t>
            </a:r>
          </a:p>
          <a:p>
            <a:r>
              <a:rPr lang="en-US" sz="1800" dirty="0">
                <a:latin typeface="Calibri"/>
              </a:rPr>
              <a:t>    return 0; </a:t>
            </a:r>
          </a:p>
          <a:p>
            <a:r>
              <a:rPr lang="en-US" sz="1800" dirty="0">
                <a:latin typeface="Calibri"/>
              </a:rPr>
              <a:t>} </a:t>
            </a:r>
            <a:r>
              <a:rPr lang="en-US" sz="1800" dirty="0" smtClean="0">
                <a:latin typeface="Calibri"/>
              </a:rPr>
              <a:t> </a:t>
            </a:r>
          </a:p>
          <a:p>
            <a:r>
              <a:rPr lang="en-US" sz="1800" dirty="0" smtClean="0">
                <a:latin typeface="Calibri"/>
              </a:rPr>
              <a:t>Output:</a:t>
            </a:r>
          </a:p>
          <a:p>
            <a:r>
              <a:rPr lang="en-US" sz="1800" dirty="0">
                <a:latin typeface="Calibri"/>
              </a:rPr>
              <a:t>only a test
</a:t>
            </a:r>
            <a:r>
              <a:rPr lang="en-US" sz="1800" dirty="0" err="1">
                <a:latin typeface="Calibri"/>
              </a:rPr>
              <a:t>abc</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40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r>
              <a:rPr lang="en-US" sz="1800" b="1" dirty="0">
                <a:latin typeface="Calibri"/>
              </a:rPr>
              <a:t>Manipulators with Arguments:</a:t>
            </a:r>
            <a:r>
              <a:rPr lang="en-US" sz="1800" dirty="0">
                <a:latin typeface="Calibri"/>
              </a:rPr>
              <a:t> Some of the manipulators are used with the argument like </a:t>
            </a:r>
            <a:r>
              <a:rPr lang="en-US" sz="1800" dirty="0" err="1">
                <a:latin typeface="Calibri"/>
              </a:rPr>
              <a:t>setw</a:t>
            </a:r>
            <a:r>
              <a:rPr lang="en-US" sz="1800" dirty="0">
                <a:latin typeface="Calibri"/>
              </a:rPr>
              <a:t> (20), </a:t>
            </a:r>
            <a:r>
              <a:rPr lang="en-US" sz="1800" dirty="0" err="1">
                <a:latin typeface="Calibri"/>
              </a:rPr>
              <a:t>setfill</a:t>
            </a:r>
            <a:r>
              <a:rPr lang="en-US" sz="1800" dirty="0">
                <a:latin typeface="Calibri"/>
              </a:rPr>
              <a:t> (‘*’), and many more. </a:t>
            </a:r>
            <a:endParaRPr lang="en-US" sz="1800" dirty="0" smtClean="0">
              <a:latin typeface="Calibri"/>
            </a:endParaRPr>
          </a:p>
          <a:p>
            <a:endParaRPr lang="en-US" sz="1800" dirty="0">
              <a:latin typeface="Calibri"/>
            </a:endParaRPr>
          </a:p>
          <a:p>
            <a:r>
              <a:rPr lang="en-US" sz="1800" dirty="0" smtClean="0">
                <a:latin typeface="Calibri"/>
              </a:rPr>
              <a:t>These </a:t>
            </a:r>
            <a:r>
              <a:rPr lang="en-US" sz="1800" dirty="0">
                <a:latin typeface="Calibri"/>
              </a:rPr>
              <a:t>all are defined in the header </a:t>
            </a:r>
            <a:r>
              <a:rPr lang="en-US" sz="1800" dirty="0" smtClean="0">
                <a:latin typeface="Calibri"/>
              </a:rPr>
              <a:t>file &lt;</a:t>
            </a:r>
            <a:r>
              <a:rPr lang="en-US" sz="1800" dirty="0" err="1" smtClean="0">
                <a:latin typeface="Calibri"/>
              </a:rPr>
              <a:t>iomanip</a:t>
            </a:r>
            <a:r>
              <a:rPr lang="en-US" sz="1800" dirty="0" smtClean="0">
                <a:latin typeface="Calibri"/>
              </a:rPr>
              <a:t>&gt;. </a:t>
            </a:r>
            <a:r>
              <a:rPr lang="en-US" sz="1800" dirty="0">
                <a:latin typeface="Calibri"/>
              </a:rPr>
              <a:t>If we want to use these manipulators then we must include this header file in our program</a:t>
            </a:r>
            <a:r>
              <a:rPr lang="en-US" sz="1800" dirty="0" smtClean="0">
                <a:latin typeface="Calibri"/>
              </a:rPr>
              <a:t>.</a:t>
            </a:r>
          </a:p>
          <a:p>
            <a:endParaRPr lang="en-US" sz="1800" dirty="0">
              <a:latin typeface="Calibri"/>
            </a:endParaRPr>
          </a:p>
          <a:p>
            <a:r>
              <a:rPr lang="en-US" sz="1800" dirty="0">
                <a:latin typeface="Calibri"/>
              </a:rPr>
              <a:t>For Example, you can use following manipulators to set minimum width and fill the empty space with any character you want: std::</a:t>
            </a:r>
            <a:r>
              <a:rPr lang="en-US" sz="1800" dirty="0" err="1">
                <a:latin typeface="Calibri"/>
              </a:rPr>
              <a:t>cout</a:t>
            </a:r>
            <a:r>
              <a:rPr lang="en-US" sz="1800" dirty="0">
                <a:latin typeface="Calibri"/>
              </a:rPr>
              <a:t> &lt;&lt; std::</a:t>
            </a:r>
            <a:r>
              <a:rPr lang="en-US" sz="1800" dirty="0" err="1">
                <a:latin typeface="Calibri"/>
              </a:rPr>
              <a:t>setw</a:t>
            </a:r>
            <a:r>
              <a:rPr lang="en-US" sz="1800" dirty="0">
                <a:latin typeface="Calibri"/>
              </a:rPr>
              <a:t> (6) &lt;&lt; std::</a:t>
            </a:r>
            <a:r>
              <a:rPr lang="en-US" sz="1800" dirty="0" err="1">
                <a:latin typeface="Calibri"/>
              </a:rPr>
              <a:t>setfill</a:t>
            </a:r>
            <a:r>
              <a:rPr lang="en-US" sz="1800" dirty="0">
                <a:latin typeface="Calibri"/>
              </a:rPr>
              <a:t> (’*’);</a:t>
            </a:r>
          </a:p>
          <a:p>
            <a:endParaRPr lang="en-US" sz="1800" dirty="0">
              <a:latin typeface="Calibri"/>
            </a:endParaRP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1488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r>
              <a:rPr lang="en-US" sz="1800" b="1" dirty="0">
                <a:latin typeface="Calibri"/>
                <a:cs typeface="Calibri"/>
              </a:rPr>
              <a:t>        Some important manipulators in </a:t>
            </a:r>
            <a:r>
              <a:rPr lang="en-US" sz="1800" b="1" i="1" dirty="0">
                <a:latin typeface="Calibri"/>
                <a:cs typeface="Calibri"/>
              </a:rPr>
              <a:t>&lt;</a:t>
            </a:r>
            <a:r>
              <a:rPr lang="en-US" sz="1800" b="1" i="1" dirty="0" err="1">
                <a:latin typeface="Calibri"/>
                <a:cs typeface="Calibri"/>
              </a:rPr>
              <a:t>iomanip</a:t>
            </a:r>
            <a:r>
              <a:rPr lang="en-US" sz="1800" b="1" i="1" dirty="0">
                <a:latin typeface="Calibri"/>
                <a:cs typeface="Calibri"/>
              </a:rPr>
              <a:t>&gt;</a:t>
            </a:r>
            <a:r>
              <a:rPr lang="en-US" sz="1800" b="1" dirty="0">
                <a:latin typeface="Calibri"/>
                <a:cs typeface="Calibri"/>
              </a:rPr>
              <a:t> are:</a:t>
            </a:r>
            <a:endParaRPr lang="en-US" sz="1800" dirty="0">
              <a:latin typeface="Calibri"/>
            </a:endParaRPr>
          </a:p>
          <a:p>
            <a:pPr marL="285750" indent="-285750">
              <a:buFont typeface="Arial,Sans-Serif"/>
              <a:buChar char="•"/>
            </a:pPr>
            <a:endParaRPr lang="en-US" sz="1800" b="1" dirty="0">
              <a:latin typeface="Calibri"/>
              <a:cs typeface="Calibri"/>
            </a:endParaRPr>
          </a:p>
          <a:p>
            <a:pPr marL="285750" lvl="1" indent="-285750">
              <a:buFont typeface="Arial,Sans-Serif"/>
              <a:buChar char="•"/>
            </a:pPr>
            <a:r>
              <a:rPr lang="en-US" sz="1800" b="1" dirty="0" err="1">
                <a:latin typeface="Calibri"/>
                <a:cs typeface="Calibri"/>
              </a:rPr>
              <a:t>setw</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is used to set the field width in output operations.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a:latin typeface="Calibri"/>
                <a:cs typeface="Calibri"/>
              </a:rPr>
              <a:t>setfill</a:t>
            </a:r>
            <a:r>
              <a:rPr lang="en-US" sz="1800" b="1" dirty="0">
                <a:latin typeface="Calibri"/>
                <a:cs typeface="Calibri"/>
              </a:rPr>
              <a:t> (c):</a:t>
            </a:r>
            <a:r>
              <a:rPr lang="en-US" sz="1800" dirty="0">
                <a:latin typeface="Calibri"/>
                <a:cs typeface="Calibri"/>
              </a:rPr>
              <a:t> It is used to fill the character ‘c’ on output stream.</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a:latin typeface="Calibri"/>
                <a:cs typeface="Calibri"/>
              </a:rPr>
              <a:t>setprecision</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sets </a:t>
            </a:r>
            <a:r>
              <a:rPr lang="en-US" sz="1800" dirty="0" err="1">
                <a:latin typeface="Calibri"/>
                <a:cs typeface="Calibri"/>
              </a:rPr>
              <a:t>val</a:t>
            </a:r>
            <a:r>
              <a:rPr lang="en-US" sz="1800" dirty="0">
                <a:latin typeface="Calibri"/>
                <a:cs typeface="Calibri"/>
              </a:rPr>
              <a:t> as the new value for the precision of floating-point values.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smtClean="0">
                <a:latin typeface="Calibri"/>
                <a:cs typeface="Calibri"/>
              </a:rPr>
              <a:t>setbase</a:t>
            </a:r>
            <a:r>
              <a:rPr lang="en-US" sz="1800" b="1" dirty="0" smtClean="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is used to set the numeric base value for numeric values.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smtClean="0">
                <a:latin typeface="Calibri"/>
                <a:cs typeface="Calibri"/>
              </a:rPr>
              <a:t>setiosflags</a:t>
            </a:r>
            <a:r>
              <a:rPr lang="en-US" sz="1800" b="1" dirty="0" smtClean="0">
                <a:latin typeface="Calibri"/>
                <a:cs typeface="Calibri"/>
              </a:rPr>
              <a:t> (</a:t>
            </a:r>
            <a:r>
              <a:rPr lang="en-US" sz="1800" b="1" dirty="0">
                <a:latin typeface="Calibri"/>
                <a:cs typeface="Calibri"/>
              </a:rPr>
              <a:t>flag):</a:t>
            </a:r>
            <a:r>
              <a:rPr lang="en-US" sz="1800" dirty="0">
                <a:latin typeface="Calibri"/>
                <a:cs typeface="Calibri"/>
              </a:rPr>
              <a:t> It is used to set the format flags specified by parameter mask.</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smtClean="0">
                <a:latin typeface="Calibri"/>
                <a:cs typeface="Calibri"/>
              </a:rPr>
              <a:t>resetiosflags</a:t>
            </a:r>
            <a:r>
              <a:rPr lang="en-US" sz="1800" b="1" dirty="0" smtClean="0">
                <a:latin typeface="Calibri"/>
                <a:cs typeface="Calibri"/>
              </a:rPr>
              <a:t> (</a:t>
            </a:r>
            <a:r>
              <a:rPr lang="en-US" sz="1800" b="1" dirty="0">
                <a:latin typeface="Calibri"/>
                <a:cs typeface="Calibri"/>
              </a:rPr>
              <a:t>m):</a:t>
            </a:r>
            <a:r>
              <a:rPr lang="en-US" sz="1800" dirty="0">
                <a:latin typeface="Calibri"/>
                <a:cs typeface="Calibri"/>
              </a:rPr>
              <a:t> It is used to reset the format flags specified by parameter mask.</a:t>
            </a:r>
            <a:endParaRPr lang="en-US" sz="1800" dirty="0">
              <a:latin typeface="Calibri"/>
            </a:endParaRPr>
          </a:p>
          <a:p>
            <a:endParaRPr lang="en-US" sz="1800" dirty="0">
              <a:latin typeface="Calibri"/>
            </a:endParaRP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30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setw</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a:t>
            </a:r>
            <a:r>
              <a:rPr lang="en-US" sz="1800" dirty="0" smtClean="0">
                <a:latin typeface="Calibri"/>
                <a:cs typeface="Calibri"/>
              </a:rPr>
              <a:t>This </a:t>
            </a:r>
            <a:r>
              <a:rPr lang="en-US" sz="1800" dirty="0">
                <a:latin typeface="Calibri"/>
                <a:cs typeface="Calibri"/>
              </a:rPr>
              <a:t>manipulator changes the width of the next input/output field. When used in an expression out &lt;&lt; </a:t>
            </a:r>
            <a:r>
              <a:rPr lang="en-US" sz="1800" dirty="0" err="1">
                <a:latin typeface="Calibri"/>
                <a:cs typeface="Calibri"/>
              </a:rPr>
              <a:t>setw</a:t>
            </a:r>
            <a:r>
              <a:rPr lang="en-US" sz="1800" dirty="0">
                <a:latin typeface="Calibri"/>
                <a:cs typeface="Calibri"/>
              </a:rPr>
              <a:t>(n) or in &gt;&gt; </a:t>
            </a:r>
            <a:r>
              <a:rPr lang="en-US" sz="1800" dirty="0" err="1">
                <a:latin typeface="Calibri"/>
                <a:cs typeface="Calibri"/>
              </a:rPr>
              <a:t>setw</a:t>
            </a:r>
            <a:r>
              <a:rPr lang="en-US" sz="1800" dirty="0">
                <a:latin typeface="Calibri"/>
                <a:cs typeface="Calibri"/>
              </a:rPr>
              <a:t>(n), sets the width parameter of the stream out or in to exactly n</a:t>
            </a:r>
            <a:r>
              <a:rPr lang="en-US" sz="1800" dirty="0" smtClean="0">
                <a:latin typeface="Calibri"/>
                <a:cs typeface="Calibri"/>
              </a:rPr>
              <a:t>.</a:t>
            </a:r>
          </a:p>
          <a:p>
            <a:pPr marL="285750" lvl="1" indent="-285750">
              <a:buFont typeface="Arial,Sans-Serif"/>
              <a:buChar char="•"/>
            </a:pPr>
            <a:endParaRPr lang="en-US" sz="1800" dirty="0">
              <a:latin typeface="Calibri"/>
              <a:cs typeface="Calibri"/>
            </a:endParaRPr>
          </a:p>
          <a:p>
            <a:pPr lvl="1"/>
            <a:r>
              <a:rPr lang="en-US" sz="1800" dirty="0" smtClean="0">
                <a:latin typeface="Calibri"/>
                <a:cs typeface="Calibri"/>
              </a:rPr>
              <a:t>#</a:t>
            </a:r>
            <a:r>
              <a:rPr lang="en-US" sz="1800" dirty="0">
                <a:latin typeface="Calibri"/>
                <a:cs typeface="Calibri"/>
              </a:rPr>
              <a:t>include &lt;</a:t>
            </a:r>
            <a:r>
              <a:rPr lang="en-US" sz="1800" dirty="0" err="1">
                <a:latin typeface="Calibri"/>
                <a:cs typeface="Calibri"/>
              </a:rPr>
              <a:t>iostream</a:t>
            </a:r>
            <a:r>
              <a:rPr lang="en-US" sz="1800" dirty="0">
                <a:latin typeface="Calibri"/>
                <a:cs typeface="Calibri"/>
              </a:rPr>
              <a:t>&gt;</a:t>
            </a:r>
          </a:p>
          <a:p>
            <a:pPr lvl="1"/>
            <a:r>
              <a:rPr lang="en-US" sz="1800" dirty="0">
                <a:latin typeface="Calibri"/>
                <a:cs typeface="Calibri"/>
              </a:rPr>
              <a:t>#include &lt;</a:t>
            </a:r>
            <a:r>
              <a:rPr lang="en-US" sz="1800" dirty="0" err="1">
                <a:latin typeface="Calibri"/>
                <a:cs typeface="Calibri"/>
              </a:rPr>
              <a:t>iomanip</a:t>
            </a:r>
            <a:r>
              <a:rPr lang="en-US" sz="1800" dirty="0">
                <a:latin typeface="Calibri"/>
                <a:cs typeface="Calibri"/>
              </a:rPr>
              <a:t>&gt;</a:t>
            </a:r>
          </a:p>
          <a:p>
            <a:pPr lvl="1"/>
            <a:r>
              <a:rPr lang="en-US" sz="1800" dirty="0" err="1">
                <a:latin typeface="Calibri"/>
                <a:cs typeface="Calibri"/>
              </a:rPr>
              <a:t>int</a:t>
            </a:r>
            <a:r>
              <a:rPr lang="en-US" sz="1800" dirty="0">
                <a:latin typeface="Calibri"/>
                <a:cs typeface="Calibri"/>
              </a:rPr>
              <a:t> main() {</a:t>
            </a:r>
          </a:p>
          <a:p>
            <a:pPr lvl="1"/>
            <a:r>
              <a:rPr lang="en-US" sz="1800" dirty="0">
                <a:latin typeface="Calibri"/>
                <a:cs typeface="Calibri"/>
              </a:rPr>
              <a:t>   </a:t>
            </a:r>
            <a:r>
              <a:rPr lang="en-US" sz="1800" dirty="0" err="1" smtClean="0">
                <a:latin typeface="Calibri"/>
                <a:cs typeface="Calibri"/>
              </a:rPr>
              <a:t>cout</a:t>
            </a:r>
            <a:r>
              <a:rPr lang="en-US" sz="1800" dirty="0" smtClean="0">
                <a:latin typeface="Calibri"/>
                <a:cs typeface="Calibri"/>
              </a:rPr>
              <a:t> </a:t>
            </a:r>
            <a:r>
              <a:rPr lang="en-US" sz="1800" dirty="0">
                <a:latin typeface="Calibri"/>
                <a:cs typeface="Calibri"/>
              </a:rPr>
              <a:t>&lt;&lt; "no </a:t>
            </a:r>
            <a:r>
              <a:rPr lang="en-US" sz="1800" dirty="0" err="1">
                <a:latin typeface="Calibri"/>
                <a:cs typeface="Calibri"/>
              </a:rPr>
              <a:t>setw</a:t>
            </a:r>
            <a:r>
              <a:rPr lang="en-US" sz="1800" dirty="0" smtClean="0">
                <a:latin typeface="Calibri"/>
                <a:cs typeface="Calibri"/>
              </a:rPr>
              <a:t>: " </a:t>
            </a:r>
            <a:r>
              <a:rPr lang="en-US" sz="1800" dirty="0">
                <a:latin typeface="Calibri"/>
                <a:cs typeface="Calibri"/>
              </a:rPr>
              <a:t>&lt;&lt; 42 &lt;&lt; </a:t>
            </a:r>
            <a:r>
              <a:rPr lang="en-US" sz="1800" dirty="0" err="1" smtClean="0">
                <a:latin typeface="Calibri"/>
                <a:cs typeface="Calibri"/>
              </a:rPr>
              <a:t>endl</a:t>
            </a:r>
            <a:r>
              <a:rPr lang="en-US" sz="1800" dirty="0" smtClean="0">
                <a:latin typeface="Calibri"/>
                <a:cs typeface="Calibri"/>
              </a:rPr>
              <a:t>;</a:t>
            </a:r>
            <a:endParaRPr lang="en-US" sz="1800" dirty="0">
              <a:latin typeface="Calibri"/>
              <a:cs typeface="Calibri"/>
            </a:endParaRPr>
          </a:p>
          <a:p>
            <a:pPr lvl="1"/>
            <a:r>
              <a:rPr lang="en-US" sz="1800" dirty="0">
                <a:latin typeface="Calibri"/>
                <a:cs typeface="Calibri"/>
              </a:rPr>
              <a:t> </a:t>
            </a:r>
            <a:r>
              <a:rPr lang="en-US" sz="1800" dirty="0" smtClean="0">
                <a:latin typeface="Calibri"/>
                <a:cs typeface="Calibri"/>
              </a:rPr>
              <a:t>  </a:t>
            </a:r>
            <a:r>
              <a:rPr lang="en-US" sz="1800" dirty="0" err="1" smtClean="0">
                <a:latin typeface="Calibri"/>
                <a:cs typeface="Calibri"/>
              </a:rPr>
              <a:t>cout</a:t>
            </a:r>
            <a:r>
              <a:rPr lang="en-US" sz="1800" dirty="0" smtClean="0">
                <a:latin typeface="Calibri"/>
                <a:cs typeface="Calibri"/>
              </a:rPr>
              <a:t> &lt;&lt; </a:t>
            </a:r>
            <a:r>
              <a:rPr lang="en-US" sz="1800" dirty="0">
                <a:latin typeface="Calibri"/>
                <a:cs typeface="Calibri"/>
              </a:rPr>
              <a:t>"</a:t>
            </a:r>
            <a:r>
              <a:rPr lang="en-US" sz="1800" dirty="0" err="1">
                <a:latin typeface="Calibri"/>
                <a:cs typeface="Calibri"/>
              </a:rPr>
              <a:t>setw</a:t>
            </a:r>
            <a:r>
              <a:rPr lang="en-US" sz="1800" dirty="0">
                <a:latin typeface="Calibri"/>
                <a:cs typeface="Calibri"/>
              </a:rPr>
              <a:t>(6</a:t>
            </a:r>
            <a:r>
              <a:rPr lang="en-US" sz="1800" dirty="0" smtClean="0">
                <a:latin typeface="Calibri"/>
                <a:cs typeface="Calibri"/>
              </a:rPr>
              <a:t>): " </a:t>
            </a:r>
            <a:r>
              <a:rPr lang="en-US" sz="1800" dirty="0">
                <a:latin typeface="Calibri"/>
                <a:cs typeface="Calibri"/>
              </a:rPr>
              <a:t>&lt;&lt; </a:t>
            </a:r>
            <a:r>
              <a:rPr lang="en-US" sz="1800" dirty="0" err="1" smtClean="0">
                <a:latin typeface="Calibri"/>
                <a:cs typeface="Calibri"/>
              </a:rPr>
              <a:t>setw</a:t>
            </a:r>
            <a:r>
              <a:rPr lang="en-US" sz="1800" dirty="0" smtClean="0">
                <a:latin typeface="Calibri"/>
                <a:cs typeface="Calibri"/>
              </a:rPr>
              <a:t>(6</a:t>
            </a:r>
            <a:r>
              <a:rPr lang="en-US" sz="1800" dirty="0">
                <a:latin typeface="Calibri"/>
                <a:cs typeface="Calibri"/>
              </a:rPr>
              <a:t>) &lt;&lt; 42 &lt;&lt; </a:t>
            </a:r>
            <a:r>
              <a:rPr lang="en-US" sz="1800" dirty="0" err="1" smtClean="0">
                <a:latin typeface="Calibri"/>
                <a:cs typeface="Calibri"/>
              </a:rPr>
              <a:t>endl</a:t>
            </a:r>
            <a:r>
              <a:rPr lang="en-US" sz="1800" dirty="0" smtClean="0">
                <a:latin typeface="Calibri"/>
                <a:cs typeface="Calibri"/>
              </a:rPr>
              <a:t>;</a:t>
            </a:r>
            <a:endParaRPr lang="en-US" sz="1800" dirty="0">
              <a:latin typeface="Calibri"/>
              <a:cs typeface="Calibri"/>
            </a:endParaRPr>
          </a:p>
          <a:p>
            <a:pPr lvl="1"/>
            <a:r>
              <a:rPr lang="en-US" sz="1800" dirty="0">
                <a:latin typeface="Calibri"/>
                <a:cs typeface="Calibri"/>
              </a:rPr>
              <a:t> </a:t>
            </a:r>
            <a:r>
              <a:rPr lang="en-US" sz="1800" dirty="0" smtClean="0">
                <a:latin typeface="Calibri"/>
                <a:cs typeface="Calibri"/>
              </a:rPr>
              <a:t>  </a:t>
            </a:r>
            <a:r>
              <a:rPr lang="en-US" sz="1800" dirty="0" err="1" smtClean="0">
                <a:latin typeface="Calibri"/>
                <a:cs typeface="Calibri"/>
              </a:rPr>
              <a:t>cout</a:t>
            </a:r>
            <a:r>
              <a:rPr lang="en-US" sz="1800" dirty="0" smtClean="0">
                <a:latin typeface="Calibri"/>
                <a:cs typeface="Calibri"/>
              </a:rPr>
              <a:t> &lt;&lt; </a:t>
            </a:r>
            <a:r>
              <a:rPr lang="en-US" sz="1800" dirty="0">
                <a:latin typeface="Calibri"/>
                <a:cs typeface="Calibri"/>
              </a:rPr>
              <a:t>"</a:t>
            </a:r>
            <a:r>
              <a:rPr lang="en-US" sz="1800" dirty="0" err="1">
                <a:latin typeface="Calibri"/>
                <a:cs typeface="Calibri"/>
              </a:rPr>
              <a:t>setw</a:t>
            </a:r>
            <a:r>
              <a:rPr lang="en-US" sz="1800" dirty="0">
                <a:latin typeface="Calibri"/>
                <a:cs typeface="Calibri"/>
              </a:rPr>
              <a:t>(6), several elements: " &lt;&lt; 89 &lt;&lt; </a:t>
            </a:r>
            <a:r>
              <a:rPr lang="en-US" sz="1800" dirty="0" err="1" smtClean="0">
                <a:latin typeface="Calibri"/>
                <a:cs typeface="Calibri"/>
              </a:rPr>
              <a:t>setw</a:t>
            </a:r>
            <a:r>
              <a:rPr lang="en-US" sz="1800" dirty="0" smtClean="0">
                <a:latin typeface="Calibri"/>
                <a:cs typeface="Calibri"/>
              </a:rPr>
              <a:t>(6</a:t>
            </a:r>
            <a:r>
              <a:rPr lang="en-US" sz="1800" dirty="0">
                <a:latin typeface="Calibri"/>
                <a:cs typeface="Calibri"/>
              </a:rPr>
              <a:t>) &lt;&lt; 12 &lt;&lt; 34 &lt;&lt; </a:t>
            </a:r>
            <a:r>
              <a:rPr lang="en-US" sz="1800" dirty="0" err="1" smtClean="0">
                <a:latin typeface="Calibri"/>
                <a:cs typeface="Calibri"/>
              </a:rPr>
              <a:t>endl</a:t>
            </a:r>
            <a:r>
              <a:rPr lang="en-US" sz="1800" dirty="0" smtClean="0">
                <a:latin typeface="Calibri"/>
                <a:cs typeface="Calibri"/>
              </a:rPr>
              <a:t>;</a:t>
            </a:r>
            <a:endParaRPr lang="en-US" sz="1800" dirty="0">
              <a:latin typeface="Calibri"/>
              <a:cs typeface="Calibri"/>
            </a:endParaRPr>
          </a:p>
          <a:p>
            <a:pPr lvl="1"/>
            <a:r>
              <a:rPr lang="en-US" sz="1800" dirty="0" smtClean="0">
                <a:latin typeface="Calibri"/>
                <a:cs typeface="Calibri"/>
              </a:rPr>
              <a:t>}</a:t>
            </a:r>
          </a:p>
          <a:p>
            <a:pPr lvl="1"/>
            <a:r>
              <a:rPr lang="en-US" sz="1800" dirty="0" smtClean="0">
                <a:latin typeface="Calibri"/>
                <a:cs typeface="Calibri"/>
              </a:rPr>
              <a:t>Output:</a:t>
            </a:r>
            <a:endParaRPr lang="en-US" sz="1800" dirty="0">
              <a:latin typeface="Calibri"/>
              <a:cs typeface="Calibri"/>
            </a:endParaRPr>
          </a:p>
          <a:p>
            <a:pPr lvl="1"/>
            <a:r>
              <a:rPr lang="en-US" sz="1800" dirty="0">
                <a:latin typeface="Calibri"/>
                <a:cs typeface="Calibri"/>
              </a:rPr>
              <a:t>no </a:t>
            </a:r>
            <a:r>
              <a:rPr lang="en-US" sz="1800" dirty="0" err="1">
                <a:latin typeface="Calibri"/>
                <a:cs typeface="Calibri"/>
              </a:rPr>
              <a:t>setw</a:t>
            </a:r>
            <a:r>
              <a:rPr lang="en-US" sz="1800" dirty="0" smtClean="0">
                <a:latin typeface="Calibri"/>
                <a:cs typeface="Calibri"/>
              </a:rPr>
              <a:t>: 42</a:t>
            </a:r>
            <a:endParaRPr lang="en-US" sz="1800" dirty="0">
              <a:latin typeface="Calibri"/>
              <a:cs typeface="Calibri"/>
            </a:endParaRPr>
          </a:p>
          <a:p>
            <a:pPr lvl="1"/>
            <a:r>
              <a:rPr lang="en-US" sz="1800" dirty="0" err="1">
                <a:latin typeface="Calibri"/>
                <a:cs typeface="Calibri"/>
              </a:rPr>
              <a:t>setw</a:t>
            </a:r>
            <a:r>
              <a:rPr lang="en-US" sz="1800" dirty="0">
                <a:latin typeface="Calibri"/>
                <a:cs typeface="Calibri"/>
              </a:rPr>
              <a:t>(6):    </a:t>
            </a:r>
            <a:r>
              <a:rPr lang="en-US" sz="1800" dirty="0" smtClean="0">
                <a:latin typeface="Calibri"/>
                <a:cs typeface="Calibri"/>
              </a:rPr>
              <a:t> 42</a:t>
            </a:r>
            <a:endParaRPr lang="en-US" sz="1800" dirty="0">
              <a:latin typeface="Calibri"/>
              <a:cs typeface="Calibri"/>
            </a:endParaRPr>
          </a:p>
          <a:p>
            <a:pPr lvl="1"/>
            <a:r>
              <a:rPr lang="en-US" sz="1800" dirty="0" err="1">
                <a:latin typeface="Calibri"/>
                <a:cs typeface="Calibri"/>
              </a:rPr>
              <a:t>setw</a:t>
            </a:r>
            <a:r>
              <a:rPr lang="en-US" sz="1800" dirty="0">
                <a:latin typeface="Calibri"/>
                <a:cs typeface="Calibri"/>
              </a:rPr>
              <a:t>(6), several elements: 89    1234</a:t>
            </a:r>
            <a:endParaRPr lang="en-US" sz="1800" dirty="0">
              <a:latin typeface="Calibri"/>
              <a:cs typeface="Calibri"/>
            </a:endParaRP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747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a:t>
            </a:r>
            <a:r>
              <a:rPr lang="en-US" sz="1800" b="1" dirty="0" err="1" smtClean="0">
                <a:latin typeface="Calibri"/>
                <a:cs typeface="Calibri"/>
              </a:rPr>
              <a:t>etfill</a:t>
            </a:r>
            <a:r>
              <a:rPr lang="en-US" sz="1800" b="1" dirty="0" smtClean="0">
                <a:latin typeface="Calibri"/>
                <a:cs typeface="Calibri"/>
              </a:rPr>
              <a:t> (c) </a:t>
            </a:r>
            <a:r>
              <a:rPr lang="en-US" sz="1800" dirty="0">
                <a:latin typeface="Calibri"/>
                <a:cs typeface="Calibri"/>
              </a:rPr>
              <a:t>: Set fill character; </a:t>
            </a:r>
            <a:r>
              <a:rPr lang="en-US" sz="1800" dirty="0" smtClean="0">
                <a:latin typeface="Calibri"/>
                <a:cs typeface="Calibri"/>
              </a:rPr>
              <a:t>sets </a:t>
            </a:r>
            <a:r>
              <a:rPr lang="en-US" sz="1800" dirty="0">
                <a:latin typeface="Calibri"/>
                <a:cs typeface="Calibri"/>
              </a:rPr>
              <a:t>c as the stream’s fill </a:t>
            </a:r>
            <a:r>
              <a:rPr lang="en-US" sz="1800" dirty="0" smtClean="0">
                <a:latin typeface="Calibri"/>
                <a:cs typeface="Calibri"/>
              </a:rPr>
              <a:t>character</a:t>
            </a:r>
            <a:r>
              <a:rPr lang="en-US" sz="1800" dirty="0">
                <a:latin typeface="Calibri"/>
                <a:cs typeface="Calibri"/>
              </a:rPr>
              <a:t>. </a:t>
            </a:r>
            <a:r>
              <a:rPr lang="en-US" sz="1800" dirty="0" smtClean="0">
                <a:latin typeface="Calibri"/>
                <a:cs typeface="Calibri"/>
              </a:rPr>
              <a:t>It </a:t>
            </a:r>
            <a:r>
              <a:rPr lang="en-US" sz="1800" dirty="0">
                <a:latin typeface="Calibri"/>
                <a:cs typeface="Calibri"/>
              </a:rPr>
              <a:t>can be inserted on output </a:t>
            </a:r>
            <a:r>
              <a:rPr lang="en-US" sz="1800" dirty="0" smtClean="0">
                <a:latin typeface="Calibri"/>
                <a:cs typeface="Calibri"/>
              </a:rPr>
              <a:t>streams. It is used along with </a:t>
            </a:r>
            <a:r>
              <a:rPr lang="en-US" sz="1800" dirty="0" err="1" smtClean="0">
                <a:latin typeface="Calibri"/>
                <a:cs typeface="Calibri"/>
              </a:rPr>
              <a:t>setw</a:t>
            </a:r>
            <a:r>
              <a:rPr lang="en-US" sz="1800" dirty="0" smtClean="0">
                <a:latin typeface="Calibri"/>
                <a:cs typeface="Calibri"/>
              </a:rPr>
              <a:t> (</a:t>
            </a:r>
            <a:r>
              <a:rPr lang="en-US" sz="1800" dirty="0" err="1" smtClean="0">
                <a:latin typeface="Calibri"/>
                <a:cs typeface="Calibri"/>
              </a:rPr>
              <a:t>val</a:t>
            </a:r>
            <a:r>
              <a:rPr lang="en-US" sz="1800" dirty="0" smtClean="0">
                <a:latin typeface="Calibri"/>
                <a:cs typeface="Calibri"/>
              </a:rPr>
              <a:t>).</a:t>
            </a:r>
          </a:p>
          <a:p>
            <a:pPr marL="285750" lvl="1" indent="-285750">
              <a:buFont typeface="Arial,Sans-Serif"/>
              <a:buChar char="•"/>
            </a:pPr>
            <a:endParaRPr lang="en-US" sz="1800" dirty="0">
              <a:latin typeface="Calibri"/>
              <a:cs typeface="Calibri"/>
            </a:endParaRPr>
          </a:p>
          <a:p>
            <a:pPr lvl="1"/>
            <a:r>
              <a:rPr lang="en-US" sz="1800" dirty="0">
                <a:latin typeface="Calibri"/>
                <a:cs typeface="Calibri"/>
              </a:rPr>
              <a:t>#include &lt;</a:t>
            </a:r>
            <a:r>
              <a:rPr lang="en-US" sz="1800" dirty="0" err="1">
                <a:latin typeface="Calibri"/>
                <a:cs typeface="Calibri"/>
              </a:rPr>
              <a:t>iostream</a:t>
            </a:r>
            <a:r>
              <a:rPr lang="en-US" sz="1800" dirty="0">
                <a:latin typeface="Calibri"/>
                <a:cs typeface="Calibri"/>
              </a:rPr>
              <a:t>&gt;</a:t>
            </a:r>
          </a:p>
          <a:p>
            <a:pPr lvl="1"/>
            <a:r>
              <a:rPr lang="en-US" sz="1800" dirty="0">
                <a:latin typeface="Calibri"/>
                <a:cs typeface="Calibri"/>
              </a:rPr>
              <a:t>#include &lt;</a:t>
            </a:r>
            <a:r>
              <a:rPr lang="en-US" sz="1800" dirty="0" err="1">
                <a:latin typeface="Calibri"/>
                <a:cs typeface="Calibri"/>
              </a:rPr>
              <a:t>iomanip</a:t>
            </a:r>
            <a:r>
              <a:rPr lang="en-US" sz="1800" dirty="0">
                <a:latin typeface="Calibri"/>
                <a:cs typeface="Calibri"/>
              </a:rPr>
              <a:t>&gt;</a:t>
            </a:r>
          </a:p>
          <a:p>
            <a:pPr lvl="1"/>
            <a:r>
              <a:rPr lang="en-US" sz="1800" dirty="0" err="1">
                <a:latin typeface="Calibri"/>
                <a:cs typeface="Calibri"/>
              </a:rPr>
              <a:t>int</a:t>
            </a:r>
            <a:r>
              <a:rPr lang="en-US" sz="1800" dirty="0">
                <a:latin typeface="Calibri"/>
                <a:cs typeface="Calibri"/>
              </a:rPr>
              <a:t> main()</a:t>
            </a:r>
          </a:p>
          <a:p>
            <a:pPr lvl="1"/>
            <a:r>
              <a:rPr lang="en-US" sz="1800" dirty="0">
                <a:latin typeface="Calibri"/>
                <a:cs typeface="Calibri"/>
              </a:rPr>
              <a:t>{</a:t>
            </a:r>
          </a:p>
          <a:p>
            <a:pPr lvl="1"/>
            <a:r>
              <a:rPr lang="en-US" sz="1800" dirty="0">
                <a:latin typeface="Calibri"/>
                <a:cs typeface="Calibri"/>
              </a:rPr>
              <a:t>    </a:t>
            </a:r>
            <a:r>
              <a:rPr lang="en-US" sz="1800" dirty="0" err="1">
                <a:latin typeface="Calibri"/>
                <a:cs typeface="Calibri"/>
              </a:rPr>
              <a:t>std</a:t>
            </a:r>
            <a:r>
              <a:rPr lang="en-US" sz="1800" dirty="0">
                <a:latin typeface="Calibri"/>
                <a:cs typeface="Calibri"/>
              </a:rPr>
              <a:t>::</a:t>
            </a:r>
            <a:r>
              <a:rPr lang="en-US" sz="1800" dirty="0" err="1">
                <a:latin typeface="Calibri"/>
                <a:cs typeface="Calibri"/>
              </a:rPr>
              <a:t>cout</a:t>
            </a:r>
            <a:r>
              <a:rPr lang="en-US" sz="1800" dirty="0">
                <a:latin typeface="Calibri"/>
                <a:cs typeface="Calibri"/>
              </a:rPr>
              <a:t> &lt;&lt; "default fill: " &lt;&lt; </a:t>
            </a:r>
            <a:r>
              <a:rPr lang="en-US" sz="1800" dirty="0" err="1">
                <a:latin typeface="Calibri"/>
                <a:cs typeface="Calibri"/>
              </a:rPr>
              <a:t>std</a:t>
            </a:r>
            <a:r>
              <a:rPr lang="en-US" sz="1800" dirty="0">
                <a:latin typeface="Calibri"/>
                <a:cs typeface="Calibri"/>
              </a:rPr>
              <a:t>::</a:t>
            </a:r>
            <a:r>
              <a:rPr lang="en-US" sz="1800" dirty="0" err="1">
                <a:latin typeface="Calibri"/>
                <a:cs typeface="Calibri"/>
              </a:rPr>
              <a:t>setw</a:t>
            </a:r>
            <a:r>
              <a:rPr lang="en-US" sz="1800" dirty="0">
                <a:latin typeface="Calibri"/>
                <a:cs typeface="Calibri"/>
              </a:rPr>
              <a:t>(10) &lt;&lt; 42 &lt;&lt; </a:t>
            </a:r>
            <a:r>
              <a:rPr lang="en-US" sz="1800" dirty="0" err="1">
                <a:latin typeface="Calibri"/>
                <a:cs typeface="Calibri"/>
              </a:rPr>
              <a:t>endl</a:t>
            </a:r>
            <a:r>
              <a:rPr lang="en-US" sz="1800" dirty="0">
                <a:latin typeface="Calibri"/>
                <a:cs typeface="Calibri"/>
              </a:rPr>
              <a:t>;</a:t>
            </a:r>
          </a:p>
          <a:p>
            <a:pPr lvl="1"/>
            <a:r>
              <a:rPr lang="en-US" sz="1800" dirty="0">
                <a:latin typeface="Calibri"/>
                <a:cs typeface="Calibri"/>
              </a:rPr>
              <a:t>          </a:t>
            </a:r>
            <a:r>
              <a:rPr lang="en-US" sz="1800" dirty="0" err="1">
                <a:latin typeface="Calibri"/>
                <a:cs typeface="Calibri"/>
              </a:rPr>
              <a:t>cout</a:t>
            </a:r>
            <a:r>
              <a:rPr lang="en-US" sz="1800" dirty="0">
                <a:latin typeface="Calibri"/>
                <a:cs typeface="Calibri"/>
              </a:rPr>
              <a:t>&lt;&lt; "</a:t>
            </a:r>
            <a:r>
              <a:rPr lang="en-US" sz="1800" dirty="0" err="1">
                <a:latin typeface="Calibri"/>
                <a:cs typeface="Calibri"/>
              </a:rPr>
              <a:t>setfill</a:t>
            </a:r>
            <a:r>
              <a:rPr lang="en-US" sz="1800" dirty="0">
                <a:latin typeface="Calibri"/>
                <a:cs typeface="Calibri"/>
              </a:rPr>
              <a:t>('*'): " &lt;&lt; </a:t>
            </a:r>
            <a:r>
              <a:rPr lang="en-US" sz="1800" dirty="0" err="1">
                <a:latin typeface="Calibri"/>
                <a:cs typeface="Calibri"/>
              </a:rPr>
              <a:t>std</a:t>
            </a:r>
            <a:r>
              <a:rPr lang="en-US" sz="1800" dirty="0">
                <a:latin typeface="Calibri"/>
                <a:cs typeface="Calibri"/>
              </a:rPr>
              <a:t>::</a:t>
            </a:r>
            <a:r>
              <a:rPr lang="en-US" sz="1800" dirty="0" err="1">
                <a:latin typeface="Calibri"/>
                <a:cs typeface="Calibri"/>
              </a:rPr>
              <a:t>setfill</a:t>
            </a:r>
            <a:r>
              <a:rPr lang="en-US" sz="1800" dirty="0">
                <a:latin typeface="Calibri"/>
                <a:cs typeface="Calibri"/>
              </a:rPr>
              <a:t>('*')</a:t>
            </a:r>
          </a:p>
          <a:p>
            <a:pPr lvl="1"/>
            <a:r>
              <a:rPr lang="en-US" sz="1800" dirty="0">
                <a:latin typeface="Calibri"/>
                <a:cs typeface="Calibri"/>
              </a:rPr>
              <a:t>                        </a:t>
            </a:r>
            <a:r>
              <a:rPr lang="en-US" sz="1800" dirty="0" smtClean="0">
                <a:latin typeface="Calibri"/>
                <a:cs typeface="Calibri"/>
              </a:rPr>
              <a:t>      &lt;&lt; </a:t>
            </a:r>
            <a:r>
              <a:rPr lang="en-US" sz="1800" dirty="0" err="1">
                <a:latin typeface="Calibri"/>
                <a:cs typeface="Calibri"/>
              </a:rPr>
              <a:t>std</a:t>
            </a:r>
            <a:r>
              <a:rPr lang="en-US" sz="1800" dirty="0">
                <a:latin typeface="Calibri"/>
                <a:cs typeface="Calibri"/>
              </a:rPr>
              <a:t>::</a:t>
            </a:r>
            <a:r>
              <a:rPr lang="en-US" sz="1800" dirty="0" err="1">
                <a:latin typeface="Calibri"/>
                <a:cs typeface="Calibri"/>
              </a:rPr>
              <a:t>setw</a:t>
            </a:r>
            <a:r>
              <a:rPr lang="en-US" sz="1800" dirty="0">
                <a:latin typeface="Calibri"/>
                <a:cs typeface="Calibri"/>
              </a:rPr>
              <a:t>(10) &lt;&lt; 42 &lt;&lt; </a:t>
            </a:r>
            <a:r>
              <a:rPr lang="en-US" sz="1800" dirty="0" err="1">
                <a:latin typeface="Calibri"/>
                <a:cs typeface="Calibri"/>
              </a:rPr>
              <a:t>endl</a:t>
            </a:r>
            <a:r>
              <a:rPr lang="en-US" sz="1800" dirty="0">
                <a:latin typeface="Calibri"/>
                <a:cs typeface="Calibri"/>
              </a:rPr>
              <a:t>;</a:t>
            </a:r>
          </a:p>
          <a:p>
            <a:pPr lvl="1"/>
            <a:r>
              <a:rPr lang="en-US" sz="1800" dirty="0">
                <a:latin typeface="Calibri"/>
                <a:cs typeface="Calibri"/>
              </a:rPr>
              <a:t>}</a:t>
            </a:r>
          </a:p>
          <a:p>
            <a:pPr lvl="1"/>
            <a:r>
              <a:rPr lang="en-US" sz="1800" dirty="0" smtClean="0">
                <a:latin typeface="Calibri"/>
                <a:cs typeface="Calibri"/>
              </a:rPr>
              <a:t>Output</a:t>
            </a:r>
            <a:r>
              <a:rPr lang="en-US" sz="1800" dirty="0">
                <a:latin typeface="Calibri"/>
                <a:cs typeface="Calibri"/>
              </a:rPr>
              <a:t>::</a:t>
            </a:r>
          </a:p>
          <a:p>
            <a:pPr lvl="1"/>
            <a:r>
              <a:rPr lang="en-US" sz="1800" dirty="0" smtClean="0">
                <a:latin typeface="Calibri"/>
                <a:cs typeface="Calibri"/>
              </a:rPr>
              <a:t>default </a:t>
            </a:r>
            <a:r>
              <a:rPr lang="en-US" sz="1800" dirty="0">
                <a:latin typeface="Calibri"/>
                <a:cs typeface="Calibri"/>
              </a:rPr>
              <a:t>fill:         42</a:t>
            </a:r>
          </a:p>
          <a:p>
            <a:pPr lvl="1"/>
            <a:r>
              <a:rPr lang="en-US" sz="1800" dirty="0" err="1" smtClean="0">
                <a:latin typeface="Calibri"/>
                <a:cs typeface="Calibri"/>
              </a:rPr>
              <a:t>setfill</a:t>
            </a:r>
            <a:r>
              <a:rPr lang="en-US" sz="1800" dirty="0">
                <a:latin typeface="Calibri"/>
                <a:cs typeface="Calibri"/>
              </a:rPr>
              <a:t>('*'): ********42</a:t>
            </a: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9586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setprecision</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a:t>
            </a:r>
            <a:r>
              <a:rPr lang="en-US" sz="1800" dirty="0" smtClean="0">
                <a:latin typeface="Calibri"/>
              </a:rPr>
              <a:t>This </a:t>
            </a:r>
            <a:r>
              <a:rPr lang="en-US" sz="1800" dirty="0">
                <a:latin typeface="Calibri"/>
              </a:rPr>
              <a:t>manipulator changes floating-point precision. When used in an expression </a:t>
            </a:r>
            <a:r>
              <a:rPr lang="en-US" sz="1800" dirty="0" err="1" smtClean="0">
                <a:latin typeface="Calibri"/>
              </a:rPr>
              <a:t>cout</a:t>
            </a:r>
            <a:r>
              <a:rPr lang="en-US" sz="1800" dirty="0" smtClean="0">
                <a:latin typeface="Calibri"/>
              </a:rPr>
              <a:t> </a:t>
            </a:r>
            <a:r>
              <a:rPr lang="en-US" sz="1800" dirty="0">
                <a:latin typeface="Calibri"/>
              </a:rPr>
              <a:t>&lt;&lt; </a:t>
            </a:r>
            <a:r>
              <a:rPr lang="en-US" sz="1800" dirty="0" err="1">
                <a:latin typeface="Calibri"/>
              </a:rPr>
              <a:t>setprecision</a:t>
            </a:r>
            <a:r>
              <a:rPr lang="en-US" sz="1800" dirty="0">
                <a:latin typeface="Calibri"/>
              </a:rPr>
              <a:t>(n) or </a:t>
            </a:r>
            <a:r>
              <a:rPr lang="en-US" sz="1800" dirty="0" err="1" smtClean="0">
                <a:latin typeface="Calibri"/>
              </a:rPr>
              <a:t>cin</a:t>
            </a:r>
            <a:r>
              <a:rPr lang="en-US" sz="1800" dirty="0" smtClean="0">
                <a:latin typeface="Calibri"/>
              </a:rPr>
              <a:t> </a:t>
            </a:r>
            <a:r>
              <a:rPr lang="en-US" sz="1800" dirty="0">
                <a:latin typeface="Calibri"/>
              </a:rPr>
              <a:t>&gt;&gt; </a:t>
            </a:r>
            <a:r>
              <a:rPr lang="en-US" sz="1800" dirty="0" err="1">
                <a:latin typeface="Calibri"/>
              </a:rPr>
              <a:t>setprecision</a:t>
            </a:r>
            <a:r>
              <a:rPr lang="en-US" sz="1800" dirty="0">
                <a:latin typeface="Calibri"/>
              </a:rPr>
              <a:t>(n), sets the precision parameter of </a:t>
            </a:r>
            <a:r>
              <a:rPr lang="en-US" sz="1800" dirty="0" smtClean="0">
                <a:latin typeface="Calibri"/>
              </a:rPr>
              <a:t>variable. </a:t>
            </a:r>
          </a:p>
          <a:p>
            <a:endParaRPr lang="en-US" sz="1800" dirty="0" smtClean="0">
              <a:latin typeface="Calibri"/>
            </a:endParaRPr>
          </a:p>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#include &lt;</a:t>
            </a:r>
            <a:r>
              <a:rPr lang="en-US" sz="1800" dirty="0" err="1">
                <a:latin typeface="Calibri"/>
              </a:rPr>
              <a:t>iomanip</a:t>
            </a:r>
            <a:r>
              <a:rPr lang="en-US" sz="1800" dirty="0">
                <a:latin typeface="Calibri"/>
              </a:rPr>
              <a:t>&gt;</a:t>
            </a:r>
          </a:p>
          <a:p>
            <a:r>
              <a:rPr lang="en-US" sz="1800" dirty="0" err="1">
                <a:latin typeface="Calibri"/>
              </a:rPr>
              <a:t>int</a:t>
            </a:r>
            <a:r>
              <a:rPr lang="en-US" sz="1800" dirty="0">
                <a:latin typeface="Calibri"/>
              </a:rPr>
              <a:t> main() {</a:t>
            </a:r>
          </a:p>
          <a:p>
            <a:r>
              <a:rPr lang="en-US" sz="1800" dirty="0">
                <a:latin typeface="Calibri"/>
              </a:rPr>
              <a:t>   </a:t>
            </a:r>
            <a:r>
              <a:rPr lang="en-US" sz="1800" dirty="0" err="1">
                <a:latin typeface="Calibri"/>
              </a:rPr>
              <a:t>const</a:t>
            </a:r>
            <a:r>
              <a:rPr lang="en-US" sz="1800" dirty="0">
                <a:latin typeface="Calibri"/>
              </a:rPr>
              <a:t> long double pi = 3.141592653589793239;</a:t>
            </a:r>
          </a:p>
          <a:p>
            <a:r>
              <a:rPr lang="en-US" sz="1800" dirty="0">
                <a:latin typeface="Calibri"/>
              </a:rPr>
              <a:t>   </a:t>
            </a:r>
            <a:r>
              <a:rPr lang="en-US" sz="1800" dirty="0" err="1" smtClean="0">
                <a:latin typeface="Calibri"/>
              </a:rPr>
              <a:t>cout</a:t>
            </a:r>
            <a:r>
              <a:rPr lang="en-US" sz="1800" dirty="0" smtClean="0">
                <a:latin typeface="Calibri"/>
              </a:rPr>
              <a:t> </a:t>
            </a:r>
            <a:r>
              <a:rPr lang="en-US" sz="1800" dirty="0">
                <a:latin typeface="Calibri"/>
              </a:rPr>
              <a:t>&lt;&lt; "default precision (6): " &lt;&lt; pi &lt;&lt; </a:t>
            </a:r>
            <a:r>
              <a:rPr lang="en-US" sz="1800" dirty="0" err="1" smtClean="0">
                <a:latin typeface="Calibri"/>
              </a:rPr>
              <a:t>endl</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  </a:t>
            </a:r>
            <a:r>
              <a:rPr lang="en-US" sz="1800" dirty="0" err="1" smtClean="0">
                <a:latin typeface="Calibri"/>
              </a:rPr>
              <a:t>cout</a:t>
            </a:r>
            <a:r>
              <a:rPr lang="en-US" sz="1800" dirty="0" smtClean="0">
                <a:latin typeface="Calibri"/>
              </a:rPr>
              <a:t> &lt;&lt; "</a:t>
            </a:r>
            <a:r>
              <a:rPr lang="en-US" sz="1800" dirty="0" err="1" smtClean="0">
                <a:latin typeface="Calibri"/>
              </a:rPr>
              <a:t>setprecision</a:t>
            </a:r>
            <a:r>
              <a:rPr lang="en-US" sz="1800" dirty="0" smtClean="0">
                <a:latin typeface="Calibri"/>
              </a:rPr>
              <a:t>(10</a:t>
            </a:r>
            <a:r>
              <a:rPr lang="en-US" sz="1800" dirty="0">
                <a:latin typeface="Calibri"/>
              </a:rPr>
              <a:t>): " &lt;&lt; </a:t>
            </a:r>
            <a:r>
              <a:rPr lang="en-US" sz="1800" dirty="0" err="1" smtClean="0">
                <a:latin typeface="Calibri"/>
              </a:rPr>
              <a:t>setprecision</a:t>
            </a:r>
            <a:r>
              <a:rPr lang="en-US" sz="1800" dirty="0" smtClean="0">
                <a:latin typeface="Calibri"/>
              </a:rPr>
              <a:t>(10</a:t>
            </a:r>
            <a:r>
              <a:rPr lang="en-US" sz="1800" dirty="0">
                <a:latin typeface="Calibri"/>
              </a:rPr>
              <a:t>) &lt;&lt; pi &lt;&lt; </a:t>
            </a:r>
            <a:r>
              <a:rPr lang="en-US" sz="1800" dirty="0" err="1" smtClean="0">
                <a:latin typeface="Calibri"/>
              </a:rPr>
              <a:t>endl</a:t>
            </a:r>
            <a:r>
              <a:rPr lang="en-US" sz="1800" dirty="0" smtClean="0">
                <a:latin typeface="Calibri"/>
              </a:rPr>
              <a:t>;</a:t>
            </a:r>
            <a:endParaRPr lang="en-US" sz="1800" dirty="0">
              <a:latin typeface="Calibri"/>
            </a:endParaRPr>
          </a:p>
          <a:p>
            <a:r>
              <a:rPr lang="en-US" sz="1800" dirty="0" smtClean="0">
                <a:latin typeface="Calibri"/>
              </a:rPr>
              <a:t>}</a:t>
            </a:r>
          </a:p>
          <a:p>
            <a:endParaRPr lang="en-US" sz="1800" dirty="0" smtClean="0">
              <a:latin typeface="Calibri"/>
            </a:endParaRPr>
          </a:p>
          <a:p>
            <a:r>
              <a:rPr lang="en-US" sz="1800" dirty="0" smtClean="0">
                <a:latin typeface="Calibri"/>
              </a:rPr>
              <a:t>Output:</a:t>
            </a:r>
          </a:p>
          <a:p>
            <a:r>
              <a:rPr lang="en-US" sz="1800" dirty="0">
                <a:latin typeface="Calibri"/>
              </a:rPr>
              <a:t>default precision (6): 3.14159</a:t>
            </a:r>
          </a:p>
          <a:p>
            <a:r>
              <a:rPr lang="en-US" sz="1800" dirty="0" err="1" smtClean="0">
                <a:latin typeface="Calibri"/>
              </a:rPr>
              <a:t>setprecision</a:t>
            </a:r>
            <a:r>
              <a:rPr lang="en-US" sz="1800" dirty="0" smtClean="0">
                <a:latin typeface="Calibri"/>
              </a:rPr>
              <a:t>(10</a:t>
            </a:r>
            <a:r>
              <a:rPr lang="en-US" sz="1800" dirty="0">
                <a:latin typeface="Calibri"/>
              </a:rPr>
              <a:t>): 3.141592654</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4296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setbase</a:t>
            </a:r>
            <a:r>
              <a:rPr lang="en-US" sz="1800" b="1" dirty="0" smtClean="0">
                <a:latin typeface="Calibri"/>
                <a:cs typeface="Calibri"/>
              </a:rPr>
              <a:t> (</a:t>
            </a:r>
            <a:r>
              <a:rPr lang="en-US" sz="1800" b="1" dirty="0" err="1">
                <a:latin typeface="Calibri"/>
                <a:cs typeface="Calibri"/>
              </a:rPr>
              <a:t>val</a:t>
            </a:r>
            <a:r>
              <a:rPr lang="en-US" sz="1800" b="1" dirty="0">
                <a:latin typeface="Calibri"/>
                <a:cs typeface="Calibri"/>
              </a:rPr>
              <a:t>): </a:t>
            </a:r>
            <a:r>
              <a:rPr lang="en-US" sz="1800" dirty="0">
                <a:latin typeface="Calibri"/>
                <a:cs typeface="Calibri"/>
              </a:rPr>
              <a:t>Sets the </a:t>
            </a:r>
            <a:r>
              <a:rPr lang="en-US" sz="1800" dirty="0" err="1">
                <a:latin typeface="Calibri"/>
                <a:cs typeface="Calibri"/>
              </a:rPr>
              <a:t>basefield</a:t>
            </a:r>
            <a:r>
              <a:rPr lang="en-US" sz="1800" dirty="0">
                <a:latin typeface="Calibri"/>
                <a:cs typeface="Calibri"/>
              </a:rPr>
              <a:t> to one of its possible values: </a:t>
            </a:r>
            <a:r>
              <a:rPr lang="en-US" sz="1800" dirty="0" err="1">
                <a:latin typeface="Calibri"/>
                <a:cs typeface="Calibri"/>
              </a:rPr>
              <a:t>dec</a:t>
            </a:r>
            <a:r>
              <a:rPr lang="en-US" sz="1800" dirty="0">
                <a:latin typeface="Calibri"/>
                <a:cs typeface="Calibri"/>
              </a:rPr>
              <a:t>, hex or </a:t>
            </a:r>
            <a:r>
              <a:rPr lang="en-US" sz="1800" dirty="0" err="1">
                <a:latin typeface="Calibri"/>
                <a:cs typeface="Calibri"/>
              </a:rPr>
              <a:t>oct</a:t>
            </a:r>
            <a:r>
              <a:rPr lang="en-US" sz="1800" dirty="0">
                <a:latin typeface="Calibri"/>
                <a:cs typeface="Calibri"/>
              </a:rPr>
              <a:t>, according to argument base. </a:t>
            </a:r>
            <a:endParaRPr lang="en-US" sz="1800" dirty="0" smtClean="0">
              <a:latin typeface="Calibri"/>
              <a:cs typeface="Calibri"/>
            </a:endParaRPr>
          </a:p>
          <a:p>
            <a:pPr lvl="3"/>
            <a:r>
              <a:rPr lang="en-US" sz="1800" dirty="0" smtClean="0">
                <a:latin typeface="Calibri"/>
              </a:rPr>
              <a:t>		</a:t>
            </a:r>
            <a:r>
              <a:rPr lang="en-US" sz="1800" dirty="0" err="1" smtClean="0">
                <a:latin typeface="Calibri"/>
              </a:rPr>
              <a:t>dec</a:t>
            </a:r>
            <a:r>
              <a:rPr lang="en-US" sz="1800" dirty="0">
                <a:latin typeface="Calibri"/>
              </a:rPr>
              <a:t>, if base is 10</a:t>
            </a:r>
          </a:p>
          <a:p>
            <a:pPr lvl="3"/>
            <a:r>
              <a:rPr lang="en-US" sz="1800" dirty="0" smtClean="0">
                <a:latin typeface="Calibri"/>
              </a:rPr>
              <a:t>		hex</a:t>
            </a:r>
            <a:r>
              <a:rPr lang="en-US" sz="1800" dirty="0">
                <a:latin typeface="Calibri"/>
              </a:rPr>
              <a:t>, if base is </a:t>
            </a:r>
            <a:r>
              <a:rPr lang="en-US" sz="1800" dirty="0" smtClean="0">
                <a:latin typeface="Calibri"/>
              </a:rPr>
              <a:t>16</a:t>
            </a:r>
          </a:p>
          <a:p>
            <a:pPr lvl="3"/>
            <a:r>
              <a:rPr lang="en-US" sz="1800" dirty="0" smtClean="0">
                <a:latin typeface="Calibri"/>
              </a:rPr>
              <a:t>		</a:t>
            </a:r>
            <a:r>
              <a:rPr lang="en-US" sz="1800" dirty="0" err="1" smtClean="0">
                <a:latin typeface="Calibri"/>
              </a:rPr>
              <a:t>oct</a:t>
            </a:r>
            <a:r>
              <a:rPr lang="en-US" sz="1800" dirty="0">
                <a:latin typeface="Calibri"/>
              </a:rPr>
              <a:t>, if base is 8</a:t>
            </a:r>
          </a:p>
          <a:p>
            <a:pPr lvl="3"/>
            <a:r>
              <a:rPr lang="en-US" sz="1800" dirty="0" smtClean="0">
                <a:latin typeface="Calibri"/>
              </a:rPr>
              <a:t>		zero</a:t>
            </a:r>
            <a:r>
              <a:rPr lang="en-US" sz="1800" dirty="0">
                <a:latin typeface="Calibri"/>
              </a:rPr>
              <a:t>, if base is any other value</a:t>
            </a:r>
            <a:r>
              <a:rPr lang="en-US" sz="1800" dirty="0" smtClean="0">
                <a:latin typeface="Calibri"/>
              </a:rPr>
              <a:t>.</a:t>
            </a:r>
          </a:p>
          <a:p>
            <a:pPr lvl="3"/>
            <a:r>
              <a:rPr lang="en-US" sz="1800" dirty="0">
                <a:latin typeface="Calibri"/>
              </a:rPr>
              <a:t>#include &lt;</a:t>
            </a:r>
            <a:r>
              <a:rPr lang="en-US" sz="1800" dirty="0" err="1">
                <a:latin typeface="Calibri"/>
              </a:rPr>
              <a:t>iostream</a:t>
            </a:r>
            <a:r>
              <a:rPr lang="en-US" sz="1800" dirty="0">
                <a:latin typeface="Calibri"/>
              </a:rPr>
              <a:t>&gt;     </a:t>
            </a:r>
          </a:p>
          <a:p>
            <a:pPr lvl="3"/>
            <a:r>
              <a:rPr lang="en-US" sz="1800" dirty="0">
                <a:latin typeface="Calibri"/>
              </a:rPr>
              <a:t>#include &lt;</a:t>
            </a:r>
            <a:r>
              <a:rPr lang="en-US" sz="1800" dirty="0" err="1">
                <a:latin typeface="Calibri"/>
              </a:rPr>
              <a:t>iomanip</a:t>
            </a:r>
            <a:r>
              <a:rPr lang="en-US" sz="1800" dirty="0">
                <a:latin typeface="Calibri"/>
              </a:rPr>
              <a:t>&gt;      </a:t>
            </a:r>
          </a:p>
          <a:p>
            <a:pPr lvl="3"/>
            <a:endParaRPr lang="en-US" sz="1800" dirty="0">
              <a:latin typeface="Calibri"/>
            </a:endParaRPr>
          </a:p>
          <a:p>
            <a:pPr lvl="3"/>
            <a:r>
              <a:rPr lang="en-US" sz="1800" dirty="0" err="1">
                <a:latin typeface="Calibri"/>
              </a:rPr>
              <a:t>int</a:t>
            </a:r>
            <a:r>
              <a:rPr lang="en-US" sz="1800" dirty="0">
                <a:latin typeface="Calibri"/>
              </a:rPr>
              <a:t> main () {</a:t>
            </a:r>
          </a:p>
          <a:p>
            <a:pPr lvl="3"/>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a:t>
            </a:r>
            <a:r>
              <a:rPr lang="en-US" sz="1800" dirty="0" err="1" smtClean="0">
                <a:latin typeface="Calibri"/>
              </a:rPr>
              <a:t>setbase</a:t>
            </a:r>
            <a:r>
              <a:rPr lang="en-US" sz="1800" dirty="0" smtClean="0">
                <a:latin typeface="Calibri"/>
              </a:rPr>
              <a:t>(16</a:t>
            </a:r>
            <a:r>
              <a:rPr lang="en-US" sz="1800" dirty="0">
                <a:latin typeface="Calibri"/>
              </a:rPr>
              <a:t>);</a:t>
            </a:r>
          </a:p>
          <a:p>
            <a:pPr lvl="3"/>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110 &lt;&lt; </a:t>
            </a:r>
            <a:r>
              <a:rPr lang="en-US" sz="1800" dirty="0" err="1" smtClean="0">
                <a:latin typeface="Calibri"/>
              </a:rPr>
              <a:t>endl</a:t>
            </a:r>
            <a:r>
              <a:rPr lang="en-US" sz="1800" dirty="0">
                <a:latin typeface="Calibri"/>
              </a:rPr>
              <a:t>;</a:t>
            </a:r>
          </a:p>
          <a:p>
            <a:pPr lvl="3"/>
            <a:r>
              <a:rPr lang="en-US" sz="1800" dirty="0">
                <a:latin typeface="Calibri"/>
              </a:rPr>
              <a:t>  </a:t>
            </a:r>
            <a:r>
              <a:rPr lang="en-US" sz="1800" dirty="0" smtClean="0">
                <a:latin typeface="Calibri"/>
              </a:rPr>
              <a:t>	return </a:t>
            </a:r>
            <a:r>
              <a:rPr lang="en-US" sz="1800" dirty="0">
                <a:latin typeface="Calibri"/>
              </a:rPr>
              <a:t>0;</a:t>
            </a:r>
          </a:p>
          <a:p>
            <a:pPr lvl="3"/>
            <a:r>
              <a:rPr lang="en-US" sz="1800" dirty="0" smtClean="0">
                <a:latin typeface="Calibri"/>
              </a:rPr>
              <a:t>}</a:t>
            </a:r>
          </a:p>
          <a:p>
            <a:pPr lvl="3"/>
            <a:r>
              <a:rPr lang="en-US" sz="1800" dirty="0" smtClean="0">
                <a:latin typeface="Calibri"/>
              </a:rPr>
              <a:t>Output : 6e</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336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dirty="0">
                <a:latin typeface="Calibri"/>
              </a:rPr>
              <a:t>A function is block of code which is used to perform a particular </a:t>
            </a:r>
            <a:r>
              <a:rPr lang="en-US" sz="1800" dirty="0" smtClean="0">
                <a:latin typeface="Calibri"/>
              </a:rPr>
              <a:t>task.</a:t>
            </a:r>
          </a:p>
          <a:p>
            <a:endParaRPr lang="en-US" sz="1800" dirty="0">
              <a:latin typeface="Calibri"/>
            </a:endParaRPr>
          </a:p>
          <a:p>
            <a:r>
              <a:rPr lang="en-US" sz="1800" dirty="0" smtClean="0">
                <a:latin typeface="Calibri"/>
              </a:rPr>
              <a:t>Instead of doing a particular task several times, you can write </a:t>
            </a:r>
            <a:r>
              <a:rPr lang="en-US" sz="1800" dirty="0">
                <a:latin typeface="Calibri"/>
              </a:rPr>
              <a:t>these lines inside a function and call that function every time you want to </a:t>
            </a:r>
            <a:r>
              <a:rPr lang="en-US" sz="1800" dirty="0" smtClean="0">
                <a:latin typeface="Calibri"/>
              </a:rPr>
              <a:t>perform that task. </a:t>
            </a:r>
          </a:p>
          <a:p>
            <a:endParaRPr lang="en-US" sz="1800" dirty="0">
              <a:latin typeface="Calibri"/>
            </a:endParaRPr>
          </a:p>
          <a:p>
            <a:r>
              <a:rPr lang="en-US" sz="1800" dirty="0" smtClean="0">
                <a:latin typeface="Calibri"/>
              </a:rPr>
              <a:t>This </a:t>
            </a:r>
            <a:r>
              <a:rPr lang="en-US" sz="1800" dirty="0">
                <a:latin typeface="Calibri"/>
              </a:rPr>
              <a:t>would make you code simple, readable and reusable.</a:t>
            </a:r>
          </a:p>
          <a:p>
            <a:pPr>
              <a:lnSpc>
                <a:spcPct val="150000"/>
              </a:lnSpc>
            </a:pPr>
            <a:r>
              <a:rPr lang="en-US" dirty="0"/>
              <a:t/>
            </a:r>
            <a:br>
              <a:rPr lang="en-US" dirty="0"/>
            </a:b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
                                        //Function declaration
int sum(</a:t>
            </a:r>
            <a:r>
              <a:rPr lang="en-US" sz="1800" dirty="0" err="1">
                <a:latin typeface="Calibri"/>
              </a:rPr>
              <a:t>int,int</a:t>
            </a:r>
            <a:r>
              <a:rPr lang="en-US" sz="1800" dirty="0">
                <a:latin typeface="Calibri"/>
              </a:rPr>
              <a:t>);
                                     //Main function
int main(){
                                     //Calling the function
   </a:t>
            </a:r>
            <a:r>
              <a:rPr lang="en-US" sz="1800" dirty="0" err="1">
                <a:latin typeface="Calibri"/>
              </a:rPr>
              <a:t>cout</a:t>
            </a:r>
            <a:r>
              <a:rPr lang="en-US" sz="1800" dirty="0">
                <a:latin typeface="Calibri"/>
              </a:rPr>
              <a:t>&lt;&lt;sum(1,99);
   return 0;
}
                                      /* Function is defined after the main method 
                                                          */
int sum(int num1, int num2){
   int num3 = num1+num2;
   return num3;
}</a:t>
            </a:r>
          </a:p>
          <a:p>
            <a:pPr>
              <a:lnSpc>
                <a:spcPct val="150000"/>
              </a:lnSpc>
            </a:pPr>
            <a:r>
              <a:rPr lang="en-US" dirty="0"/>
              <a:t/>
            </a:r>
            <a:br>
              <a:rPr lang="en-US" dirty="0"/>
            </a:br>
            <a:endParaRPr lang="en-US" sz="1800" dirty="0">
              <a:latin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a:cs typeface="Calibri"/>
              </a:rPr>
              <a:t>.</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r>
              <a:rPr lang="en-US" sz="1800" b="1" dirty="0">
                <a:latin typeface="Calibri"/>
              </a:rPr>
              <a:t>Function Declaration:</a:t>
            </a:r>
            <a:r>
              <a:rPr lang="en-US" sz="1800" dirty="0">
                <a:latin typeface="Calibri"/>
              </a:rPr>
              <a:t> You have seen that I have written the same program in two ways, in the first program I didn’t have any function declaration and in the second program I have function declaration at the beginning of the program. The thing is that when you define the function before the main() function in your program then you don’t need to do function declaration but if you are writing your function after the main() function like we did in the second program then you need to declare the function first, else you will get compilation error</a:t>
            </a:r>
            <a:br>
              <a:rPr lang="en-US" sz="1800" dirty="0">
                <a:latin typeface="Calibri"/>
              </a:rPr>
            </a:br>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34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a:rPr>
              <a:t>syntax of function declaration:</a:t>
            </a:r>
            <a:endParaRPr lang="en-US" sz="1800" dirty="0">
              <a:latin typeface="Calibri"/>
            </a:endParaRPr>
          </a:p>
          <a:p>
            <a:pPr lvl="2">
              <a:lnSpc>
                <a:spcPct val="150000"/>
              </a:lnSpc>
            </a:pPr>
            <a:r>
              <a:rPr lang="en-US" sz="1800" dirty="0" err="1">
                <a:latin typeface="Calibri"/>
              </a:rPr>
              <a:t>return_type</a:t>
            </a:r>
            <a:r>
              <a:rPr lang="en-US" sz="1800" dirty="0">
                <a:latin typeface="Calibri"/>
              </a:rPr>
              <a:t> </a:t>
            </a:r>
            <a:r>
              <a:rPr lang="en-US" sz="1800" dirty="0" err="1">
                <a:latin typeface="Calibri"/>
              </a:rPr>
              <a:t>function_name</a:t>
            </a:r>
            <a:r>
              <a:rPr lang="en-US" sz="1800" dirty="0">
                <a:latin typeface="Calibri"/>
              </a:rPr>
              <a:t>(</a:t>
            </a:r>
            <a:r>
              <a:rPr lang="en-US" sz="1800" dirty="0" err="1">
                <a:latin typeface="Calibri"/>
              </a:rPr>
              <a:t>parameter_list</a:t>
            </a:r>
            <a:r>
              <a:rPr lang="en-US" sz="1800" dirty="0">
                <a:latin typeface="Calibri"/>
              </a:rPr>
              <a:t>);</a:t>
            </a:r>
          </a:p>
          <a:p>
            <a:pPr lvl="2">
              <a:lnSpc>
                <a:spcPct val="150000"/>
              </a:lnSpc>
            </a:pPr>
            <a:endParaRPr lang="en-US" sz="1800" dirty="0">
              <a:latin typeface="Calibri"/>
            </a:endParaRPr>
          </a:p>
          <a:p>
            <a:pPr lvl="2">
              <a:lnSpc>
                <a:spcPct val="150000"/>
              </a:lnSpc>
            </a:pPr>
            <a:r>
              <a:rPr lang="en-US" sz="1800" b="1" dirty="0">
                <a:latin typeface="Calibri"/>
              </a:rPr>
              <a:t>Function definition:</a:t>
            </a:r>
            <a:r>
              <a:rPr lang="en-US" sz="1800" dirty="0">
                <a:latin typeface="Calibri"/>
              </a:rPr>
              <a:t> Writing the full body of function is known as defining a function.</a:t>
            </a:r>
          </a:p>
          <a:p>
            <a:pPr lvl="2">
              <a:lnSpc>
                <a:spcPct val="150000"/>
              </a:lnSpc>
            </a:pPr>
            <a:r>
              <a:rPr lang="en-US" sz="1800" b="1" dirty="0">
                <a:latin typeface="Calibri"/>
              </a:rPr>
              <a:t>syntax of function definition:</a:t>
            </a:r>
            <a:endParaRPr lang="en-US" sz="1800" dirty="0">
              <a:latin typeface="Calibri"/>
            </a:endParaRPr>
          </a:p>
          <a:p>
            <a:pPr>
              <a:lnSpc>
                <a:spcPct val="150000"/>
              </a:lnSpc>
            </a:pPr>
            <a:r>
              <a:rPr lang="en-US" sz="1800" dirty="0" err="1">
                <a:latin typeface="Calibri"/>
              </a:rPr>
              <a:t>return_type</a:t>
            </a:r>
            <a:r>
              <a:rPr lang="en-US" sz="1800" dirty="0">
                <a:latin typeface="Calibri"/>
              </a:rPr>
              <a:t> </a:t>
            </a:r>
            <a:r>
              <a:rPr lang="en-US" sz="1800" dirty="0" err="1">
                <a:latin typeface="Calibri"/>
              </a:rPr>
              <a:t>function_name</a:t>
            </a:r>
            <a:r>
              <a:rPr lang="en-US" sz="1800" dirty="0">
                <a:latin typeface="Calibri"/>
              </a:rPr>
              <a:t>(</a:t>
            </a:r>
            <a:r>
              <a:rPr lang="en-US" sz="1800" dirty="0" err="1">
                <a:latin typeface="Calibri"/>
              </a:rPr>
              <a:t>parameter_list</a:t>
            </a:r>
            <a:r>
              <a:rPr lang="en-US" sz="1800" dirty="0">
                <a:latin typeface="Calibri"/>
              </a:rPr>
              <a:t>) {</a:t>
            </a:r>
            <a:br>
              <a:rPr lang="en-US" sz="1800" dirty="0">
                <a:latin typeface="Calibri"/>
              </a:rPr>
            </a:br>
            <a:r>
              <a:rPr lang="en-US" sz="1800" dirty="0">
                <a:latin typeface="Calibri"/>
              </a:rPr>
              <a:t>    //Statements inside function</a:t>
            </a:r>
            <a:br>
              <a:rPr lang="en-US" sz="1800" dirty="0">
                <a:latin typeface="Calibri"/>
              </a:rPr>
            </a:br>
            <a:r>
              <a:rPr lang="en-US" sz="1800" dirty="0">
                <a:latin typeface="Calibri"/>
              </a:rPr>
              <a:t>}</a:t>
            </a:r>
          </a:p>
          <a:p>
            <a:pPr>
              <a:lnSpc>
                <a:spcPct val="150000"/>
              </a:lnSpc>
            </a:pPr>
            <a:r>
              <a:rPr lang="en-US" sz="1800" b="1" dirty="0">
                <a:latin typeface="Calibri"/>
              </a:rPr>
              <a:t>Calling function:</a:t>
            </a:r>
            <a:r>
              <a:rPr lang="en-US" sz="1800" dirty="0">
                <a:latin typeface="Calibri"/>
              </a:rPr>
              <a:t> We can call the function like this:</a:t>
            </a:r>
          </a:p>
          <a:p>
            <a:pPr>
              <a:lnSpc>
                <a:spcPct val="150000"/>
              </a:lnSpc>
            </a:pPr>
            <a:r>
              <a:rPr lang="en-US" sz="1800" dirty="0" err="1">
                <a:latin typeface="Calibri"/>
              </a:rPr>
              <a:t>function_name</a:t>
            </a:r>
            <a:r>
              <a:rPr lang="en-US" sz="1800" dirty="0">
                <a:latin typeface="Calibri"/>
              </a:rPr>
              <a:t>(parameters);</a:t>
            </a:r>
            <a:br>
              <a:rPr lang="en-US" sz="1800" dirty="0">
                <a:latin typeface="Calibri"/>
              </a:rPr>
            </a:br>
            <a:r>
              <a:rPr lang="en-US" sz="1800" dirty="0">
                <a:latin typeface="Calibri"/>
              </a:rPr>
              <a:t/>
            </a:r>
            <a:br>
              <a:rPr lang="en-US" sz="1800" dirty="0">
                <a:latin typeface="Calibri"/>
              </a:rPr>
            </a:br>
            <a:endParaRPr lang="en-US" sz="180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