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20"/>
  </p:notesMasterIdLst>
  <p:sldIdLst>
    <p:sldId id="256" r:id="rId2"/>
    <p:sldId id="257" r:id="rId3"/>
    <p:sldId id="258" r:id="rId4"/>
    <p:sldId id="259" r:id="rId5"/>
    <p:sldId id="260" r:id="rId6"/>
    <p:sldId id="325" r:id="rId7"/>
    <p:sldId id="296" r:id="rId8"/>
    <p:sldId id="326" r:id="rId9"/>
    <p:sldId id="297" r:id="rId10"/>
    <p:sldId id="327" r:id="rId11"/>
    <p:sldId id="298" r:id="rId12"/>
    <p:sldId id="328" r:id="rId13"/>
    <p:sldId id="329" r:id="rId14"/>
    <p:sldId id="330" r:id="rId15"/>
    <p:sldId id="299" r:id="rId16"/>
    <p:sldId id="331" r:id="rId17"/>
    <p:sldId id="294" r:id="rId18"/>
    <p:sldId id="295"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173C9-7667-470D-86DC-F3B697695A75}" v="351" dt="2021-02-17T09:45:12.444"/>
    <p1510:client id="{66FFA87B-9036-460D-81D6-8C6488A5B082}" v="781" dt="2021-02-09T19:17:43.8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6192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8492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6291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3800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00978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8851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5373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8317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0143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5848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38468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5282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dirty="0">
                <a:solidFill>
                  <a:srgbClr val="FFFFFF"/>
                </a:solidFill>
                <a:latin typeface="Trebuchet MS"/>
                <a:ea typeface="Trebuchet MS"/>
                <a:cs typeface="Trebuchet MS"/>
                <a:sym typeface="Trebuchet MS"/>
              </a:rPr>
              <a:t>EditEdit MasterMaster  texttext stylesstyles</a:t>
            </a:r>
            <a:endParaRPr sz="1400"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a16="http://schemas.microsoft.com/office/drawing/2014/main"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a16="http://schemas.microsoft.com/office/drawing/2014/main" id="{7B2D9052-DA56-4630-BE36-AB8167995E78}"/>
              </a:ext>
            </a:extLst>
          </p:cNvPr>
          <p:cNvSpPr txBox="1"/>
          <p:nvPr/>
        </p:nvSpPr>
        <p:spPr>
          <a:xfrm>
            <a:off x="364444" y="2282504"/>
            <a:ext cx="4167963" cy="461665"/>
          </a:xfrm>
          <a:prstGeom prst="rect">
            <a:avLst/>
          </a:prstGeom>
          <a:noFill/>
        </p:spPr>
        <p:txBody>
          <a:bodyPr wrap="square" lIns="91440" tIns="45720" rIns="91440" bIns="45720" rtlCol="0" anchor="t">
            <a:spAutoFit/>
          </a:bodyPr>
          <a:lstStyle/>
          <a:p>
            <a:pPr algn="ctr"/>
            <a:r>
              <a:rPr lang="en-US" sz="2400" b="1" dirty="0">
                <a:latin typeface="Calibri"/>
              </a:rPr>
              <a:t>Practical Lecture :</a:t>
            </a:r>
            <a:r>
              <a:rPr lang="en-US" sz="2400" dirty="0">
                <a:latin typeface="Calibri"/>
              </a:rPr>
              <a:t> Pointer 2</a:t>
            </a:r>
            <a:r>
              <a:rPr lang="en-US" sz="2400"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a:latin typeface="Calibri"/>
            </a:endParaRPr>
          </a:p>
          <a:p>
            <a:endParaRPr lang="en-US" sz="1800">
              <a:latin typeface="Calibri"/>
            </a:endParaRPr>
          </a:p>
          <a:p>
            <a:endParaRPr lang="en-US" sz="1800">
              <a:latin typeface="Calibri"/>
            </a:endParaRPr>
          </a:p>
          <a:p>
            <a:endParaRPr lang="en-US" sz="1800" dirty="0">
              <a:latin typeface="Calibri"/>
            </a:endParaRPr>
          </a:p>
          <a:p>
            <a:r>
              <a:rPr lang="en-US" sz="1800" dirty="0">
                <a:latin typeface="Calibri"/>
              </a:rPr>
              <a:t>Here you can see that we have declared a pointer of class type which points to class's object. We can access data members and member functions using pointer name with </a:t>
            </a:r>
          </a:p>
          <a:p>
            <a:r>
              <a:rPr lang="en-US" sz="1800" dirty="0">
                <a:latin typeface="Calibri"/>
              </a:rPr>
              <a:t>arrow -&gt; symbol.</a:t>
            </a:r>
            <a:endParaRPr lang="en-US" dirty="0"/>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chemeClr val="bg1"/>
                </a:solidFill>
                <a:latin typeface="Calibri"/>
              </a:rPr>
              <a:t>Pointers to Class Members in C++</a:t>
            </a:r>
            <a:endParaRPr lang="en-US" sz="2400" b="1">
              <a:solidFill>
                <a:schemeClr val="bg1"/>
              </a:solidFill>
              <a:latin typeface="Calibri"/>
            </a:endParaRPr>
          </a:p>
          <a:p>
            <a:endParaRPr lang="en" sz="2400" b="1" dirty="0">
              <a:solidFill>
                <a:schemeClr val="bg1"/>
              </a:solidFill>
              <a:latin typeface="Calibri"/>
              <a:cs typeface="Calibri"/>
            </a:endParaRPr>
          </a:p>
        </p:txBody>
      </p:sp>
    </p:spTree>
    <p:extLst>
      <p:ext uri="{BB962C8B-B14F-4D97-AF65-F5344CB8AC3E}">
        <p14:creationId xmlns:p14="http://schemas.microsoft.com/office/powerpoint/2010/main" val="1804901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t>datatype </a:t>
            </a:r>
            <a:r>
              <a:rPr lang="en-US" sz="1800" dirty="0" err="1"/>
              <a:t>class_name</a:t>
            </a:r>
            <a:r>
              <a:rPr lang="en-US" sz="1800" dirty="0"/>
              <a:t>::*</a:t>
            </a:r>
            <a:r>
              <a:rPr lang="en-US" sz="1800" dirty="0" err="1"/>
              <a:t>pointer_name</a:t>
            </a:r>
            <a:r>
              <a:rPr lang="en-US" sz="1800" dirty="0"/>
              <a:t> = &amp;</a:t>
            </a:r>
            <a:r>
              <a:rPr lang="en-US" sz="1800" dirty="0" err="1"/>
              <a:t>class_name</a:t>
            </a:r>
            <a:r>
              <a:rPr lang="en-US" sz="1800" dirty="0"/>
              <a:t>::</a:t>
            </a:r>
            <a:r>
              <a:rPr lang="en-US" sz="1800" dirty="0" err="1"/>
              <a:t>datamember_name</a:t>
            </a:r>
            <a:r>
              <a:rPr lang="en-US" sz="1800" dirty="0"/>
              <a:t> ;</a:t>
            </a:r>
            <a:endParaRPr lang="en-US"/>
          </a:p>
          <a:p>
            <a:endParaRPr lang="en-US" sz="1800" dirty="0"/>
          </a:p>
          <a:p>
            <a:endParaRPr lang="en-US" sz="1800" dirty="0"/>
          </a:p>
          <a:p>
            <a:r>
              <a:rPr lang="en-US" sz="1800" dirty="0"/>
              <a:t>class Data</a:t>
            </a:r>
            <a:endParaRPr lang="en-US" dirty="0"/>
          </a:p>
          <a:p>
            <a:r>
              <a:rPr lang="en-US" sz="1800" dirty="0"/>
              <a:t>{</a:t>
            </a:r>
            <a:endParaRPr lang="en-US" dirty="0"/>
          </a:p>
          <a:p>
            <a:r>
              <a:rPr lang="en-US" sz="1800" dirty="0"/>
              <a:t>    public:</a:t>
            </a:r>
            <a:endParaRPr lang="en-US" dirty="0"/>
          </a:p>
          <a:p>
            <a:r>
              <a:rPr lang="en-US" sz="1800" dirty="0"/>
              <a:t>    int a;</a:t>
            </a:r>
            <a:endParaRPr lang="en-US" dirty="0"/>
          </a:p>
          <a:p>
            <a:r>
              <a:rPr lang="en-US" sz="1800" dirty="0"/>
              <a:t>    void print() </a:t>
            </a:r>
            <a:endParaRPr lang="en-US"/>
          </a:p>
          <a:p>
            <a:r>
              <a:rPr lang="en-US" sz="1800" dirty="0"/>
              <a:t>    { </a:t>
            </a:r>
            <a:endParaRPr lang="en-US"/>
          </a:p>
          <a:p>
            <a:r>
              <a:rPr lang="en-US" sz="1800" dirty="0"/>
              <a:t>        </a:t>
            </a:r>
            <a:r>
              <a:rPr lang="en-US" sz="1800" dirty="0" err="1"/>
              <a:t>cout</a:t>
            </a:r>
            <a:r>
              <a:rPr lang="en-US" sz="1800" dirty="0"/>
              <a:t> &lt;&lt; "a is "&lt;&lt; a; </a:t>
            </a:r>
            <a:endParaRPr lang="en-US" dirty="0"/>
          </a:p>
          <a:p>
            <a:r>
              <a:rPr lang="en-US" sz="1800" dirty="0"/>
              <a:t>    }</a:t>
            </a:r>
            <a:endParaRPr lang="en-US" dirty="0"/>
          </a:p>
          <a:p>
            <a:r>
              <a:rPr lang="en-US" sz="1800" dirty="0"/>
              <a:t>};</a:t>
            </a:r>
            <a:endParaRPr lang="en-US" dirty="0"/>
          </a:p>
          <a:p>
            <a:endParaRPr lang="en-US" sz="1800" dirty="0"/>
          </a:p>
          <a:p>
            <a:r>
              <a:rPr lang="en-US" sz="1800" b="1" dirty="0"/>
              <a:t>  </a:t>
            </a:r>
            <a:br>
              <a:rPr lang="en-US" dirty="0"/>
            </a:br>
            <a:br>
              <a:rPr lang="en-US" sz="1800" dirty="0"/>
            </a:br>
            <a:endParaRPr lang="en-US" sz="1800"/>
          </a:p>
          <a:p>
            <a:br>
              <a:rPr lang="en-US" sz="1800" dirty="0"/>
            </a:br>
            <a:endParaRPr lang="en-US" sz="1800" dirty="0"/>
          </a:p>
          <a:p>
            <a:pPr>
              <a:lnSpc>
                <a:spcPct val="150000"/>
              </a:lnSpc>
            </a:pPr>
            <a:br>
              <a:rPr lang="en-US" sz="1800" dirty="0"/>
            </a:br>
            <a:br>
              <a:rPr lang="en-US" sz="1800" dirty="0"/>
            </a:br>
            <a:endParaRPr lang="en-US" sz="1800" dirty="0"/>
          </a:p>
          <a:p>
            <a:endParaRPr lang="en-US" sz="1800" dirty="0"/>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chemeClr val="bg1"/>
                </a:solidFill>
                <a:latin typeface="Calibri"/>
              </a:rPr>
              <a:t>Pointer to Data Members of Class</a:t>
            </a:r>
            <a:endParaRPr lang="en-US" sz="2400" b="1" dirty="0">
              <a:solidFill>
                <a:schemeClr val="bg1"/>
              </a:solidFill>
              <a:latin typeface="Calibri"/>
            </a:endParaRPr>
          </a:p>
          <a:p>
            <a:endParaRPr lang="en-US" sz="2400" b="1" dirty="0">
              <a:solidFill>
                <a:schemeClr val="bg1"/>
              </a:solidFill>
              <a:latin typeface="Calibri"/>
            </a:endParaRPr>
          </a:p>
        </p:txBody>
      </p:sp>
    </p:spTree>
    <p:extLst>
      <p:ext uri="{BB962C8B-B14F-4D97-AF65-F5344CB8AC3E}">
        <p14:creationId xmlns:p14="http://schemas.microsoft.com/office/powerpoint/2010/main" val="2698625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rPr>
              <a:t>int main()</a:t>
            </a:r>
          </a:p>
          <a:p>
            <a:r>
              <a:rPr lang="en-US" sz="1800" dirty="0">
                <a:latin typeface="Calibri"/>
              </a:rPr>
              <a:t>{</a:t>
            </a:r>
          </a:p>
          <a:p>
            <a:r>
              <a:rPr lang="en-US" sz="1800" dirty="0">
                <a:latin typeface="Calibri"/>
              </a:rPr>
              <a:t>    Data d, *</a:t>
            </a:r>
            <a:r>
              <a:rPr lang="en-US" sz="1800" dirty="0" err="1">
                <a:latin typeface="Calibri"/>
              </a:rPr>
              <a:t>dp</a:t>
            </a:r>
            <a:r>
              <a:rPr lang="en-US" sz="1800" dirty="0">
                <a:latin typeface="Calibri"/>
              </a:rPr>
              <a:t>;</a:t>
            </a:r>
          </a:p>
          <a:p>
            <a:r>
              <a:rPr lang="en-US" sz="1800" dirty="0">
                <a:latin typeface="Calibri"/>
              </a:rPr>
              <a:t>    </a:t>
            </a:r>
            <a:r>
              <a:rPr lang="en-US" sz="1800" dirty="0" err="1">
                <a:latin typeface="Calibri"/>
              </a:rPr>
              <a:t>dp</a:t>
            </a:r>
            <a:r>
              <a:rPr lang="en-US" sz="1800" dirty="0">
                <a:latin typeface="Calibri"/>
              </a:rPr>
              <a:t> = &amp;d;     // pointer to object</a:t>
            </a:r>
          </a:p>
          <a:p>
            <a:r>
              <a:rPr lang="en-US" sz="1800" dirty="0">
                <a:latin typeface="Calibri"/>
              </a:rPr>
              <a:t>    int Data::*</a:t>
            </a:r>
            <a:r>
              <a:rPr lang="en-US" sz="1800" dirty="0" err="1">
                <a:latin typeface="Calibri"/>
              </a:rPr>
              <a:t>ptr</a:t>
            </a:r>
            <a:r>
              <a:rPr lang="en-US" sz="1800" dirty="0">
                <a:latin typeface="Calibri"/>
              </a:rPr>
              <a:t>=&amp;Data::a;   // pointer to data member 'a'</a:t>
            </a:r>
          </a:p>
          <a:p>
            <a:r>
              <a:rPr lang="en-US" sz="1800" dirty="0">
                <a:latin typeface="Calibri"/>
              </a:rPr>
              <a:t>     d.*</a:t>
            </a:r>
            <a:r>
              <a:rPr lang="en-US" sz="1800" dirty="0" err="1">
                <a:latin typeface="Calibri"/>
              </a:rPr>
              <a:t>ptr</a:t>
            </a:r>
            <a:r>
              <a:rPr lang="en-US" sz="1800" dirty="0">
                <a:latin typeface="Calibri"/>
              </a:rPr>
              <a:t>=10;</a:t>
            </a:r>
          </a:p>
          <a:p>
            <a:r>
              <a:rPr lang="en-US" sz="1800" dirty="0">
                <a:latin typeface="Calibri"/>
              </a:rPr>
              <a:t>    </a:t>
            </a:r>
            <a:r>
              <a:rPr lang="en-US" sz="1800" err="1">
                <a:latin typeface="Calibri"/>
              </a:rPr>
              <a:t>d.print</a:t>
            </a:r>
            <a:r>
              <a:rPr lang="en-US" sz="1800" dirty="0">
                <a:latin typeface="Calibri"/>
              </a:rPr>
              <a:t>();</a:t>
            </a:r>
          </a:p>
          <a:p>
            <a:endParaRPr lang="en-US" sz="1800" dirty="0">
              <a:latin typeface="Calibri"/>
            </a:endParaRPr>
          </a:p>
          <a:p>
            <a:r>
              <a:rPr lang="en-US" sz="1800" dirty="0">
                <a:latin typeface="Calibri"/>
              </a:rPr>
              <a:t>    </a:t>
            </a:r>
            <a:r>
              <a:rPr lang="en-US" sz="1800" err="1">
                <a:latin typeface="Calibri"/>
              </a:rPr>
              <a:t>dp</a:t>
            </a:r>
            <a:r>
              <a:rPr lang="en-US" sz="1800" dirty="0">
                <a:latin typeface="Calibri"/>
              </a:rPr>
              <a:t>-&gt;*</a:t>
            </a:r>
            <a:r>
              <a:rPr lang="en-US" sz="1800" err="1">
                <a:latin typeface="Calibri"/>
              </a:rPr>
              <a:t>ptr</a:t>
            </a:r>
            <a:r>
              <a:rPr lang="en-US" sz="1800" dirty="0">
                <a:latin typeface="Calibri"/>
              </a:rPr>
              <a:t>=20;</a:t>
            </a:r>
          </a:p>
          <a:p>
            <a:r>
              <a:rPr lang="en-US" sz="1800" dirty="0">
                <a:latin typeface="Calibri"/>
              </a:rPr>
              <a:t>    </a:t>
            </a:r>
            <a:r>
              <a:rPr lang="en-US" sz="1800" err="1">
                <a:latin typeface="Calibri"/>
              </a:rPr>
              <a:t>dp</a:t>
            </a:r>
            <a:r>
              <a:rPr lang="en-US" sz="1800" dirty="0">
                <a:latin typeface="Calibri"/>
              </a:rPr>
              <a:t>-&gt;print();</a:t>
            </a:r>
          </a:p>
          <a:p>
            <a:r>
              <a:rPr lang="en-US" sz="1800" dirty="0">
                <a:latin typeface="Calibri"/>
              </a:rPr>
              <a:t>}</a:t>
            </a:r>
          </a:p>
          <a:p>
            <a:r>
              <a:rPr lang="en-US" sz="1800" b="1" dirty="0">
                <a:latin typeface="Calibri"/>
              </a:rPr>
              <a:t>Output:-</a:t>
            </a:r>
          </a:p>
          <a:p>
            <a:r>
              <a:rPr lang="en-US" sz="1800" dirty="0">
                <a:latin typeface="Calibri"/>
              </a:rPr>
              <a:t>a is 10</a:t>
            </a:r>
          </a:p>
          <a:p>
            <a:r>
              <a:rPr lang="en-US" sz="1800" dirty="0">
                <a:latin typeface="Calibri"/>
              </a:rPr>
              <a:t>a is 20</a:t>
            </a:r>
          </a:p>
          <a:p>
            <a:r>
              <a:rPr lang="en-US" sz="1800" b="1" dirty="0">
                <a:latin typeface="Calibri"/>
              </a:rPr>
              <a:t>  </a:t>
            </a:r>
            <a:br>
              <a:rPr lang="en-US" sz="1800" dirty="0">
                <a:latin typeface="Calibri"/>
              </a:rPr>
            </a:br>
            <a:br>
              <a:rPr lang="en-US" sz="1800" dirty="0">
                <a:latin typeface="Calibri"/>
              </a:rPr>
            </a:br>
            <a:endParaRPr lang="en-US" sz="1800">
              <a:latin typeface="Calibri"/>
            </a:endParaRPr>
          </a:p>
          <a:p>
            <a:br>
              <a:rPr lang="en-US" sz="1800" dirty="0"/>
            </a:br>
            <a:endParaRPr lang="en-US" sz="1800">
              <a:latin typeface="Calibri"/>
            </a:endParaRPr>
          </a:p>
          <a:p>
            <a:pPr>
              <a:lnSpc>
                <a:spcPct val="150000"/>
              </a:lnSpc>
            </a:pPr>
            <a:br>
              <a:rPr lang="en-US" sz="1800" dirty="0"/>
            </a:br>
            <a:br>
              <a:rPr lang="en-US" sz="1800" dirty="0"/>
            </a:br>
            <a:endParaRPr lang="en-US" sz="1800">
              <a:latin typeface="Calibri"/>
            </a:endParaRPr>
          </a:p>
          <a:p>
            <a:endParaRPr lang="en-US" sz="1800"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chemeClr val="bg1"/>
                </a:solidFill>
                <a:latin typeface="Calibri"/>
              </a:rPr>
              <a:t>Pointer to Data Members of Class</a:t>
            </a:r>
            <a:endParaRPr lang="en-US" sz="2400" b="1" dirty="0">
              <a:solidFill>
                <a:schemeClr val="bg1"/>
              </a:solidFill>
              <a:latin typeface="Calibri"/>
            </a:endParaRPr>
          </a:p>
          <a:p>
            <a:endParaRPr lang="en-US" sz="2400" b="1" dirty="0">
              <a:solidFill>
                <a:schemeClr val="bg1"/>
              </a:solidFill>
              <a:latin typeface="Calibri"/>
            </a:endParaRPr>
          </a:p>
        </p:txBody>
      </p:sp>
    </p:spTree>
    <p:extLst>
      <p:ext uri="{BB962C8B-B14F-4D97-AF65-F5344CB8AC3E}">
        <p14:creationId xmlns:p14="http://schemas.microsoft.com/office/powerpoint/2010/main" val="1987519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err="1">
                <a:latin typeface="Calibri"/>
              </a:rPr>
              <a:t>return_type</a:t>
            </a:r>
            <a:r>
              <a:rPr lang="en-US" sz="1800" dirty="0">
                <a:latin typeface="Calibri"/>
              </a:rPr>
              <a:t> (</a:t>
            </a:r>
            <a:r>
              <a:rPr lang="en-US" sz="1800" err="1">
                <a:latin typeface="Calibri"/>
              </a:rPr>
              <a:t>class_name</a:t>
            </a:r>
            <a:r>
              <a:rPr lang="en-US" sz="1800" dirty="0">
                <a:latin typeface="Calibri"/>
              </a:rPr>
              <a:t>::*</a:t>
            </a:r>
            <a:r>
              <a:rPr lang="en-US" sz="1800" err="1">
                <a:latin typeface="Calibri"/>
              </a:rPr>
              <a:t>ptr_name</a:t>
            </a:r>
            <a:r>
              <a:rPr lang="en-US" sz="1800" dirty="0">
                <a:latin typeface="Calibri"/>
              </a:rPr>
              <a:t>) (</a:t>
            </a:r>
            <a:r>
              <a:rPr lang="en-US" sz="1800" err="1">
                <a:latin typeface="Calibri"/>
              </a:rPr>
              <a:t>argument_type</a:t>
            </a:r>
            <a:r>
              <a:rPr lang="en-US" sz="1800" dirty="0">
                <a:latin typeface="Calibri"/>
              </a:rPr>
              <a:t>) = &amp;</a:t>
            </a:r>
            <a:r>
              <a:rPr lang="en-US" sz="1800" err="1">
                <a:latin typeface="Calibri"/>
              </a:rPr>
              <a:t>class_name</a:t>
            </a:r>
            <a:r>
              <a:rPr lang="en-US" sz="1800" dirty="0">
                <a:latin typeface="Calibri"/>
              </a:rPr>
              <a:t>::</a:t>
            </a:r>
            <a:r>
              <a:rPr lang="en-US" sz="1800" err="1">
                <a:latin typeface="Calibri"/>
              </a:rPr>
              <a:t>function_name</a:t>
            </a:r>
            <a:r>
              <a:rPr lang="en-US" sz="1800" dirty="0">
                <a:latin typeface="Calibri"/>
              </a:rPr>
              <a:t>;</a:t>
            </a:r>
          </a:p>
          <a:p>
            <a:endParaRPr lang="en-US" sz="1800" dirty="0">
              <a:latin typeface="Calibri"/>
            </a:endParaRPr>
          </a:p>
          <a:p>
            <a:r>
              <a:rPr lang="en-US" sz="1800" dirty="0">
                <a:latin typeface="Calibri"/>
              </a:rPr>
              <a:t>class Data</a:t>
            </a:r>
          </a:p>
          <a:p>
            <a:r>
              <a:rPr lang="en-US" sz="1800" dirty="0">
                <a:latin typeface="Calibri"/>
              </a:rPr>
              <a:t>{ </a:t>
            </a:r>
          </a:p>
          <a:p>
            <a:r>
              <a:rPr lang="en-US" sz="1800" dirty="0">
                <a:latin typeface="Calibri"/>
              </a:rPr>
              <a:t>    public:</a:t>
            </a:r>
          </a:p>
          <a:p>
            <a:r>
              <a:rPr lang="en-US" sz="1800" dirty="0">
                <a:latin typeface="Calibri"/>
              </a:rPr>
              <a:t>    int f(float) </a:t>
            </a:r>
          </a:p>
          <a:p>
            <a:r>
              <a:rPr lang="en-US" sz="1800" dirty="0">
                <a:latin typeface="Calibri"/>
              </a:rPr>
              <a:t>    { </a:t>
            </a:r>
          </a:p>
          <a:p>
            <a:r>
              <a:rPr lang="en-US" sz="1800" dirty="0">
                <a:latin typeface="Calibri"/>
              </a:rPr>
              <a:t>        return 1; </a:t>
            </a:r>
          </a:p>
          <a:p>
            <a:r>
              <a:rPr lang="en-US" sz="1800" dirty="0">
                <a:latin typeface="Calibri"/>
              </a:rPr>
              <a:t>    }</a:t>
            </a:r>
          </a:p>
          <a:p>
            <a:r>
              <a:rPr lang="en-US" sz="1800" dirty="0">
                <a:latin typeface="Calibri"/>
              </a:rPr>
              <a:t>};</a:t>
            </a:r>
          </a:p>
          <a:p>
            <a:endParaRPr lang="en-US" sz="1800" dirty="0">
              <a:latin typeface="Calibri"/>
            </a:endParaRPr>
          </a:p>
          <a:p>
            <a:r>
              <a:rPr lang="en-US" sz="1800" dirty="0">
                <a:latin typeface="Calibri"/>
              </a:rPr>
              <a:t>int (Data::*fp1) (float) = &amp;Data::f;   // Declaration and assignment</a:t>
            </a:r>
          </a:p>
          <a:p>
            <a:r>
              <a:rPr lang="en-US" sz="1800" dirty="0">
                <a:latin typeface="Calibri"/>
              </a:rPr>
              <a:t>int (Data::*fp2) (float);        // Only Declaration</a:t>
            </a:r>
          </a:p>
          <a:p>
            <a:endParaRPr lang="en-US" sz="1800" dirty="0">
              <a:latin typeface="Calibri"/>
            </a:endParaRPr>
          </a:p>
          <a:p>
            <a:r>
              <a:rPr lang="en-US" sz="1800" b="1" dirty="0">
                <a:latin typeface="Calibri"/>
              </a:rPr>
              <a:t>  </a:t>
            </a:r>
            <a:br>
              <a:rPr lang="en-US" sz="1800" dirty="0">
                <a:latin typeface="Calibri"/>
              </a:rPr>
            </a:br>
            <a:br>
              <a:rPr lang="en-US" sz="1800" dirty="0">
                <a:latin typeface="Calibri"/>
              </a:rPr>
            </a:br>
            <a:endParaRPr lang="en-US" sz="1800" dirty="0">
              <a:latin typeface="Calibri"/>
            </a:endParaRPr>
          </a:p>
          <a:p>
            <a:br>
              <a:rPr lang="en-US" sz="1800" dirty="0"/>
            </a:br>
            <a:endParaRPr lang="en-US" sz="1800" dirty="0">
              <a:latin typeface="Calibri"/>
            </a:endParaRPr>
          </a:p>
          <a:p>
            <a:pPr>
              <a:lnSpc>
                <a:spcPct val="150000"/>
              </a:lnSpc>
            </a:pPr>
            <a:br>
              <a:rPr lang="en-US" sz="1800" dirty="0"/>
            </a:br>
            <a:br>
              <a:rPr lang="en-US" sz="1800" dirty="0"/>
            </a:br>
            <a:endParaRPr lang="en-US" sz="1800" dirty="0">
              <a:latin typeface="Calibri"/>
            </a:endParaRPr>
          </a:p>
          <a:p>
            <a:endParaRPr lang="en-US" sz="1800"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chemeClr val="bg1"/>
                </a:solidFill>
                <a:latin typeface="Calibri"/>
              </a:rPr>
              <a:t>Pointer to Members Function of Class</a:t>
            </a:r>
            <a:endParaRPr lang="en-US" sz="2400" b="1" dirty="0">
              <a:solidFill>
                <a:schemeClr val="bg1"/>
              </a:solidFill>
              <a:latin typeface="Calibri"/>
            </a:endParaRPr>
          </a:p>
          <a:p>
            <a:endParaRPr lang="en-US" sz="2400" b="1" dirty="0">
              <a:solidFill>
                <a:schemeClr val="bg1"/>
              </a:solidFill>
              <a:latin typeface="Calibri"/>
            </a:endParaRPr>
          </a:p>
        </p:txBody>
      </p:sp>
    </p:spTree>
    <p:extLst>
      <p:ext uri="{BB962C8B-B14F-4D97-AF65-F5344CB8AC3E}">
        <p14:creationId xmlns:p14="http://schemas.microsoft.com/office/powerpoint/2010/main" val="714421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cs typeface="Calibri"/>
              </a:rPr>
              <a:t>int main()</a:t>
            </a:r>
            <a:endParaRPr lang="en-US" sz="1800" dirty="0"/>
          </a:p>
          <a:p>
            <a:r>
              <a:rPr lang="en-US" sz="1800" dirty="0">
                <a:latin typeface="Calibri"/>
                <a:cs typeface="Calibri"/>
              </a:rPr>
              <a:t>{</a:t>
            </a:r>
            <a:endParaRPr lang="en-US" sz="1800" dirty="0">
              <a:cs typeface="Calibri"/>
            </a:endParaRPr>
          </a:p>
          <a:p>
            <a:r>
              <a:rPr lang="en-US" sz="1800" dirty="0">
                <a:latin typeface="Calibri"/>
                <a:cs typeface="Calibri"/>
              </a:rPr>
              <a:t>    fp2 = &amp;Data::f;   // Assignment inside main()</a:t>
            </a:r>
            <a:endParaRPr lang="en-US" sz="1800" dirty="0"/>
          </a:p>
          <a:p>
            <a:r>
              <a:rPr lang="en-US" sz="1800" dirty="0">
                <a:latin typeface="Calibri"/>
                <a:cs typeface="Calibri"/>
              </a:rPr>
              <a:t>}</a:t>
            </a:r>
            <a:endParaRPr lang="en-US" sz="1800" dirty="0"/>
          </a:p>
          <a:p>
            <a:endParaRPr lang="en-US" sz="1800" dirty="0">
              <a:latin typeface="Calibri"/>
            </a:endParaRPr>
          </a:p>
          <a:p>
            <a:endParaRPr lang="en-US" sz="1800" dirty="0">
              <a:latin typeface="Calibri"/>
            </a:endParaRPr>
          </a:p>
          <a:p>
            <a:r>
              <a:rPr lang="en-US" sz="1800" b="1" dirty="0">
                <a:latin typeface="Calibri"/>
              </a:rPr>
              <a:t>  </a:t>
            </a:r>
            <a:br>
              <a:rPr lang="en-US" sz="1800" dirty="0">
                <a:latin typeface="Calibri"/>
              </a:rPr>
            </a:br>
            <a:br>
              <a:rPr lang="en-US" sz="1800" dirty="0">
                <a:latin typeface="Calibri"/>
              </a:rPr>
            </a:br>
            <a:endParaRPr lang="en-US" sz="1800" dirty="0">
              <a:latin typeface="Calibri"/>
            </a:endParaRPr>
          </a:p>
          <a:p>
            <a:br>
              <a:rPr lang="en-US" sz="1800" dirty="0"/>
            </a:br>
            <a:endParaRPr lang="en-US" sz="1800" dirty="0">
              <a:latin typeface="Calibri"/>
            </a:endParaRPr>
          </a:p>
          <a:p>
            <a:pPr>
              <a:lnSpc>
                <a:spcPct val="150000"/>
              </a:lnSpc>
            </a:pPr>
            <a:br>
              <a:rPr lang="en-US" sz="1800" dirty="0"/>
            </a:br>
            <a:br>
              <a:rPr lang="en-US" sz="1800" dirty="0"/>
            </a:br>
            <a:endParaRPr lang="en-US" sz="1800" dirty="0">
              <a:latin typeface="Calibri"/>
            </a:endParaRPr>
          </a:p>
          <a:p>
            <a:endParaRPr lang="en-US" sz="1800"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chemeClr val="bg1"/>
                </a:solidFill>
                <a:latin typeface="Calibri"/>
              </a:rPr>
              <a:t>Pointer to Members Function of Class</a:t>
            </a:r>
            <a:endParaRPr lang="en-US" sz="2400" b="1" dirty="0">
              <a:solidFill>
                <a:schemeClr val="bg1"/>
              </a:solidFill>
              <a:latin typeface="Calibri"/>
            </a:endParaRPr>
          </a:p>
          <a:p>
            <a:endParaRPr lang="en-US" sz="2400" b="1" dirty="0">
              <a:solidFill>
                <a:schemeClr val="bg1"/>
              </a:solidFill>
              <a:latin typeface="Calibri"/>
            </a:endParaRPr>
          </a:p>
        </p:txBody>
      </p:sp>
    </p:spTree>
    <p:extLst>
      <p:ext uri="{BB962C8B-B14F-4D97-AF65-F5344CB8AC3E}">
        <p14:creationId xmlns:p14="http://schemas.microsoft.com/office/powerpoint/2010/main" val="3032756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92887"/>
            <a:ext cx="8952289" cy="4240549"/>
          </a:xfrm>
          <a:prstGeom prst="rect">
            <a:avLst/>
          </a:prstGeom>
          <a:noFill/>
          <a:ln>
            <a:noFill/>
          </a:ln>
        </p:spPr>
        <p:txBody>
          <a:bodyPr spcFirstLastPara="1" wrap="square" lIns="91425" tIns="91425" rIns="91425" bIns="91425" anchor="t" anchorCtr="0">
            <a:noAutofit/>
          </a:bodyPr>
          <a:lstStyle/>
          <a:p>
            <a:r>
              <a:rPr lang="en-US" sz="1800" dirty="0">
                <a:latin typeface="Calibri"/>
              </a:rPr>
              <a:t>The this pointer holds the address of current object, in simple words you can say that this pointer points to the current object of the class. Let’s take an example to understand this concept.</a:t>
            </a:r>
            <a:endParaRPr lang="en-US"/>
          </a:p>
          <a:p>
            <a:endParaRPr lang="en-US" sz="1800" dirty="0">
              <a:latin typeface="Calibri"/>
            </a:endParaRPr>
          </a:p>
          <a:p>
            <a:r>
              <a:rPr lang="en-US" sz="1800" dirty="0">
                <a:latin typeface="Calibri"/>
              </a:rPr>
              <a:t>class Demo {</a:t>
            </a:r>
          </a:p>
          <a:p>
            <a:r>
              <a:rPr lang="en-US" sz="1800" dirty="0">
                <a:latin typeface="Calibri"/>
              </a:rPr>
              <a:t>private:</a:t>
            </a:r>
          </a:p>
          <a:p>
            <a:r>
              <a:rPr lang="en-US" sz="1800" dirty="0">
                <a:latin typeface="Calibri"/>
              </a:rPr>
              <a:t>  int num;</a:t>
            </a:r>
          </a:p>
          <a:p>
            <a:r>
              <a:rPr lang="en-US" sz="1800" dirty="0">
                <a:latin typeface="Calibri"/>
              </a:rPr>
              <a:t>  char </a:t>
            </a:r>
            <a:r>
              <a:rPr lang="en-US" sz="1800" dirty="0" err="1">
                <a:latin typeface="Calibri"/>
              </a:rPr>
              <a:t>ch</a:t>
            </a:r>
            <a:r>
              <a:rPr lang="en-US" sz="1800" dirty="0">
                <a:latin typeface="Calibri"/>
              </a:rPr>
              <a:t>;</a:t>
            </a:r>
          </a:p>
          <a:p>
            <a:r>
              <a:rPr lang="en-US" sz="1800" dirty="0">
                <a:latin typeface="Calibri"/>
              </a:rPr>
              <a:t>public:</a:t>
            </a:r>
          </a:p>
          <a:p>
            <a:r>
              <a:rPr lang="en-US" sz="1800" dirty="0">
                <a:latin typeface="Calibri"/>
              </a:rPr>
              <a:t>  void </a:t>
            </a:r>
            <a:r>
              <a:rPr lang="en-US" sz="1800" err="1">
                <a:latin typeface="Calibri"/>
              </a:rPr>
              <a:t>setMyValues</a:t>
            </a:r>
            <a:r>
              <a:rPr lang="en-US" sz="1800" dirty="0">
                <a:latin typeface="Calibri"/>
              </a:rPr>
              <a:t>(int num, char </a:t>
            </a:r>
            <a:r>
              <a:rPr lang="en-US" sz="1800" err="1">
                <a:latin typeface="Calibri"/>
              </a:rPr>
              <a:t>ch</a:t>
            </a:r>
            <a:r>
              <a:rPr lang="en-US" sz="1800" dirty="0">
                <a:latin typeface="Calibri"/>
              </a:rPr>
              <a:t>){</a:t>
            </a:r>
          </a:p>
          <a:p>
            <a:r>
              <a:rPr lang="en-US" sz="1800" dirty="0">
                <a:latin typeface="Calibri"/>
              </a:rPr>
              <a:t>    this-&gt;num =num;</a:t>
            </a:r>
          </a:p>
          <a:p>
            <a:r>
              <a:rPr lang="en-US" sz="1800" dirty="0">
                <a:latin typeface="Calibri"/>
              </a:rPr>
              <a:t>    this-&gt;</a:t>
            </a:r>
            <a:r>
              <a:rPr lang="en-US" sz="1800" err="1">
                <a:latin typeface="Calibri"/>
              </a:rPr>
              <a:t>ch</a:t>
            </a:r>
            <a:r>
              <a:rPr lang="en-US" sz="1800" dirty="0">
                <a:latin typeface="Calibri"/>
              </a:rPr>
              <a:t>=</a:t>
            </a:r>
            <a:r>
              <a:rPr lang="en-US" sz="1800" err="1">
                <a:latin typeface="Calibri"/>
              </a:rPr>
              <a:t>ch</a:t>
            </a:r>
            <a:r>
              <a:rPr lang="en-US" sz="1800" dirty="0">
                <a:latin typeface="Calibri"/>
              </a:rPr>
              <a:t>;</a:t>
            </a:r>
          </a:p>
          <a:p>
            <a:r>
              <a:rPr lang="en-US" sz="1800" dirty="0">
                <a:latin typeface="Calibri"/>
              </a:rPr>
              <a:t>  }  void </a:t>
            </a:r>
            <a:r>
              <a:rPr lang="en-US" sz="1800" dirty="0" err="1">
                <a:latin typeface="Calibri"/>
              </a:rPr>
              <a:t>displayMyValues</a:t>
            </a:r>
            <a:r>
              <a:rPr lang="en-US" sz="1800" dirty="0">
                <a:latin typeface="Calibri"/>
              </a:rPr>
              <a:t>(){</a:t>
            </a:r>
          </a:p>
          <a:p>
            <a:r>
              <a:rPr lang="en-US" sz="1800" dirty="0">
                <a:latin typeface="Calibri"/>
              </a:rPr>
              <a:t>    </a:t>
            </a:r>
            <a:r>
              <a:rPr lang="en-US" sz="1800" err="1">
                <a:latin typeface="Calibri"/>
              </a:rPr>
              <a:t>cout</a:t>
            </a:r>
            <a:r>
              <a:rPr lang="en-US" sz="1800" dirty="0">
                <a:latin typeface="Calibri"/>
              </a:rPr>
              <a:t>&lt;&lt;num&lt;&lt;</a:t>
            </a:r>
            <a:r>
              <a:rPr lang="en-US" sz="1800" err="1">
                <a:latin typeface="Calibri"/>
              </a:rPr>
              <a:t>endl</a:t>
            </a:r>
            <a:r>
              <a:rPr lang="en-US" sz="1800" dirty="0">
                <a:latin typeface="Calibri"/>
              </a:rPr>
              <a:t>;</a:t>
            </a:r>
          </a:p>
          <a:p>
            <a:r>
              <a:rPr lang="en-US" sz="1800" dirty="0">
                <a:latin typeface="Calibri"/>
              </a:rPr>
              <a:t>    </a:t>
            </a:r>
            <a:r>
              <a:rPr lang="en-US" sz="1800" err="1">
                <a:latin typeface="Calibri"/>
              </a:rPr>
              <a:t>cout</a:t>
            </a:r>
            <a:r>
              <a:rPr lang="en-US" sz="1800" dirty="0">
                <a:latin typeface="Calibri"/>
              </a:rPr>
              <a:t>&lt;&lt;</a:t>
            </a:r>
            <a:r>
              <a:rPr lang="en-US" sz="1800" err="1">
                <a:latin typeface="Calibri"/>
              </a:rPr>
              <a:t>ch</a:t>
            </a:r>
            <a:r>
              <a:rPr lang="en-US" sz="1800" dirty="0">
                <a:latin typeface="Calibri"/>
              </a:rPr>
              <a:t>;</a:t>
            </a:r>
          </a:p>
          <a:p>
            <a:r>
              <a:rPr lang="en-US" sz="1800" dirty="0">
                <a:latin typeface="Calibri"/>
              </a:rPr>
              <a:t>  }</a:t>
            </a:r>
          </a:p>
          <a:p>
            <a:r>
              <a:rPr lang="en-US" sz="1800" dirty="0">
                <a:latin typeface="Calibri"/>
              </a:rPr>
              <a:t>};</a:t>
            </a:r>
          </a:p>
          <a:p>
            <a:r>
              <a:rPr lang="en-US" sz="1800" dirty="0">
                <a:latin typeface="Calibri"/>
              </a:rPr>
              <a:t>  </a:t>
            </a:r>
            <a:br>
              <a:rPr lang="en-US" sz="1800" dirty="0">
                <a:latin typeface="Calibri"/>
              </a:rPr>
            </a:br>
            <a:br>
              <a:rPr lang="en-US" sz="1800" dirty="0">
                <a:latin typeface="Calibri"/>
              </a:rPr>
            </a:br>
            <a:endParaRPr lang="en-US" sz="1800" dirty="0">
              <a:latin typeface="Calibri"/>
            </a:endParaRPr>
          </a:p>
          <a:p>
            <a:br>
              <a:rPr lang="en-US" sz="1800" dirty="0"/>
            </a:br>
            <a:endParaRPr lang="en-US" sz="1800" dirty="0">
              <a:latin typeface="Calibri"/>
            </a:endParaRPr>
          </a:p>
          <a:p>
            <a:pPr>
              <a:lnSpc>
                <a:spcPct val="150000"/>
              </a:lnSpc>
            </a:pPr>
            <a:br>
              <a:rPr lang="en-US" sz="1800" dirty="0"/>
            </a:br>
            <a:br>
              <a:rPr lang="en-US" sz="1800" dirty="0"/>
            </a:br>
            <a:endParaRPr lang="en-US" sz="1800" dirty="0">
              <a:latin typeface="Calibri"/>
            </a:endParaRPr>
          </a:p>
          <a:p>
            <a:endParaRPr lang="en-US" sz="1800"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solidFill>
                  <a:schemeClr val="bg1"/>
                </a:solidFill>
                <a:latin typeface="Calibri"/>
              </a:rPr>
              <a:t>This pointer</a:t>
            </a:r>
          </a:p>
        </p:txBody>
      </p:sp>
    </p:spTree>
    <p:extLst>
      <p:ext uri="{BB962C8B-B14F-4D97-AF65-F5344CB8AC3E}">
        <p14:creationId xmlns:p14="http://schemas.microsoft.com/office/powerpoint/2010/main" val="1977947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14453"/>
            <a:ext cx="8952289" cy="4240549"/>
          </a:xfrm>
          <a:prstGeom prst="rect">
            <a:avLst/>
          </a:prstGeom>
          <a:noFill/>
          <a:ln>
            <a:noFill/>
          </a:ln>
        </p:spPr>
        <p:txBody>
          <a:bodyPr spcFirstLastPara="1" wrap="square" lIns="91425" tIns="91425" rIns="91425" bIns="91425" anchor="t" anchorCtr="0">
            <a:noAutofit/>
          </a:bodyPr>
          <a:lstStyle/>
          <a:p>
            <a:r>
              <a:rPr lang="en-US" sz="1800" dirty="0">
                <a:latin typeface="Calibri"/>
              </a:rPr>
              <a:t>int main(){</a:t>
            </a:r>
          </a:p>
          <a:p>
            <a:r>
              <a:rPr lang="en-US" sz="1800" dirty="0">
                <a:latin typeface="Calibri"/>
              </a:rPr>
              <a:t>  Demo obj;</a:t>
            </a:r>
          </a:p>
          <a:p>
            <a:r>
              <a:rPr lang="en-US" sz="1800" dirty="0">
                <a:latin typeface="Calibri"/>
              </a:rPr>
              <a:t>  </a:t>
            </a:r>
            <a:r>
              <a:rPr lang="en-US" sz="1800" dirty="0" err="1">
                <a:latin typeface="Calibri"/>
              </a:rPr>
              <a:t>obj.setMyValues</a:t>
            </a:r>
            <a:r>
              <a:rPr lang="en-US" sz="1800" dirty="0">
                <a:latin typeface="Calibri"/>
              </a:rPr>
              <a:t>(100, 'A');</a:t>
            </a:r>
          </a:p>
          <a:p>
            <a:r>
              <a:rPr lang="en-US" sz="1800" dirty="0">
                <a:latin typeface="Calibri"/>
              </a:rPr>
              <a:t>  </a:t>
            </a:r>
            <a:r>
              <a:rPr lang="en-US" sz="1800" dirty="0" err="1">
                <a:latin typeface="Calibri"/>
              </a:rPr>
              <a:t>obj.displayMyValues</a:t>
            </a:r>
            <a:r>
              <a:rPr lang="en-US" sz="1800" dirty="0">
                <a:latin typeface="Calibri"/>
              </a:rPr>
              <a:t>();</a:t>
            </a:r>
          </a:p>
          <a:p>
            <a:r>
              <a:rPr lang="en-US" sz="1800" dirty="0">
                <a:latin typeface="Calibri"/>
              </a:rPr>
              <a:t>  return 0;</a:t>
            </a:r>
          </a:p>
          <a:p>
            <a:r>
              <a:rPr lang="en-US" sz="1800" dirty="0">
                <a:latin typeface="Calibri"/>
              </a:rPr>
              <a:t>}</a:t>
            </a:r>
          </a:p>
          <a:p>
            <a:endParaRPr lang="en-US" sz="1800" dirty="0">
              <a:latin typeface="Calibri"/>
            </a:endParaRPr>
          </a:p>
          <a:p>
            <a:r>
              <a:rPr lang="en-US" sz="1800" dirty="0">
                <a:latin typeface="Calibri"/>
              </a:rPr>
              <a:t>Here you can see that we have two data members num and </a:t>
            </a:r>
            <a:r>
              <a:rPr lang="en-US" sz="1800" dirty="0" err="1">
                <a:latin typeface="Calibri"/>
              </a:rPr>
              <a:t>ch.</a:t>
            </a:r>
            <a:r>
              <a:rPr lang="en-US" sz="1800" dirty="0">
                <a:latin typeface="Calibri"/>
              </a:rPr>
              <a:t> In member function </a:t>
            </a:r>
            <a:r>
              <a:rPr lang="en-US" sz="1800" dirty="0" err="1">
                <a:latin typeface="Calibri"/>
              </a:rPr>
              <a:t>setMyValues</a:t>
            </a:r>
            <a:r>
              <a:rPr lang="en-US" sz="1800" dirty="0">
                <a:latin typeface="Calibri"/>
              </a:rPr>
              <a:t>() we have two local variables having same name as data members name. In such case if you want to assign the local variable value to the data members then you won’t be able to do until unless you use this pointer, because the compiler won’t know that you are referring to object’s data members unless you use this pointer.</a:t>
            </a: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solidFill>
                  <a:schemeClr val="bg1"/>
                </a:solidFill>
                <a:latin typeface="Calibri"/>
              </a:rPr>
              <a:t>This pointer</a:t>
            </a:r>
          </a:p>
        </p:txBody>
      </p:sp>
    </p:spTree>
    <p:extLst>
      <p:ext uri="{BB962C8B-B14F-4D97-AF65-F5344CB8AC3E}">
        <p14:creationId xmlns:p14="http://schemas.microsoft.com/office/powerpoint/2010/main" val="869444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dirty="0">
              <a:latin typeface="Calibri" panose="020F0502020204030204" pitchFamily="34" charset="0"/>
              <a:cs typeface="Calibri" panose="020F0502020204030204" pitchFamily="34" charset="0"/>
            </a:endParaRPr>
          </a:p>
          <a:p>
            <a:pPr lvl="2" algn="ctr">
              <a:lnSpc>
                <a:spcPct val="150000"/>
              </a:lnSpc>
            </a:pPr>
            <a:r>
              <a:rPr lang="en-US" sz="4000"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a16="http://schemas.microsoft.com/office/drawing/2014/main"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a16="http://schemas.microsoft.com/office/drawing/2014/main"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dirty="0"/>
              <a:t>Thank You!</a:t>
            </a:r>
            <a:endParaRPr dirty="0"/>
          </a:p>
          <a:p>
            <a:pPr marL="12700" lvl="0" indent="0" algn="ctr" rtl="0">
              <a:lnSpc>
                <a:spcPct val="100000"/>
              </a:lnSpc>
              <a:spcBef>
                <a:spcPts val="0"/>
              </a:spcBef>
              <a:spcAft>
                <a:spcPts val="0"/>
              </a:spcAft>
              <a:buNone/>
            </a:pPr>
            <a:endParaRPr sz="2000" dirty="0"/>
          </a:p>
          <a:p>
            <a:pPr marL="12700" lvl="0" indent="0" algn="l" rtl="0">
              <a:lnSpc>
                <a:spcPct val="100000"/>
              </a:lnSpc>
              <a:spcBef>
                <a:spcPts val="0"/>
              </a:spcBef>
              <a:spcAft>
                <a:spcPts val="0"/>
              </a:spcAft>
              <a:buNone/>
            </a:pPr>
            <a:endParaRPr dirty="0"/>
          </a:p>
          <a:p>
            <a:pPr marL="12700" lvl="0" indent="0" algn="l" rtl="0">
              <a:lnSpc>
                <a:spcPct val="100000"/>
              </a:lnSpc>
              <a:spcBef>
                <a:spcPts val="0"/>
              </a:spcBef>
              <a:spcAft>
                <a:spcPts val="0"/>
              </a:spcAft>
              <a:buNone/>
            </a:pPr>
            <a:endParaRPr sz="1800" dirty="0">
              <a:latin typeface="Arial"/>
              <a:ea typeface="Arial"/>
              <a:cs typeface="Arial"/>
              <a:sym typeface="Arial"/>
            </a:endParaRPr>
          </a:p>
          <a:p>
            <a:pPr marL="12700" lvl="0" indent="0" algn="l" rtl="0">
              <a:lnSpc>
                <a:spcPct val="100000"/>
              </a:lnSpc>
              <a:spcBef>
                <a:spcPts val="0"/>
              </a:spcBef>
              <a:spcAft>
                <a:spcPts val="0"/>
              </a:spcAft>
              <a:buNone/>
            </a:pPr>
            <a:endParaRPr sz="1800" dirty="0">
              <a:latin typeface="Arial"/>
              <a:ea typeface="Arial"/>
              <a:cs typeface="Arial"/>
              <a:sym typeface="Arial"/>
            </a:endParaRPr>
          </a:p>
        </p:txBody>
      </p:sp>
      <p:sp>
        <p:nvSpPr>
          <p:cNvPr id="2" name="TextBox 1">
            <a:extLst>
              <a:ext uri="{FF2B5EF4-FFF2-40B4-BE49-F238E27FC236}">
                <a16:creationId xmlns:a16="http://schemas.microsoft.com/office/drawing/2014/main"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dirty="0"/>
              <a:t>See you guys in next class.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1800" dirty="0">
                <a:latin typeface="Calibri"/>
                <a:cs typeface="Calibri"/>
              </a:rPr>
              <a:t>Let’s take a quick recap of previous lecture – </a:t>
            </a:r>
            <a:endParaRPr lang="en-US" dirty="0"/>
          </a:p>
          <a:p>
            <a:pPr marL="76200">
              <a:lnSpc>
                <a:spcPct val="200000"/>
              </a:lnSpc>
              <a:buSzPts val="2400"/>
            </a:pPr>
            <a:r>
              <a:rPr lang="en" sz="1800" dirty="0">
                <a:latin typeface="Calibri"/>
                <a:cs typeface="Calibri"/>
              </a:rPr>
              <a:t>A) </a:t>
            </a:r>
            <a:endParaRPr lang="en" sz="1800" dirty="0">
              <a:latin typeface="Calibri" panose="020F0502020204030204" pitchFamily="34" charset="0"/>
              <a:cs typeface="Calibri" panose="020F0502020204030204" pitchFamily="34" charset="0"/>
            </a:endParaRPr>
          </a:p>
          <a:p>
            <a:pPr marL="76200">
              <a:lnSpc>
                <a:spcPct val="200000"/>
              </a:lnSpc>
              <a:buSzPts val="2400"/>
            </a:pPr>
            <a:r>
              <a:rPr lang="en" sz="1800" dirty="0">
                <a:latin typeface="Calibri"/>
                <a:cs typeface="Calibri"/>
              </a:rPr>
              <a:t>B) </a:t>
            </a:r>
          </a:p>
          <a:p>
            <a:pPr marL="76200">
              <a:lnSpc>
                <a:spcPct val="200000"/>
              </a:lnSpc>
              <a:buSzPts val="2400"/>
            </a:pPr>
            <a:r>
              <a:rPr lang="en" sz="1800" dirty="0">
                <a:latin typeface="Calibri"/>
                <a:cs typeface="Calibri"/>
              </a:rPr>
              <a:t>C) </a:t>
            </a:r>
            <a:endParaRPr lang="en" sz="1800" dirty="0">
              <a:latin typeface="Calibri" panose="020F0502020204030204" pitchFamily="34" charset="0"/>
              <a:cs typeface="Calibri" panose="020F0502020204030204" pitchFamily="34" charset="0"/>
            </a:endParaRPr>
          </a:p>
          <a:p>
            <a:pPr marL="76200">
              <a:lnSpc>
                <a:spcPct val="200000"/>
              </a:lnSpc>
              <a:buSzPts val="2400"/>
            </a:pPr>
            <a:r>
              <a:rPr lang="en" sz="1800" dirty="0">
                <a:latin typeface="Calibri"/>
                <a:cs typeface="Calibri"/>
              </a:rPr>
              <a:t>D) </a:t>
            </a:r>
          </a:p>
          <a:p>
            <a:pPr marL="76200">
              <a:lnSpc>
                <a:spcPct val="200000"/>
              </a:lnSpc>
              <a:buSzPts val="2400"/>
            </a:pPr>
            <a:endParaRPr lang="en" sz="1800" dirty="0">
              <a:latin typeface="Calibri" panose="020F0502020204030204" pitchFamily="34" charset="0"/>
              <a:cs typeface="Calibri" panose="020F0502020204030204" pitchFamily="34" charset="0"/>
            </a:endParaRPr>
          </a:p>
          <a:p>
            <a:pPr marL="76200">
              <a:lnSpc>
                <a:spcPct val="200000"/>
              </a:lnSpc>
              <a:buSzPts val="2400"/>
            </a:pPr>
            <a:endParaRPr lang="en" sz="1800" dirty="0">
              <a:latin typeface="Calibri" panose="020F0502020204030204" pitchFamily="34" charset="0"/>
              <a:cs typeface="Calibri" panose="020F0502020204030204" pitchFamily="34" charset="0"/>
            </a:endParaRPr>
          </a:p>
          <a:p>
            <a:pPr marL="76200">
              <a:lnSpc>
                <a:spcPct val="200000"/>
              </a:lnSpc>
              <a:buSzPts val="2400"/>
            </a:pPr>
            <a:endParaRPr lang="en" sz="1800" dirty="0">
              <a:latin typeface="Calibri" panose="020F0502020204030204" pitchFamily="34" charset="0"/>
              <a:cs typeface="Calibri" panose="020F0502020204030204" pitchFamily="34" charset="0"/>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127591" y="14350"/>
            <a:ext cx="4157330" cy="5322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dirty="0">
                <a:solidFill>
                  <a:srgbClr val="FFFFFF"/>
                </a:solidFill>
                <a:latin typeface="Calibri"/>
                <a:ea typeface="Calibri"/>
                <a:cs typeface="Calibri"/>
                <a:sym typeface="Calibri"/>
              </a:rPr>
              <a:t>Quick Recap</a:t>
            </a:r>
            <a:endParaRPr sz="3000" b="1" dirty="0">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panose="020F0502020204030204" pitchFamily="34" charset="0"/>
                <a:cs typeface="Calibri" panose="020F0502020204030204" pitchFamily="34" charset="0"/>
                <a:sym typeface="Calibri"/>
              </a:rPr>
              <a:t>Today we are going to cover -</a:t>
            </a:r>
          </a:p>
          <a:p>
            <a:pPr marL="457200" indent="-381000">
              <a:lnSpc>
                <a:spcPct val="200000"/>
              </a:lnSpc>
              <a:buSzPts val="2400"/>
              <a:buFont typeface="Calibri,Sans-Serif"/>
              <a:buChar char="●"/>
            </a:pPr>
            <a:r>
              <a:rPr lang="en" sz="2000" dirty="0">
                <a:latin typeface="Calibri"/>
                <a:ea typeface="Calibri"/>
                <a:cs typeface="Calibri"/>
              </a:rPr>
              <a:t>Wild pointer</a:t>
            </a:r>
          </a:p>
          <a:p>
            <a:pPr marL="457200" indent="-381000">
              <a:lnSpc>
                <a:spcPct val="200000"/>
              </a:lnSpc>
              <a:buSzPts val="2400"/>
              <a:buFont typeface="Calibri,Sans-Serif"/>
              <a:buChar char="●"/>
            </a:pPr>
            <a:r>
              <a:rPr lang="en" sz="2000" dirty="0">
                <a:latin typeface="Calibri"/>
                <a:ea typeface="Calibri"/>
                <a:cs typeface="Calibri"/>
              </a:rPr>
              <a:t>Null pointer</a:t>
            </a:r>
          </a:p>
          <a:p>
            <a:pPr marL="457200" indent="-381000">
              <a:lnSpc>
                <a:spcPct val="200000"/>
              </a:lnSpc>
              <a:buSzPts val="2400"/>
              <a:buFont typeface="Calibri,Sans-Serif"/>
              <a:buChar char="●"/>
            </a:pPr>
            <a:r>
              <a:rPr lang="en" sz="2000" dirty="0">
                <a:latin typeface="Calibri"/>
                <a:ea typeface="Calibri"/>
                <a:cs typeface="Calibri"/>
              </a:rPr>
              <a:t>Class and pointer </a:t>
            </a:r>
          </a:p>
          <a:p>
            <a:pPr marL="457200" indent="-381000">
              <a:lnSpc>
                <a:spcPct val="200000"/>
              </a:lnSpc>
              <a:buSzPts val="2400"/>
              <a:buFont typeface="Calibri,Sans-Serif"/>
              <a:buChar char="●"/>
            </a:pPr>
            <a:r>
              <a:rPr lang="en" sz="2000" dirty="0">
                <a:latin typeface="Calibri"/>
                <a:ea typeface="Calibri"/>
                <a:cs typeface="Calibri"/>
              </a:rPr>
              <a:t>This pointer</a:t>
            </a: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Let’s Get Started-</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C++</a:t>
            </a: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r>
              <a:rPr lang="en-US" sz="1800" dirty="0">
                <a:latin typeface="Calibri"/>
              </a:rPr>
              <a:t>Uninitialized pointers are known as wild pointers because they point to some arbitrary memory location and may cause a program to crash or behave badly.</a:t>
            </a:r>
          </a:p>
          <a:p>
            <a:endParaRPr lang="en-US" sz="1800" dirty="0">
              <a:latin typeface="Calibri"/>
            </a:endParaRPr>
          </a:p>
          <a:p>
            <a:r>
              <a:rPr lang="en-US" sz="1800" dirty="0">
                <a:latin typeface="Calibri"/>
              </a:rPr>
              <a:t>int main() </a:t>
            </a:r>
            <a:endParaRPr lang="en-US" sz="1800">
              <a:latin typeface="Calibri"/>
            </a:endParaRPr>
          </a:p>
          <a:p>
            <a:r>
              <a:rPr lang="en-US" sz="1800" dirty="0">
                <a:latin typeface="Calibri"/>
              </a:rPr>
              <a:t>{ </a:t>
            </a:r>
            <a:endParaRPr lang="en-US" sz="1800">
              <a:latin typeface="Calibri"/>
            </a:endParaRPr>
          </a:p>
          <a:p>
            <a:r>
              <a:rPr lang="en-US" sz="1800" dirty="0">
                <a:latin typeface="Calibri"/>
              </a:rPr>
              <a:t>int *p; /* wild pointer */</a:t>
            </a:r>
            <a:endParaRPr lang="en-US" sz="1800">
              <a:latin typeface="Calibri"/>
            </a:endParaRPr>
          </a:p>
          <a:p>
            <a:endParaRPr lang="en-US" sz="1800" dirty="0">
              <a:latin typeface="Calibri"/>
            </a:endParaRPr>
          </a:p>
          <a:p>
            <a:r>
              <a:rPr lang="en-US" sz="1800" dirty="0">
                <a:latin typeface="Calibri"/>
              </a:rPr>
              <a:t>/* Some unknown memory location is being corrupted. </a:t>
            </a:r>
            <a:endParaRPr lang="en-US" sz="1800">
              <a:latin typeface="Calibri"/>
            </a:endParaRPr>
          </a:p>
          <a:p>
            <a:endParaRPr lang="en-US" sz="1800" dirty="0">
              <a:latin typeface="Calibri"/>
            </a:endParaRPr>
          </a:p>
          <a:p>
            <a:r>
              <a:rPr lang="en-US" sz="1800" dirty="0">
                <a:latin typeface="Calibri"/>
              </a:rPr>
              <a:t>This should never be done. */</a:t>
            </a:r>
            <a:endParaRPr lang="en-US" sz="1800">
              <a:latin typeface="Calibri"/>
            </a:endParaRPr>
          </a:p>
          <a:p>
            <a:endParaRPr lang="en-US" sz="1800" dirty="0">
              <a:latin typeface="Calibri"/>
            </a:endParaRPr>
          </a:p>
          <a:p>
            <a:r>
              <a:rPr lang="en-US" sz="1800" dirty="0">
                <a:latin typeface="Calibri"/>
              </a:rPr>
              <a:t>*p = 12; </a:t>
            </a:r>
            <a:endParaRPr lang="en-US" sz="1800">
              <a:latin typeface="Calibri"/>
            </a:endParaRPr>
          </a:p>
          <a:p>
            <a:r>
              <a:rPr lang="en-US" sz="1800" dirty="0">
                <a:latin typeface="Calibri"/>
              </a:rPr>
              <a:t>} </a:t>
            </a:r>
            <a:endParaRPr lang="en-US" sz="1800">
              <a:latin typeface="Calibri"/>
            </a:endParaRPr>
          </a:p>
          <a:p>
            <a:endParaRPr lang="en-US" sz="1800" dirty="0">
              <a:latin typeface="Calibri"/>
            </a:endParaRPr>
          </a:p>
          <a:p>
            <a:br>
              <a:rPr lang="en-US" dirty="0"/>
            </a:br>
            <a:endParaRPr lang="en-US" dirty="0"/>
          </a:p>
          <a:p>
            <a:pPr>
              <a:lnSpc>
                <a:spcPct val="150000"/>
              </a:lnSpc>
            </a:pPr>
            <a:br>
              <a:rPr lang="en-US" dirty="0"/>
            </a:b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solidFill>
                  <a:schemeClr val="bg1"/>
                </a:solidFill>
                <a:latin typeface="Calibri"/>
              </a:rPr>
              <a:t>Wild pointer</a:t>
            </a:r>
          </a:p>
        </p:txBody>
      </p:sp>
    </p:spTree>
    <p:extLst>
      <p:ext uri="{BB962C8B-B14F-4D97-AF65-F5344CB8AC3E}">
        <p14:creationId xmlns:p14="http://schemas.microsoft.com/office/powerpoint/2010/main" val="3361038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rPr>
              <a:t>Please note that if a pointer p points to a known variable then it’s not a wild pointer. In the below program, p is a wild pointer till this points to a.</a:t>
            </a:r>
          </a:p>
          <a:p>
            <a:endParaRPr lang="en-US" sz="1800" dirty="0">
              <a:latin typeface="Calibri"/>
            </a:endParaRPr>
          </a:p>
          <a:p>
            <a:r>
              <a:rPr lang="en-US" sz="1800" dirty="0">
                <a:latin typeface="Calibri"/>
              </a:rPr>
              <a:t>int main() </a:t>
            </a:r>
          </a:p>
          <a:p>
            <a:r>
              <a:rPr lang="en-US" sz="1800" dirty="0">
                <a:latin typeface="Calibri"/>
              </a:rPr>
              <a:t>{ </a:t>
            </a:r>
          </a:p>
          <a:p>
            <a:r>
              <a:rPr lang="en-US" sz="1800" dirty="0">
                <a:latin typeface="Calibri"/>
              </a:rPr>
              <a:t>int *p; /* wild pointer */</a:t>
            </a:r>
          </a:p>
          <a:p>
            <a:endParaRPr lang="en-US" sz="1800" dirty="0">
              <a:latin typeface="Calibri"/>
            </a:endParaRPr>
          </a:p>
          <a:p>
            <a:r>
              <a:rPr lang="en-US" sz="1800" dirty="0">
                <a:latin typeface="Calibri"/>
              </a:rPr>
              <a:t>int a = 10; </a:t>
            </a:r>
          </a:p>
          <a:p>
            <a:endParaRPr lang="en-US" sz="1800" dirty="0">
              <a:latin typeface="Calibri"/>
            </a:endParaRPr>
          </a:p>
          <a:p>
            <a:r>
              <a:rPr lang="en-US" sz="1800" dirty="0">
                <a:latin typeface="Calibri"/>
              </a:rPr>
              <a:t>p = &amp;a; /* p is not a wild pointer now*/</a:t>
            </a:r>
          </a:p>
          <a:p>
            <a:endParaRPr lang="en-US" sz="1800" dirty="0">
              <a:latin typeface="Calibri"/>
            </a:endParaRPr>
          </a:p>
          <a:p>
            <a:r>
              <a:rPr lang="en-US" sz="1800" dirty="0">
                <a:latin typeface="Calibri"/>
              </a:rPr>
              <a:t>*p = 12; /* This is fine. Value of a is changed */</a:t>
            </a:r>
          </a:p>
          <a:p>
            <a:r>
              <a:rPr lang="en-US" sz="1800" dirty="0">
                <a:latin typeface="Calibri"/>
              </a:rPr>
              <a:t>} </a:t>
            </a:r>
          </a:p>
          <a:p>
            <a:endParaRPr lang="en-US" sz="1800" dirty="0">
              <a:latin typeface="Calibri"/>
            </a:endParaRPr>
          </a:p>
          <a:p>
            <a:endParaRPr lang="en-US" sz="1800" dirty="0">
              <a:latin typeface="Calibri"/>
            </a:endParaRPr>
          </a:p>
          <a:p>
            <a:br>
              <a:rPr lang="en-US" dirty="0"/>
            </a:br>
            <a:endParaRPr lang="en-US" sz="1800" dirty="0">
              <a:latin typeface="Calibri"/>
            </a:endParaRPr>
          </a:p>
          <a:p>
            <a:pPr>
              <a:lnSpc>
                <a:spcPct val="150000"/>
              </a:lnSpc>
            </a:pPr>
            <a:br>
              <a:rPr lang="en-US" dirty="0"/>
            </a:b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solidFill>
                  <a:schemeClr val="bg1"/>
                </a:solidFill>
                <a:latin typeface="Calibri"/>
              </a:rPr>
              <a:t>Wild pointer</a:t>
            </a:r>
          </a:p>
        </p:txBody>
      </p:sp>
    </p:spTree>
    <p:extLst>
      <p:ext uri="{BB962C8B-B14F-4D97-AF65-F5344CB8AC3E}">
        <p14:creationId xmlns:p14="http://schemas.microsoft.com/office/powerpoint/2010/main" val="1874092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rPr>
              <a:t>NULL Pointer is a pointer which is pointing to nothing. In case, if we don’t have address to be assigned to a pointer, then we can simply use NULL.</a:t>
            </a:r>
            <a:endParaRPr lang="en-US" sz="1800">
              <a:latin typeface="Calibri"/>
            </a:endParaRPr>
          </a:p>
          <a:p>
            <a:endParaRPr lang="en-US" sz="1800" dirty="0">
              <a:latin typeface="Calibri"/>
            </a:endParaRPr>
          </a:p>
          <a:p>
            <a:r>
              <a:rPr lang="en-US" sz="1800" dirty="0">
                <a:latin typeface="Calibri"/>
              </a:rPr>
              <a:t>#include &lt;iostream&gt; </a:t>
            </a:r>
          </a:p>
          <a:p>
            <a:r>
              <a:rPr lang="en-US" sz="1800" dirty="0">
                <a:latin typeface="Calibri"/>
              </a:rPr>
              <a:t>int main() </a:t>
            </a:r>
            <a:endParaRPr lang="en-US" sz="1800">
              <a:latin typeface="Calibri"/>
            </a:endParaRPr>
          </a:p>
          <a:p>
            <a:r>
              <a:rPr lang="en-US" sz="1800" dirty="0">
                <a:latin typeface="Calibri"/>
              </a:rPr>
              <a:t>{ </a:t>
            </a:r>
            <a:endParaRPr lang="en-US" sz="1800">
              <a:latin typeface="Calibri"/>
            </a:endParaRPr>
          </a:p>
          <a:p>
            <a:r>
              <a:rPr lang="en-US" sz="1800" dirty="0">
                <a:latin typeface="Calibri"/>
              </a:rPr>
              <a:t>    // Null Pointer </a:t>
            </a:r>
            <a:endParaRPr lang="en-US" sz="1800">
              <a:latin typeface="Calibri"/>
            </a:endParaRPr>
          </a:p>
          <a:p>
            <a:r>
              <a:rPr lang="en-US" sz="1800" dirty="0">
                <a:latin typeface="Calibri"/>
              </a:rPr>
              <a:t>    int *</a:t>
            </a:r>
            <a:r>
              <a:rPr lang="en-US" sz="1800" dirty="0" err="1">
                <a:latin typeface="Calibri"/>
              </a:rPr>
              <a:t>ptr</a:t>
            </a:r>
            <a:r>
              <a:rPr lang="en-US" sz="1800" dirty="0">
                <a:latin typeface="Calibri"/>
              </a:rPr>
              <a:t> = NULL; </a:t>
            </a:r>
            <a:endParaRPr lang="en-US" sz="1800">
              <a:latin typeface="Calibri"/>
            </a:endParaRPr>
          </a:p>
          <a:p>
            <a:r>
              <a:rPr lang="en-US" sz="1800" dirty="0">
                <a:latin typeface="Calibri"/>
              </a:rPr>
              <a:t>    </a:t>
            </a:r>
            <a:endParaRPr lang="en-US" sz="1800">
              <a:latin typeface="Calibri"/>
            </a:endParaRPr>
          </a:p>
          <a:p>
            <a:r>
              <a:rPr lang="en-US" sz="1800" dirty="0">
                <a:latin typeface="Calibri"/>
              </a:rPr>
              <a:t>    </a:t>
            </a:r>
            <a:r>
              <a:rPr lang="en-US" sz="1800" dirty="0" err="1">
                <a:latin typeface="Calibri"/>
              </a:rPr>
              <a:t>cout</a:t>
            </a:r>
            <a:r>
              <a:rPr lang="en-US" sz="1800" dirty="0">
                <a:latin typeface="Calibri"/>
              </a:rPr>
              <a:t>&lt;&lt;</a:t>
            </a:r>
            <a:r>
              <a:rPr lang="en-US" sz="1800" dirty="0" err="1">
                <a:latin typeface="Calibri"/>
              </a:rPr>
              <a:t>ptr</a:t>
            </a:r>
          </a:p>
          <a:p>
            <a:r>
              <a:rPr lang="en-US" sz="1800" dirty="0">
                <a:latin typeface="Calibri"/>
              </a:rPr>
              <a:t>    return 0; </a:t>
            </a:r>
            <a:endParaRPr lang="en-US" sz="1800">
              <a:latin typeface="Calibri"/>
            </a:endParaRPr>
          </a:p>
          <a:p>
            <a:r>
              <a:rPr lang="en-US" sz="1800" dirty="0">
                <a:latin typeface="Calibri"/>
              </a:rPr>
              <a:t>} </a:t>
            </a:r>
            <a:endParaRPr lang="en-US"/>
          </a:p>
          <a:p>
            <a:endParaRPr lang="en-US" sz="1800" dirty="0"/>
          </a:p>
          <a:p>
            <a:endParaRPr lang="en-US" sz="1800" dirty="0"/>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solidFill>
                  <a:schemeClr val="bg1"/>
                </a:solidFill>
                <a:latin typeface="Calibri"/>
              </a:rPr>
              <a:t>Null Pointer</a:t>
            </a:r>
          </a:p>
        </p:txBody>
      </p:sp>
    </p:spTree>
    <p:extLst>
      <p:ext uri="{BB962C8B-B14F-4D97-AF65-F5344CB8AC3E}">
        <p14:creationId xmlns:p14="http://schemas.microsoft.com/office/powerpoint/2010/main" val="2888342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b="1" dirty="0">
                <a:latin typeface="Calibri"/>
              </a:rPr>
              <a:t>Important Points</a:t>
            </a:r>
            <a:endParaRPr lang="en-US" b="1" dirty="0">
              <a:latin typeface="Calibri"/>
            </a:endParaRPr>
          </a:p>
          <a:p>
            <a:endParaRPr lang="en-US" sz="1800" dirty="0">
              <a:latin typeface="Calibri"/>
            </a:endParaRPr>
          </a:p>
          <a:p>
            <a:pPr marL="285750" indent="-285750">
              <a:buChar char="•"/>
            </a:pPr>
            <a:r>
              <a:rPr lang="en-US" sz="1800" dirty="0">
                <a:latin typeface="Calibri"/>
              </a:rPr>
              <a:t>NULL vs Uninitialized pointer – An uninitialized pointer stores an undefined value. A null pointer stores a defined value, but one that is defined by the environment to not be a valid address for any member or object.</a:t>
            </a:r>
            <a:endParaRPr lang="en-US" dirty="0">
              <a:latin typeface="Calibri"/>
            </a:endParaRPr>
          </a:p>
          <a:p>
            <a:pPr marL="285750" indent="-285750">
              <a:buChar char="•"/>
            </a:pPr>
            <a:endParaRPr lang="en-US" sz="1800" dirty="0">
              <a:latin typeface="Calibri"/>
            </a:endParaRPr>
          </a:p>
          <a:p>
            <a:pPr marL="285750" indent="-285750">
              <a:buChar char="•"/>
            </a:pPr>
            <a:endParaRPr lang="en-US" sz="1800" dirty="0">
              <a:latin typeface="Calibri"/>
            </a:endParaRPr>
          </a:p>
          <a:p>
            <a:pPr marL="285750" indent="-285750">
              <a:buChar char="•"/>
            </a:pPr>
            <a:r>
              <a:rPr lang="en-US" sz="1800" dirty="0">
                <a:latin typeface="Calibri"/>
              </a:rPr>
              <a:t>NULL vs Void Pointer – Null pointer is a value, while void pointer is a type</a:t>
            </a:r>
            <a:endParaRPr lang="en-US" dirty="0">
              <a:latin typeface="Calibri"/>
            </a:endParaRPr>
          </a:p>
          <a:p>
            <a:endParaRPr lang="en-US" sz="1800" dirty="0">
              <a:latin typeface="Calibri"/>
            </a:endParaRPr>
          </a:p>
          <a:p>
            <a:endParaRPr lang="en-US" sz="1800" dirty="0">
              <a:latin typeface="Calibri"/>
            </a:endParaRPr>
          </a:p>
          <a:p>
            <a:endParaRPr lang="en-US" sz="1800"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solidFill>
                  <a:schemeClr val="bg1"/>
                </a:solidFill>
                <a:latin typeface="Calibri"/>
              </a:rPr>
              <a:t>Null Pointer</a:t>
            </a:r>
          </a:p>
        </p:txBody>
      </p:sp>
    </p:spTree>
    <p:extLst>
      <p:ext uri="{BB962C8B-B14F-4D97-AF65-F5344CB8AC3E}">
        <p14:creationId xmlns:p14="http://schemas.microsoft.com/office/powerpoint/2010/main" val="2857488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rPr>
              <a:t>class Simple</a:t>
            </a:r>
          </a:p>
          <a:p>
            <a:r>
              <a:rPr lang="en-US" sz="1800" dirty="0">
                <a:latin typeface="Calibri"/>
              </a:rPr>
              <a:t>{</a:t>
            </a:r>
          </a:p>
          <a:p>
            <a:r>
              <a:rPr lang="en-US" sz="1800" dirty="0">
                <a:latin typeface="Calibri"/>
              </a:rPr>
              <a:t>    public:</a:t>
            </a:r>
          </a:p>
          <a:p>
            <a:r>
              <a:rPr lang="en-US" sz="1800" dirty="0">
                <a:latin typeface="Calibri"/>
              </a:rPr>
              <a:t>    int a;</a:t>
            </a:r>
          </a:p>
          <a:p>
            <a:r>
              <a:rPr lang="en-US" sz="1800" dirty="0">
                <a:latin typeface="Calibri"/>
              </a:rPr>
              <a:t>};</a:t>
            </a:r>
          </a:p>
          <a:p>
            <a:endParaRPr lang="en-US" sz="1800" dirty="0">
              <a:latin typeface="Calibri"/>
            </a:endParaRPr>
          </a:p>
          <a:p>
            <a:r>
              <a:rPr lang="en-US" sz="1800" dirty="0">
                <a:latin typeface="Calibri"/>
              </a:rPr>
              <a:t>int main()</a:t>
            </a:r>
          </a:p>
          <a:p>
            <a:r>
              <a:rPr lang="en-US" sz="1800" dirty="0">
                <a:latin typeface="Calibri"/>
              </a:rPr>
              <a:t>{</a:t>
            </a:r>
          </a:p>
          <a:p>
            <a:r>
              <a:rPr lang="en-US" sz="1800" dirty="0">
                <a:latin typeface="Calibri"/>
              </a:rPr>
              <a:t>    Simple obj;</a:t>
            </a:r>
          </a:p>
          <a:p>
            <a:r>
              <a:rPr lang="en-US" sz="1800" dirty="0">
                <a:latin typeface="Calibri"/>
              </a:rPr>
              <a:t>    Simple* </a:t>
            </a:r>
            <a:r>
              <a:rPr lang="en-US" sz="1800" dirty="0" err="1">
                <a:latin typeface="Calibri"/>
              </a:rPr>
              <a:t>ptr</a:t>
            </a:r>
            <a:r>
              <a:rPr lang="en-US" sz="1800" dirty="0">
                <a:latin typeface="Calibri"/>
              </a:rPr>
              <a:t>;   // Pointer of class type</a:t>
            </a:r>
          </a:p>
          <a:p>
            <a:r>
              <a:rPr lang="en-US" sz="1800" dirty="0">
                <a:latin typeface="Calibri"/>
              </a:rPr>
              <a:t>    </a:t>
            </a:r>
            <a:r>
              <a:rPr lang="en-US" sz="1800" dirty="0" err="1">
                <a:latin typeface="Calibri"/>
              </a:rPr>
              <a:t>ptr</a:t>
            </a:r>
            <a:r>
              <a:rPr lang="en-US" sz="1800" dirty="0">
                <a:latin typeface="Calibri"/>
              </a:rPr>
              <a:t> = &amp;obj;</a:t>
            </a:r>
          </a:p>
          <a:p>
            <a:endParaRPr lang="en-US" sz="1800" dirty="0">
              <a:latin typeface="Calibri"/>
            </a:endParaRPr>
          </a:p>
          <a:p>
            <a:r>
              <a:rPr lang="en-US" sz="1800" dirty="0">
                <a:latin typeface="Calibri"/>
              </a:rPr>
              <a:t>    </a:t>
            </a:r>
            <a:r>
              <a:rPr lang="en-US" sz="1800" dirty="0" err="1">
                <a:latin typeface="Calibri"/>
              </a:rPr>
              <a:t>cout</a:t>
            </a:r>
            <a:r>
              <a:rPr lang="en-US" sz="1800" dirty="0">
                <a:latin typeface="Calibri"/>
              </a:rPr>
              <a:t> &lt;&lt; </a:t>
            </a:r>
            <a:r>
              <a:rPr lang="en-US" sz="1800" dirty="0" err="1">
                <a:latin typeface="Calibri"/>
              </a:rPr>
              <a:t>obj.a</a:t>
            </a:r>
            <a:r>
              <a:rPr lang="en-US" sz="1800" dirty="0">
                <a:latin typeface="Calibri"/>
              </a:rPr>
              <a:t>;</a:t>
            </a:r>
          </a:p>
          <a:p>
            <a:r>
              <a:rPr lang="en-US" sz="1800" dirty="0">
                <a:latin typeface="Calibri"/>
              </a:rPr>
              <a:t>    </a:t>
            </a:r>
            <a:r>
              <a:rPr lang="en-US" sz="1800" dirty="0" err="1">
                <a:latin typeface="Calibri"/>
              </a:rPr>
              <a:t>cout</a:t>
            </a:r>
            <a:r>
              <a:rPr lang="en-US" sz="1800" dirty="0">
                <a:latin typeface="Calibri"/>
              </a:rPr>
              <a:t> &lt;&lt; </a:t>
            </a:r>
            <a:r>
              <a:rPr lang="en-US" sz="1800" dirty="0" err="1">
                <a:latin typeface="Calibri"/>
              </a:rPr>
              <a:t>ptr</a:t>
            </a:r>
            <a:r>
              <a:rPr lang="en-US" sz="1800" dirty="0">
                <a:latin typeface="Calibri"/>
              </a:rPr>
              <a:t>-&gt;a;  // Accessing member with pointer</a:t>
            </a:r>
          </a:p>
          <a:p>
            <a:r>
              <a:rPr lang="en-US" sz="1800" dirty="0">
                <a:latin typeface="Calibri"/>
              </a:rPr>
              <a:t>}</a:t>
            </a: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chemeClr val="bg1"/>
                </a:solidFill>
                <a:latin typeface="Calibri"/>
              </a:rPr>
              <a:t>Pointers to Class Members in C++</a:t>
            </a:r>
            <a:endParaRPr lang="en-US" sz="2400" b="1">
              <a:solidFill>
                <a:schemeClr val="bg1"/>
              </a:solidFill>
              <a:latin typeface="Calibri"/>
            </a:endParaRPr>
          </a:p>
          <a:p>
            <a:endParaRPr lang="en" sz="2400" b="1" dirty="0">
              <a:solidFill>
                <a:schemeClr val="bg1"/>
              </a:solidFill>
              <a:latin typeface="Calibri"/>
              <a:cs typeface="Calibri"/>
            </a:endParaRPr>
          </a:p>
        </p:txBody>
      </p:sp>
    </p:spTree>
    <p:extLst>
      <p:ext uri="{BB962C8B-B14F-4D97-AF65-F5344CB8AC3E}">
        <p14:creationId xmlns:p14="http://schemas.microsoft.com/office/powerpoint/2010/main" val="46404996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18</Slides>
  <Notes>18</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433</cp:revision>
  <dcterms:modified xsi:type="dcterms:W3CDTF">2021-02-17T09:48:17Z</dcterms:modified>
</cp:coreProperties>
</file>