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36" r:id="rId7"/>
    <p:sldId id="337" r:id="rId8"/>
    <p:sldId id="338" r:id="rId9"/>
    <p:sldId id="296" r:id="rId10"/>
    <p:sldId id="339" r:id="rId11"/>
    <p:sldId id="340" r:id="rId12"/>
    <p:sldId id="341" r:id="rId13"/>
    <p:sldId id="343" r:id="rId14"/>
    <p:sldId id="344" r:id="rId15"/>
    <p:sldId id="325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35" r:id="rId24"/>
    <p:sldId id="294" r:id="rId25"/>
    <p:sldId id="29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866A-1FA9-4347-B815-F376DBB4A559}" v="1168" dt="2021-02-13T10:08:17.835"/>
    <p1510:client id="{66FFA87B-9036-460D-81D6-8C6488A5B082}" v="781" dt="2021-02-09T19:17:43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981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56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96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44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015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12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777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80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12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27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52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56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961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60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18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96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29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4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1: </a:t>
            </a:r>
            <a:r>
              <a:rPr lang="en-US" sz="2000" dirty="0"/>
              <a:t>Pointers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3.What will happen in the following C++ code snippet?</a:t>
            </a:r>
          </a:p>
          <a:p>
            <a:pPr algn="just"/>
            <a:r>
              <a:rPr lang="en-US" sz="1800" dirty="0">
                <a:latin typeface="Calibri"/>
              </a:rPr>
              <a:t>  int a = 100, b = 200;</a:t>
            </a:r>
          </a:p>
          <a:p>
            <a:pPr algn="just"/>
            <a:r>
              <a:rPr lang="en-US" sz="1800" dirty="0">
                <a:latin typeface="Calibri"/>
              </a:rPr>
              <a:t>  int *p = &amp;a, *q = &amp;b;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p = q;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b is assigned to a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p now points to b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a is assigned to b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q now points to a</a:t>
            </a:r>
            <a:endParaRPr lang="en-US" dirty="0"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Calibri"/>
              </a:rPr>
              <a:t>Assigning to reference changes the object to which the reference is bound.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378377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4.Void pointer can point to which type of objects?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A)int</a:t>
            </a:r>
          </a:p>
          <a:p>
            <a:pPr algn="just"/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float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double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all of the mentioned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64678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Void pointer can point to which type of objects?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A)int</a:t>
            </a:r>
          </a:p>
          <a:p>
            <a:pPr algn="just"/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float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double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D) all of the mentioned</a:t>
            </a:r>
            <a:endParaRPr lang="en-US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412544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 The correct statement for a function that takes pointer to a float, a pointer to a pointer to a char and returns a pointer to a pointer to a integer is ____________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int **fun(float**, char**)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int *fun(float*, char*)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int **fun(float*, char**)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int ***fun(*float, **char)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58346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 The correct statement for a function that takes pointer to a float, a pointer to a pointer to a char and returns a pointer to a pointer to a integer is ____________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int **fun(float**, char**)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int *fun(float*, char*)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int **fun(float*, char**)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int ***fun(*float, **char)</a:t>
            </a:r>
            <a:endParaRPr lang="en-US" dirty="0"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Calibri"/>
              </a:rPr>
              <a:t>Function that takes pointer to a float, a pointer to a pointer to a char and returns a pointer to a pointer to a integer is int **fun(float*, char**).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33540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#include &lt;iostream&gt;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using namespace std;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int main()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{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char arr[20];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int i;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for(i = 0; i &lt; 10; i++)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     *(arr + i) = 65 + i;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*(arr + i) = '\0';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cout &lt;&lt; arr;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return(0);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}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Predict the ouput 1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40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 ABCDEFGHIJ</a:t>
            </a:r>
            <a:br>
              <a:rPr lang="en-US" sz="1800" b="1" dirty="0">
                <a:solidFill>
                  <a:srgbClr val="FF0000"/>
                </a:solidFill>
                <a:latin typeface="Calibri"/>
              </a:rPr>
            </a:b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Each time we are assigning 65 + i. In first iteration i = 0 and 65 is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assigned. So it will print from A to J.</a:t>
            </a: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97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b="1" dirty="0">
                <a:latin typeface="Calibri"/>
              </a:rPr>
              <a:t> </a:t>
            </a:r>
            <a:r>
              <a:rPr lang="en-US" sz="1800">
                <a:latin typeface="Calibri"/>
              </a:rPr>
              <a:t>#include &lt;iostream&gt;</a:t>
            </a:r>
            <a:endParaRPr lang="en-US" sz="1800" b="1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using namespace std;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int main()</a:t>
            </a:r>
          </a:p>
          <a:p>
            <a:pPr algn="just"/>
            <a:r>
              <a:rPr lang="en-US" sz="1800" dirty="0">
                <a:latin typeface="Calibri"/>
              </a:rPr>
              <a:t>   </a:t>
            </a:r>
            <a:r>
              <a:rPr lang="en-US" sz="1800">
                <a:latin typeface="Calibri"/>
              </a:rPr>
              <a:t>{</a:t>
            </a:r>
          </a:p>
          <a:p>
            <a:pPr algn="just"/>
            <a:r>
              <a:rPr lang="en-US" sz="1800">
                <a:latin typeface="Calibri"/>
              </a:rPr>
              <a:t>       int a = 5, b = 10, c = 15;</a:t>
            </a:r>
          </a:p>
          <a:p>
            <a:pPr algn="just"/>
            <a:r>
              <a:rPr lang="en-US" sz="1800">
                <a:latin typeface="Calibri"/>
              </a:rPr>
              <a:t>       int *arr[ ] = {&amp;a, &amp;b, &amp;c};</a:t>
            </a:r>
          </a:p>
          <a:p>
            <a:pPr algn="just"/>
            <a:r>
              <a:rPr lang="en-US" sz="1800">
                <a:latin typeface="Calibri"/>
              </a:rPr>
              <a:t>       cout &lt;&lt; arr[1];</a:t>
            </a:r>
          </a:p>
          <a:p>
            <a:pPr algn="just"/>
            <a:r>
              <a:rPr lang="en-US" sz="1800">
                <a:latin typeface="Calibri"/>
              </a:rPr>
              <a:t>       return 0;</a:t>
            </a:r>
          </a:p>
          <a:p>
            <a:pPr algn="just"/>
            <a:r>
              <a:rPr lang="en-US" sz="1800">
                <a:latin typeface="Calibri"/>
              </a:rPr>
              <a:t>   }</a:t>
            </a:r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Predict the ouput 2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4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b="1" dirty="0">
                <a:latin typeface="Calibri"/>
              </a:rPr>
              <a:t> </a:t>
            </a:r>
            <a:br>
              <a:rPr lang="en-US" sz="1800" dirty="0"/>
            </a:br>
            <a:r>
              <a:rPr lang="en-US" sz="1800" b="1">
                <a:solidFill>
                  <a:srgbClr val="FF0000"/>
                </a:solidFill>
              </a:rPr>
              <a:t>it will return some random number</a:t>
            </a:r>
            <a:endParaRPr lang="en-US" sz="1800" b="1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</a:rPr>
              <a:t>Array element cannot be address of auto variable. It can be address of </a:t>
            </a:r>
            <a:r>
              <a:rPr lang="en-US" sz="1800" b="1" dirty="0">
                <a:solidFill>
                  <a:srgbClr val="FF0000"/>
                </a:solidFill>
              </a:rPr>
              <a:t>static or extern variables.</a:t>
            </a:r>
            <a:endParaRPr lang="en-US" b="1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73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>
                <a:latin typeface="Calibri"/>
              </a:rPr>
              <a:t>#include &lt;iostream&gt; </a:t>
            </a:r>
            <a:endParaRPr lang="en-US" sz="1800" b="1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using namespace std; 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int main()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{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 int a = 32, *ptr = &amp;a;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 char ch = 'A', &amp;cho = ch; 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 cho += a;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 *ptr += ch;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 cout &lt;&lt; a &lt;&lt; ", " &lt;&lt; ch &lt;&lt; endl;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 return 0;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} </a:t>
            </a:r>
            <a:endParaRPr lang="en-US"/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Predict the ouput 3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Let’s take a quick recap of previous lecture – </a:t>
            </a:r>
            <a:endParaRPr lang="en-US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Pointers</a:t>
            </a:r>
            <a:endParaRPr lang="en-US" sz="1800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Difference b/w pointers and reference variables</a:t>
            </a:r>
            <a:endParaRPr lang="en-US" sz="1800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Void pointer</a:t>
            </a:r>
            <a:endParaRPr lang="en-US" sz="1800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Pointer to Pointer</a:t>
            </a:r>
            <a:endParaRPr lang="en" dirty="0"/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129, a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 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 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4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#include &lt;iostream&gt; </a:t>
            </a:r>
            <a:endParaRPr lang="en-US" sz="1800" b="1" dirty="0"/>
          </a:p>
          <a:p>
            <a:pPr algn="just"/>
            <a:r>
              <a:rPr lang="en-US" sz="1800">
                <a:latin typeface="Calibri"/>
              </a:rPr>
              <a:t>using namespace std; 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int main() </a:t>
            </a:r>
          </a:p>
          <a:p>
            <a:pPr algn="just"/>
            <a:r>
              <a:rPr lang="en-US" sz="1800">
                <a:latin typeface="Calibri"/>
              </a:rPr>
              <a:t>{ </a:t>
            </a:r>
          </a:p>
          <a:p>
            <a:pPr algn="just"/>
            <a:r>
              <a:rPr lang="en-US" sz="1800">
                <a:latin typeface="Calibri"/>
              </a:rPr>
              <a:t>    int arr[] = { 4, 5, 6, 7 }; </a:t>
            </a:r>
          </a:p>
          <a:p>
            <a:pPr algn="just"/>
            <a:r>
              <a:rPr lang="en-US" sz="1800">
                <a:latin typeface="Calibri"/>
              </a:rPr>
              <a:t>    int* p = (arr + 1); </a:t>
            </a:r>
          </a:p>
          <a:p>
            <a:pPr algn="just"/>
            <a:r>
              <a:rPr lang="en-US" sz="1800">
                <a:latin typeface="Calibri"/>
              </a:rPr>
              <a:t>    cout &lt;&lt; *arr + 10; </a:t>
            </a:r>
          </a:p>
          <a:p>
            <a:pPr algn="just"/>
            <a:r>
              <a:rPr lang="en-US" sz="1800">
                <a:latin typeface="Calibri"/>
              </a:rPr>
              <a:t>    return 0; </a:t>
            </a:r>
          </a:p>
          <a:p>
            <a:pPr algn="just"/>
            <a:r>
              <a:rPr lang="en-US" sz="1800">
                <a:latin typeface="Calibri"/>
              </a:rPr>
              <a:t>} </a:t>
            </a:r>
            <a:endParaRPr lang="en-US"/>
          </a:p>
          <a:p>
            <a:pPr algn="just"/>
            <a:endParaRPr lang="en-US" b="1">
              <a:solidFill>
                <a:srgbClr val="FF0000"/>
              </a:solidFill>
            </a:endParaRPr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 Predict the ouput 4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89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14</a:t>
            </a:r>
            <a:endParaRPr lang="en-US" b="1">
              <a:solidFill>
                <a:srgbClr val="FF0000"/>
              </a:solidFill>
            </a:endParaRPr>
          </a:p>
          <a:p>
            <a:pPr algn="just"/>
            <a:endParaRPr lang="en-US" b="1">
              <a:solidFill>
                <a:srgbClr val="FF0000"/>
              </a:solidFill>
            </a:endParaRPr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 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98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Calibri"/>
              </a:rPr>
              <a:t>Write a program  to print all the alphabets using a pointer.</a:t>
            </a:r>
            <a:endParaRPr lang="en-US"/>
          </a:p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latin typeface="Calibri"/>
              </a:rPr>
              <a:t> </a:t>
            </a:r>
            <a:r>
              <a:rPr lang="en-US" sz="1800">
                <a:latin typeface="Calibri"/>
              </a:rPr>
              <a:t>Write a program to print the elements of an array in reverse order using pointer.</a:t>
            </a:r>
          </a:p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Calibri"/>
              </a:rPr>
              <a:t>Write a program  to count the number of vowels and consonants in a string using a pointer.</a:t>
            </a:r>
          </a:p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Calibri"/>
              </a:rPr>
              <a:t>Write a program to find the maximum number between three numbers using a pointer.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 </a:t>
            </a:r>
            <a:br>
              <a:rPr lang="en-US" sz="1800" dirty="0">
                <a:latin typeface="Calibri"/>
              </a:rPr>
            </a:br>
            <a:br>
              <a:rPr lang="en-US" sz="1800" dirty="0">
                <a:latin typeface="Calibri"/>
              </a:rPr>
            </a:br>
            <a:endParaRPr lang="en-US" sz="1800" dirty="0">
              <a:latin typeface="Calibri"/>
            </a:endParaRPr>
          </a:p>
          <a:p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  <a:cs typeface="Calibri"/>
              </a:rPr>
              <a:t>Coding Question</a:t>
            </a:r>
            <a:endParaRPr lang="en-U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8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 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Output based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Question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1. What does the following statement mean?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     int (*</a:t>
            </a:r>
            <a:r>
              <a:rPr lang="en-US" sz="1800" dirty="0" err="1">
                <a:latin typeface="Calibri"/>
              </a:rPr>
              <a:t>fp</a:t>
            </a:r>
            <a:r>
              <a:rPr lang="en-US" sz="1800" dirty="0">
                <a:latin typeface="Calibri"/>
              </a:rPr>
              <a:t>)(char*)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pointer to a pointer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pointer to an array of chars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pointer to function taking a char* argument and returns an int</a:t>
            </a:r>
            <a:endParaRPr lang="en-US" dirty="0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function taking a char* argument and returning a pointer to int</a:t>
            </a:r>
            <a:endParaRPr lang="en-US" dirty="0"/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1. What does the following statement mean?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     int (*</a:t>
            </a:r>
            <a:r>
              <a:rPr lang="en-US" sz="1800" dirty="0" err="1">
                <a:latin typeface="Calibri"/>
              </a:rPr>
              <a:t>fp</a:t>
            </a:r>
            <a:r>
              <a:rPr lang="en-US" sz="1800" dirty="0">
                <a:latin typeface="Calibri"/>
              </a:rPr>
              <a:t>)(char*)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pointer to a pointer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pointer to an array of chars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pointer to function taking a char* argument and returns an int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function taking a char* argument and returning a pointer to int</a:t>
            </a:r>
            <a:endParaRPr lang="en-US" dirty="0"/>
          </a:p>
          <a:p>
            <a:pPr algn="just"/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The (*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fn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) represents a pointer to a function and char* as arguments and returning int from the function. So according to that, the above syntax represents a pointer to a function taking a char* as an argument and returning int.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64875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2. The operator used for dereferencing or indirection is ____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*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&amp;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-&gt;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–&gt;&gt;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6522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2. The operator used for dereferencing or indirection is ____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*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&amp;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-&gt;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–&gt;&gt;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* is used as dereferencing operator, used to read value stored at the pointed address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24647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3.What will happen in the following C++ code snippet?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int a = 100, b = 200;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int *p = &amp;a, *q = &amp;b;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p = q;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b is assigned to a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p now points to b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a is assigned to b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q now points to a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28883420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696</cp:revision>
  <dcterms:modified xsi:type="dcterms:W3CDTF">2021-02-13T10:08:30Z</dcterms:modified>
</cp:coreProperties>
</file>