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56"/>
  </p:notesMasterIdLst>
  <p:sldIdLst>
    <p:sldId id="256" r:id="rId2"/>
    <p:sldId id="257" r:id="rId3"/>
    <p:sldId id="258" r:id="rId4"/>
    <p:sldId id="259" r:id="rId5"/>
    <p:sldId id="351" r:id="rId6"/>
    <p:sldId id="462" r:id="rId7"/>
    <p:sldId id="498" r:id="rId8"/>
    <p:sldId id="513" r:id="rId9"/>
    <p:sldId id="491" r:id="rId10"/>
    <p:sldId id="514" r:id="rId11"/>
    <p:sldId id="515" r:id="rId12"/>
    <p:sldId id="280" r:id="rId13"/>
    <p:sldId id="466" r:id="rId14"/>
    <p:sldId id="447" r:id="rId15"/>
    <p:sldId id="468" r:id="rId16"/>
    <p:sldId id="492" r:id="rId17"/>
    <p:sldId id="494" r:id="rId18"/>
    <p:sldId id="495" r:id="rId19"/>
    <p:sldId id="496" r:id="rId20"/>
    <p:sldId id="516" r:id="rId21"/>
    <p:sldId id="497" r:id="rId22"/>
    <p:sldId id="500" r:id="rId23"/>
    <p:sldId id="493" r:id="rId24"/>
    <p:sldId id="517" r:id="rId25"/>
    <p:sldId id="518" r:id="rId26"/>
    <p:sldId id="519" r:id="rId27"/>
    <p:sldId id="522" r:id="rId28"/>
    <p:sldId id="523" r:id="rId29"/>
    <p:sldId id="524" r:id="rId30"/>
    <p:sldId id="525" r:id="rId31"/>
    <p:sldId id="526" r:id="rId32"/>
    <p:sldId id="527" r:id="rId33"/>
    <p:sldId id="529" r:id="rId34"/>
    <p:sldId id="528" r:id="rId35"/>
    <p:sldId id="520" r:id="rId36"/>
    <p:sldId id="530" r:id="rId37"/>
    <p:sldId id="521" r:id="rId38"/>
    <p:sldId id="531" r:id="rId39"/>
    <p:sldId id="532" r:id="rId40"/>
    <p:sldId id="533" r:id="rId41"/>
    <p:sldId id="431" r:id="rId42"/>
    <p:sldId id="436" r:id="rId43"/>
    <p:sldId id="502" r:id="rId44"/>
    <p:sldId id="501" r:id="rId45"/>
    <p:sldId id="460" r:id="rId46"/>
    <p:sldId id="503" r:id="rId47"/>
    <p:sldId id="504" r:id="rId48"/>
    <p:sldId id="421" r:id="rId49"/>
    <p:sldId id="478" r:id="rId50"/>
    <p:sldId id="534" r:id="rId51"/>
    <p:sldId id="509" r:id="rId52"/>
    <p:sldId id="535" r:id="rId53"/>
    <p:sldId id="294" r:id="rId54"/>
    <p:sldId id="295" r:id="rId5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1086" y="-2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023702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dirty="0">
                <a:solidFill>
                  <a:srgbClr val="FFFFFF"/>
                </a:solidFill>
                <a:latin typeface="Trebuchet MS"/>
                <a:ea typeface="Trebuchet MS"/>
                <a:cs typeface="Trebuchet MS"/>
                <a:sym typeface="Trebuchet MS"/>
              </a:rPr>
              <a:t>EditEdit MasterMaster  texttext stylesstyles</a:t>
            </a:r>
            <a:endParaRPr sz="1400" dirty="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 xmlns:a16="http://schemas.microsoft.com/office/drawing/2014/main"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 xmlns:a16="http://schemas.microsoft.com/office/drawing/2014/main" id="{7B2D9052-DA56-4630-BE36-AB8167995E78}"/>
              </a:ext>
            </a:extLst>
          </p:cNvPr>
          <p:cNvSpPr txBox="1"/>
          <p:nvPr/>
        </p:nvSpPr>
        <p:spPr>
          <a:xfrm>
            <a:off x="142504" y="2249983"/>
            <a:ext cx="4454601" cy="400110"/>
          </a:xfrm>
          <a:prstGeom prst="rect">
            <a:avLst/>
          </a:prstGeom>
          <a:noFill/>
        </p:spPr>
        <p:txBody>
          <a:bodyPr wrap="square" lIns="91440" tIns="45720" rIns="91440" bIns="45720" rtlCol="0" anchor="t">
            <a:spAutoFit/>
          </a:bodyPr>
          <a:lstStyle/>
          <a:p>
            <a:pPr algn="ctr"/>
            <a:r>
              <a:rPr lang="en-US" sz="2000" b="1" dirty="0"/>
              <a:t>Practical Lecture : </a:t>
            </a:r>
            <a:r>
              <a:rPr lang="en-US" sz="2000" dirty="0" smtClean="0"/>
              <a:t>STL Day 1</a:t>
            </a:r>
            <a:endParaRPr lang="en-US" sz="2000"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154379" y="671320"/>
            <a:ext cx="8906493" cy="4379804"/>
          </a:xfrm>
          <a:prstGeom prst="rect">
            <a:avLst/>
          </a:prstGeom>
          <a:noFill/>
          <a:ln>
            <a:solidFill>
              <a:schemeClr val="tx1"/>
            </a:solidFill>
          </a:ln>
        </p:spPr>
        <p:txBody>
          <a:bodyPr spcFirstLastPara="1" wrap="square" lIns="91425" tIns="91425" rIns="91425" bIns="91425" anchor="t" anchorCtr="0">
            <a:noAutofit/>
          </a:bodyPr>
          <a:lstStyle/>
          <a:p>
            <a:pPr lvl="1"/>
            <a:r>
              <a:rPr lang="en-US" sz="1800" dirty="0">
                <a:latin typeface="Calibri" pitchFamily="34" charset="0"/>
                <a:cs typeface="Calibri" pitchFamily="34" charset="0"/>
              </a:rPr>
              <a:t>Linked list:   A linked list is a linear data structure, in which the elements are not stored at contiguous memory locations. </a:t>
            </a:r>
            <a:endParaRPr lang="en-US" sz="1800" dirty="0" smtClean="0">
              <a:latin typeface="Calibri" pitchFamily="34" charset="0"/>
              <a:cs typeface="Calibri" pitchFamily="34" charset="0"/>
            </a:endParaRPr>
          </a:p>
          <a:p>
            <a:pPr lvl="1"/>
            <a:endParaRPr lang="en-US" sz="1800" dirty="0">
              <a:latin typeface="Calibri" pitchFamily="34" charset="0"/>
              <a:cs typeface="Calibri" pitchFamily="34" charset="0"/>
            </a:endParaRPr>
          </a:p>
          <a:p>
            <a:pPr lvl="1"/>
            <a:endParaRPr lang="en-US" sz="1800" dirty="0" smtClean="0">
              <a:latin typeface="Calibri" pitchFamily="34" charset="0"/>
              <a:cs typeface="Calibri" pitchFamily="34" charset="0"/>
            </a:endParaRPr>
          </a:p>
          <a:p>
            <a:pPr lvl="1"/>
            <a:endParaRPr lang="en-US" sz="1800" dirty="0">
              <a:latin typeface="Calibri" pitchFamily="34" charset="0"/>
              <a:cs typeface="Calibri" pitchFamily="34" charset="0"/>
            </a:endParaRPr>
          </a:p>
          <a:p>
            <a:pPr lvl="1"/>
            <a:endParaRPr lang="en-US" sz="1800" dirty="0" smtClean="0">
              <a:latin typeface="Calibri" pitchFamily="34" charset="0"/>
              <a:cs typeface="Calibri" pitchFamily="34" charset="0"/>
            </a:endParaRPr>
          </a:p>
          <a:p>
            <a:pPr lvl="1"/>
            <a:endParaRPr lang="en-US" sz="1800" dirty="0">
              <a:latin typeface="Calibri" pitchFamily="34" charset="0"/>
              <a:cs typeface="Calibri" pitchFamily="34" charset="0"/>
            </a:endParaRPr>
          </a:p>
          <a:p>
            <a:pPr lvl="1"/>
            <a:endParaRPr lang="en-US" sz="1800" dirty="0" smtClean="0">
              <a:latin typeface="Calibri" pitchFamily="34" charset="0"/>
              <a:cs typeface="Calibri" pitchFamily="34" charset="0"/>
            </a:endParaRPr>
          </a:p>
          <a:p>
            <a:pPr lvl="1"/>
            <a:endParaRPr lang="en-US" sz="1800" dirty="0" smtClean="0">
              <a:latin typeface="Calibri" pitchFamily="34" charset="0"/>
              <a:cs typeface="Calibri" pitchFamily="34" charset="0"/>
            </a:endParaRPr>
          </a:p>
          <a:p>
            <a:pPr lvl="1"/>
            <a:r>
              <a:rPr lang="en-US" sz="1800" dirty="0" smtClean="0">
                <a:latin typeface="Calibri" pitchFamily="34" charset="0"/>
                <a:cs typeface="Calibri" pitchFamily="34" charset="0"/>
              </a:rPr>
              <a:t>To create a linked list, following structure need to be created. Program will work around this structure.</a:t>
            </a:r>
          </a:p>
          <a:p>
            <a:pPr lvl="1"/>
            <a:endParaRPr lang="en-US" sz="1800" dirty="0">
              <a:latin typeface="Calibri" pitchFamily="34" charset="0"/>
              <a:cs typeface="Calibri" pitchFamily="34" charset="0"/>
            </a:endParaRPr>
          </a:p>
          <a:p>
            <a:pPr lvl="1"/>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2592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smtClean="0">
                <a:solidFill>
                  <a:srgbClr val="FFFFFF"/>
                </a:solidFill>
                <a:latin typeface="Calibri" panose="020F0502020204030204" pitchFamily="34" charset="0"/>
                <a:cs typeface="Calibri" panose="020F0502020204030204" pitchFamily="34" charset="0"/>
              </a:rPr>
              <a:t>D</a:t>
            </a:r>
            <a:r>
              <a:rPr lang="en" sz="2400" b="1" dirty="0" smtClean="0">
                <a:solidFill>
                  <a:srgbClr val="FFFFFF"/>
                </a:solidFill>
                <a:latin typeface="Calibri" panose="020F0502020204030204" pitchFamily="34" charset="0"/>
                <a:cs typeface="Calibri" panose="020F0502020204030204" pitchFamily="34" charset="0"/>
              </a:rPr>
              <a:t>ata structures</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3528" y="1434387"/>
            <a:ext cx="5942301" cy="1323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Table 1"/>
          <p:cNvGraphicFramePr>
            <a:graphicFrameLocks noGrp="1"/>
          </p:cNvGraphicFramePr>
          <p:nvPr>
            <p:extLst>
              <p:ext uri="{D42A27DB-BD31-4B8C-83A1-F6EECF244321}">
                <p14:modId xmlns:p14="http://schemas.microsoft.com/office/powerpoint/2010/main" val="2050233520"/>
              </p:ext>
            </p:extLst>
          </p:nvPr>
        </p:nvGraphicFramePr>
        <p:xfrm>
          <a:off x="1655618" y="3716976"/>
          <a:ext cx="5904014" cy="1219200"/>
        </p:xfrm>
        <a:graphic>
          <a:graphicData uri="http://schemas.openxmlformats.org/drawingml/2006/table">
            <a:tbl>
              <a:tblPr/>
              <a:tblGrid>
                <a:gridCol w="5904014"/>
              </a:tblGrid>
              <a:tr h="1023958">
                <a:tc>
                  <a:txBody>
                    <a:bodyPr/>
                    <a:lstStyle/>
                    <a:p>
                      <a:pPr algn="l" rtl="0" fontAlgn="base"/>
                      <a:r>
                        <a:rPr lang="en-US" sz="1250" b="0" i="0" dirty="0">
                          <a:effectLst/>
                          <a:latin typeface="Consolas"/>
                        </a:rPr>
                        <a:t>// A linked list node</a:t>
                      </a:r>
                    </a:p>
                    <a:p>
                      <a:pPr algn="l" rtl="0" fontAlgn="base"/>
                      <a:r>
                        <a:rPr lang="en-US" sz="1250" b="0" i="0" dirty="0" err="1">
                          <a:effectLst/>
                          <a:latin typeface="Consolas"/>
                        </a:rPr>
                        <a:t>struct</a:t>
                      </a:r>
                      <a:r>
                        <a:rPr lang="en-US" sz="1250" b="0" i="0" dirty="0">
                          <a:effectLst/>
                          <a:latin typeface="Consolas"/>
                        </a:rPr>
                        <a:t> Node {</a:t>
                      </a:r>
                    </a:p>
                    <a:p>
                      <a:pPr algn="l" rtl="0" fontAlgn="base"/>
                      <a:r>
                        <a:rPr lang="en-US" sz="1250" b="0" i="0" dirty="0">
                          <a:effectLst/>
                          <a:latin typeface="Consolas"/>
                        </a:rPr>
                        <a:t>    </a:t>
                      </a:r>
                      <a:r>
                        <a:rPr lang="en-US" sz="1250" b="0" i="0" dirty="0" err="1">
                          <a:effectLst/>
                          <a:latin typeface="Consolas"/>
                        </a:rPr>
                        <a:t>int</a:t>
                      </a:r>
                      <a:r>
                        <a:rPr lang="en-US" sz="1250" b="0" i="0" dirty="0">
                          <a:effectLst/>
                          <a:latin typeface="Consolas"/>
                        </a:rPr>
                        <a:t> data;</a:t>
                      </a:r>
                    </a:p>
                    <a:p>
                      <a:pPr algn="l" rtl="0" fontAlgn="base"/>
                      <a:r>
                        <a:rPr lang="en-US" sz="1250" b="0" i="0" dirty="0">
                          <a:effectLst/>
                          <a:latin typeface="Consolas"/>
                        </a:rPr>
                        <a:t>    </a:t>
                      </a:r>
                      <a:r>
                        <a:rPr lang="en-US" sz="1250" b="0" i="0" dirty="0" err="1">
                          <a:effectLst/>
                          <a:latin typeface="Consolas"/>
                        </a:rPr>
                        <a:t>struct</a:t>
                      </a:r>
                      <a:r>
                        <a:rPr lang="en-US" sz="1250" b="0" i="0" dirty="0">
                          <a:effectLst/>
                          <a:latin typeface="Consolas"/>
                        </a:rPr>
                        <a:t> Node* next;</a:t>
                      </a:r>
                    </a:p>
                    <a:p>
                      <a:pPr algn="l" rtl="0" fontAlgn="base"/>
                      <a:r>
                        <a:rPr lang="en-US" sz="1250" b="0" i="0" dirty="0">
                          <a:effectLst/>
                          <a:latin typeface="Consolas"/>
                        </a:rPr>
                        <a:t>};</a:t>
                      </a:r>
                    </a:p>
                  </a:txBody>
                  <a:tcPr marL="95250" marR="95250" marT="133350" marB="133350" anchor="ctr">
                    <a:lnL>
                      <a:noFill/>
                    </a:lnL>
                    <a:lnR>
                      <a:noFill/>
                    </a:lnR>
                    <a:lnT>
                      <a:noFill/>
                    </a:lnT>
                    <a:lnB>
                      <a:noFill/>
                    </a:lnB>
                  </a:tcPr>
                </a:tc>
              </a:tr>
            </a:tbl>
          </a:graphicData>
        </a:graphic>
      </p:graphicFrame>
      <p:sp>
        <p:nvSpPr>
          <p:cNvPr id="3" name="Rectangle 3"/>
          <p:cNvSpPr>
            <a:spLocks noChangeArrowheads="1"/>
          </p:cNvSpPr>
          <p:nvPr/>
        </p:nvSpPr>
        <p:spPr bwMode="auto">
          <a:xfrm>
            <a:off x="1619250" y="225107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51958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154379" y="671320"/>
            <a:ext cx="8906493" cy="4379804"/>
          </a:xfrm>
          <a:prstGeom prst="rect">
            <a:avLst/>
          </a:prstGeom>
          <a:noFill/>
          <a:ln>
            <a:solidFill>
              <a:schemeClr val="tx1"/>
            </a:solidFill>
          </a:ln>
        </p:spPr>
        <p:txBody>
          <a:bodyPr spcFirstLastPara="1" wrap="square" lIns="91425" tIns="91425" rIns="91425" bIns="91425" anchor="t" anchorCtr="0">
            <a:noAutofit/>
          </a:bodyPr>
          <a:lstStyle/>
          <a:p>
            <a:pPr lvl="1"/>
            <a:r>
              <a:rPr lang="en-US" sz="1800" dirty="0" smtClean="0">
                <a:latin typeface="Calibri" pitchFamily="34" charset="0"/>
                <a:cs typeface="Calibri" pitchFamily="34" charset="0"/>
              </a:rPr>
              <a:t>Tree: </a:t>
            </a:r>
            <a:r>
              <a:rPr lang="en-US" sz="1800" dirty="0">
                <a:latin typeface="Calibri" pitchFamily="34" charset="0"/>
                <a:cs typeface="Calibri" pitchFamily="34" charset="0"/>
              </a:rPr>
              <a:t>A tree is a nonlinear data structure, compared to arrays, linked lists, stacks and queues which are linear data structures. </a:t>
            </a:r>
            <a:r>
              <a:rPr lang="en-US" sz="1800" dirty="0" smtClean="0">
                <a:latin typeface="Calibri" pitchFamily="34" charset="0"/>
                <a:cs typeface="Calibri" pitchFamily="34" charset="0"/>
              </a:rPr>
              <a:t>It is </a:t>
            </a:r>
            <a:r>
              <a:rPr lang="en-US" sz="1800" dirty="0">
                <a:latin typeface="Calibri" pitchFamily="34" charset="0"/>
                <a:cs typeface="Calibri" pitchFamily="34" charset="0"/>
              </a:rPr>
              <a:t>a collection of nodes connected by directed (or undirected) edges. </a:t>
            </a:r>
            <a:endParaRPr lang="en-US" sz="1800" dirty="0">
              <a:latin typeface="Calibri" pitchFamily="34" charset="0"/>
              <a:cs typeface="Calibri" pitchFamily="34" charset="0"/>
            </a:endParaRPr>
          </a:p>
          <a:p>
            <a:pPr lvl="1"/>
            <a:endParaRPr lang="en-US" sz="1800" dirty="0">
              <a:latin typeface="Calibri" pitchFamily="34" charset="0"/>
              <a:cs typeface="Calibri" pitchFamily="34" charset="0"/>
            </a:endParaRPr>
          </a:p>
          <a:p>
            <a:pPr lvl="1"/>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2592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smtClean="0">
                <a:solidFill>
                  <a:srgbClr val="FFFFFF"/>
                </a:solidFill>
                <a:latin typeface="Calibri" panose="020F0502020204030204" pitchFamily="34" charset="0"/>
                <a:cs typeface="Calibri" panose="020F0502020204030204" pitchFamily="34" charset="0"/>
              </a:rPr>
              <a:t>D</a:t>
            </a:r>
            <a:r>
              <a:rPr lang="en" sz="2400" b="1" dirty="0" smtClean="0">
                <a:solidFill>
                  <a:srgbClr val="FFFFFF"/>
                </a:solidFill>
                <a:latin typeface="Calibri" panose="020F0502020204030204" pitchFamily="34" charset="0"/>
                <a:cs typeface="Calibri" panose="020F0502020204030204" pitchFamily="34" charset="0"/>
              </a:rPr>
              <a:t>ata structures</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9223" y="1722590"/>
            <a:ext cx="2753096" cy="3138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4182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marL="285750" indent="-285750" fontAlgn="base">
              <a:buFont typeface="Arial" pitchFamily="34" charset="0"/>
              <a:buChar char="•"/>
            </a:pPr>
            <a:r>
              <a:rPr lang="en-US" sz="1800" dirty="0" smtClean="0">
                <a:latin typeface="Calibri" pitchFamily="34" charset="0"/>
                <a:cs typeface="Calibri" pitchFamily="34" charset="0"/>
              </a:rPr>
              <a:t>vector: replicates arrays</a:t>
            </a:r>
          </a:p>
          <a:p>
            <a:pPr marL="285750" indent="-285750" fontAlgn="base">
              <a:buFont typeface="Arial" pitchFamily="34" charset="0"/>
              <a:buChar char="•"/>
            </a:pPr>
            <a:endParaRPr lang="en-US" sz="1800" dirty="0" smtClean="0">
              <a:latin typeface="Calibri" pitchFamily="34" charset="0"/>
              <a:cs typeface="Calibri" pitchFamily="34" charset="0"/>
            </a:endParaRPr>
          </a:p>
          <a:p>
            <a:pPr marL="285750" indent="-285750" fontAlgn="base">
              <a:buFont typeface="Arial" pitchFamily="34" charset="0"/>
              <a:buChar char="•"/>
            </a:pPr>
            <a:r>
              <a:rPr lang="en-US" sz="1800" dirty="0" smtClean="0">
                <a:latin typeface="Calibri" pitchFamily="34" charset="0"/>
                <a:cs typeface="Calibri" pitchFamily="34" charset="0"/>
              </a:rPr>
              <a:t>queue: replicates queue</a:t>
            </a:r>
          </a:p>
          <a:p>
            <a:pPr marL="285750" indent="-285750" fontAlgn="base">
              <a:buFont typeface="Arial" pitchFamily="34" charset="0"/>
              <a:buChar char="•"/>
            </a:pPr>
            <a:endParaRPr lang="en-US" sz="1800" dirty="0" smtClean="0">
              <a:latin typeface="Calibri" pitchFamily="34" charset="0"/>
              <a:cs typeface="Calibri" pitchFamily="34" charset="0"/>
            </a:endParaRPr>
          </a:p>
          <a:p>
            <a:pPr marL="285750" indent="-285750" fontAlgn="base">
              <a:buFont typeface="Arial" pitchFamily="34" charset="0"/>
              <a:buChar char="•"/>
            </a:pPr>
            <a:r>
              <a:rPr lang="en-US" sz="1800" dirty="0" smtClean="0">
                <a:latin typeface="Calibri" pitchFamily="34" charset="0"/>
                <a:cs typeface="Calibri" pitchFamily="34" charset="0"/>
              </a:rPr>
              <a:t>stack: replicates stack</a:t>
            </a:r>
          </a:p>
          <a:p>
            <a:pPr marL="285750" indent="-285750" fontAlgn="base">
              <a:buFont typeface="Arial" pitchFamily="34" charset="0"/>
              <a:buChar char="•"/>
            </a:pPr>
            <a:endParaRPr lang="en-US" sz="1800" dirty="0" smtClean="0">
              <a:latin typeface="Calibri" pitchFamily="34" charset="0"/>
              <a:cs typeface="Calibri" pitchFamily="34" charset="0"/>
            </a:endParaRPr>
          </a:p>
          <a:p>
            <a:pPr marL="285750" indent="-285750" fontAlgn="base">
              <a:buFont typeface="Arial" pitchFamily="34" charset="0"/>
              <a:buChar char="•"/>
            </a:pPr>
            <a:r>
              <a:rPr lang="en-US" sz="1800" dirty="0" smtClean="0">
                <a:latin typeface="Calibri" pitchFamily="34" charset="0"/>
                <a:cs typeface="Calibri" pitchFamily="34" charset="0"/>
              </a:rPr>
              <a:t>list: replicates linked list</a:t>
            </a:r>
          </a:p>
          <a:p>
            <a:pPr marL="285750" indent="-285750" fontAlgn="base">
              <a:buFont typeface="Arial" pitchFamily="34" charset="0"/>
              <a:buChar char="•"/>
            </a:pPr>
            <a:endParaRPr lang="en-US" sz="1800" dirty="0" smtClean="0">
              <a:latin typeface="Calibri" pitchFamily="34" charset="0"/>
              <a:cs typeface="Calibri" pitchFamily="34" charset="0"/>
            </a:endParaRPr>
          </a:p>
          <a:p>
            <a:pPr marL="285750" indent="-285750" fontAlgn="base">
              <a:buFont typeface="Arial" pitchFamily="34" charset="0"/>
              <a:buChar char="•"/>
            </a:pPr>
            <a:r>
              <a:rPr lang="en-US" sz="1800" dirty="0" smtClean="0">
                <a:latin typeface="Calibri" pitchFamily="34" charset="0"/>
                <a:cs typeface="Calibri" pitchFamily="34" charset="0"/>
              </a:rPr>
              <a:t>set: replicates trees</a:t>
            </a:r>
          </a:p>
          <a:p>
            <a:pPr marL="285750" indent="-285750" fontAlgn="base">
              <a:buFont typeface="Arial" pitchFamily="34" charset="0"/>
              <a:buChar char="•"/>
            </a:pPr>
            <a:endParaRPr lang="en-US" sz="1800" dirty="0" smtClean="0">
              <a:latin typeface="Calibri" pitchFamily="34" charset="0"/>
              <a:cs typeface="Calibri" pitchFamily="34" charset="0"/>
            </a:endParaRPr>
          </a:p>
          <a:p>
            <a:pPr marL="285750" indent="-285750" fontAlgn="base">
              <a:buFont typeface="Arial" pitchFamily="34" charset="0"/>
              <a:buChar char="•"/>
            </a:pPr>
            <a:r>
              <a:rPr lang="en-US" sz="1800" dirty="0" smtClean="0">
                <a:latin typeface="Calibri" pitchFamily="34" charset="0"/>
                <a:cs typeface="Calibri" pitchFamily="34" charset="0"/>
              </a:rPr>
              <a:t>maps: associative arrays</a:t>
            </a:r>
          </a:p>
          <a:p>
            <a:pPr marL="285750" indent="-285750" fontAlgn="base">
              <a:buFont typeface="Arial" pitchFamily="34" charset="0"/>
              <a:buChar char="•"/>
            </a:pPr>
            <a:endParaRPr lang="en-US" sz="1800" dirty="0">
              <a:latin typeface="Calibri" pitchFamily="34" charset="0"/>
              <a:cs typeface="Calibri" pitchFamily="34" charset="0"/>
            </a:endParaRPr>
          </a:p>
          <a:p>
            <a:pPr marL="285750" indent="-285750" fontAlgn="base">
              <a:buFont typeface="Arial" pitchFamily="34" charset="0"/>
              <a:buChar char="•"/>
            </a:pPr>
            <a:r>
              <a:rPr lang="en-US" sz="1800" dirty="0" smtClean="0">
                <a:latin typeface="Calibri" pitchFamily="34" charset="0"/>
                <a:cs typeface="Calibri" pitchFamily="34" charset="0"/>
              </a:rPr>
              <a:t>And many more…</a:t>
            </a:r>
            <a:endParaRPr lang="en-US" sz="1800" dirty="0" smtClean="0">
              <a:latin typeface="Calibri" pitchFamily="34" charset="0"/>
              <a:cs typeface="Calibri" pitchFamily="34" charset="0"/>
            </a:endParaRPr>
          </a:p>
          <a:p>
            <a:pPr fontAlgn="base"/>
            <a:endParaRPr lang="en-IN"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Common containers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8762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When we use container library, then we have to include that header file first and use the constructor to initialize the object.</a:t>
            </a:r>
            <a:endParaRPr lang="en-US" sz="1800" dirty="0" smtClean="0">
              <a:latin typeface="Calibri" pitchFamily="34" charset="0"/>
              <a:cs typeface="Calibri" pitchFamily="34" charset="0"/>
            </a:endParaRPr>
          </a:p>
          <a:p>
            <a:pPr fontAlgn="base"/>
            <a:endParaRPr lang="en-US" sz="1800" dirty="0">
              <a:latin typeface="Calibri" pitchFamily="34" charset="0"/>
              <a:cs typeface="Calibri" pitchFamily="34" charset="0"/>
            </a:endParaRPr>
          </a:p>
          <a:p>
            <a:pPr fontAlgn="base"/>
            <a:r>
              <a:rPr lang="en-US" sz="1800" dirty="0" err="1" smtClean="0">
                <a:latin typeface="Calibri" pitchFamily="34" charset="0"/>
                <a:cs typeface="Calibri" pitchFamily="34" charset="0"/>
              </a:rPr>
              <a:t>Eg</a:t>
            </a:r>
            <a:r>
              <a:rPr lang="en-US" sz="1800" dirty="0" smtClean="0">
                <a:latin typeface="Calibri" pitchFamily="34" charset="0"/>
                <a:cs typeface="Calibri" pitchFamily="34" charset="0"/>
              </a:rPr>
              <a:t>. While using list container, include container list and create object as follows:</a:t>
            </a:r>
          </a:p>
          <a:p>
            <a:pPr fontAlgn="base"/>
            <a:endParaRPr lang="en-US" sz="1800" dirty="0">
              <a:latin typeface="Calibri" pitchFamily="34" charset="0"/>
              <a:cs typeface="Calibri" pitchFamily="34" charset="0"/>
            </a:endParaRPr>
          </a:p>
          <a:p>
            <a:pPr fontAlgn="base"/>
            <a:r>
              <a:rPr lang="en-US" sz="1800" dirty="0" smtClean="0">
                <a:latin typeface="Calibri" pitchFamily="34" charset="0"/>
                <a:cs typeface="Calibri" pitchFamily="34" charset="0"/>
              </a:rPr>
              <a:t>#include &lt;</a:t>
            </a:r>
            <a:r>
              <a:rPr lang="en-US" sz="1800" dirty="0" err="1" smtClean="0">
                <a:latin typeface="Calibri" pitchFamily="34" charset="0"/>
                <a:cs typeface="Calibri" pitchFamily="34" charset="0"/>
              </a:rPr>
              <a:t>iostream</a:t>
            </a:r>
            <a:r>
              <a:rPr lang="en-US" sz="1800" dirty="0" smtClean="0">
                <a:latin typeface="Calibri" pitchFamily="34" charset="0"/>
                <a:cs typeface="Calibri" pitchFamily="34" charset="0"/>
              </a:rPr>
              <a:t>&gt;</a:t>
            </a:r>
          </a:p>
          <a:p>
            <a:pPr fontAlgn="base"/>
            <a:r>
              <a:rPr lang="en-US" sz="1800" dirty="0" smtClean="0">
                <a:latin typeface="Calibri" pitchFamily="34" charset="0"/>
                <a:cs typeface="Calibri" pitchFamily="34" charset="0"/>
              </a:rPr>
              <a:t>#include &lt;list&gt;</a:t>
            </a:r>
          </a:p>
          <a:p>
            <a:pPr fontAlgn="base"/>
            <a:endParaRPr lang="en-US" sz="1800" dirty="0">
              <a:latin typeface="Calibri" pitchFamily="34" charset="0"/>
              <a:cs typeface="Calibri" pitchFamily="34" charset="0"/>
            </a:endParaRPr>
          </a:p>
          <a:p>
            <a:pPr fontAlgn="base"/>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main()</a:t>
            </a:r>
          </a:p>
          <a:p>
            <a:pPr fontAlgn="base"/>
            <a:r>
              <a:rPr lang="en-US" sz="1800" dirty="0" smtClean="0">
                <a:latin typeface="Calibri" pitchFamily="34" charset="0"/>
                <a:cs typeface="Calibri" pitchFamily="34" charset="0"/>
              </a:rPr>
              <a:t>{</a:t>
            </a:r>
          </a:p>
          <a:p>
            <a:pPr fontAlgn="base"/>
            <a:r>
              <a:rPr lang="en-US" sz="1800" dirty="0" smtClean="0">
                <a:latin typeface="Calibri" pitchFamily="34" charset="0"/>
                <a:cs typeface="Calibri" pitchFamily="34" charset="0"/>
              </a:rPr>
              <a:t>	list &lt;</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&gt; </a:t>
            </a:r>
            <a:r>
              <a:rPr lang="en-US" sz="1800" dirty="0" err="1" smtClean="0">
                <a:latin typeface="Calibri" pitchFamily="34" charset="0"/>
                <a:cs typeface="Calibri" pitchFamily="34" charset="0"/>
              </a:rPr>
              <a:t>mylist</a:t>
            </a:r>
            <a:r>
              <a:rPr lang="en-US" sz="1800" dirty="0" smtClean="0">
                <a:latin typeface="Calibri" pitchFamily="34" charset="0"/>
                <a:cs typeface="Calibri" pitchFamily="34" charset="0"/>
              </a:rPr>
              <a:t>;</a:t>
            </a:r>
          </a:p>
          <a:p>
            <a:pPr fontAlgn="base"/>
            <a:r>
              <a:rPr lang="en-US" sz="1800" dirty="0">
                <a:latin typeface="Calibri" pitchFamily="34" charset="0"/>
                <a:cs typeface="Calibri" pitchFamily="34" charset="0"/>
              </a:rPr>
              <a:t>	</a:t>
            </a:r>
            <a:r>
              <a:rPr lang="en-US" sz="1800" dirty="0" smtClean="0">
                <a:latin typeface="Calibri" pitchFamily="34" charset="0"/>
                <a:cs typeface="Calibri" pitchFamily="34" charset="0"/>
              </a:rPr>
              <a:t>list &lt;double&gt; mylist1;</a:t>
            </a:r>
          </a:p>
          <a:p>
            <a:pPr fontAlgn="base"/>
            <a:r>
              <a:rPr lang="en-US" sz="1800" dirty="0">
                <a:latin typeface="Calibri" pitchFamily="34" charset="0"/>
                <a:cs typeface="Calibri" pitchFamily="34" charset="0"/>
              </a:rPr>
              <a:t>	</a:t>
            </a:r>
            <a:r>
              <a:rPr lang="en-US" sz="1800" dirty="0" smtClean="0">
                <a:latin typeface="Calibri" pitchFamily="34" charset="0"/>
                <a:cs typeface="Calibri" pitchFamily="34" charset="0"/>
              </a:rPr>
              <a:t>…..</a:t>
            </a:r>
          </a:p>
          <a:p>
            <a:pPr fontAlgn="base"/>
            <a:r>
              <a:rPr lang="en-US" sz="1800" dirty="0">
                <a:latin typeface="Calibri" pitchFamily="34" charset="0"/>
                <a:cs typeface="Calibri" pitchFamily="34" charset="0"/>
              </a:rPr>
              <a:t>	</a:t>
            </a:r>
            <a:r>
              <a:rPr lang="en-US" sz="1800" dirty="0" smtClean="0">
                <a:latin typeface="Calibri" pitchFamily="34" charset="0"/>
                <a:cs typeface="Calibri" pitchFamily="34" charset="0"/>
              </a:rPr>
              <a:t>…..</a:t>
            </a:r>
          </a:p>
          <a:p>
            <a:pPr fontAlgn="base"/>
            <a:r>
              <a:rPr lang="en-US" sz="1800" dirty="0">
                <a:latin typeface="Calibri" pitchFamily="34" charset="0"/>
                <a:cs typeface="Calibri" pitchFamily="34" charset="0"/>
              </a:rPr>
              <a:t>}</a:t>
            </a:r>
            <a:endParaRPr lang="en-US" sz="1800" dirty="0" smtClean="0">
              <a:latin typeface="Calibri" pitchFamily="34" charset="0"/>
              <a:cs typeface="Calibri" pitchFamily="34" charset="0"/>
            </a:endParaRPr>
          </a:p>
          <a:p>
            <a:pPr fontAlgn="base"/>
            <a:endParaRPr lang="en-US" sz="1800" dirty="0" smtClean="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How to use container library</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73689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1"/>
            <a:r>
              <a:rPr lang="en-IN" sz="1800" dirty="0" smtClean="0">
                <a:latin typeface="Calibri" pitchFamily="34" charset="0"/>
                <a:cs typeface="Calibri" pitchFamily="34" charset="0"/>
              </a:rPr>
              <a:t>In the above example shown, we don’t have to create list class. </a:t>
            </a:r>
            <a:r>
              <a:rPr lang="en-IN" sz="1800" dirty="0">
                <a:latin typeface="Calibri" pitchFamily="34" charset="0"/>
                <a:cs typeface="Calibri" pitchFamily="34" charset="0"/>
              </a:rPr>
              <a:t>I</a:t>
            </a:r>
            <a:r>
              <a:rPr lang="en-IN" sz="1800" dirty="0" smtClean="0">
                <a:latin typeface="Calibri" pitchFamily="34" charset="0"/>
                <a:cs typeface="Calibri" pitchFamily="34" charset="0"/>
              </a:rPr>
              <a:t>t already exists.</a:t>
            </a:r>
          </a:p>
          <a:p>
            <a:pPr lvl="1"/>
            <a:r>
              <a:rPr lang="en-IN" sz="1800" dirty="0" smtClean="0">
                <a:latin typeface="Calibri" pitchFamily="34" charset="0"/>
                <a:cs typeface="Calibri" pitchFamily="34" charset="0"/>
              </a:rPr>
              <a:t>There are pre-defined containers in </a:t>
            </a:r>
            <a:r>
              <a:rPr lang="en-IN" sz="1800" dirty="0" err="1" smtClean="0">
                <a:latin typeface="Calibri" pitchFamily="34" charset="0"/>
                <a:cs typeface="Calibri" pitchFamily="34" charset="0"/>
              </a:rPr>
              <a:t>c++</a:t>
            </a:r>
            <a:r>
              <a:rPr lang="en-IN" sz="1800" dirty="0" smtClean="0">
                <a:latin typeface="Calibri" pitchFamily="34" charset="0"/>
                <a:cs typeface="Calibri" pitchFamily="34" charset="0"/>
              </a:rPr>
              <a:t>, which are list, vector, queues , stacks , etc.</a:t>
            </a:r>
          </a:p>
          <a:p>
            <a:pPr lvl="1"/>
            <a:endParaRPr lang="en-IN" sz="1800" dirty="0">
              <a:latin typeface="Calibri" pitchFamily="34" charset="0"/>
              <a:cs typeface="Calibri" pitchFamily="34" charset="0"/>
            </a:endParaRPr>
          </a:p>
          <a:p>
            <a:pPr lvl="1"/>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How to use container library</a:t>
            </a:r>
            <a:endParaRPr lang="en" sz="2400" b="1" dirty="0">
              <a:solidFill>
                <a:srgbClr val="FFFFFF"/>
              </a:solidFill>
              <a:latin typeface="Calibri" panose="020F0502020204030204" pitchFamily="34" charset="0"/>
              <a:cs typeface="Calibri" panose="020F0502020204030204" pitchFamily="34" charset="0"/>
            </a:endParaRPr>
          </a:p>
        </p:txBody>
      </p:sp>
      <p:sp>
        <p:nvSpPr>
          <p:cNvPr id="3" name="Rectangle 2"/>
          <p:cNvSpPr>
            <a:spLocks noChangeArrowheads="1"/>
          </p:cNvSpPr>
          <p:nvPr/>
        </p:nvSpPr>
        <p:spPr bwMode="auto">
          <a:xfrm>
            <a:off x="2219325" y="1123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075592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1"/>
            <a:r>
              <a:rPr lang="en-US" sz="1800" dirty="0">
                <a:latin typeface="Calibri" pitchFamily="34" charset="0"/>
                <a:cs typeface="Calibri" pitchFamily="34" charset="0"/>
              </a:rPr>
              <a:t>SYNTAX of array container:</a:t>
            </a:r>
          </a:p>
          <a:p>
            <a:pPr lvl="1"/>
            <a:endParaRPr lang="en-US" sz="1800" dirty="0">
              <a:latin typeface="Calibri" pitchFamily="34" charset="0"/>
              <a:cs typeface="Calibri" pitchFamily="34" charset="0"/>
            </a:endParaRPr>
          </a:p>
          <a:p>
            <a:pPr lvl="1"/>
            <a:r>
              <a:rPr lang="en-US" sz="1800" dirty="0" smtClean="0">
                <a:latin typeface="Calibri" pitchFamily="34" charset="0"/>
                <a:cs typeface="Calibri" pitchFamily="34" charset="0"/>
              </a:rPr>
              <a:t>	array&lt;</a:t>
            </a:r>
            <a:r>
              <a:rPr lang="en-US" sz="1800" dirty="0" err="1" smtClean="0">
                <a:latin typeface="Calibri" pitchFamily="34" charset="0"/>
                <a:cs typeface="Calibri" pitchFamily="34" charset="0"/>
              </a:rPr>
              <a:t>object_type</a:t>
            </a:r>
            <a:r>
              <a:rPr lang="en-US" sz="1800" dirty="0">
                <a:latin typeface="Calibri" pitchFamily="34" charset="0"/>
                <a:cs typeface="Calibri" pitchFamily="34" charset="0"/>
              </a:rPr>
              <a:t>, </a:t>
            </a:r>
            <a:r>
              <a:rPr lang="en-US" sz="1800" dirty="0" err="1">
                <a:latin typeface="Calibri" pitchFamily="34" charset="0"/>
                <a:cs typeface="Calibri" pitchFamily="34" charset="0"/>
              </a:rPr>
              <a:t>array_size</a:t>
            </a:r>
            <a:r>
              <a:rPr lang="en-US" sz="1800" dirty="0">
                <a:latin typeface="Calibri" pitchFamily="34" charset="0"/>
                <a:cs typeface="Calibri" pitchFamily="34" charset="0"/>
              </a:rPr>
              <a:t>&gt; </a:t>
            </a:r>
            <a:r>
              <a:rPr lang="en-US" sz="1800" dirty="0" err="1">
                <a:latin typeface="Calibri" pitchFamily="34" charset="0"/>
                <a:cs typeface="Calibri" pitchFamily="34" charset="0"/>
              </a:rPr>
              <a:t>array_name</a:t>
            </a:r>
            <a:r>
              <a:rPr lang="en-US" sz="1800" dirty="0" smtClean="0">
                <a:latin typeface="Calibri" pitchFamily="34" charset="0"/>
                <a:cs typeface="Calibri" pitchFamily="34" charset="0"/>
              </a:rPr>
              <a:t>;</a:t>
            </a:r>
          </a:p>
          <a:p>
            <a:pPr lvl="1"/>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T</a:t>
            </a:r>
            <a:r>
              <a:rPr lang="en-US" sz="1800" dirty="0" smtClean="0">
                <a:latin typeface="Calibri" pitchFamily="34" charset="0"/>
                <a:cs typeface="Calibri" pitchFamily="34" charset="0"/>
              </a:rPr>
              <a:t>he </a:t>
            </a:r>
            <a:r>
              <a:rPr lang="en-US" sz="1800" dirty="0">
                <a:latin typeface="Calibri" pitchFamily="34" charset="0"/>
                <a:cs typeface="Calibri" pitchFamily="34" charset="0"/>
              </a:rPr>
              <a:t>above code creates an empty array of </a:t>
            </a:r>
            <a:r>
              <a:rPr lang="en-US" sz="1800" b="1" dirty="0" err="1">
                <a:latin typeface="Calibri" pitchFamily="34" charset="0"/>
                <a:cs typeface="Calibri" pitchFamily="34" charset="0"/>
              </a:rPr>
              <a:t>object_type</a:t>
            </a:r>
            <a:r>
              <a:rPr lang="en-US" sz="1800" dirty="0">
                <a:latin typeface="Calibri" pitchFamily="34" charset="0"/>
                <a:cs typeface="Calibri" pitchFamily="34" charset="0"/>
              </a:rPr>
              <a:t> with maximum size of </a:t>
            </a:r>
            <a:r>
              <a:rPr lang="en-US" sz="1800" b="1" dirty="0" err="1">
                <a:latin typeface="Calibri" pitchFamily="34" charset="0"/>
                <a:cs typeface="Calibri" pitchFamily="34" charset="0"/>
              </a:rPr>
              <a:t>array_size</a:t>
            </a:r>
            <a:r>
              <a:rPr lang="en-US" sz="1800" dirty="0" smtClean="0">
                <a:latin typeface="Calibri" pitchFamily="34" charset="0"/>
                <a:cs typeface="Calibri" pitchFamily="34" charset="0"/>
              </a:rPr>
              <a:t>.</a:t>
            </a:r>
          </a:p>
          <a:p>
            <a:pPr lvl="1"/>
            <a:endParaRPr lang="en-US" sz="1800" dirty="0" smtClean="0">
              <a:latin typeface="Calibri" pitchFamily="34" charset="0"/>
              <a:cs typeface="Calibri" pitchFamily="34" charset="0"/>
            </a:endParaRPr>
          </a:p>
          <a:p>
            <a:pPr lvl="1"/>
            <a:r>
              <a:rPr lang="en-US" sz="1800" dirty="0" smtClean="0">
                <a:latin typeface="Calibri" pitchFamily="34" charset="0"/>
                <a:cs typeface="Calibri" pitchFamily="34" charset="0"/>
              </a:rPr>
              <a:t>e.g. array &lt;</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4&gt; A;</a:t>
            </a:r>
          </a:p>
          <a:p>
            <a:pPr lvl="1"/>
            <a:r>
              <a:rPr lang="en-US" sz="1800" dirty="0" smtClean="0">
                <a:latin typeface="Calibri" pitchFamily="34" charset="0"/>
                <a:cs typeface="Calibri" pitchFamily="34" charset="0"/>
              </a:rPr>
              <a:t>- </a:t>
            </a:r>
            <a:r>
              <a:rPr lang="en-US" sz="1800" b="1" dirty="0" smtClean="0">
                <a:latin typeface="Calibri" pitchFamily="34" charset="0"/>
                <a:cs typeface="Calibri" pitchFamily="34" charset="0"/>
              </a:rPr>
              <a:t>A</a:t>
            </a:r>
            <a:r>
              <a:rPr lang="en-US" sz="1800" dirty="0" smtClean="0">
                <a:latin typeface="Calibri" pitchFamily="34" charset="0"/>
                <a:cs typeface="Calibri" pitchFamily="34" charset="0"/>
              </a:rPr>
              <a:t> is an </a:t>
            </a:r>
            <a:r>
              <a:rPr lang="en-US" sz="1800" b="1" dirty="0" smtClean="0">
                <a:latin typeface="Calibri" pitchFamily="34" charset="0"/>
                <a:cs typeface="Calibri" pitchFamily="34" charset="0"/>
              </a:rPr>
              <a:t>array</a:t>
            </a:r>
            <a:r>
              <a:rPr lang="en-US" sz="1800" dirty="0" smtClean="0">
                <a:latin typeface="Calibri" pitchFamily="34" charset="0"/>
                <a:cs typeface="Calibri" pitchFamily="34" charset="0"/>
              </a:rPr>
              <a:t> of </a:t>
            </a:r>
            <a:r>
              <a:rPr lang="en-US" sz="1800" b="1" dirty="0" smtClean="0">
                <a:latin typeface="Calibri" pitchFamily="34" charset="0"/>
                <a:cs typeface="Calibri" pitchFamily="34" charset="0"/>
              </a:rPr>
              <a:t>4 integers.</a:t>
            </a:r>
            <a:endParaRPr lang="en-US" sz="1800" b="1" dirty="0">
              <a:latin typeface="Calibri" pitchFamily="34" charset="0"/>
              <a:cs typeface="Calibri" pitchFamily="34" charset="0"/>
            </a:endParaRPr>
          </a:p>
          <a:p>
            <a:pPr lvl="1"/>
            <a:endParaRPr lang="en-US" sz="1800" dirty="0" smtClean="0">
              <a:latin typeface="Calibri" pitchFamily="34" charset="0"/>
              <a:cs typeface="Calibri" pitchFamily="34" charset="0"/>
            </a:endParaRPr>
          </a:p>
          <a:p>
            <a:pPr lvl="1"/>
            <a:r>
              <a:rPr lang="en-US" sz="1800" dirty="0" smtClean="0">
                <a:latin typeface="Calibri" pitchFamily="34" charset="0"/>
                <a:cs typeface="Calibri" pitchFamily="34" charset="0"/>
              </a:rPr>
              <a:t>However</a:t>
            </a:r>
            <a:r>
              <a:rPr lang="en-US" sz="1800" dirty="0">
                <a:latin typeface="Calibri" pitchFamily="34" charset="0"/>
                <a:cs typeface="Calibri" pitchFamily="34" charset="0"/>
              </a:rPr>
              <a:t>, if you want to create an array with elements in it, you can do so by simply using the </a:t>
            </a:r>
            <a:r>
              <a:rPr lang="en-US" sz="1800" dirty="0">
                <a:latin typeface="Calibri" pitchFamily="34" charset="0"/>
                <a:cs typeface="Calibri" pitchFamily="34" charset="0"/>
              </a:rPr>
              <a:t>= </a:t>
            </a:r>
            <a:r>
              <a:rPr lang="en-US" sz="1800" dirty="0">
                <a:latin typeface="Calibri" pitchFamily="34" charset="0"/>
                <a:cs typeface="Calibri" pitchFamily="34" charset="0"/>
              </a:rPr>
              <a:t>operator, here is an example </a:t>
            </a:r>
            <a:r>
              <a:rPr lang="en-US" sz="1800" dirty="0" smtClean="0">
                <a:latin typeface="Calibri" pitchFamily="34" charset="0"/>
                <a:cs typeface="Calibri" pitchFamily="34" charset="0"/>
              </a:rPr>
              <a:t>:</a:t>
            </a:r>
          </a:p>
          <a:p>
            <a:pPr lvl="1"/>
            <a:endParaRPr lang="en-US" sz="1800" dirty="0">
              <a:latin typeface="Calibri" pitchFamily="34" charset="0"/>
              <a:cs typeface="Calibri" pitchFamily="34" charset="0"/>
            </a:endParaRPr>
          </a:p>
          <a:p>
            <a:pPr lvl="1"/>
            <a:r>
              <a:rPr lang="en-US" sz="1800" dirty="0" smtClean="0">
                <a:latin typeface="Calibri" pitchFamily="34" charset="0"/>
                <a:cs typeface="Calibri" pitchFamily="34" charset="0"/>
              </a:rPr>
              <a:t>e.g. array &lt;</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5&gt; B ={11,22,33,44,55}</a:t>
            </a: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Arrays in STL</a:t>
            </a:r>
            <a:endParaRPr lang="en" sz="2400" b="1" dirty="0">
              <a:solidFill>
                <a:srgbClr val="FFFFFF"/>
              </a:solidFill>
              <a:latin typeface="Calibri" panose="020F0502020204030204" pitchFamily="34" charset="0"/>
              <a:cs typeface="Calibri" panose="020F0502020204030204" pitchFamily="34" charset="0"/>
            </a:endParaRPr>
          </a:p>
        </p:txBody>
      </p:sp>
      <p:sp>
        <p:nvSpPr>
          <p:cNvPr id="3" name="Rectangle 2"/>
          <p:cNvSpPr>
            <a:spLocks noChangeArrowheads="1"/>
          </p:cNvSpPr>
          <p:nvPr/>
        </p:nvSpPr>
        <p:spPr bwMode="auto">
          <a:xfrm>
            <a:off x="2219325" y="1123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91847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#include &lt;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 </a:t>
            </a:r>
            <a:endParaRPr lang="en-US" sz="1800" dirty="0" smtClean="0">
              <a:latin typeface="Calibri" pitchFamily="34" charset="0"/>
              <a:cs typeface="Calibri" pitchFamily="34" charset="0"/>
            </a:endParaRPr>
          </a:p>
          <a:p>
            <a:pPr fontAlgn="base"/>
            <a:r>
              <a:rPr lang="en-US" sz="1800" dirty="0" smtClean="0">
                <a:latin typeface="Calibri" pitchFamily="34" charset="0"/>
                <a:cs typeface="Calibri" pitchFamily="34" charset="0"/>
              </a:rPr>
              <a:t>#include&lt;array&gt;</a:t>
            </a:r>
            <a:endParaRPr lang="en-US" sz="1800" dirty="0" smtClean="0">
              <a:latin typeface="Calibri" pitchFamily="34" charset="0"/>
              <a:cs typeface="Calibri" pitchFamily="34" charset="0"/>
            </a:endParaRPr>
          </a:p>
          <a:p>
            <a:pPr fontAlgn="base"/>
            <a:r>
              <a:rPr lang="en-US" sz="1800" dirty="0" smtClean="0">
                <a:latin typeface="Calibri" pitchFamily="34" charset="0"/>
                <a:cs typeface="Calibri" pitchFamily="34" charset="0"/>
              </a:rPr>
              <a:t>using </a:t>
            </a:r>
            <a:r>
              <a:rPr lang="en-US" sz="1800" dirty="0">
                <a:latin typeface="Calibri" pitchFamily="34" charset="0"/>
                <a:cs typeface="Calibri" pitchFamily="34" charset="0"/>
              </a:rPr>
              <a:t>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 </a:t>
            </a:r>
            <a:endParaRPr lang="en-US" sz="1800" dirty="0" smtClean="0">
              <a:latin typeface="Calibri" pitchFamily="34" charset="0"/>
              <a:cs typeface="Calibri" pitchFamily="34" charset="0"/>
            </a:endParaRPr>
          </a:p>
          <a:p>
            <a:pPr fontAlgn="base"/>
            <a:endParaRPr lang="en-US" sz="1800" dirty="0" smtClean="0">
              <a:latin typeface="Calibri" pitchFamily="34" charset="0"/>
              <a:cs typeface="Calibri" pitchFamily="34" charset="0"/>
            </a:endParaRPr>
          </a:p>
          <a:p>
            <a:pPr fontAlgn="base"/>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t>
            </a:r>
            <a:r>
              <a:rPr lang="en-US" sz="1800" dirty="0">
                <a:latin typeface="Calibri" pitchFamily="34" charset="0"/>
                <a:cs typeface="Calibri" pitchFamily="34" charset="0"/>
              </a:rPr>
              <a:t>main</a:t>
            </a:r>
            <a:r>
              <a:rPr lang="en-US" sz="1800" dirty="0" smtClean="0">
                <a:latin typeface="Calibri" pitchFamily="34" charset="0"/>
                <a:cs typeface="Calibri" pitchFamily="34" charset="0"/>
              </a:rPr>
              <a:t>()</a:t>
            </a:r>
          </a:p>
          <a:p>
            <a:pPr fontAlgn="base"/>
            <a:r>
              <a:rPr lang="en-US" sz="1800" dirty="0" smtClean="0">
                <a:latin typeface="Calibri" pitchFamily="34" charset="0"/>
                <a:cs typeface="Calibri" pitchFamily="34" charset="0"/>
              </a:rPr>
              <a:t>{    </a:t>
            </a:r>
          </a:p>
          <a:p>
            <a:pPr fontAlgn="base"/>
            <a:r>
              <a:rPr lang="en-US" sz="1800" dirty="0">
                <a:latin typeface="Calibri" pitchFamily="34" charset="0"/>
                <a:cs typeface="Calibri" pitchFamily="34" charset="0"/>
              </a:rPr>
              <a:t>	</a:t>
            </a:r>
            <a:r>
              <a:rPr lang="en-US" sz="1800" dirty="0" smtClean="0">
                <a:latin typeface="Calibri" pitchFamily="34" charset="0"/>
                <a:cs typeface="Calibri" pitchFamily="34" charset="0"/>
              </a:rPr>
              <a:t>array &lt;</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4&gt; A ={ 2,4,6,8};</a:t>
            </a:r>
            <a:endParaRPr lang="en-US" sz="1800" dirty="0" smtClean="0">
              <a:latin typeface="Calibri" pitchFamily="34" charset="0"/>
              <a:cs typeface="Calibri" pitchFamily="34" charset="0"/>
            </a:endParaRPr>
          </a:p>
          <a:p>
            <a:pPr fontAlgn="base"/>
            <a:r>
              <a:rPr lang="en-US" sz="1800" dirty="0" smtClean="0">
                <a:latin typeface="Calibri" pitchFamily="34" charset="0"/>
                <a:cs typeface="Calibri" pitchFamily="34" charset="0"/>
              </a:rPr>
              <a:t>}</a:t>
            </a:r>
          </a:p>
          <a:p>
            <a:pPr fontAlgn="base"/>
            <a:r>
              <a:rPr lang="en-US" sz="1800" dirty="0" smtClean="0">
                <a:latin typeface="Calibri" pitchFamily="34" charset="0"/>
                <a:cs typeface="Calibri" pitchFamily="34" charset="0"/>
              </a:rPr>
              <a:t>You can compile and run above code. It will not have any output.</a:t>
            </a:r>
          </a:p>
          <a:p>
            <a:pPr fontAlgn="base"/>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The above statement will create an array with 2,4,6,8 as data in the array.</a:t>
            </a:r>
            <a:endParaRPr lang="en-US" sz="1800" dirty="0" smtClean="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Practice </a:t>
            </a:r>
            <a:r>
              <a:rPr lang="en" sz="2400" b="1" dirty="0" smtClean="0">
                <a:solidFill>
                  <a:srgbClr val="FFFFFF"/>
                </a:solidFill>
                <a:latin typeface="Calibri" panose="020F0502020204030204" pitchFamily="34" charset="0"/>
                <a:cs typeface="Calibri" panose="020F0502020204030204" pitchFamily="34" charset="0"/>
              </a:rPr>
              <a:t>question- array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90010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Following are the important and most used member functions of array template.</a:t>
            </a:r>
          </a:p>
          <a:p>
            <a:pPr fontAlgn="base"/>
            <a:r>
              <a:rPr lang="en-US" sz="1800" dirty="0" smtClean="0">
                <a:latin typeface="Calibri" pitchFamily="34" charset="0"/>
                <a:cs typeface="Calibri" pitchFamily="34" charset="0"/>
              </a:rPr>
              <a:t>	at function</a:t>
            </a:r>
          </a:p>
          <a:p>
            <a:pPr fontAlgn="base"/>
            <a:r>
              <a:rPr lang="en-US" sz="1800" dirty="0" smtClean="0">
                <a:latin typeface="Calibri" pitchFamily="34" charset="0"/>
                <a:cs typeface="Calibri" pitchFamily="34" charset="0"/>
              </a:rPr>
              <a:t>This method returns value in the array at the given range. If the given range is greater than the array size, </a:t>
            </a:r>
            <a:r>
              <a:rPr lang="en-US" sz="1800" dirty="0" err="1" smtClean="0">
                <a:latin typeface="Calibri" pitchFamily="34" charset="0"/>
                <a:cs typeface="Calibri" pitchFamily="34" charset="0"/>
              </a:rPr>
              <a:t>out_of_range</a:t>
            </a:r>
            <a:r>
              <a:rPr lang="en-US" sz="1800" dirty="0" smtClean="0">
                <a:latin typeface="Calibri" pitchFamily="34" charset="0"/>
                <a:cs typeface="Calibri" pitchFamily="34" charset="0"/>
              </a:rPr>
              <a:t> exception is thrown. Here is a code snippet explaining the use of this operator :</a:t>
            </a:r>
          </a:p>
          <a:p>
            <a:pPr fontAlgn="base"/>
            <a:endParaRPr lang="en-US" sz="1800" dirty="0" smtClean="0">
              <a:latin typeface="Calibri" pitchFamily="34" charset="0"/>
              <a:cs typeface="Calibri" pitchFamily="34" charset="0"/>
            </a:endParaRPr>
          </a:p>
          <a:p>
            <a:pPr fontAlgn="base"/>
            <a:r>
              <a:rPr lang="en-US" sz="1800" dirty="0" smtClean="0">
                <a:latin typeface="Calibri" pitchFamily="34" charset="0"/>
                <a:cs typeface="Calibri" pitchFamily="34" charset="0"/>
              </a:rPr>
              <a:t>#</a:t>
            </a:r>
            <a:r>
              <a:rPr lang="en-US" sz="1800" dirty="0">
                <a:latin typeface="Calibri" pitchFamily="34" charset="0"/>
                <a:cs typeface="Calibri" pitchFamily="34" charset="0"/>
              </a:rPr>
              <a:t>include &lt;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pPr fontAlgn="base"/>
            <a:r>
              <a:rPr lang="en-US" sz="1800" dirty="0">
                <a:latin typeface="Calibri" pitchFamily="34" charset="0"/>
                <a:cs typeface="Calibri" pitchFamily="34" charset="0"/>
              </a:rPr>
              <a:t>#include &lt;array&gt;</a:t>
            </a:r>
          </a:p>
          <a:p>
            <a:pPr fontAlgn="base"/>
            <a:r>
              <a:rPr lang="en-US" sz="1800" dirty="0">
                <a:latin typeface="Calibri" pitchFamily="34" charset="0"/>
                <a:cs typeface="Calibri" pitchFamily="34" charset="0"/>
              </a:rPr>
              <a:t>using 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p>
          <a:p>
            <a:pPr fontAlgn="base"/>
            <a:r>
              <a:rPr lang="en-US" sz="1800" dirty="0">
                <a:latin typeface="Calibri" pitchFamily="34" charset="0"/>
                <a:cs typeface="Calibri" pitchFamily="34" charset="0"/>
              </a:rPr>
              <a:t> </a:t>
            </a:r>
          </a:p>
          <a:p>
            <a:pPr fontAlgn="base"/>
            <a:r>
              <a:rPr lang="en-US" sz="1800" dirty="0" err="1">
                <a:latin typeface="Calibri" pitchFamily="34" charset="0"/>
                <a:cs typeface="Calibri" pitchFamily="34" charset="0"/>
              </a:rPr>
              <a:t>int</a:t>
            </a:r>
            <a:r>
              <a:rPr lang="en-US" sz="1800" dirty="0">
                <a:latin typeface="Calibri" pitchFamily="34" charset="0"/>
                <a:cs typeface="Calibri" pitchFamily="34" charset="0"/>
              </a:rPr>
              <a:t> main() {</a:t>
            </a:r>
          </a:p>
          <a:p>
            <a:pPr fontAlgn="base"/>
            <a:r>
              <a:rPr lang="en-US" sz="1800" dirty="0">
                <a:latin typeface="Calibri" pitchFamily="34" charset="0"/>
                <a:cs typeface="Calibri" pitchFamily="34" charset="0"/>
              </a:rPr>
              <a:t>    array &lt;</a:t>
            </a:r>
            <a:r>
              <a:rPr lang="en-US" sz="1800" dirty="0" err="1">
                <a:latin typeface="Calibri" pitchFamily="34" charset="0"/>
                <a:cs typeface="Calibri" pitchFamily="34" charset="0"/>
              </a:rPr>
              <a:t>int</a:t>
            </a:r>
            <a:r>
              <a:rPr lang="en-US" sz="1800" dirty="0">
                <a:latin typeface="Calibri" pitchFamily="34" charset="0"/>
                <a:cs typeface="Calibri" pitchFamily="34" charset="0"/>
              </a:rPr>
              <a:t> ,4&gt; a={1,2,3,4};</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 &lt;&lt; a.at(2) ;    // prints 3</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 &lt;&lt; </a:t>
            </a:r>
            <a:r>
              <a:rPr lang="en-US" sz="1800" dirty="0" smtClean="0">
                <a:latin typeface="Calibri" pitchFamily="34" charset="0"/>
                <a:cs typeface="Calibri" pitchFamily="34" charset="0"/>
              </a:rPr>
              <a:t>a.at(3);    //prints 4</a:t>
            </a:r>
            <a:endParaRPr lang="en-US" sz="1800" dirty="0">
              <a:latin typeface="Calibri" pitchFamily="34" charset="0"/>
              <a:cs typeface="Calibri" pitchFamily="34" charset="0"/>
            </a:endParaRPr>
          </a:p>
          <a:p>
            <a:pPr fontAlgn="base"/>
            <a:r>
              <a:rPr lang="en-US" sz="1800" dirty="0" smtClean="0">
                <a:latin typeface="Calibri" pitchFamily="34" charset="0"/>
                <a:cs typeface="Calibri" pitchFamily="34" charset="0"/>
              </a:rPr>
              <a:t>}</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Member function of array template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33374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#include &lt;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pPr fontAlgn="base"/>
            <a:r>
              <a:rPr lang="en-US" sz="1800" dirty="0">
                <a:latin typeface="Calibri" pitchFamily="34" charset="0"/>
                <a:cs typeface="Calibri" pitchFamily="34" charset="0"/>
              </a:rPr>
              <a:t>#include &lt;array&gt;</a:t>
            </a:r>
          </a:p>
          <a:p>
            <a:pPr fontAlgn="base"/>
            <a:r>
              <a:rPr lang="en-US" sz="1800" dirty="0">
                <a:latin typeface="Calibri" pitchFamily="34" charset="0"/>
                <a:cs typeface="Calibri" pitchFamily="34" charset="0"/>
              </a:rPr>
              <a:t>using 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p>
          <a:p>
            <a:pPr fontAlgn="base"/>
            <a:r>
              <a:rPr lang="en-US" sz="1800" dirty="0">
                <a:latin typeface="Calibri" pitchFamily="34" charset="0"/>
                <a:cs typeface="Calibri" pitchFamily="34" charset="0"/>
              </a:rPr>
              <a:t> </a:t>
            </a:r>
          </a:p>
          <a:p>
            <a:pPr fontAlgn="base"/>
            <a:r>
              <a:rPr lang="en-US" sz="1800" dirty="0" err="1">
                <a:latin typeface="Calibri" pitchFamily="34" charset="0"/>
                <a:cs typeface="Calibri" pitchFamily="34" charset="0"/>
              </a:rPr>
              <a:t>int</a:t>
            </a:r>
            <a:r>
              <a:rPr lang="en-US" sz="1800" dirty="0">
                <a:latin typeface="Calibri" pitchFamily="34" charset="0"/>
                <a:cs typeface="Calibri" pitchFamily="34" charset="0"/>
              </a:rPr>
              <a:t> main() {</a:t>
            </a:r>
          </a:p>
          <a:p>
            <a:pPr fontAlgn="base"/>
            <a:r>
              <a:rPr lang="en-US" sz="1800" dirty="0">
                <a:latin typeface="Calibri" pitchFamily="34" charset="0"/>
                <a:cs typeface="Calibri" pitchFamily="34" charset="0"/>
              </a:rPr>
              <a:t>    array &lt;</a:t>
            </a:r>
            <a:r>
              <a:rPr lang="en-US" sz="1800" dirty="0" err="1">
                <a:latin typeface="Calibri" pitchFamily="34" charset="0"/>
                <a:cs typeface="Calibri" pitchFamily="34" charset="0"/>
              </a:rPr>
              <a:t>int</a:t>
            </a:r>
            <a:r>
              <a:rPr lang="en-US" sz="1800" dirty="0">
                <a:latin typeface="Calibri" pitchFamily="34" charset="0"/>
                <a:cs typeface="Calibri" pitchFamily="34" charset="0"/>
              </a:rPr>
              <a:t> ,4&gt; a={1,2,3,4};</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 &lt;&lt; a.at(2) ;    // prints 3</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 a[1];    //prints 2</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 &lt;&lt; a.at(4</a:t>
            </a:r>
            <a:r>
              <a:rPr lang="en-US" sz="1800" dirty="0" smtClean="0">
                <a:latin typeface="Calibri" pitchFamily="34" charset="0"/>
                <a:cs typeface="Calibri" pitchFamily="34" charset="0"/>
              </a:rPr>
              <a:t>); //This line when uncommented throws out of range exception	</a:t>
            </a:r>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a:t>
            </a:r>
          </a:p>
          <a:p>
            <a:pPr fontAlgn="base"/>
            <a:endParaRPr lang="en-US" sz="1800" dirty="0">
              <a:latin typeface="Calibri" pitchFamily="34" charset="0"/>
              <a:cs typeface="Calibri" pitchFamily="34" charset="0"/>
            </a:endParaRPr>
          </a:p>
          <a:p>
            <a:pPr fontAlgn="base"/>
            <a:r>
              <a:rPr lang="en-US" sz="1800" dirty="0" smtClean="0">
                <a:latin typeface="Calibri" pitchFamily="34" charset="0"/>
                <a:cs typeface="Calibri" pitchFamily="34" charset="0"/>
              </a:rPr>
              <a:t>Note: There are many more functions available in array. However we will restrict ourselves here as we just wanted to learn basic syntax of container class use. We do not have array in syllabus</a:t>
            </a: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Practice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67811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While using container class template, please remember following points</a:t>
            </a:r>
          </a:p>
          <a:p>
            <a:pPr fontAlgn="base"/>
            <a:endParaRPr lang="en-US" sz="1800" dirty="0">
              <a:latin typeface="Calibri" pitchFamily="34" charset="0"/>
              <a:cs typeface="Calibri" pitchFamily="34" charset="0"/>
            </a:endParaRPr>
          </a:p>
          <a:p>
            <a:pPr marL="342900" indent="-342900" fontAlgn="base">
              <a:buAutoNum type="arabicPeriod"/>
            </a:pPr>
            <a:r>
              <a:rPr lang="en-US" sz="1800" dirty="0" smtClean="0">
                <a:latin typeface="Calibri" pitchFamily="34" charset="0"/>
                <a:cs typeface="Calibri" pitchFamily="34" charset="0"/>
              </a:rPr>
              <a:t>Include respective header file </a:t>
            </a:r>
          </a:p>
          <a:p>
            <a:pPr lvl="1" fontAlgn="base"/>
            <a:r>
              <a:rPr lang="en-US" sz="1800" dirty="0">
                <a:latin typeface="Calibri" pitchFamily="34" charset="0"/>
                <a:cs typeface="Calibri" pitchFamily="34" charset="0"/>
              </a:rPr>
              <a:t>	</a:t>
            </a:r>
            <a:r>
              <a:rPr lang="en-US" sz="1800" dirty="0" err="1" smtClean="0">
                <a:latin typeface="Calibri" pitchFamily="34" charset="0"/>
                <a:cs typeface="Calibri" pitchFamily="34" charset="0"/>
              </a:rPr>
              <a:t>e.g</a:t>
            </a:r>
            <a:r>
              <a:rPr lang="en-US" sz="1800" dirty="0" smtClean="0">
                <a:latin typeface="Calibri" pitchFamily="34" charset="0"/>
                <a:cs typeface="Calibri" pitchFamily="34" charset="0"/>
              </a:rPr>
              <a:t> </a:t>
            </a:r>
            <a:r>
              <a:rPr lang="en-US" sz="1800" dirty="0">
                <a:latin typeface="Calibri" pitchFamily="34" charset="0"/>
                <a:cs typeface="Calibri" pitchFamily="34" charset="0"/>
              </a:rPr>
              <a:t>	</a:t>
            </a:r>
            <a:r>
              <a:rPr lang="en-US" sz="1800" dirty="0" smtClean="0">
                <a:latin typeface="Calibri" pitchFamily="34" charset="0"/>
                <a:cs typeface="Calibri" pitchFamily="34" charset="0"/>
              </a:rPr>
              <a:t>	</a:t>
            </a:r>
            <a:r>
              <a:rPr lang="en-US" sz="1800" dirty="0" smtClean="0">
                <a:latin typeface="Calibri" pitchFamily="34" charset="0"/>
                <a:cs typeface="Calibri" pitchFamily="34" charset="0"/>
              </a:rPr>
              <a:t>#include&lt; array&gt;</a:t>
            </a:r>
          </a:p>
          <a:p>
            <a:pPr lvl="1" fontAlgn="base"/>
            <a:endParaRPr lang="en-US" sz="1800" dirty="0" smtClean="0">
              <a:latin typeface="Calibri" pitchFamily="34" charset="0"/>
              <a:cs typeface="Calibri" pitchFamily="34" charset="0"/>
            </a:endParaRPr>
          </a:p>
          <a:p>
            <a:pPr fontAlgn="base"/>
            <a:r>
              <a:rPr lang="en-US" sz="1800" dirty="0" smtClean="0">
                <a:latin typeface="Calibri" pitchFamily="34" charset="0"/>
                <a:cs typeface="Calibri" pitchFamily="34" charset="0"/>
              </a:rPr>
              <a:t>2. Use the template class name to create objects from it.  </a:t>
            </a:r>
          </a:p>
          <a:p>
            <a:pPr fontAlgn="base"/>
            <a:r>
              <a:rPr lang="en-US" sz="1800" dirty="0">
                <a:latin typeface="Calibri" pitchFamily="34" charset="0"/>
                <a:cs typeface="Calibri" pitchFamily="34" charset="0"/>
              </a:rPr>
              <a:t>	</a:t>
            </a:r>
            <a:r>
              <a:rPr lang="en-US" sz="1800" dirty="0" smtClean="0">
                <a:latin typeface="Calibri" pitchFamily="34" charset="0"/>
                <a:cs typeface="Calibri" pitchFamily="34" charset="0"/>
              </a:rPr>
              <a:t>e.g. </a:t>
            </a:r>
            <a:r>
              <a:rPr lang="en-US" sz="1800" dirty="0">
                <a:latin typeface="Calibri" pitchFamily="34" charset="0"/>
                <a:cs typeface="Calibri" pitchFamily="34" charset="0"/>
              </a:rPr>
              <a:t>	</a:t>
            </a:r>
            <a:r>
              <a:rPr lang="en-US" sz="1800" dirty="0" smtClean="0">
                <a:latin typeface="Calibri" pitchFamily="34" charset="0"/>
                <a:cs typeface="Calibri" pitchFamily="34" charset="0"/>
              </a:rPr>
              <a:t>	array&lt;</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5&gt; </a:t>
            </a:r>
            <a:r>
              <a:rPr lang="en-US" sz="1800" dirty="0" err="1" smtClean="0">
                <a:latin typeface="Calibri" pitchFamily="34" charset="0"/>
                <a:cs typeface="Calibri" pitchFamily="34" charset="0"/>
              </a:rPr>
              <a:t>objA</a:t>
            </a:r>
            <a:r>
              <a:rPr lang="en-US" sz="1800" dirty="0" smtClean="0">
                <a:latin typeface="Calibri" pitchFamily="34" charset="0"/>
                <a:cs typeface="Calibri" pitchFamily="34" charset="0"/>
              </a:rPr>
              <a:t>;</a:t>
            </a: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Points to remember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33299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1800" dirty="0">
                <a:latin typeface="Calibri" panose="020F0502020204030204" pitchFamily="34" charset="0"/>
                <a:cs typeface="Calibri" panose="020F0502020204030204" pitchFamily="34" charset="0"/>
              </a:rPr>
              <a:t>Let’s take a quick recap of previous lecture – </a:t>
            </a:r>
          </a:p>
          <a:p>
            <a:pPr marL="419100" indent="-342900">
              <a:lnSpc>
                <a:spcPct val="200000"/>
              </a:lnSpc>
              <a:buSzPts val="2400"/>
              <a:buFont typeface="Arial" pitchFamily="34" charset="0"/>
              <a:buChar char="•"/>
            </a:pPr>
            <a:r>
              <a:rPr lang="en-US" sz="1800" dirty="0">
                <a:latin typeface="Calibri" pitchFamily="34" charset="0"/>
                <a:cs typeface="Calibri" pitchFamily="34" charset="0"/>
              </a:rPr>
              <a:t>Introduction to templates</a:t>
            </a:r>
          </a:p>
          <a:p>
            <a:pPr marL="419100" indent="-342900">
              <a:lnSpc>
                <a:spcPct val="200000"/>
              </a:lnSpc>
              <a:buSzPts val="2400"/>
              <a:buFont typeface="Arial" pitchFamily="34" charset="0"/>
              <a:buChar char="•"/>
            </a:pPr>
            <a:r>
              <a:rPr lang="en-US" sz="1800" dirty="0">
                <a:latin typeface="Calibri" pitchFamily="34" charset="0"/>
                <a:cs typeface="Calibri" pitchFamily="34" charset="0"/>
              </a:rPr>
              <a:t>Function template </a:t>
            </a:r>
          </a:p>
          <a:p>
            <a:pPr marL="419100" indent="-342900">
              <a:lnSpc>
                <a:spcPct val="200000"/>
              </a:lnSpc>
              <a:buSzPts val="2400"/>
              <a:buFont typeface="Arial" pitchFamily="34" charset="0"/>
              <a:buChar char="•"/>
            </a:pPr>
            <a:r>
              <a:rPr lang="en-US" sz="1800" dirty="0">
                <a:latin typeface="Calibri" pitchFamily="34" charset="0"/>
                <a:cs typeface="Calibri" pitchFamily="34" charset="0"/>
              </a:rPr>
              <a:t>class template </a:t>
            </a: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17"/>
          <p:cNvSpPr txBox="1"/>
          <p:nvPr/>
        </p:nvSpPr>
        <p:spPr>
          <a:xfrm>
            <a:off x="127591" y="14350"/>
            <a:ext cx="4157330" cy="5322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b="1" dirty="0">
                <a:solidFill>
                  <a:srgbClr val="FFFFFF"/>
                </a:solidFill>
                <a:latin typeface="Calibri"/>
                <a:ea typeface="Calibri"/>
                <a:cs typeface="Calibri"/>
                <a:sym typeface="Calibri"/>
              </a:rPr>
              <a:t>Quick Recap</a:t>
            </a:r>
            <a:endParaRPr sz="3000" b="1" dirty="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We will be studying only two containers in STL</a:t>
            </a:r>
          </a:p>
          <a:p>
            <a:pPr fontAlgn="base"/>
            <a:endParaRPr lang="en-US" sz="1800" dirty="0">
              <a:latin typeface="Calibri" pitchFamily="34" charset="0"/>
              <a:cs typeface="Calibri" pitchFamily="34" charset="0"/>
            </a:endParaRPr>
          </a:p>
          <a:p>
            <a:pPr marL="342900" indent="-342900" fontAlgn="base">
              <a:buAutoNum type="arabicPeriod"/>
            </a:pPr>
            <a:r>
              <a:rPr lang="en-US" sz="1800" dirty="0" smtClean="0">
                <a:latin typeface="Calibri" pitchFamily="34" charset="0"/>
                <a:cs typeface="Calibri" pitchFamily="34" charset="0"/>
              </a:rPr>
              <a:t>Vector</a:t>
            </a:r>
          </a:p>
          <a:p>
            <a:pPr marL="342900" indent="-342900" fontAlgn="base">
              <a:buAutoNum type="arabicPeriod"/>
            </a:pPr>
            <a:endParaRPr lang="en-US" sz="1800" dirty="0">
              <a:latin typeface="Calibri" pitchFamily="34" charset="0"/>
              <a:cs typeface="Calibri" pitchFamily="34" charset="0"/>
            </a:endParaRPr>
          </a:p>
          <a:p>
            <a:pPr marL="342900" indent="-342900" fontAlgn="base">
              <a:buAutoNum type="arabicPeriod"/>
            </a:pPr>
            <a:r>
              <a:rPr lang="en-US" sz="1800" dirty="0" smtClean="0">
                <a:latin typeface="Calibri" pitchFamily="34" charset="0"/>
                <a:cs typeface="Calibri" pitchFamily="34" charset="0"/>
              </a:rPr>
              <a:t>Lists</a:t>
            </a:r>
          </a:p>
          <a:p>
            <a:pPr fontAlgn="base"/>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Containers in STL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64638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marL="285750" indent="-285750" fontAlgn="base">
              <a:buFont typeface="Arial" pitchFamily="34" charset="0"/>
              <a:buChar char="•"/>
            </a:pPr>
            <a:r>
              <a:rPr lang="en-US" sz="1800" dirty="0" smtClean="0">
                <a:latin typeface="Calibri" pitchFamily="34" charset="0"/>
                <a:cs typeface="Calibri" pitchFamily="34" charset="0"/>
              </a:rPr>
              <a:t>Earlier we have learnt array container in STL (or in general) using </a:t>
            </a:r>
          </a:p>
          <a:p>
            <a:pPr fontAlgn="base"/>
            <a:r>
              <a:rPr lang="en-US" sz="1800" dirty="0" smtClean="0">
                <a:latin typeface="Calibri" pitchFamily="34" charset="0"/>
                <a:cs typeface="Calibri" pitchFamily="34" charset="0"/>
              </a:rPr>
              <a:t>		Array&lt;</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5&gt; A;</a:t>
            </a:r>
          </a:p>
          <a:p>
            <a:pPr marL="285750" indent="-285750" fontAlgn="base">
              <a:buFont typeface="Arial" pitchFamily="34" charset="0"/>
              <a:buChar char="•"/>
            </a:pPr>
            <a:r>
              <a:rPr lang="en-US" sz="1800" dirty="0" smtClean="0">
                <a:latin typeface="Calibri" pitchFamily="34" charset="0"/>
                <a:cs typeface="Calibri" pitchFamily="34" charset="0"/>
              </a:rPr>
              <a:t>This array can contain 5 elements in an array named A. It is fixed size array.</a:t>
            </a:r>
          </a:p>
          <a:p>
            <a:pPr marL="285750" indent="-285750" fontAlgn="base">
              <a:buFont typeface="Arial" pitchFamily="34" charset="0"/>
              <a:buChar char="•"/>
            </a:pPr>
            <a:endParaRPr lang="en-US" sz="1800" dirty="0" smtClean="0">
              <a:latin typeface="Calibri" pitchFamily="34" charset="0"/>
              <a:cs typeface="Calibri" pitchFamily="34" charset="0"/>
            </a:endParaRPr>
          </a:p>
          <a:p>
            <a:pPr marL="285750" indent="-285750" fontAlgn="base">
              <a:buFont typeface="Arial" pitchFamily="34" charset="0"/>
              <a:buChar char="•"/>
            </a:pPr>
            <a:r>
              <a:rPr lang="en-US" sz="1800" dirty="0" smtClean="0">
                <a:latin typeface="Calibri" pitchFamily="34" charset="0"/>
                <a:cs typeface="Calibri" pitchFamily="34" charset="0"/>
              </a:rPr>
              <a:t>Drawbacks of array:</a:t>
            </a:r>
          </a:p>
          <a:p>
            <a:pPr lvl="2" fontAlgn="base"/>
            <a:r>
              <a:rPr lang="en-US" sz="1800" dirty="0" smtClean="0">
                <a:latin typeface="Calibri" pitchFamily="34" charset="0"/>
                <a:cs typeface="Calibri" pitchFamily="34" charset="0"/>
              </a:rPr>
              <a:t>	-The size of an array is fixed.</a:t>
            </a:r>
          </a:p>
          <a:p>
            <a:pPr fontAlgn="base"/>
            <a:r>
              <a:rPr lang="en-US" sz="1800" dirty="0" smtClean="0">
                <a:latin typeface="Calibri" pitchFamily="34" charset="0"/>
                <a:cs typeface="Calibri" pitchFamily="34" charset="0"/>
              </a:rPr>
              <a:t>	-User must know number of elements to be stored beforehand declaring an array.</a:t>
            </a:r>
          </a:p>
          <a:p>
            <a:pPr fontAlgn="base"/>
            <a:r>
              <a:rPr lang="en-US" sz="1800" dirty="0" smtClean="0">
                <a:latin typeface="Calibri" pitchFamily="34" charset="0"/>
                <a:cs typeface="Calibri" pitchFamily="34" charset="0"/>
              </a:rPr>
              <a:t>	- Defining oversized array is a wastage of memory ( to store 10 elements, we are 		declaring array of size)</a:t>
            </a:r>
          </a:p>
          <a:p>
            <a:pPr marL="285750" indent="-285750" fontAlgn="base">
              <a:buFont typeface="Arial" pitchFamily="34" charset="0"/>
              <a:buChar char="•"/>
            </a:pPr>
            <a:endParaRPr lang="en-US" sz="1800" dirty="0" smtClean="0">
              <a:latin typeface="Calibri" pitchFamily="34" charset="0"/>
              <a:cs typeface="Calibri" pitchFamily="34" charset="0"/>
            </a:endParaRPr>
          </a:p>
          <a:p>
            <a:pPr marL="285750" indent="-285750" fontAlgn="base">
              <a:buFont typeface="Arial" pitchFamily="34" charset="0"/>
              <a:buChar char="•"/>
            </a:pPr>
            <a:r>
              <a:rPr lang="en-US" sz="1800" dirty="0" smtClean="0">
                <a:latin typeface="Calibri" pitchFamily="34" charset="0"/>
                <a:cs typeface="Calibri" pitchFamily="34" charset="0"/>
              </a:rPr>
              <a:t>So we need solution which will allow us flexibility to add elements into an array as and when required at runtime</a:t>
            </a:r>
          </a:p>
          <a:p>
            <a:pPr marL="285750" indent="-285750" fontAlgn="base">
              <a:buFont typeface="Arial" pitchFamily="34" charset="0"/>
              <a:buChar char="•"/>
            </a:pPr>
            <a:endParaRPr lang="en-US" sz="1800" dirty="0" smtClean="0">
              <a:latin typeface="Calibri" pitchFamily="34" charset="0"/>
              <a:cs typeface="Calibri" pitchFamily="34" charset="0"/>
            </a:endParaRPr>
          </a:p>
          <a:p>
            <a:pPr marL="285750" indent="-285750" fontAlgn="base">
              <a:buFont typeface="Arial" pitchFamily="34" charset="0"/>
              <a:buChar char="•"/>
            </a:pPr>
            <a:r>
              <a:rPr lang="en-US" sz="1800" dirty="0" smtClean="0">
                <a:latin typeface="Calibri" pitchFamily="34" charset="0"/>
                <a:cs typeface="Calibri" pitchFamily="34" charset="0"/>
              </a:rPr>
              <a:t>Solution to this is Vector container in STL</a:t>
            </a:r>
          </a:p>
          <a:p>
            <a:pPr marL="285750" indent="-285750" fontAlgn="base">
              <a:buFont typeface="Arial" pitchFamily="34" charset="0"/>
              <a:buChar char="•"/>
            </a:pPr>
            <a:endParaRPr lang="en-US" sz="1800" dirty="0" smtClean="0">
              <a:latin typeface="Calibri" pitchFamily="34" charset="0"/>
              <a:cs typeface="Calibri" pitchFamily="34" charset="0"/>
            </a:endParaRPr>
          </a:p>
          <a:p>
            <a:pPr marL="285750" indent="-285750" fontAlgn="base">
              <a:buFont typeface="Arial" pitchFamily="34" charset="0"/>
              <a:buChar char="•"/>
            </a:pPr>
            <a:endParaRPr lang="en-US" sz="1800" dirty="0" smtClean="0">
              <a:latin typeface="Calibri" pitchFamily="34" charset="0"/>
              <a:cs typeface="Calibri" pitchFamily="34" charset="0"/>
            </a:endParaRPr>
          </a:p>
          <a:p>
            <a:pPr marL="285750" indent="-285750" fontAlgn="base">
              <a:buFont typeface="Arial" pitchFamily="34" charset="0"/>
              <a:buChar char="•"/>
            </a:pPr>
            <a:endParaRPr lang="en-US" sz="1800" dirty="0">
              <a:latin typeface="Calibri" pitchFamily="34" charset="0"/>
              <a:cs typeface="Calibri" pitchFamily="34" charset="0"/>
            </a:endParaRPr>
          </a:p>
          <a:p>
            <a:pPr fontAlgn="base"/>
            <a:endParaRPr lang="en-US" sz="1800" dirty="0" smtClean="0">
              <a:latin typeface="Calibri" pitchFamily="34" charset="0"/>
              <a:cs typeface="Calibri" pitchFamily="34" charset="0"/>
            </a:endParaRPr>
          </a:p>
          <a:p>
            <a:pPr fontAlgn="base"/>
            <a:endParaRPr lang="en-US" sz="1800" dirty="0">
              <a:latin typeface="Calibri" pitchFamily="34" charset="0"/>
              <a:cs typeface="Calibri" pitchFamily="34" charset="0"/>
            </a:endParaRPr>
          </a:p>
          <a:p>
            <a:pPr fontAlgn="base"/>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Vector container in STL</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3326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As we have </a:t>
            </a:r>
            <a:r>
              <a:rPr lang="en-US" sz="1800" dirty="0" err="1" smtClean="0">
                <a:latin typeface="Calibri" pitchFamily="34" charset="0"/>
                <a:cs typeface="Calibri" pitchFamily="34" charset="0"/>
              </a:rPr>
              <a:t>identifie</a:t>
            </a:r>
            <a:r>
              <a:rPr lang="en-US" sz="1800" dirty="0" smtClean="0">
                <a:latin typeface="Calibri" pitchFamily="34" charset="0"/>
                <a:cs typeface="Calibri" pitchFamily="34" charset="0"/>
              </a:rPr>
              <a:t> solution </a:t>
            </a:r>
            <a:r>
              <a:rPr lang="en-US" sz="1800" dirty="0">
                <a:latin typeface="Calibri" pitchFamily="34" charset="0"/>
                <a:cs typeface="Calibri" pitchFamily="34" charset="0"/>
              </a:rPr>
              <a:t>of the </a:t>
            </a:r>
            <a:r>
              <a:rPr lang="en-US" sz="1800" dirty="0" smtClean="0">
                <a:latin typeface="Calibri" pitchFamily="34" charset="0"/>
                <a:cs typeface="Calibri" pitchFamily="34" charset="0"/>
              </a:rPr>
              <a:t>fixed size or static size arrays problem </a:t>
            </a:r>
            <a:r>
              <a:rPr lang="en-US" sz="1800" dirty="0">
                <a:latin typeface="Calibri" pitchFamily="34" charset="0"/>
                <a:cs typeface="Calibri" pitchFamily="34" charset="0"/>
              </a:rPr>
              <a:t>is dynamic arrays! </a:t>
            </a:r>
            <a:endParaRPr lang="en-US" sz="1800" dirty="0" smtClean="0">
              <a:latin typeface="Calibri" pitchFamily="34" charset="0"/>
              <a:cs typeface="Calibri" pitchFamily="34" charset="0"/>
            </a:endParaRPr>
          </a:p>
          <a:p>
            <a:pPr fontAlgn="base"/>
            <a:endParaRPr lang="en-US" sz="1800" dirty="0">
              <a:latin typeface="Calibri" pitchFamily="34" charset="0"/>
              <a:cs typeface="Calibri" pitchFamily="34" charset="0"/>
            </a:endParaRPr>
          </a:p>
          <a:p>
            <a:pPr fontAlgn="base"/>
            <a:r>
              <a:rPr lang="en-US" sz="1800" dirty="0" smtClean="0">
                <a:latin typeface="Calibri" pitchFamily="34" charset="0"/>
                <a:cs typeface="Calibri" pitchFamily="34" charset="0"/>
              </a:rPr>
              <a:t>They </a:t>
            </a:r>
            <a:r>
              <a:rPr lang="en-US" sz="1800" dirty="0">
                <a:latin typeface="Calibri" pitchFamily="34" charset="0"/>
                <a:cs typeface="Calibri" pitchFamily="34" charset="0"/>
              </a:rPr>
              <a:t>have dynamic size, i.e. their size can change during runtime. </a:t>
            </a:r>
            <a:endParaRPr lang="en-US" sz="1800" dirty="0" smtClean="0">
              <a:latin typeface="Calibri" pitchFamily="34" charset="0"/>
              <a:cs typeface="Calibri" pitchFamily="34" charset="0"/>
            </a:endParaRPr>
          </a:p>
          <a:p>
            <a:pPr fontAlgn="base"/>
            <a:endParaRPr lang="en-US" sz="1800" dirty="0">
              <a:latin typeface="Calibri" pitchFamily="34" charset="0"/>
              <a:cs typeface="Calibri" pitchFamily="34" charset="0"/>
            </a:endParaRPr>
          </a:p>
          <a:p>
            <a:pPr fontAlgn="base"/>
            <a:r>
              <a:rPr lang="en-US" sz="1800" dirty="0" smtClean="0">
                <a:latin typeface="Calibri" pitchFamily="34" charset="0"/>
                <a:cs typeface="Calibri" pitchFamily="34" charset="0"/>
              </a:rPr>
              <a:t>Container </a:t>
            </a:r>
            <a:r>
              <a:rPr lang="en-US" sz="1800" dirty="0">
                <a:latin typeface="Calibri" pitchFamily="34" charset="0"/>
                <a:cs typeface="Calibri" pitchFamily="34" charset="0"/>
              </a:rPr>
              <a:t>library provides vectors to replicate dynamic arrays</a:t>
            </a:r>
            <a:r>
              <a:rPr lang="en-US" sz="1800" dirty="0" smtClean="0">
                <a:latin typeface="Calibri" pitchFamily="34" charset="0"/>
                <a:cs typeface="Calibri" pitchFamily="34" charset="0"/>
              </a:rPr>
              <a:t>.</a:t>
            </a:r>
          </a:p>
          <a:p>
            <a:pPr fontAlgn="base"/>
            <a:endParaRPr lang="en-US" sz="1800" dirty="0">
              <a:latin typeface="Calibri" pitchFamily="34" charset="0"/>
              <a:cs typeface="Calibri" pitchFamily="34" charset="0"/>
            </a:endParaRPr>
          </a:p>
          <a:p>
            <a:r>
              <a:rPr lang="en-US" sz="1800" dirty="0">
                <a:latin typeface="Calibri" pitchFamily="34" charset="0"/>
                <a:cs typeface="Calibri" pitchFamily="34" charset="0"/>
              </a:rPr>
              <a:t>SYNTAX for creating a vector is: </a:t>
            </a:r>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a:p>
            <a:r>
              <a:rPr lang="en-US" sz="1800" dirty="0" smtClean="0">
                <a:latin typeface="Calibri" pitchFamily="34" charset="0"/>
                <a:cs typeface="Calibri" pitchFamily="34" charset="0"/>
              </a:rPr>
              <a:t>	vector</a:t>
            </a:r>
            <a:r>
              <a:rPr lang="en-US" sz="1800" dirty="0">
                <a:latin typeface="Calibri" pitchFamily="34" charset="0"/>
                <a:cs typeface="Calibri" pitchFamily="34" charset="0"/>
              </a:rPr>
              <a:t>&lt; </a:t>
            </a:r>
            <a:r>
              <a:rPr lang="en-US" sz="1800" dirty="0" err="1">
                <a:latin typeface="Calibri" pitchFamily="34" charset="0"/>
                <a:cs typeface="Calibri" pitchFamily="34" charset="0"/>
              </a:rPr>
              <a:t>object_type</a:t>
            </a:r>
            <a:r>
              <a:rPr lang="en-US" sz="1800" dirty="0">
                <a:latin typeface="Calibri" pitchFamily="34" charset="0"/>
                <a:cs typeface="Calibri" pitchFamily="34" charset="0"/>
              </a:rPr>
              <a:t> &gt; </a:t>
            </a:r>
            <a:r>
              <a:rPr lang="en-US" sz="1800" dirty="0" err="1">
                <a:latin typeface="Calibri" pitchFamily="34" charset="0"/>
                <a:cs typeface="Calibri" pitchFamily="34" charset="0"/>
              </a:rPr>
              <a:t>vector_name</a:t>
            </a:r>
            <a:r>
              <a:rPr lang="en-US" sz="1800" dirty="0">
                <a:latin typeface="Calibri" pitchFamily="34" charset="0"/>
                <a:cs typeface="Calibri" pitchFamily="34" charset="0"/>
              </a:rPr>
              <a:t>;</a:t>
            </a:r>
          </a:p>
          <a:p>
            <a:r>
              <a:rPr lang="en-US" sz="1800" dirty="0">
                <a:latin typeface="Calibri" pitchFamily="34" charset="0"/>
                <a:cs typeface="Calibri" pitchFamily="34" charset="0"/>
              </a:rPr>
              <a:t/>
            </a:r>
            <a:br>
              <a:rPr lang="en-US" sz="1800" dirty="0">
                <a:latin typeface="Calibri" pitchFamily="34" charset="0"/>
                <a:cs typeface="Calibri" pitchFamily="34" charset="0"/>
              </a:rPr>
            </a:b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smtClean="0">
                <a:solidFill>
                  <a:srgbClr val="FFFFFF"/>
                </a:solidFill>
                <a:latin typeface="Calibri" panose="020F0502020204030204" pitchFamily="34" charset="0"/>
                <a:cs typeface="Calibri" panose="020F0502020204030204" pitchFamily="34" charset="0"/>
              </a:rPr>
              <a:t>V</a:t>
            </a:r>
            <a:r>
              <a:rPr lang="en" sz="2400" b="1" dirty="0" smtClean="0">
                <a:solidFill>
                  <a:srgbClr val="FFFFFF"/>
                </a:solidFill>
                <a:latin typeface="Calibri" panose="020F0502020204030204" pitchFamily="34" charset="0"/>
                <a:cs typeface="Calibri" panose="020F0502020204030204" pitchFamily="34" charset="0"/>
              </a:rPr>
              <a:t>ector container in STL</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68221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#include &lt;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pPr fontAlgn="base"/>
            <a:r>
              <a:rPr lang="en-US" sz="1800" dirty="0">
                <a:latin typeface="Calibri" pitchFamily="34" charset="0"/>
                <a:cs typeface="Calibri" pitchFamily="34" charset="0"/>
              </a:rPr>
              <a:t>#include &lt;vector&gt;</a:t>
            </a:r>
          </a:p>
          <a:p>
            <a:pPr fontAlgn="base"/>
            <a:r>
              <a:rPr lang="en-US" sz="1800" dirty="0">
                <a:latin typeface="Calibri" pitchFamily="34" charset="0"/>
                <a:cs typeface="Calibri" pitchFamily="34" charset="0"/>
              </a:rPr>
              <a:t>using 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p>
          <a:p>
            <a:pPr fontAlgn="base"/>
            <a:r>
              <a:rPr lang="en-US" sz="1800" dirty="0">
                <a:latin typeface="Calibri" pitchFamily="34" charset="0"/>
                <a:cs typeface="Calibri" pitchFamily="34" charset="0"/>
              </a:rPr>
              <a:t> </a:t>
            </a:r>
          </a:p>
          <a:p>
            <a:pPr fontAlgn="base"/>
            <a:r>
              <a:rPr lang="en-US" sz="1800" dirty="0" err="1">
                <a:latin typeface="Calibri" pitchFamily="34" charset="0"/>
                <a:cs typeface="Calibri" pitchFamily="34" charset="0"/>
              </a:rPr>
              <a:t>int</a:t>
            </a:r>
            <a:r>
              <a:rPr lang="en-US" sz="1800" dirty="0">
                <a:latin typeface="Calibri" pitchFamily="34" charset="0"/>
                <a:cs typeface="Calibri" pitchFamily="34" charset="0"/>
              </a:rPr>
              <a:t> main() {</a:t>
            </a:r>
          </a:p>
          <a:p>
            <a:pPr fontAlgn="base"/>
            <a:r>
              <a:rPr lang="en-US" sz="1800" dirty="0">
                <a:latin typeface="Calibri" pitchFamily="34" charset="0"/>
                <a:cs typeface="Calibri" pitchFamily="34" charset="0"/>
              </a:rPr>
              <a:t>    vector &lt;</a:t>
            </a:r>
            <a:r>
              <a:rPr lang="en-US" sz="1800" dirty="0" err="1">
                <a:latin typeface="Calibri" pitchFamily="34" charset="0"/>
                <a:cs typeface="Calibri" pitchFamily="34" charset="0"/>
              </a:rPr>
              <a:t>int</a:t>
            </a:r>
            <a:r>
              <a:rPr lang="en-US" sz="1800" dirty="0">
                <a:latin typeface="Calibri" pitchFamily="34" charset="0"/>
                <a:cs typeface="Calibri" pitchFamily="34" charset="0"/>
              </a:rPr>
              <a:t>&gt; v;</a:t>
            </a:r>
          </a:p>
          <a:p>
            <a:pPr fontAlgn="base"/>
            <a:r>
              <a:rPr lang="en-US" sz="1800" dirty="0" smtClean="0">
                <a:latin typeface="Calibri" pitchFamily="34" charset="0"/>
                <a:cs typeface="Calibri" pitchFamily="34" charset="0"/>
              </a:rPr>
              <a:t>}</a:t>
            </a:r>
          </a:p>
          <a:p>
            <a:pPr fontAlgn="base"/>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Vector being a dynamic array, doesn't needs size during declaration, hence the above code will create a blank vector</a:t>
            </a:r>
            <a:r>
              <a:rPr lang="en-US" sz="1800" dirty="0" smtClean="0">
                <a:latin typeface="Calibri" pitchFamily="34" charset="0"/>
                <a:cs typeface="Calibri" pitchFamily="34" charset="0"/>
              </a:rPr>
              <a:t>. Initially the vector is blank, as it has no data. but as you add data, it grows.  </a:t>
            </a:r>
          </a:p>
          <a:p>
            <a:pPr fontAlgn="base"/>
            <a:endParaRPr lang="en-US" sz="1800" dirty="0">
              <a:latin typeface="Calibri" pitchFamily="34" charset="0"/>
              <a:cs typeface="Calibri" pitchFamily="34" charset="0"/>
            </a:endParaRPr>
          </a:p>
          <a:p>
            <a:pPr fontAlgn="base"/>
            <a:r>
              <a:rPr lang="en-US" sz="1800" dirty="0" smtClean="0">
                <a:latin typeface="Calibri" pitchFamily="34" charset="0"/>
                <a:cs typeface="Calibri" pitchFamily="34" charset="0"/>
              </a:rPr>
              <a:t>Vector &lt;char&gt; V1(5);</a:t>
            </a:r>
          </a:p>
          <a:p>
            <a:pPr fontAlgn="base"/>
            <a:endParaRPr lang="en-US" sz="1800" dirty="0">
              <a:latin typeface="Calibri" pitchFamily="34" charset="0"/>
              <a:cs typeface="Calibri" pitchFamily="34" charset="0"/>
            </a:endParaRPr>
          </a:p>
          <a:p>
            <a:pPr fontAlgn="base"/>
            <a:r>
              <a:rPr lang="en-US" sz="1800" dirty="0" smtClean="0">
                <a:latin typeface="Calibri" pitchFamily="34" charset="0"/>
                <a:cs typeface="Calibri" pitchFamily="34" charset="0"/>
              </a:rPr>
              <a:t>//it will create a vector V1 of size 5 initially which can grow dynamically</a:t>
            </a:r>
            <a:endParaRPr lang="en-IN"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Vector Container</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68732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1. There </a:t>
            </a:r>
            <a:r>
              <a:rPr lang="en-US" sz="1800" dirty="0">
                <a:latin typeface="Calibri" pitchFamily="34" charset="0"/>
                <a:cs typeface="Calibri" pitchFamily="34" charset="0"/>
              </a:rPr>
              <a:t>are many ways to initialize a vector</a:t>
            </a:r>
            <a:endParaRPr lang="en-US" sz="1800" dirty="0" smtClean="0">
              <a:latin typeface="Calibri" pitchFamily="34" charset="0"/>
              <a:cs typeface="Calibri" pitchFamily="34" charset="0"/>
            </a:endParaRPr>
          </a:p>
          <a:p>
            <a:pPr fontAlgn="base"/>
            <a:r>
              <a:rPr lang="en-US" sz="1800" dirty="0" smtClean="0">
                <a:latin typeface="Calibri" pitchFamily="34" charset="0"/>
                <a:cs typeface="Calibri" pitchFamily="34" charset="0"/>
              </a:rPr>
              <a:t>#</a:t>
            </a:r>
            <a:r>
              <a:rPr lang="en-US" sz="1800" dirty="0">
                <a:latin typeface="Calibri" pitchFamily="34" charset="0"/>
                <a:cs typeface="Calibri" pitchFamily="34" charset="0"/>
              </a:rPr>
              <a:t>include &lt;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pPr fontAlgn="base"/>
            <a:r>
              <a:rPr lang="en-US" sz="1800" dirty="0">
                <a:latin typeface="Calibri" pitchFamily="34" charset="0"/>
                <a:cs typeface="Calibri" pitchFamily="34" charset="0"/>
              </a:rPr>
              <a:t>#include &lt;vector&gt;</a:t>
            </a:r>
          </a:p>
          <a:p>
            <a:pPr fontAlgn="base"/>
            <a:r>
              <a:rPr lang="en-US" sz="1800" dirty="0">
                <a:latin typeface="Calibri" pitchFamily="34" charset="0"/>
                <a:cs typeface="Calibri" pitchFamily="34" charset="0"/>
              </a:rPr>
              <a:t>using 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p>
          <a:p>
            <a:pPr fontAlgn="base"/>
            <a:r>
              <a:rPr lang="en-US" sz="1800" dirty="0">
                <a:latin typeface="Calibri" pitchFamily="34" charset="0"/>
                <a:cs typeface="Calibri" pitchFamily="34" charset="0"/>
              </a:rPr>
              <a:t> </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t>
            </a:r>
            <a:r>
              <a:rPr lang="en-US" sz="1800" dirty="0">
                <a:latin typeface="Calibri" pitchFamily="34" charset="0"/>
                <a:cs typeface="Calibri" pitchFamily="34" charset="0"/>
              </a:rPr>
              <a:t>main() {</a:t>
            </a:r>
          </a:p>
          <a:p>
            <a:pPr fontAlgn="base"/>
            <a:r>
              <a:rPr lang="en-US" sz="1800" dirty="0">
                <a:latin typeface="Calibri" pitchFamily="34" charset="0"/>
                <a:cs typeface="Calibri" pitchFamily="34" charset="0"/>
              </a:rPr>
              <a:t>    </a:t>
            </a:r>
            <a:r>
              <a:rPr lang="en-IN" sz="1800" dirty="0">
                <a:latin typeface="Calibri" pitchFamily="34" charset="0"/>
                <a:cs typeface="Calibri" pitchFamily="34" charset="0"/>
              </a:rPr>
              <a:t> </a:t>
            </a:r>
            <a:r>
              <a:rPr lang="en-IN" sz="1800" dirty="0" smtClean="0">
                <a:latin typeface="Calibri" pitchFamily="34" charset="0"/>
                <a:cs typeface="Calibri" pitchFamily="34" charset="0"/>
              </a:rPr>
              <a:t>vector&lt;string</a:t>
            </a:r>
            <a:r>
              <a:rPr lang="en-IN" sz="1800" dirty="0">
                <a:latin typeface="Calibri" pitchFamily="34" charset="0"/>
                <a:cs typeface="Calibri" pitchFamily="34" charset="0"/>
              </a:rPr>
              <a:t>&gt;</a:t>
            </a:r>
            <a:r>
              <a:rPr lang="en-IN" sz="1800" dirty="0">
                <a:latin typeface="Calibri" pitchFamily="34" charset="0"/>
                <a:cs typeface="Calibri" pitchFamily="34" charset="0"/>
              </a:rPr>
              <a:t> v </a:t>
            </a:r>
            <a:r>
              <a:rPr lang="en-IN" sz="1800" dirty="0" smtClean="0">
                <a:latin typeface="Calibri" pitchFamily="34" charset="0"/>
                <a:cs typeface="Calibri" pitchFamily="34" charset="0"/>
              </a:rPr>
              <a:t>{“</a:t>
            </a:r>
            <a:r>
              <a:rPr lang="en-IN" sz="1800" dirty="0" err="1" smtClean="0">
                <a:latin typeface="Calibri" pitchFamily="34" charset="0"/>
                <a:cs typeface="Calibri" pitchFamily="34" charset="0"/>
              </a:rPr>
              <a:t>c++</a:t>
            </a:r>
            <a:r>
              <a:rPr lang="en-IN" sz="1800" dirty="0" smtClean="0">
                <a:latin typeface="Calibri" pitchFamily="34" charset="0"/>
                <a:cs typeface="Calibri" pitchFamily="34" charset="0"/>
              </a:rPr>
              <a:t>" ,“STL" ,“looks" ,“great"};</a:t>
            </a:r>
            <a:r>
              <a:rPr lang="en-US" sz="1800" dirty="0" smtClean="0">
                <a:latin typeface="Calibri" pitchFamily="34" charset="0"/>
                <a:cs typeface="Calibri" pitchFamily="34" charset="0"/>
              </a:rPr>
              <a:t>}</a:t>
            </a:r>
          </a:p>
          <a:p>
            <a:pPr fontAlgn="base"/>
            <a:r>
              <a:rPr lang="en-US" sz="1800" dirty="0" smtClean="0">
                <a:latin typeface="Calibri" pitchFamily="34" charset="0"/>
                <a:cs typeface="Calibri" pitchFamily="34" charset="0"/>
              </a:rPr>
              <a:t>}</a:t>
            </a:r>
          </a:p>
          <a:p>
            <a:pPr fontAlgn="base"/>
            <a:endParaRPr lang="en-US" sz="1800" dirty="0" smtClean="0">
              <a:latin typeface="Calibri" pitchFamily="34" charset="0"/>
              <a:cs typeface="Calibri" pitchFamily="34" charset="0"/>
            </a:endParaRPr>
          </a:p>
          <a:p>
            <a:pPr fontAlgn="base"/>
            <a:r>
              <a:rPr lang="en-US" sz="1800" dirty="0" smtClean="0">
                <a:latin typeface="Calibri" pitchFamily="34" charset="0"/>
                <a:cs typeface="Calibri" pitchFamily="34" charset="0"/>
              </a:rPr>
              <a:t>2. You </a:t>
            </a:r>
            <a:r>
              <a:rPr lang="en-US" sz="1800" dirty="0">
                <a:latin typeface="Calibri" pitchFamily="34" charset="0"/>
                <a:cs typeface="Calibri" pitchFamily="34" charset="0"/>
              </a:rPr>
              <a:t>can also initialize a vector with one element a certain number of </a:t>
            </a:r>
            <a:r>
              <a:rPr lang="en-US" sz="1800" dirty="0" smtClean="0">
                <a:latin typeface="Calibri" pitchFamily="34" charset="0"/>
                <a:cs typeface="Calibri" pitchFamily="34" charset="0"/>
              </a:rPr>
              <a:t>times</a:t>
            </a:r>
          </a:p>
          <a:p>
            <a:pPr fontAlgn="base"/>
            <a:r>
              <a:rPr lang="en-US" sz="1800" dirty="0" smtClean="0">
                <a:latin typeface="Calibri" pitchFamily="34" charset="0"/>
                <a:cs typeface="Calibri" pitchFamily="34" charset="0"/>
              </a:rPr>
              <a:t>	</a:t>
            </a:r>
          </a:p>
          <a:p>
            <a:pPr fontAlgn="base"/>
            <a:r>
              <a:rPr lang="en-US" sz="1800" dirty="0">
                <a:latin typeface="Calibri" pitchFamily="34" charset="0"/>
                <a:cs typeface="Calibri" pitchFamily="34" charset="0"/>
              </a:rPr>
              <a:t>	</a:t>
            </a:r>
            <a:r>
              <a:rPr lang="en-US" sz="1800" dirty="0" smtClean="0">
                <a:latin typeface="Calibri" pitchFamily="34" charset="0"/>
                <a:cs typeface="Calibri" pitchFamily="34" charset="0"/>
              </a:rPr>
              <a:t>vector&lt;string</a:t>
            </a:r>
            <a:r>
              <a:rPr lang="en-US" sz="1800" dirty="0">
                <a:latin typeface="Calibri" pitchFamily="34" charset="0"/>
                <a:cs typeface="Calibri" pitchFamily="34" charset="0"/>
              </a:rPr>
              <a:t>&gt; v(4 , </a:t>
            </a:r>
            <a:r>
              <a:rPr lang="en-US" sz="1800" dirty="0" smtClean="0">
                <a:latin typeface="Calibri" pitchFamily="34" charset="0"/>
                <a:cs typeface="Calibri" pitchFamily="34" charset="0"/>
              </a:rPr>
              <a:t>“Test</a:t>
            </a:r>
            <a:r>
              <a:rPr lang="en-US" sz="1800" dirty="0">
                <a:latin typeface="Calibri" pitchFamily="34" charset="0"/>
                <a:cs typeface="Calibri" pitchFamily="34" charset="0"/>
              </a:rPr>
              <a:t>");</a:t>
            </a:r>
            <a:endParaRPr lang="en-US" sz="1800" dirty="0">
              <a:latin typeface="Calibri" pitchFamily="34" charset="0"/>
              <a:cs typeface="Calibri" pitchFamily="34" charset="0"/>
            </a:endParaRPr>
          </a:p>
          <a:p>
            <a:pPr fontAlgn="base"/>
            <a:endParaRPr lang="en-US" sz="1800" dirty="0" smtClean="0">
              <a:latin typeface="Calibri" pitchFamily="34" charset="0"/>
              <a:cs typeface="Calibri" pitchFamily="34" charset="0"/>
            </a:endParaRPr>
          </a:p>
          <a:p>
            <a:pPr fontAlgn="base"/>
            <a:endParaRPr lang="en-US" sz="1800" dirty="0" smtClean="0">
              <a:latin typeface="Calibri" pitchFamily="34" charset="0"/>
              <a:cs typeface="Calibri" pitchFamily="34" charset="0"/>
            </a:endParaRPr>
          </a:p>
          <a:p>
            <a:pPr fontAlgn="base"/>
            <a:r>
              <a:rPr lang="en-US" sz="1800" dirty="0" smtClean="0">
                <a:latin typeface="Calibri" pitchFamily="34" charset="0"/>
                <a:cs typeface="Calibri" pitchFamily="34" charset="0"/>
              </a:rPr>
              <a:t>However this is not the end of the vector, still more elements can always  be added at the end.</a:t>
            </a: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Vector Container</a:t>
            </a:r>
            <a:endParaRPr lang="en" sz="2400" b="1" dirty="0">
              <a:solidFill>
                <a:srgbClr val="FFFFFF"/>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9436880"/>
              </p:ext>
            </p:extLst>
          </p:nvPr>
        </p:nvGraphicFramePr>
        <p:xfrm>
          <a:off x="1060863" y="2501526"/>
          <a:ext cx="6096000" cy="37084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IN" dirty="0" smtClean="0">
                          <a:solidFill>
                            <a:schemeClr val="tx1"/>
                          </a:solidFill>
                        </a:rPr>
                        <a:t>C++</a:t>
                      </a:r>
                      <a:endParaRPr lang="en-IN" dirty="0">
                        <a:solidFill>
                          <a:schemeClr val="tx1"/>
                        </a:solidFill>
                      </a:endParaRPr>
                    </a:p>
                  </a:txBody>
                  <a:tcPr/>
                </a:tc>
                <a:tc>
                  <a:txBody>
                    <a:bodyPr/>
                    <a:lstStyle/>
                    <a:p>
                      <a:r>
                        <a:rPr lang="en-IN" dirty="0" smtClean="0">
                          <a:solidFill>
                            <a:schemeClr val="tx1"/>
                          </a:solidFill>
                        </a:rPr>
                        <a:t>STL</a:t>
                      </a:r>
                      <a:endParaRPr lang="en-IN" dirty="0">
                        <a:solidFill>
                          <a:schemeClr val="tx1"/>
                        </a:solidFill>
                      </a:endParaRPr>
                    </a:p>
                  </a:txBody>
                  <a:tcPr/>
                </a:tc>
                <a:tc>
                  <a:txBody>
                    <a:bodyPr/>
                    <a:lstStyle/>
                    <a:p>
                      <a:r>
                        <a:rPr lang="en-IN" dirty="0" smtClean="0">
                          <a:solidFill>
                            <a:schemeClr val="tx1"/>
                          </a:solidFill>
                        </a:rPr>
                        <a:t>looks</a:t>
                      </a:r>
                      <a:endParaRPr lang="en-IN" dirty="0">
                        <a:solidFill>
                          <a:schemeClr val="tx1"/>
                        </a:solidFill>
                      </a:endParaRPr>
                    </a:p>
                  </a:txBody>
                  <a:tcPr/>
                </a:tc>
                <a:tc>
                  <a:txBody>
                    <a:bodyPr/>
                    <a:lstStyle/>
                    <a:p>
                      <a:r>
                        <a:rPr lang="en-IN" dirty="0" smtClean="0">
                          <a:solidFill>
                            <a:schemeClr val="tx1"/>
                          </a:solidFill>
                        </a:rPr>
                        <a:t>great</a:t>
                      </a:r>
                      <a:endParaRPr lang="en-IN" dirty="0">
                        <a:solidFill>
                          <a:schemeClr val="tx1"/>
                        </a:solidFill>
                      </a:endParaRP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196549618"/>
              </p:ext>
            </p:extLst>
          </p:nvPr>
        </p:nvGraphicFramePr>
        <p:xfrm>
          <a:off x="1142011" y="3868646"/>
          <a:ext cx="6096000" cy="37084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IN" dirty="0" smtClean="0">
                          <a:solidFill>
                            <a:schemeClr val="tx1"/>
                          </a:solidFill>
                        </a:rPr>
                        <a:t>Test</a:t>
                      </a:r>
                      <a:endParaRPr lang="en-IN" dirty="0">
                        <a:solidFill>
                          <a:schemeClr val="tx1"/>
                        </a:solidFill>
                      </a:endParaRPr>
                    </a:p>
                  </a:txBody>
                  <a:tcPr/>
                </a:tc>
                <a:tc>
                  <a:txBody>
                    <a:bodyPr/>
                    <a:lstStyle/>
                    <a:p>
                      <a:r>
                        <a:rPr lang="en-IN" dirty="0" smtClean="0">
                          <a:solidFill>
                            <a:schemeClr val="tx1"/>
                          </a:solidFill>
                        </a:rPr>
                        <a:t>Test</a:t>
                      </a:r>
                      <a:endParaRPr lang="en-IN" dirty="0">
                        <a:solidFill>
                          <a:schemeClr val="tx1"/>
                        </a:solidFill>
                      </a:endParaRPr>
                    </a:p>
                  </a:txBody>
                  <a:tcPr/>
                </a:tc>
                <a:tc>
                  <a:txBody>
                    <a:bodyPr/>
                    <a:lstStyle/>
                    <a:p>
                      <a:r>
                        <a:rPr lang="en-IN" dirty="0" smtClean="0">
                          <a:solidFill>
                            <a:schemeClr val="tx1"/>
                          </a:solidFill>
                        </a:rPr>
                        <a:t>Test</a:t>
                      </a:r>
                      <a:endParaRPr lang="en-IN" dirty="0">
                        <a:solidFill>
                          <a:schemeClr val="tx1"/>
                        </a:solidFill>
                      </a:endParaRPr>
                    </a:p>
                  </a:txBody>
                  <a:tcPr/>
                </a:tc>
                <a:tc>
                  <a:txBody>
                    <a:bodyPr/>
                    <a:lstStyle/>
                    <a:p>
                      <a:r>
                        <a:rPr lang="en-IN" dirty="0" smtClean="0">
                          <a:solidFill>
                            <a:schemeClr val="tx1"/>
                          </a:solidFill>
                        </a:rPr>
                        <a:t>Test </a:t>
                      </a:r>
                      <a:endParaRPr lang="en-IN" dirty="0">
                        <a:solidFill>
                          <a:schemeClr val="tx1"/>
                        </a:solidFill>
                      </a:endParaRPr>
                    </a:p>
                  </a:txBody>
                  <a:tcPr/>
                </a:tc>
              </a:tr>
            </a:tbl>
          </a:graphicData>
        </a:graphic>
      </p:graphicFrame>
    </p:spTree>
    <p:extLst>
      <p:ext uri="{BB962C8B-B14F-4D97-AF65-F5344CB8AC3E}">
        <p14:creationId xmlns:p14="http://schemas.microsoft.com/office/powerpoint/2010/main" val="44611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b="1" dirty="0" err="1" smtClean="0">
                <a:latin typeface="Calibri" pitchFamily="34" charset="0"/>
                <a:cs typeface="Calibri" pitchFamily="34" charset="0"/>
              </a:rPr>
              <a:t>push_back</a:t>
            </a:r>
            <a:r>
              <a:rPr lang="en-US" sz="1800" b="1" dirty="0" smtClean="0">
                <a:latin typeface="Calibri" pitchFamily="34" charset="0"/>
                <a:cs typeface="Calibri" pitchFamily="34" charset="0"/>
              </a:rPr>
              <a:t> function:  </a:t>
            </a:r>
          </a:p>
          <a:p>
            <a:pPr fontAlgn="base"/>
            <a:r>
              <a:rPr lang="en-US" sz="1800" dirty="0" err="1">
                <a:latin typeface="Calibri" pitchFamily="34" charset="0"/>
                <a:cs typeface="Calibri" pitchFamily="34" charset="0"/>
              </a:rPr>
              <a:t>push_back</a:t>
            </a:r>
            <a:r>
              <a:rPr lang="en-US" sz="1800" dirty="0">
                <a:latin typeface="Calibri" pitchFamily="34" charset="0"/>
                <a:cs typeface="Calibri" pitchFamily="34" charset="0"/>
              </a:rPr>
              <a:t>() is used for inserting an element at the end of the vector. If the type of object passed as parameter in the </a:t>
            </a:r>
            <a:r>
              <a:rPr lang="en-US" sz="1800" dirty="0" err="1">
                <a:latin typeface="Calibri" pitchFamily="34" charset="0"/>
                <a:cs typeface="Calibri" pitchFamily="34" charset="0"/>
              </a:rPr>
              <a:t>push_back</a:t>
            </a:r>
            <a:r>
              <a:rPr lang="en-US" sz="1800" dirty="0">
                <a:latin typeface="Calibri" pitchFamily="34" charset="0"/>
                <a:cs typeface="Calibri" pitchFamily="34" charset="0"/>
              </a:rPr>
              <a:t>() is not same as that of the vector or is not </a:t>
            </a:r>
            <a:r>
              <a:rPr lang="en-US" sz="1800" dirty="0" err="1">
                <a:latin typeface="Calibri" pitchFamily="34" charset="0"/>
                <a:cs typeface="Calibri" pitchFamily="34" charset="0"/>
              </a:rPr>
              <a:t>interconvertible</a:t>
            </a:r>
            <a:r>
              <a:rPr lang="en-US" sz="1800" dirty="0">
                <a:latin typeface="Calibri" pitchFamily="34" charset="0"/>
                <a:cs typeface="Calibri" pitchFamily="34" charset="0"/>
              </a:rPr>
              <a:t> an exception is thrown</a:t>
            </a:r>
            <a:r>
              <a:rPr lang="en-US" sz="1800" dirty="0" smtClean="0">
                <a:latin typeface="Calibri" pitchFamily="34" charset="0"/>
                <a:cs typeface="Calibri" pitchFamily="34" charset="0"/>
              </a:rPr>
              <a:t>.</a:t>
            </a:r>
          </a:p>
          <a:p>
            <a:pPr fontAlgn="base"/>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#include &lt;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pPr fontAlgn="base"/>
            <a:r>
              <a:rPr lang="en-US" sz="1800" dirty="0">
                <a:latin typeface="Calibri" pitchFamily="34" charset="0"/>
                <a:cs typeface="Calibri" pitchFamily="34" charset="0"/>
              </a:rPr>
              <a:t>#include &lt;vector&gt;</a:t>
            </a:r>
          </a:p>
          <a:p>
            <a:pPr fontAlgn="base"/>
            <a:r>
              <a:rPr lang="en-US" sz="1800" dirty="0" smtClean="0">
                <a:latin typeface="Calibri" pitchFamily="34" charset="0"/>
                <a:cs typeface="Calibri" pitchFamily="34" charset="0"/>
              </a:rPr>
              <a:t>using </a:t>
            </a:r>
            <a:r>
              <a:rPr lang="en-US" sz="1800" dirty="0">
                <a:latin typeface="Calibri" pitchFamily="34" charset="0"/>
                <a:cs typeface="Calibri" pitchFamily="34" charset="0"/>
              </a:rPr>
              <a:t>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p>
          <a:p>
            <a:pPr fontAlgn="base"/>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t>
            </a:r>
            <a:r>
              <a:rPr lang="en-US" sz="1800" dirty="0">
                <a:latin typeface="Calibri" pitchFamily="34" charset="0"/>
                <a:cs typeface="Calibri" pitchFamily="34" charset="0"/>
              </a:rPr>
              <a:t>main()</a:t>
            </a:r>
          </a:p>
          <a:p>
            <a:pPr fontAlgn="base"/>
            <a:r>
              <a:rPr lang="en-US" sz="1800" dirty="0">
                <a:latin typeface="Calibri" pitchFamily="34" charset="0"/>
                <a:cs typeface="Calibri" pitchFamily="34" charset="0"/>
              </a:rPr>
              <a:t>{</a:t>
            </a:r>
          </a:p>
          <a:p>
            <a:pPr fontAlgn="base"/>
            <a:r>
              <a:rPr lang="en-US" sz="1800" dirty="0">
                <a:latin typeface="Calibri" pitchFamily="34" charset="0"/>
                <a:cs typeface="Calibri" pitchFamily="34" charset="0"/>
              </a:rPr>
              <a:t>    vector&lt;</a:t>
            </a:r>
            <a:r>
              <a:rPr lang="en-US" sz="1800" dirty="0" err="1">
                <a:latin typeface="Calibri" pitchFamily="34" charset="0"/>
                <a:cs typeface="Calibri" pitchFamily="34" charset="0"/>
              </a:rPr>
              <a:t>int</a:t>
            </a:r>
            <a:r>
              <a:rPr lang="en-US" sz="1800" dirty="0">
                <a:latin typeface="Calibri" pitchFamily="34" charset="0"/>
                <a:cs typeface="Calibri" pitchFamily="34" charset="0"/>
              </a:rPr>
              <a:t>&gt;  v; //will create a blank vector</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v.push_back</a:t>
            </a:r>
            <a:r>
              <a:rPr lang="en-US" sz="1800" dirty="0">
                <a:latin typeface="Calibri" pitchFamily="34" charset="0"/>
                <a:cs typeface="Calibri" pitchFamily="34" charset="0"/>
              </a:rPr>
              <a:t>(1);  //insert 1 at the back of v</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v.push_back</a:t>
            </a:r>
            <a:r>
              <a:rPr lang="en-US" sz="1800" dirty="0">
                <a:latin typeface="Calibri" pitchFamily="34" charset="0"/>
                <a:cs typeface="Calibri" pitchFamily="34" charset="0"/>
              </a:rPr>
              <a:t>(2);  //insert 2 at the back of v</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v.push_back</a:t>
            </a:r>
            <a:r>
              <a:rPr lang="en-US" sz="1800" dirty="0">
                <a:latin typeface="Calibri" pitchFamily="34" charset="0"/>
                <a:cs typeface="Calibri" pitchFamily="34" charset="0"/>
              </a:rPr>
              <a:t>(3);  //insert 3 at the back of v</a:t>
            </a:r>
          </a:p>
          <a:p>
            <a:pPr fontAlgn="base"/>
            <a:r>
              <a:rPr lang="en-US" sz="1800" dirty="0" smtClean="0">
                <a:latin typeface="Calibri" pitchFamily="34" charset="0"/>
                <a:cs typeface="Calibri" pitchFamily="34" charset="0"/>
              </a:rPr>
              <a:t>}    </a:t>
            </a:r>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 </a:t>
            </a: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Member functions of vector</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79082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b="1" dirty="0" smtClean="0">
                <a:latin typeface="Calibri" pitchFamily="34" charset="0"/>
                <a:cs typeface="Calibri" pitchFamily="34" charset="0"/>
              </a:rPr>
              <a:t>Subscript Operator []</a:t>
            </a:r>
          </a:p>
          <a:p>
            <a:pPr fontAlgn="base"/>
            <a:endParaRPr lang="en-US" sz="1800" dirty="0" smtClean="0">
              <a:latin typeface="Calibri" pitchFamily="34" charset="0"/>
              <a:cs typeface="Calibri" pitchFamily="34" charset="0"/>
            </a:endParaRPr>
          </a:p>
          <a:p>
            <a:pPr fontAlgn="base"/>
            <a:r>
              <a:rPr lang="en-US" sz="1800" dirty="0" smtClean="0">
                <a:latin typeface="Calibri" pitchFamily="34" charset="0"/>
                <a:cs typeface="Calibri" pitchFamily="34" charset="0"/>
              </a:rPr>
              <a:t>#</a:t>
            </a:r>
            <a:r>
              <a:rPr lang="en-US" sz="1800" dirty="0">
                <a:latin typeface="Calibri" pitchFamily="34" charset="0"/>
                <a:cs typeface="Calibri" pitchFamily="34" charset="0"/>
              </a:rPr>
              <a:t>include &lt;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pPr fontAlgn="base"/>
            <a:r>
              <a:rPr lang="en-US" sz="1800" dirty="0">
                <a:latin typeface="Calibri" pitchFamily="34" charset="0"/>
                <a:cs typeface="Calibri" pitchFamily="34" charset="0"/>
              </a:rPr>
              <a:t>#include &lt;vector&gt;</a:t>
            </a:r>
          </a:p>
          <a:p>
            <a:pPr fontAlgn="base"/>
            <a:r>
              <a:rPr lang="en-US" sz="1800" dirty="0" smtClean="0">
                <a:latin typeface="Calibri" pitchFamily="34" charset="0"/>
                <a:cs typeface="Calibri" pitchFamily="34" charset="0"/>
              </a:rPr>
              <a:t>using </a:t>
            </a:r>
            <a:r>
              <a:rPr lang="en-US" sz="1800" dirty="0">
                <a:latin typeface="Calibri" pitchFamily="34" charset="0"/>
                <a:cs typeface="Calibri" pitchFamily="34" charset="0"/>
              </a:rPr>
              <a:t>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p>
          <a:p>
            <a:pPr fontAlgn="base"/>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t>
            </a:r>
            <a:r>
              <a:rPr lang="en-US" sz="1800" dirty="0">
                <a:latin typeface="Calibri" pitchFamily="34" charset="0"/>
                <a:cs typeface="Calibri" pitchFamily="34" charset="0"/>
              </a:rPr>
              <a:t>main()</a:t>
            </a:r>
          </a:p>
          <a:p>
            <a:pPr fontAlgn="base"/>
            <a:r>
              <a:rPr lang="en-US" sz="1800" dirty="0">
                <a:latin typeface="Calibri" pitchFamily="34" charset="0"/>
                <a:cs typeface="Calibri" pitchFamily="34" charset="0"/>
              </a:rPr>
              <a:t>{</a:t>
            </a:r>
          </a:p>
          <a:p>
            <a:pPr fontAlgn="base"/>
            <a:r>
              <a:rPr lang="en-US" sz="1800" dirty="0">
                <a:latin typeface="Calibri" pitchFamily="34" charset="0"/>
                <a:cs typeface="Calibri" pitchFamily="34" charset="0"/>
              </a:rPr>
              <a:t>    vector&lt;</a:t>
            </a:r>
            <a:r>
              <a:rPr lang="en-US" sz="1800" dirty="0" err="1">
                <a:latin typeface="Calibri" pitchFamily="34" charset="0"/>
                <a:cs typeface="Calibri" pitchFamily="34" charset="0"/>
              </a:rPr>
              <a:t>int</a:t>
            </a:r>
            <a:r>
              <a:rPr lang="en-US" sz="1800" dirty="0">
                <a:latin typeface="Calibri" pitchFamily="34" charset="0"/>
                <a:cs typeface="Calibri" pitchFamily="34" charset="0"/>
              </a:rPr>
              <a:t>&gt;  v; //will create a blank vector</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v.push_back</a:t>
            </a:r>
            <a:r>
              <a:rPr lang="en-US" sz="1800" dirty="0">
                <a:latin typeface="Calibri" pitchFamily="34" charset="0"/>
                <a:cs typeface="Calibri" pitchFamily="34" charset="0"/>
              </a:rPr>
              <a:t>(1);  //insert 1 at the back of v</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v.push_back</a:t>
            </a:r>
            <a:r>
              <a:rPr lang="en-US" sz="1800" dirty="0">
                <a:latin typeface="Calibri" pitchFamily="34" charset="0"/>
                <a:cs typeface="Calibri" pitchFamily="34" charset="0"/>
              </a:rPr>
              <a:t>(2);  //insert 2 at the back of v</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v.push_back</a:t>
            </a:r>
            <a:r>
              <a:rPr lang="en-US" sz="1800" dirty="0">
                <a:latin typeface="Calibri" pitchFamily="34" charset="0"/>
                <a:cs typeface="Calibri" pitchFamily="34" charset="0"/>
              </a:rPr>
              <a:t>(3);  //insert 3 at the back of </a:t>
            </a:r>
            <a:r>
              <a:rPr lang="en-US" sz="1800" dirty="0" smtClean="0">
                <a:latin typeface="Calibri" pitchFamily="34" charset="0"/>
                <a:cs typeface="Calibri" pitchFamily="34" charset="0"/>
              </a:rPr>
              <a:t>v</a:t>
            </a:r>
          </a:p>
          <a:p>
            <a:pPr fontAlgn="base"/>
            <a:r>
              <a:rPr lang="en-US" sz="1800" dirty="0">
                <a:latin typeface="Calibri" pitchFamily="34" charset="0"/>
                <a:cs typeface="Calibri" pitchFamily="34" charset="0"/>
              </a:rPr>
              <a:t> </a:t>
            </a:r>
            <a:r>
              <a:rPr lang="fr-FR" sz="1800" dirty="0">
                <a:latin typeface="Calibri" pitchFamily="34" charset="0"/>
                <a:cs typeface="Calibri" pitchFamily="34" charset="0"/>
              </a:rPr>
              <a:t> </a:t>
            </a:r>
            <a:r>
              <a:rPr lang="fr-FR" sz="1800" dirty="0" smtClean="0">
                <a:latin typeface="Calibri" pitchFamily="34" charset="0"/>
                <a:cs typeface="Calibri" pitchFamily="34" charset="0"/>
              </a:rPr>
              <a:t>  cout</a:t>
            </a:r>
            <a:r>
              <a:rPr lang="fr-FR" sz="1800" dirty="0">
                <a:latin typeface="Calibri" pitchFamily="34" charset="0"/>
                <a:cs typeface="Calibri" pitchFamily="34" charset="0"/>
              </a:rPr>
              <a:t>&lt;&lt;v[0</a:t>
            </a:r>
            <a:r>
              <a:rPr lang="fr-FR" sz="1800" dirty="0" smtClean="0">
                <a:latin typeface="Calibri" pitchFamily="34" charset="0"/>
                <a:cs typeface="Calibri" pitchFamily="34" charset="0"/>
              </a:rPr>
              <a:t>];    //</a:t>
            </a:r>
            <a:r>
              <a:rPr lang="fr-FR" sz="1800" dirty="0" err="1" smtClean="0">
                <a:latin typeface="Calibri" pitchFamily="34" charset="0"/>
                <a:cs typeface="Calibri" pitchFamily="34" charset="0"/>
              </a:rPr>
              <a:t>prints</a:t>
            </a:r>
            <a:r>
              <a:rPr lang="fr-FR" sz="1800" dirty="0" smtClean="0">
                <a:latin typeface="Calibri" pitchFamily="34" charset="0"/>
                <a:cs typeface="Calibri" pitchFamily="34" charset="0"/>
              </a:rPr>
              <a:t> 1</a:t>
            </a:r>
            <a:endParaRPr lang="fr-FR" sz="1800" dirty="0">
              <a:latin typeface="Calibri" pitchFamily="34" charset="0"/>
              <a:cs typeface="Calibri" pitchFamily="34" charset="0"/>
            </a:endParaRPr>
          </a:p>
          <a:p>
            <a:pPr fontAlgn="base"/>
            <a:r>
              <a:rPr lang="fr-FR" sz="1800" dirty="0">
                <a:latin typeface="Calibri" pitchFamily="34" charset="0"/>
                <a:cs typeface="Calibri" pitchFamily="34" charset="0"/>
              </a:rPr>
              <a:t>  </a:t>
            </a:r>
            <a:r>
              <a:rPr lang="fr-FR" sz="1800" dirty="0" smtClean="0">
                <a:latin typeface="Calibri" pitchFamily="34" charset="0"/>
                <a:cs typeface="Calibri" pitchFamily="34" charset="0"/>
              </a:rPr>
              <a:t>  cout</a:t>
            </a:r>
            <a:r>
              <a:rPr lang="fr-FR" sz="1800" dirty="0">
                <a:latin typeface="Calibri" pitchFamily="34" charset="0"/>
                <a:cs typeface="Calibri" pitchFamily="34" charset="0"/>
              </a:rPr>
              <a:t>&lt;&lt;v[1</a:t>
            </a:r>
            <a:r>
              <a:rPr lang="fr-FR" sz="1800" dirty="0" smtClean="0">
                <a:latin typeface="Calibri" pitchFamily="34" charset="0"/>
                <a:cs typeface="Calibri" pitchFamily="34" charset="0"/>
              </a:rPr>
              <a:t>];    //</a:t>
            </a:r>
            <a:r>
              <a:rPr lang="fr-FR" sz="1800" dirty="0" err="1" smtClean="0">
                <a:latin typeface="Calibri" pitchFamily="34" charset="0"/>
                <a:cs typeface="Calibri" pitchFamily="34" charset="0"/>
              </a:rPr>
              <a:t>prints</a:t>
            </a:r>
            <a:r>
              <a:rPr lang="fr-FR" sz="1800" dirty="0" smtClean="0">
                <a:latin typeface="Calibri" pitchFamily="34" charset="0"/>
                <a:cs typeface="Calibri" pitchFamily="34" charset="0"/>
              </a:rPr>
              <a:t> 2</a:t>
            </a:r>
            <a:endParaRPr lang="fr-FR" sz="1800" dirty="0">
              <a:latin typeface="Calibri" pitchFamily="34" charset="0"/>
              <a:cs typeface="Calibri" pitchFamily="34" charset="0"/>
            </a:endParaRPr>
          </a:p>
          <a:p>
            <a:pPr fontAlgn="base"/>
            <a:r>
              <a:rPr lang="fr-FR" sz="1800" dirty="0">
                <a:latin typeface="Calibri" pitchFamily="34" charset="0"/>
                <a:cs typeface="Calibri" pitchFamily="34" charset="0"/>
              </a:rPr>
              <a:t> </a:t>
            </a:r>
            <a:r>
              <a:rPr lang="fr-FR" sz="1800" dirty="0" smtClean="0">
                <a:latin typeface="Calibri" pitchFamily="34" charset="0"/>
                <a:cs typeface="Calibri" pitchFamily="34" charset="0"/>
              </a:rPr>
              <a:t>   </a:t>
            </a:r>
            <a:r>
              <a:rPr lang="fr-FR" sz="1800" dirty="0">
                <a:latin typeface="Calibri" pitchFamily="34" charset="0"/>
                <a:cs typeface="Calibri" pitchFamily="34" charset="0"/>
              </a:rPr>
              <a:t>cout&lt;&lt;v[2</a:t>
            </a:r>
            <a:r>
              <a:rPr lang="fr-FR" sz="1800" dirty="0" smtClean="0">
                <a:latin typeface="Calibri" pitchFamily="34" charset="0"/>
                <a:cs typeface="Calibri" pitchFamily="34" charset="0"/>
              </a:rPr>
              <a:t>];  ///</a:t>
            </a:r>
            <a:r>
              <a:rPr lang="fr-FR" sz="1800" dirty="0" err="1" smtClean="0">
                <a:latin typeface="Calibri" pitchFamily="34" charset="0"/>
                <a:cs typeface="Calibri" pitchFamily="34" charset="0"/>
              </a:rPr>
              <a:t>prints</a:t>
            </a:r>
            <a:r>
              <a:rPr lang="fr-FR" sz="1800" dirty="0" smtClean="0">
                <a:latin typeface="Calibri" pitchFamily="34" charset="0"/>
                <a:cs typeface="Calibri" pitchFamily="34" charset="0"/>
              </a:rPr>
              <a:t> 3</a:t>
            </a:r>
            <a:endParaRPr lang="en-US" sz="1800" dirty="0">
              <a:latin typeface="Calibri" pitchFamily="34" charset="0"/>
              <a:cs typeface="Calibri" pitchFamily="34" charset="0"/>
            </a:endParaRPr>
          </a:p>
          <a:p>
            <a:pPr fontAlgn="base"/>
            <a:r>
              <a:rPr lang="en-US" sz="1800" dirty="0" smtClean="0">
                <a:latin typeface="Calibri" pitchFamily="34" charset="0"/>
                <a:cs typeface="Calibri" pitchFamily="34" charset="0"/>
              </a:rPr>
              <a:t>}    </a:t>
            </a:r>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 </a:t>
            </a: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Member functions of vector</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87260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b="1" dirty="0" smtClean="0">
                <a:latin typeface="Calibri" pitchFamily="34" charset="0"/>
                <a:cs typeface="Calibri" pitchFamily="34" charset="0"/>
              </a:rPr>
              <a:t>Subscript Operator []</a:t>
            </a:r>
          </a:p>
          <a:p>
            <a:pPr fontAlgn="base"/>
            <a:r>
              <a:rPr lang="en-US" sz="1800" dirty="0" smtClean="0">
                <a:latin typeface="Calibri" pitchFamily="34" charset="0"/>
                <a:cs typeface="Calibri" pitchFamily="34" charset="0"/>
              </a:rPr>
              <a:t>#</a:t>
            </a:r>
            <a:r>
              <a:rPr lang="en-US" sz="1800" dirty="0">
                <a:latin typeface="Calibri" pitchFamily="34" charset="0"/>
                <a:cs typeface="Calibri" pitchFamily="34" charset="0"/>
              </a:rPr>
              <a:t>include &lt;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pPr fontAlgn="base"/>
            <a:r>
              <a:rPr lang="en-US" sz="1800" dirty="0">
                <a:latin typeface="Calibri" pitchFamily="34" charset="0"/>
                <a:cs typeface="Calibri" pitchFamily="34" charset="0"/>
              </a:rPr>
              <a:t>#include &lt;vector&gt;</a:t>
            </a:r>
          </a:p>
          <a:p>
            <a:pPr fontAlgn="base"/>
            <a:r>
              <a:rPr lang="en-US" sz="1800" dirty="0" smtClean="0">
                <a:latin typeface="Calibri" pitchFamily="34" charset="0"/>
                <a:cs typeface="Calibri" pitchFamily="34" charset="0"/>
              </a:rPr>
              <a:t>using </a:t>
            </a:r>
            <a:r>
              <a:rPr lang="en-US" sz="1800" dirty="0">
                <a:latin typeface="Calibri" pitchFamily="34" charset="0"/>
                <a:cs typeface="Calibri" pitchFamily="34" charset="0"/>
              </a:rPr>
              <a:t>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p>
          <a:p>
            <a:pPr fontAlgn="base"/>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t>
            </a:r>
            <a:r>
              <a:rPr lang="en-US" sz="1800" dirty="0">
                <a:latin typeface="Calibri" pitchFamily="34" charset="0"/>
                <a:cs typeface="Calibri" pitchFamily="34" charset="0"/>
              </a:rPr>
              <a:t>main()</a:t>
            </a:r>
          </a:p>
          <a:p>
            <a:pPr fontAlgn="base"/>
            <a:r>
              <a:rPr lang="en-US" sz="1800" dirty="0">
                <a:latin typeface="Calibri" pitchFamily="34" charset="0"/>
                <a:cs typeface="Calibri" pitchFamily="34" charset="0"/>
              </a:rPr>
              <a:t>{</a:t>
            </a:r>
          </a:p>
          <a:p>
            <a:pPr fontAlgn="base"/>
            <a:r>
              <a:rPr lang="en-US" sz="1800" dirty="0">
                <a:latin typeface="Calibri" pitchFamily="34" charset="0"/>
                <a:cs typeface="Calibri" pitchFamily="34" charset="0"/>
              </a:rPr>
              <a:t>    vector&lt;</a:t>
            </a:r>
            <a:r>
              <a:rPr lang="en-US" sz="1800" dirty="0" err="1">
                <a:latin typeface="Calibri" pitchFamily="34" charset="0"/>
                <a:cs typeface="Calibri" pitchFamily="34" charset="0"/>
              </a:rPr>
              <a:t>int</a:t>
            </a:r>
            <a:r>
              <a:rPr lang="en-US" sz="1800" dirty="0">
                <a:latin typeface="Calibri" pitchFamily="34" charset="0"/>
                <a:cs typeface="Calibri" pitchFamily="34" charset="0"/>
              </a:rPr>
              <a:t>&gt;  v; //will create a blank vector</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v.push_back</a:t>
            </a:r>
            <a:r>
              <a:rPr lang="en-US" sz="1800" dirty="0">
                <a:latin typeface="Calibri" pitchFamily="34" charset="0"/>
                <a:cs typeface="Calibri" pitchFamily="34" charset="0"/>
              </a:rPr>
              <a:t>(1);  //insert 1 at the back of v</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v.push_back</a:t>
            </a:r>
            <a:r>
              <a:rPr lang="en-US" sz="1800" dirty="0">
                <a:latin typeface="Calibri" pitchFamily="34" charset="0"/>
                <a:cs typeface="Calibri" pitchFamily="34" charset="0"/>
              </a:rPr>
              <a:t>(2);  //insert 2 at the back of v</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v.push_back</a:t>
            </a:r>
            <a:r>
              <a:rPr lang="en-US" sz="1800" dirty="0">
                <a:latin typeface="Calibri" pitchFamily="34" charset="0"/>
                <a:cs typeface="Calibri" pitchFamily="34" charset="0"/>
              </a:rPr>
              <a:t>(3);  //insert 3 at the back of </a:t>
            </a:r>
            <a:r>
              <a:rPr lang="en-US" sz="1800" dirty="0" smtClean="0">
                <a:latin typeface="Calibri" pitchFamily="34" charset="0"/>
                <a:cs typeface="Calibri" pitchFamily="34" charset="0"/>
              </a:rPr>
              <a:t>v</a:t>
            </a:r>
          </a:p>
          <a:p>
            <a:pPr fontAlgn="base"/>
            <a:r>
              <a:rPr lang="en-US" sz="1800" dirty="0">
                <a:latin typeface="Calibri" pitchFamily="34" charset="0"/>
                <a:cs typeface="Calibri" pitchFamily="34" charset="0"/>
              </a:rPr>
              <a:t> </a:t>
            </a:r>
            <a:r>
              <a:rPr lang="fr-FR" sz="1800" dirty="0">
                <a:latin typeface="Calibri" pitchFamily="34" charset="0"/>
                <a:cs typeface="Calibri" pitchFamily="34" charset="0"/>
              </a:rPr>
              <a:t> </a:t>
            </a:r>
            <a:r>
              <a:rPr lang="fr-FR" sz="1800" dirty="0" smtClean="0">
                <a:latin typeface="Calibri" pitchFamily="34" charset="0"/>
                <a:cs typeface="Calibri" pitchFamily="34" charset="0"/>
              </a:rPr>
              <a:t>  </a:t>
            </a:r>
            <a:r>
              <a:rPr lang="nn-NO" sz="1800" dirty="0">
                <a:latin typeface="Calibri" pitchFamily="34" charset="0"/>
                <a:cs typeface="Calibri" pitchFamily="34" charset="0"/>
              </a:rPr>
              <a:t>for (int i=0;i&lt;3;i++)</a:t>
            </a:r>
          </a:p>
          <a:p>
            <a:pPr fontAlgn="base"/>
            <a:r>
              <a:rPr lang="nn-NO" sz="1800" dirty="0">
                <a:latin typeface="Calibri" pitchFamily="34" charset="0"/>
                <a:cs typeface="Calibri" pitchFamily="34" charset="0"/>
              </a:rPr>
              <a:t>        {</a:t>
            </a:r>
          </a:p>
          <a:p>
            <a:pPr fontAlgn="base"/>
            <a:r>
              <a:rPr lang="nn-NO" sz="1800" dirty="0">
                <a:latin typeface="Calibri" pitchFamily="34" charset="0"/>
                <a:cs typeface="Calibri" pitchFamily="34" charset="0"/>
              </a:rPr>
              <a:t>            cout&lt;&lt;v[i];</a:t>
            </a:r>
          </a:p>
          <a:p>
            <a:pPr fontAlgn="base"/>
            <a:r>
              <a:rPr lang="nn-NO" sz="1800" dirty="0">
                <a:latin typeface="Calibri" pitchFamily="34" charset="0"/>
                <a:cs typeface="Calibri" pitchFamily="34" charset="0"/>
              </a:rPr>
              <a:t>        </a:t>
            </a:r>
            <a:r>
              <a:rPr lang="nn-NO" sz="1800" dirty="0" smtClean="0">
                <a:latin typeface="Calibri" pitchFamily="34" charset="0"/>
                <a:cs typeface="Calibri" pitchFamily="34" charset="0"/>
              </a:rPr>
              <a:t>}</a:t>
            </a:r>
          </a:p>
          <a:p>
            <a:pPr fontAlgn="base"/>
            <a:r>
              <a:rPr lang="en-US" sz="1800" dirty="0" smtClean="0">
                <a:latin typeface="Calibri" pitchFamily="34" charset="0"/>
                <a:cs typeface="Calibri" pitchFamily="34" charset="0"/>
              </a:rPr>
              <a:t>}    </a:t>
            </a:r>
          </a:p>
          <a:p>
            <a:pPr fontAlgn="base"/>
            <a:r>
              <a:rPr lang="en-US" sz="1800" dirty="0" smtClean="0">
                <a:latin typeface="Calibri" pitchFamily="34" charset="0"/>
                <a:cs typeface="Calibri" pitchFamily="34" charset="0"/>
              </a:rPr>
              <a:t> </a:t>
            </a: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Member functions of vector</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0171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marL="285750" indent="-285750">
              <a:buFont typeface="Arial" pitchFamily="34" charset="0"/>
              <a:buChar char="•"/>
            </a:pPr>
            <a:r>
              <a:rPr lang="en-US" sz="1800" b="1" dirty="0">
                <a:latin typeface="Calibri" pitchFamily="34" charset="0"/>
                <a:cs typeface="Calibri" pitchFamily="34" charset="0"/>
              </a:rPr>
              <a:t>size </a:t>
            </a:r>
            <a:r>
              <a:rPr lang="en-US" sz="1800" b="1" dirty="0" smtClean="0">
                <a:latin typeface="Calibri" pitchFamily="34" charset="0"/>
                <a:cs typeface="Calibri" pitchFamily="34" charset="0"/>
              </a:rPr>
              <a:t>function </a:t>
            </a:r>
            <a:r>
              <a:rPr lang="en-US" sz="1800" dirty="0" smtClean="0">
                <a:latin typeface="Calibri" pitchFamily="34" charset="0"/>
                <a:cs typeface="Calibri" pitchFamily="34" charset="0"/>
              </a:rPr>
              <a:t>: This </a:t>
            </a:r>
            <a:r>
              <a:rPr lang="en-US" sz="1800" dirty="0">
                <a:latin typeface="Calibri" pitchFamily="34" charset="0"/>
                <a:cs typeface="Calibri" pitchFamily="34" charset="0"/>
              </a:rPr>
              <a:t>method returns the size of the vector.</a:t>
            </a:r>
          </a:p>
          <a:p>
            <a:pPr marL="285750" indent="-285750">
              <a:buFont typeface="Arial" pitchFamily="34" charset="0"/>
              <a:buChar char="•"/>
            </a:pPr>
            <a:r>
              <a:rPr lang="en-US" sz="1800" b="1" dirty="0">
                <a:latin typeface="Calibri" pitchFamily="34" charset="0"/>
                <a:cs typeface="Calibri" pitchFamily="34" charset="0"/>
              </a:rPr>
              <a:t>empty </a:t>
            </a:r>
            <a:r>
              <a:rPr lang="en-US" sz="1800" b="1" dirty="0" smtClean="0">
                <a:latin typeface="Calibri" pitchFamily="34" charset="0"/>
                <a:cs typeface="Calibri" pitchFamily="34" charset="0"/>
              </a:rPr>
              <a:t>function </a:t>
            </a:r>
            <a:r>
              <a:rPr lang="en-US" sz="1800" dirty="0" smtClean="0">
                <a:latin typeface="Calibri" pitchFamily="34" charset="0"/>
                <a:cs typeface="Calibri" pitchFamily="34" charset="0"/>
              </a:rPr>
              <a:t>:This </a:t>
            </a:r>
            <a:r>
              <a:rPr lang="en-US" sz="1800" dirty="0">
                <a:latin typeface="Calibri" pitchFamily="34" charset="0"/>
                <a:cs typeface="Calibri" pitchFamily="34" charset="0"/>
              </a:rPr>
              <a:t>method returns true if the vector is empty else returns false.</a:t>
            </a:r>
          </a:p>
          <a:p>
            <a:pPr marL="285750" indent="-285750">
              <a:buFont typeface="Arial" pitchFamily="34" charset="0"/>
              <a:buChar char="•"/>
            </a:pPr>
            <a:r>
              <a:rPr lang="en-US" sz="1800" b="1" dirty="0">
                <a:latin typeface="Calibri" pitchFamily="34" charset="0"/>
                <a:cs typeface="Calibri" pitchFamily="34" charset="0"/>
              </a:rPr>
              <a:t>at </a:t>
            </a:r>
            <a:r>
              <a:rPr lang="en-US" sz="1800" b="1" dirty="0" smtClean="0">
                <a:latin typeface="Calibri" pitchFamily="34" charset="0"/>
                <a:cs typeface="Calibri" pitchFamily="34" charset="0"/>
              </a:rPr>
              <a:t>function </a:t>
            </a:r>
            <a:r>
              <a:rPr lang="en-US" sz="1800" dirty="0" smtClean="0">
                <a:latin typeface="Calibri" pitchFamily="34" charset="0"/>
                <a:cs typeface="Calibri" pitchFamily="34" charset="0"/>
              </a:rPr>
              <a:t>: This </a:t>
            </a:r>
            <a:r>
              <a:rPr lang="en-US" sz="1800" dirty="0">
                <a:latin typeface="Calibri" pitchFamily="34" charset="0"/>
                <a:cs typeface="Calibri" pitchFamily="34" charset="0"/>
              </a:rPr>
              <a:t>method works same in case of vector as it works for array. vector_name.at(i) returns the element at </a:t>
            </a:r>
            <a:r>
              <a:rPr lang="en-US" sz="1800" b="1" dirty="0" err="1">
                <a:latin typeface="Calibri" pitchFamily="34" charset="0"/>
                <a:cs typeface="Calibri" pitchFamily="34" charset="0"/>
              </a:rPr>
              <a:t>ith</a:t>
            </a:r>
            <a:r>
              <a:rPr lang="en-US" sz="1800" dirty="0">
                <a:latin typeface="Calibri" pitchFamily="34" charset="0"/>
                <a:cs typeface="Calibri" pitchFamily="34" charset="0"/>
              </a:rPr>
              <a:t> index in the vector </a:t>
            </a:r>
            <a:r>
              <a:rPr lang="en-US" sz="1800" b="1" dirty="0" err="1">
                <a:latin typeface="Calibri" pitchFamily="34" charset="0"/>
                <a:cs typeface="Calibri" pitchFamily="34" charset="0"/>
              </a:rPr>
              <a:t>vector_name</a:t>
            </a:r>
            <a:r>
              <a:rPr lang="en-US" sz="1800" dirty="0">
                <a:latin typeface="Calibri" pitchFamily="34" charset="0"/>
                <a:cs typeface="Calibri" pitchFamily="34" charset="0"/>
              </a:rPr>
              <a:t>.</a:t>
            </a:r>
          </a:p>
          <a:p>
            <a:pPr marL="285750" indent="-285750">
              <a:buFont typeface="Arial" pitchFamily="34" charset="0"/>
              <a:buChar char="•"/>
            </a:pPr>
            <a:r>
              <a:rPr lang="en-US" sz="1800" b="1" dirty="0">
                <a:latin typeface="Calibri" pitchFamily="34" charset="0"/>
                <a:cs typeface="Calibri" pitchFamily="34" charset="0"/>
              </a:rPr>
              <a:t>front and back </a:t>
            </a:r>
            <a:r>
              <a:rPr lang="en-US" sz="1800" b="1" dirty="0" smtClean="0">
                <a:latin typeface="Calibri" pitchFamily="34" charset="0"/>
                <a:cs typeface="Calibri" pitchFamily="34" charset="0"/>
              </a:rPr>
              <a:t>functions</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vector_name.front</a:t>
            </a:r>
            <a:r>
              <a:rPr lang="en-US" sz="1800" dirty="0">
                <a:latin typeface="Calibri" pitchFamily="34" charset="0"/>
                <a:cs typeface="Calibri" pitchFamily="34" charset="0"/>
              </a:rPr>
              <a:t>() </a:t>
            </a:r>
            <a:r>
              <a:rPr lang="en-US" sz="1800" dirty="0" err="1">
                <a:latin typeface="Calibri" pitchFamily="34" charset="0"/>
                <a:cs typeface="Calibri" pitchFamily="34" charset="0"/>
              </a:rPr>
              <a:t>retuns</a:t>
            </a:r>
            <a:r>
              <a:rPr lang="en-US" sz="1800" dirty="0">
                <a:latin typeface="Calibri" pitchFamily="34" charset="0"/>
                <a:cs typeface="Calibri" pitchFamily="34" charset="0"/>
              </a:rPr>
              <a:t> the element at the front of the vector (i.e. leftmost element). While </a:t>
            </a:r>
            <a:r>
              <a:rPr lang="en-US" sz="1800" dirty="0" err="1">
                <a:latin typeface="Calibri" pitchFamily="34" charset="0"/>
                <a:cs typeface="Calibri" pitchFamily="34" charset="0"/>
              </a:rPr>
              <a:t>vector_name.back</a:t>
            </a:r>
            <a:r>
              <a:rPr lang="en-US" sz="1800" dirty="0">
                <a:latin typeface="Calibri" pitchFamily="34" charset="0"/>
                <a:cs typeface="Calibri" pitchFamily="34" charset="0"/>
              </a:rPr>
              <a:t>() returns the element at the back of the vector (i.e. rightmost element).</a:t>
            </a:r>
          </a:p>
          <a:p>
            <a:pPr marL="285750" indent="-285750">
              <a:buFont typeface="Arial" pitchFamily="34" charset="0"/>
              <a:buChar char="•"/>
            </a:pPr>
            <a:r>
              <a:rPr lang="en-US" sz="1800" b="1" dirty="0" smtClean="0">
                <a:latin typeface="Calibri" pitchFamily="34" charset="0"/>
                <a:cs typeface="Calibri" pitchFamily="34" charset="0"/>
              </a:rPr>
              <a:t>clear</a:t>
            </a:r>
            <a:r>
              <a:rPr lang="en-US" sz="1800" dirty="0">
                <a:latin typeface="Calibri" pitchFamily="34" charset="0"/>
                <a:cs typeface="Calibri" pitchFamily="34" charset="0"/>
              </a:rPr>
              <a:t> </a:t>
            </a:r>
            <a:r>
              <a:rPr lang="en-US" sz="1800" dirty="0" err="1" smtClean="0">
                <a:latin typeface="Calibri" pitchFamily="34" charset="0"/>
                <a:cs typeface="Calibri" pitchFamily="34" charset="0"/>
              </a:rPr>
              <a:t>function:This</a:t>
            </a:r>
            <a:r>
              <a:rPr lang="en-US" sz="1800" dirty="0" smtClean="0">
                <a:latin typeface="Calibri" pitchFamily="34" charset="0"/>
                <a:cs typeface="Calibri" pitchFamily="34" charset="0"/>
              </a:rPr>
              <a:t> </a:t>
            </a:r>
            <a:r>
              <a:rPr lang="en-US" sz="1800" dirty="0">
                <a:latin typeface="Calibri" pitchFamily="34" charset="0"/>
                <a:cs typeface="Calibri" pitchFamily="34" charset="0"/>
              </a:rPr>
              <a:t>method clears the whole vector, removes all the elements from the vector but do not delete the </a:t>
            </a:r>
            <a:r>
              <a:rPr lang="en-US" sz="1800" dirty="0" smtClean="0">
                <a:latin typeface="Calibri" pitchFamily="34" charset="0"/>
                <a:cs typeface="Calibri" pitchFamily="34" charset="0"/>
              </a:rPr>
              <a:t>vector. SYNTAX</a:t>
            </a:r>
            <a:r>
              <a:rPr lang="en-US" sz="1800" dirty="0">
                <a:latin typeface="Calibri" pitchFamily="34" charset="0"/>
                <a:cs typeface="Calibri" pitchFamily="34" charset="0"/>
              </a:rPr>
              <a:t>: clear</a:t>
            </a:r>
            <a:r>
              <a:rPr lang="en-US" sz="1800" dirty="0" smtClean="0">
                <a:latin typeface="Calibri" pitchFamily="34" charset="0"/>
                <a:cs typeface="Calibri" pitchFamily="34" charset="0"/>
              </a:rPr>
              <a:t>() . For </a:t>
            </a:r>
            <a:r>
              <a:rPr lang="en-US" sz="1800" dirty="0">
                <a:latin typeface="Calibri" pitchFamily="34" charset="0"/>
                <a:cs typeface="Calibri" pitchFamily="34" charset="0"/>
              </a:rPr>
              <a:t>a vector </a:t>
            </a:r>
            <a:r>
              <a:rPr lang="en-US" sz="1800" b="1" dirty="0">
                <a:latin typeface="Calibri" pitchFamily="34" charset="0"/>
                <a:cs typeface="Calibri" pitchFamily="34" charset="0"/>
              </a:rPr>
              <a:t>v</a:t>
            </a:r>
            <a:r>
              <a:rPr lang="en-US" sz="1800" dirty="0">
                <a:latin typeface="Calibri" pitchFamily="34" charset="0"/>
                <a:cs typeface="Calibri" pitchFamily="34" charset="0"/>
              </a:rPr>
              <a:t>, </a:t>
            </a:r>
            <a:r>
              <a:rPr lang="en-US" sz="1800" dirty="0" err="1">
                <a:latin typeface="Calibri" pitchFamily="34" charset="0"/>
                <a:cs typeface="Calibri" pitchFamily="34" charset="0"/>
              </a:rPr>
              <a:t>v.clear</a:t>
            </a:r>
            <a:r>
              <a:rPr lang="en-US" sz="1800" dirty="0">
                <a:latin typeface="Calibri" pitchFamily="34" charset="0"/>
                <a:cs typeface="Calibri" pitchFamily="34" charset="0"/>
              </a:rPr>
              <a:t>() will clear it, but not delete it</a:t>
            </a:r>
            <a:r>
              <a:rPr lang="en-US" sz="1800" dirty="0" smtClean="0">
                <a:latin typeface="Calibri" pitchFamily="34" charset="0"/>
                <a:cs typeface="Calibri" pitchFamily="34" charset="0"/>
              </a:rPr>
              <a:t>.</a:t>
            </a:r>
          </a:p>
          <a:p>
            <a:pPr marL="285750" indent="-285750">
              <a:buFont typeface="Arial" pitchFamily="34" charset="0"/>
              <a:buChar char="•"/>
            </a:pPr>
            <a:r>
              <a:rPr lang="en-US" sz="1800" b="1" dirty="0">
                <a:latin typeface="Calibri" pitchFamily="34" charset="0"/>
                <a:cs typeface="Calibri" pitchFamily="34" charset="0"/>
              </a:rPr>
              <a:t>c</a:t>
            </a:r>
            <a:r>
              <a:rPr lang="en-US" sz="1800" b="1" dirty="0" smtClean="0">
                <a:latin typeface="Calibri" pitchFamily="34" charset="0"/>
                <a:cs typeface="Calibri" pitchFamily="34" charset="0"/>
              </a:rPr>
              <a:t>apacity() function: </a:t>
            </a:r>
            <a:r>
              <a:rPr lang="en-US" sz="1800" dirty="0">
                <a:latin typeface="Calibri" pitchFamily="34" charset="0"/>
                <a:cs typeface="Calibri" pitchFamily="34" charset="0"/>
              </a:rPr>
              <a:t>This method returns the number of elements that can be inserted in the vector based on the memory allocated to the vector</a:t>
            </a:r>
            <a:r>
              <a:rPr lang="en-US" sz="1800" dirty="0" smtClean="0">
                <a:latin typeface="Calibri" pitchFamily="34" charset="0"/>
                <a:cs typeface="Calibri" pitchFamily="34" charset="0"/>
              </a:rPr>
              <a:t>.</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Member functions of vector</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2035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r>
              <a:rPr lang="en-US" sz="1800" dirty="0" err="1">
                <a:latin typeface="Calibri" pitchFamily="34" charset="0"/>
                <a:cs typeface="Calibri" pitchFamily="34" charset="0"/>
              </a:rPr>
              <a:t>int</a:t>
            </a:r>
            <a:r>
              <a:rPr lang="en-US" sz="1800" dirty="0">
                <a:latin typeface="Calibri" pitchFamily="34" charset="0"/>
                <a:cs typeface="Calibri" pitchFamily="34" charset="0"/>
              </a:rPr>
              <a:t> main()</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vector&lt;</a:t>
            </a:r>
            <a:r>
              <a:rPr lang="en-US" sz="1800" dirty="0" err="1">
                <a:latin typeface="Calibri" pitchFamily="34" charset="0"/>
                <a:cs typeface="Calibri" pitchFamily="34" charset="0"/>
              </a:rPr>
              <a:t>int</a:t>
            </a:r>
            <a:r>
              <a:rPr lang="en-US" sz="1800" dirty="0">
                <a:latin typeface="Calibri" pitchFamily="34" charset="0"/>
                <a:cs typeface="Calibri" pitchFamily="34" charset="0"/>
              </a:rPr>
              <a:t>&gt;  v; //will create a blank vector</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&lt;&lt;"current capacity =" &lt;&lt;</a:t>
            </a:r>
            <a:r>
              <a:rPr lang="en-US" sz="1800" dirty="0" err="1">
                <a:latin typeface="Calibri" pitchFamily="34" charset="0"/>
                <a:cs typeface="Calibri" pitchFamily="34" charset="0"/>
              </a:rPr>
              <a:t>v.capacity</a:t>
            </a:r>
            <a:r>
              <a:rPr lang="en-US" sz="1800" dirty="0">
                <a:latin typeface="Calibri" pitchFamily="34" charset="0"/>
                <a:cs typeface="Calibri" pitchFamily="34" charset="0"/>
              </a:rPr>
              <a:t>()&lt;&lt;</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r>
              <a:rPr lang="en-US" sz="1800" dirty="0">
                <a:latin typeface="Calibri" pitchFamily="34" charset="0"/>
                <a:cs typeface="Calibri" pitchFamily="34" charset="0"/>
              </a:rPr>
              <a:t>        for(</a:t>
            </a:r>
            <a:r>
              <a:rPr lang="en-US" sz="1800" dirty="0" err="1">
                <a:latin typeface="Calibri" pitchFamily="34" charset="0"/>
                <a:cs typeface="Calibri" pitchFamily="34" charset="0"/>
              </a:rPr>
              <a:t>int</a:t>
            </a:r>
            <a:r>
              <a:rPr lang="en-US" sz="1800" dirty="0">
                <a:latin typeface="Calibri" pitchFamily="34" charset="0"/>
                <a:cs typeface="Calibri" pitchFamily="34" charset="0"/>
              </a:rPr>
              <a:t> i=0;i&lt;=9;i++)</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a:t>
            </a:r>
            <a:r>
              <a:rPr lang="en-US" sz="1800" dirty="0" err="1">
                <a:latin typeface="Calibri" pitchFamily="34" charset="0"/>
                <a:cs typeface="Calibri" pitchFamily="34" charset="0"/>
              </a:rPr>
              <a:t>v.push_back</a:t>
            </a:r>
            <a:r>
              <a:rPr lang="en-US" sz="1800" dirty="0">
                <a:latin typeface="Calibri" pitchFamily="34" charset="0"/>
                <a:cs typeface="Calibri" pitchFamily="34" charset="0"/>
              </a:rPr>
              <a:t>(10*(i+1));  //insert 10,20,30, </a:t>
            </a:r>
            <a:r>
              <a:rPr lang="en-US" sz="1800" dirty="0" err="1">
                <a:latin typeface="Calibri" pitchFamily="34" charset="0"/>
                <a:cs typeface="Calibri" pitchFamily="34" charset="0"/>
              </a:rPr>
              <a:t>upto</a:t>
            </a:r>
            <a:r>
              <a:rPr lang="en-US" sz="1800" dirty="0">
                <a:latin typeface="Calibri" pitchFamily="34" charset="0"/>
                <a:cs typeface="Calibri" pitchFamily="34" charset="0"/>
              </a:rPr>
              <a:t> 100 </a:t>
            </a:r>
            <a:r>
              <a:rPr lang="en-US" sz="1800" dirty="0" err="1">
                <a:latin typeface="Calibri" pitchFamily="34" charset="0"/>
                <a:cs typeface="Calibri" pitchFamily="34" charset="0"/>
              </a:rPr>
              <a:t>etc</a:t>
            </a:r>
            <a:r>
              <a:rPr lang="en-US" sz="1800" dirty="0">
                <a:latin typeface="Calibri" pitchFamily="34" charset="0"/>
                <a:cs typeface="Calibri" pitchFamily="34" charset="0"/>
              </a:rPr>
              <a:t> at the back of v</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&lt;&lt;"current capacity =" &lt;&lt;</a:t>
            </a:r>
            <a:r>
              <a:rPr lang="en-US" sz="1800" dirty="0" err="1">
                <a:latin typeface="Calibri" pitchFamily="34" charset="0"/>
                <a:cs typeface="Calibri" pitchFamily="34" charset="0"/>
              </a:rPr>
              <a:t>v.capacity</a:t>
            </a:r>
            <a:r>
              <a:rPr lang="en-US" sz="1800" dirty="0">
                <a:latin typeface="Calibri" pitchFamily="34" charset="0"/>
                <a:cs typeface="Calibri" pitchFamily="34" charset="0"/>
              </a:rPr>
              <a:t>()&lt;&lt;</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 Front element in vector " &lt;&lt;</a:t>
            </a:r>
            <a:r>
              <a:rPr lang="en-US" sz="1800" dirty="0" err="1">
                <a:latin typeface="Calibri" pitchFamily="34" charset="0"/>
                <a:cs typeface="Calibri" pitchFamily="34" charset="0"/>
              </a:rPr>
              <a:t>v.front</a:t>
            </a:r>
            <a:r>
              <a:rPr lang="en-US" sz="1800" dirty="0">
                <a:latin typeface="Calibri" pitchFamily="34" charset="0"/>
                <a:cs typeface="Calibri" pitchFamily="34" charset="0"/>
              </a:rPr>
              <a:t>()&lt;&lt;</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 Back element in vector " &lt;&lt;</a:t>
            </a:r>
            <a:r>
              <a:rPr lang="en-US" sz="1800" dirty="0" err="1">
                <a:latin typeface="Calibri" pitchFamily="34" charset="0"/>
                <a:cs typeface="Calibri" pitchFamily="34" charset="0"/>
              </a:rPr>
              <a:t>v.back</a:t>
            </a:r>
            <a:r>
              <a:rPr lang="en-US" sz="1800" dirty="0">
                <a:latin typeface="Calibri" pitchFamily="34" charset="0"/>
                <a:cs typeface="Calibri" pitchFamily="34" charset="0"/>
              </a:rPr>
              <a:t>()&lt;&lt;</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Member functions of vector</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87406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panose="020F0502020204030204" pitchFamily="34" charset="0"/>
                <a:cs typeface="Calibri" panose="020F0502020204030204" pitchFamily="34" charset="0"/>
                <a:sym typeface="Calibri"/>
              </a:rPr>
              <a:t>Today we are going to cover </a:t>
            </a:r>
            <a:r>
              <a:rPr lang="en" sz="2000" dirty="0" smtClean="0">
                <a:latin typeface="Calibri" panose="020F0502020204030204" pitchFamily="34" charset="0"/>
                <a:cs typeface="Calibri" panose="020F0502020204030204" pitchFamily="34" charset="0"/>
                <a:sym typeface="Calibri"/>
              </a:rPr>
              <a:t>–</a:t>
            </a:r>
          </a:p>
          <a:p>
            <a:pPr marL="419100" indent="-342900">
              <a:lnSpc>
                <a:spcPct val="200000"/>
              </a:lnSpc>
              <a:buSzPts val="2400"/>
              <a:buFont typeface="Arial" pitchFamily="34" charset="0"/>
              <a:buChar char="•"/>
            </a:pPr>
            <a:r>
              <a:rPr lang="en-US" sz="2000" dirty="0">
                <a:latin typeface="Calibri" pitchFamily="34" charset="0"/>
                <a:cs typeface="Calibri" pitchFamily="34" charset="0"/>
              </a:rPr>
              <a:t>Introduction to STL </a:t>
            </a:r>
          </a:p>
          <a:p>
            <a:pPr marL="419100" indent="-342900">
              <a:lnSpc>
                <a:spcPct val="200000"/>
              </a:lnSpc>
              <a:buSzPts val="2400"/>
              <a:buFont typeface="Arial" pitchFamily="34" charset="0"/>
              <a:buChar char="•"/>
            </a:pPr>
            <a:r>
              <a:rPr lang="en-US" sz="2000" dirty="0">
                <a:latin typeface="Calibri" pitchFamily="34" charset="0"/>
                <a:cs typeface="Calibri" pitchFamily="34" charset="0"/>
              </a:rPr>
              <a:t>Containers</a:t>
            </a:r>
          </a:p>
          <a:p>
            <a:pPr marL="419100" indent="-342900">
              <a:lnSpc>
                <a:spcPct val="200000"/>
              </a:lnSpc>
              <a:buSzPts val="2400"/>
              <a:buFont typeface="Arial" pitchFamily="34" charset="0"/>
              <a:buChar char="•"/>
            </a:pPr>
            <a:r>
              <a:rPr lang="en-US" sz="2000" dirty="0">
                <a:latin typeface="Calibri" pitchFamily="34" charset="0"/>
                <a:cs typeface="Calibri" pitchFamily="34" charset="0"/>
              </a:rPr>
              <a:t>Algorithms and iterators</a:t>
            </a:r>
          </a:p>
          <a:p>
            <a:pPr marL="419100" indent="-342900">
              <a:lnSpc>
                <a:spcPct val="200000"/>
              </a:lnSpc>
              <a:buSzPts val="2400"/>
              <a:buFont typeface="Arial" pitchFamily="34" charset="0"/>
              <a:buChar char="•"/>
            </a:pPr>
            <a:r>
              <a:rPr lang="en-US" sz="2000" dirty="0">
                <a:latin typeface="Calibri" pitchFamily="34" charset="0"/>
                <a:cs typeface="Calibri" pitchFamily="34" charset="0"/>
              </a:rPr>
              <a:t>Container - Vector and List.</a:t>
            </a:r>
            <a:endParaRPr lang="en-US" sz="2000" dirty="0">
              <a:latin typeface="Calibri" panose="020F0502020204030204" pitchFamily="34" charset="0"/>
              <a:cs typeface="Calibri" panose="020F0502020204030204" pitchFamily="34" charset="0"/>
              <a:sym typeface="Calibri"/>
            </a:endParaRPr>
          </a:p>
          <a:p>
            <a:pPr marL="76200">
              <a:lnSpc>
                <a:spcPct val="200000"/>
              </a:lnSpc>
              <a:buSzPts val="2400"/>
            </a:pPr>
            <a:endParaRPr lang="en" sz="2000" dirty="0" smtClean="0">
              <a:latin typeface="Calibri" panose="020F0502020204030204" pitchFamily="34" charset="0"/>
              <a:cs typeface="Calibri" panose="020F0502020204030204" pitchFamily="34" charset="0"/>
              <a:sym typeface="Calibri"/>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r>
              <a:rPr lang="en-US" sz="1800" dirty="0" smtClean="0">
                <a:latin typeface="Calibri" pitchFamily="34" charset="0"/>
                <a:cs typeface="Calibri" pitchFamily="34" charset="0"/>
              </a:rPr>
              <a:t>for </a:t>
            </a:r>
            <a:r>
              <a:rPr lang="en-US" sz="1800" dirty="0">
                <a:latin typeface="Calibri" pitchFamily="34" charset="0"/>
                <a:cs typeface="Calibri" pitchFamily="34" charset="0"/>
              </a:rPr>
              <a:t>(</a:t>
            </a:r>
            <a:r>
              <a:rPr lang="en-US" sz="1800" dirty="0" err="1">
                <a:latin typeface="Calibri" pitchFamily="34" charset="0"/>
                <a:cs typeface="Calibri" pitchFamily="34" charset="0"/>
              </a:rPr>
              <a:t>int</a:t>
            </a:r>
            <a:r>
              <a:rPr lang="en-US" sz="1800" dirty="0">
                <a:latin typeface="Calibri" pitchFamily="34" charset="0"/>
                <a:cs typeface="Calibri" pitchFamily="34" charset="0"/>
              </a:rPr>
              <a:t> i=0;i&lt;</a:t>
            </a:r>
            <a:r>
              <a:rPr lang="en-US" sz="1800" dirty="0" err="1">
                <a:latin typeface="Calibri" pitchFamily="34" charset="0"/>
                <a:cs typeface="Calibri" pitchFamily="34" charset="0"/>
              </a:rPr>
              <a:t>v.size</a:t>
            </a:r>
            <a:r>
              <a:rPr lang="en-US" sz="1800" dirty="0">
                <a:latin typeface="Calibri" pitchFamily="34" charset="0"/>
                <a:cs typeface="Calibri" pitchFamily="34" charset="0"/>
              </a:rPr>
              <a:t>();i++)</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&lt;&lt;v.at(i) &lt;&lt;" ";</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a:t>
            </a:r>
            <a:r>
              <a:rPr lang="en-US" sz="1800" dirty="0" err="1">
                <a:latin typeface="Calibri" pitchFamily="34" charset="0"/>
                <a:cs typeface="Calibri" pitchFamily="34" charset="0"/>
              </a:rPr>
              <a:t>v.clear</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 \n size of </a:t>
            </a:r>
            <a:r>
              <a:rPr lang="en-US" sz="1800" dirty="0" smtClean="0">
                <a:latin typeface="Calibri" pitchFamily="34" charset="0"/>
                <a:cs typeface="Calibri" pitchFamily="34" charset="0"/>
              </a:rPr>
              <a:t>vector"&lt;&lt;</a:t>
            </a:r>
            <a:r>
              <a:rPr lang="en-US" sz="1800" dirty="0" err="1">
                <a:latin typeface="Calibri" pitchFamily="34" charset="0"/>
                <a:cs typeface="Calibri" pitchFamily="34" charset="0"/>
              </a:rPr>
              <a:t>v.size</a:t>
            </a:r>
            <a:r>
              <a:rPr lang="en-US" sz="1800" dirty="0">
                <a:latin typeface="Calibri" pitchFamily="34" charset="0"/>
                <a:cs typeface="Calibri" pitchFamily="34" charset="0"/>
              </a:rPr>
              <a:t>()&lt;&lt;</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r>
              <a:rPr lang="en-US" sz="1800" dirty="0">
                <a:latin typeface="Calibri" pitchFamily="34" charset="0"/>
                <a:cs typeface="Calibri" pitchFamily="34" charset="0"/>
              </a:rPr>
              <a:t>        if(</a:t>
            </a:r>
            <a:r>
              <a:rPr lang="en-US" sz="1800" dirty="0" err="1">
                <a:latin typeface="Calibri" pitchFamily="34" charset="0"/>
                <a:cs typeface="Calibri" pitchFamily="34" charset="0"/>
              </a:rPr>
              <a:t>v.empty</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 Vector is empty " &lt;&lt;</a:t>
            </a:r>
            <a:r>
              <a:rPr lang="en-US" sz="1800" dirty="0" err="1">
                <a:latin typeface="Calibri" pitchFamily="34" charset="0"/>
                <a:cs typeface="Calibri" pitchFamily="34" charset="0"/>
              </a:rPr>
              <a:t>endl</a:t>
            </a:r>
            <a:r>
              <a:rPr lang="en-US" sz="1800" dirty="0">
                <a:latin typeface="Calibri" pitchFamily="34" charset="0"/>
                <a:cs typeface="Calibri" pitchFamily="34" charset="0"/>
              </a:rPr>
              <a:t>;    </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 " capacity of </a:t>
            </a:r>
            <a:r>
              <a:rPr lang="en-US" sz="1800" dirty="0" smtClean="0">
                <a:latin typeface="Calibri" pitchFamily="34" charset="0"/>
                <a:cs typeface="Calibri" pitchFamily="34" charset="0"/>
              </a:rPr>
              <a:t>vector"&lt;&lt;</a:t>
            </a:r>
            <a:r>
              <a:rPr lang="en-US" sz="1800" dirty="0" err="1">
                <a:latin typeface="Calibri" pitchFamily="34" charset="0"/>
                <a:cs typeface="Calibri" pitchFamily="34" charset="0"/>
              </a:rPr>
              <a:t>v.capacity</a:t>
            </a:r>
            <a:r>
              <a:rPr lang="en-US" sz="1800" dirty="0">
                <a:latin typeface="Calibri" pitchFamily="34" charset="0"/>
                <a:cs typeface="Calibri" pitchFamily="34" charset="0"/>
              </a:rPr>
              <a:t>();</a:t>
            </a:r>
          </a:p>
          <a:p>
            <a:r>
              <a:rPr lang="en-US" sz="1800" dirty="0" smtClean="0">
                <a:latin typeface="Calibri" pitchFamily="34" charset="0"/>
                <a:cs typeface="Calibri" pitchFamily="34" charset="0"/>
              </a:rPr>
              <a:t>} </a:t>
            </a: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Member functions of vector</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85357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4488314" cy="4379804"/>
          </a:xfrm>
          <a:prstGeom prst="rect">
            <a:avLst/>
          </a:prstGeom>
          <a:noFill/>
          <a:ln>
            <a:solidFill>
              <a:schemeClr val="tx1"/>
            </a:solidFill>
          </a:ln>
        </p:spPr>
        <p:txBody>
          <a:bodyPr spcFirstLastPara="1" wrap="square" lIns="91425" tIns="91425" rIns="91425" bIns="91425" anchor="t" anchorCtr="0">
            <a:noAutofit/>
          </a:bodyPr>
          <a:lstStyle/>
          <a:p>
            <a:r>
              <a:rPr lang="en-US" sz="1800" dirty="0" smtClean="0">
                <a:latin typeface="Calibri" pitchFamily="34" charset="0"/>
                <a:cs typeface="Calibri" pitchFamily="34" charset="0"/>
              </a:rPr>
              <a:t>Output:</a:t>
            </a:r>
          </a:p>
          <a:p>
            <a:r>
              <a:rPr lang="en-US" sz="1800" dirty="0" smtClean="0">
                <a:latin typeface="Calibri" pitchFamily="34" charset="0"/>
                <a:cs typeface="Calibri" pitchFamily="34" charset="0"/>
              </a:rPr>
              <a:t>current</a:t>
            </a:r>
            <a:r>
              <a:rPr lang="en-US" sz="1800" dirty="0">
                <a:latin typeface="Calibri" pitchFamily="34" charset="0"/>
                <a:cs typeface="Calibri" pitchFamily="34" charset="0"/>
              </a:rPr>
              <a:t> capacity =</a:t>
            </a:r>
            <a:r>
              <a:rPr lang="en-US" sz="1800" dirty="0" smtClean="0">
                <a:latin typeface="Calibri" pitchFamily="34" charset="0"/>
                <a:cs typeface="Calibri" pitchFamily="34" charset="0"/>
              </a:rPr>
              <a:t>0</a:t>
            </a:r>
          </a:p>
          <a:p>
            <a:r>
              <a:rPr lang="en-US" sz="1800" dirty="0" smtClean="0">
                <a:latin typeface="Calibri" pitchFamily="34" charset="0"/>
                <a:cs typeface="Calibri" pitchFamily="34" charset="0"/>
              </a:rPr>
              <a:t>current</a:t>
            </a:r>
            <a:r>
              <a:rPr lang="en-US" sz="1800" dirty="0">
                <a:latin typeface="Calibri" pitchFamily="34" charset="0"/>
                <a:cs typeface="Calibri" pitchFamily="34" charset="0"/>
              </a:rPr>
              <a:t> capacity =</a:t>
            </a:r>
            <a:r>
              <a:rPr lang="en-US" sz="1800" dirty="0" smtClean="0">
                <a:latin typeface="Calibri" pitchFamily="34" charset="0"/>
                <a:cs typeface="Calibri" pitchFamily="34" charset="0"/>
              </a:rPr>
              <a:t>1</a:t>
            </a:r>
          </a:p>
          <a:p>
            <a:r>
              <a:rPr lang="en-US" sz="1800" dirty="0" smtClean="0">
                <a:latin typeface="Calibri" pitchFamily="34" charset="0"/>
                <a:cs typeface="Calibri" pitchFamily="34" charset="0"/>
              </a:rPr>
              <a:t>current</a:t>
            </a:r>
            <a:r>
              <a:rPr lang="en-US" sz="1800" dirty="0">
                <a:latin typeface="Calibri" pitchFamily="34" charset="0"/>
                <a:cs typeface="Calibri" pitchFamily="34" charset="0"/>
              </a:rPr>
              <a:t> capacity =2 </a:t>
            </a:r>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current</a:t>
            </a:r>
            <a:r>
              <a:rPr lang="en-US" sz="1800" dirty="0">
                <a:latin typeface="Calibri" pitchFamily="34" charset="0"/>
                <a:cs typeface="Calibri" pitchFamily="34" charset="0"/>
              </a:rPr>
              <a:t> capacity =4 </a:t>
            </a:r>
            <a:r>
              <a:rPr lang="en-US" sz="1800" dirty="0" smtClean="0">
                <a:latin typeface="Calibri" pitchFamily="34" charset="0"/>
                <a:cs typeface="Calibri" pitchFamily="34" charset="0"/>
              </a:rPr>
              <a:t/>
            </a:r>
            <a:br>
              <a:rPr lang="en-US" sz="1800" dirty="0" smtClean="0">
                <a:latin typeface="Calibri" pitchFamily="34" charset="0"/>
                <a:cs typeface="Calibri" pitchFamily="34" charset="0"/>
              </a:rPr>
            </a:br>
            <a:r>
              <a:rPr lang="en-US" sz="1800" dirty="0" smtClean="0">
                <a:latin typeface="Calibri" pitchFamily="34" charset="0"/>
                <a:cs typeface="Calibri" pitchFamily="34" charset="0"/>
              </a:rPr>
              <a:t>current</a:t>
            </a:r>
            <a:r>
              <a:rPr lang="en-US" sz="1800" dirty="0">
                <a:latin typeface="Calibri" pitchFamily="34" charset="0"/>
                <a:cs typeface="Calibri" pitchFamily="34" charset="0"/>
              </a:rPr>
              <a:t> capacity =</a:t>
            </a:r>
            <a:r>
              <a:rPr lang="en-US" sz="1800" dirty="0" smtClean="0">
                <a:latin typeface="Calibri" pitchFamily="34" charset="0"/>
                <a:cs typeface="Calibri" pitchFamily="34" charset="0"/>
              </a:rPr>
              <a:t>4</a:t>
            </a:r>
          </a:p>
          <a:p>
            <a:r>
              <a:rPr lang="en-US" sz="1800" dirty="0" smtClean="0">
                <a:latin typeface="Calibri" pitchFamily="34" charset="0"/>
                <a:cs typeface="Calibri" pitchFamily="34" charset="0"/>
              </a:rPr>
              <a:t>current</a:t>
            </a:r>
            <a:r>
              <a:rPr lang="en-US" sz="1800" dirty="0">
                <a:latin typeface="Calibri" pitchFamily="34" charset="0"/>
                <a:cs typeface="Calibri" pitchFamily="34" charset="0"/>
              </a:rPr>
              <a:t> capacity =</a:t>
            </a:r>
            <a:r>
              <a:rPr lang="en-US" sz="1800" dirty="0" smtClean="0">
                <a:latin typeface="Calibri" pitchFamily="34" charset="0"/>
                <a:cs typeface="Calibri" pitchFamily="34" charset="0"/>
              </a:rPr>
              <a:t>8</a:t>
            </a:r>
          </a:p>
          <a:p>
            <a:r>
              <a:rPr lang="en-US" sz="1800" dirty="0" smtClean="0">
                <a:latin typeface="Calibri" pitchFamily="34" charset="0"/>
                <a:cs typeface="Calibri" pitchFamily="34" charset="0"/>
              </a:rPr>
              <a:t>current</a:t>
            </a:r>
            <a:r>
              <a:rPr lang="en-US" sz="1800" dirty="0">
                <a:latin typeface="Calibri" pitchFamily="34" charset="0"/>
                <a:cs typeface="Calibri" pitchFamily="34" charset="0"/>
              </a:rPr>
              <a:t> capacity =</a:t>
            </a:r>
            <a:r>
              <a:rPr lang="en-US" sz="1800" dirty="0" smtClean="0">
                <a:latin typeface="Calibri" pitchFamily="34" charset="0"/>
                <a:cs typeface="Calibri" pitchFamily="34" charset="0"/>
              </a:rPr>
              <a:t>8</a:t>
            </a:r>
          </a:p>
          <a:p>
            <a:r>
              <a:rPr lang="en-US" sz="1800" dirty="0" smtClean="0">
                <a:latin typeface="Calibri" pitchFamily="34" charset="0"/>
                <a:cs typeface="Calibri" pitchFamily="34" charset="0"/>
              </a:rPr>
              <a:t>current</a:t>
            </a:r>
            <a:r>
              <a:rPr lang="en-US" sz="1800" dirty="0">
                <a:latin typeface="Calibri" pitchFamily="34" charset="0"/>
                <a:cs typeface="Calibri" pitchFamily="34" charset="0"/>
              </a:rPr>
              <a:t> capacity =</a:t>
            </a:r>
            <a:r>
              <a:rPr lang="en-US" sz="1800" dirty="0" smtClean="0">
                <a:latin typeface="Calibri" pitchFamily="34" charset="0"/>
                <a:cs typeface="Calibri" pitchFamily="34" charset="0"/>
              </a:rPr>
              <a:t>8</a:t>
            </a:r>
          </a:p>
          <a:p>
            <a:r>
              <a:rPr lang="en-US" sz="1800" dirty="0" smtClean="0">
                <a:latin typeface="Calibri" pitchFamily="34" charset="0"/>
                <a:cs typeface="Calibri" pitchFamily="34" charset="0"/>
              </a:rPr>
              <a:t>current</a:t>
            </a:r>
            <a:r>
              <a:rPr lang="en-US" sz="1800" dirty="0">
                <a:latin typeface="Calibri" pitchFamily="34" charset="0"/>
                <a:cs typeface="Calibri" pitchFamily="34" charset="0"/>
              </a:rPr>
              <a:t> capacity =</a:t>
            </a:r>
            <a:r>
              <a:rPr lang="en-US" sz="1800" dirty="0" smtClean="0">
                <a:latin typeface="Calibri" pitchFamily="34" charset="0"/>
                <a:cs typeface="Calibri" pitchFamily="34" charset="0"/>
              </a:rPr>
              <a:t>8</a:t>
            </a:r>
          </a:p>
          <a:p>
            <a:r>
              <a:rPr lang="en-US" sz="1800" dirty="0" smtClean="0">
                <a:latin typeface="Calibri" pitchFamily="34" charset="0"/>
                <a:cs typeface="Calibri" pitchFamily="34" charset="0"/>
              </a:rPr>
              <a:t>current</a:t>
            </a:r>
            <a:r>
              <a:rPr lang="en-US" sz="1800" dirty="0">
                <a:latin typeface="Calibri" pitchFamily="34" charset="0"/>
                <a:cs typeface="Calibri" pitchFamily="34" charset="0"/>
              </a:rPr>
              <a:t> capacity =</a:t>
            </a:r>
            <a:r>
              <a:rPr lang="en-US" sz="1800" dirty="0" smtClean="0">
                <a:latin typeface="Calibri" pitchFamily="34" charset="0"/>
                <a:cs typeface="Calibri" pitchFamily="34" charset="0"/>
              </a:rPr>
              <a:t>16</a:t>
            </a:r>
          </a:p>
          <a:p>
            <a:r>
              <a:rPr lang="en-US" sz="1800" dirty="0" smtClean="0">
                <a:latin typeface="Calibri" pitchFamily="34" charset="0"/>
                <a:cs typeface="Calibri" pitchFamily="34" charset="0"/>
              </a:rPr>
              <a:t>current</a:t>
            </a:r>
            <a:r>
              <a:rPr lang="en-US" sz="1800" dirty="0">
                <a:latin typeface="Calibri" pitchFamily="34" charset="0"/>
                <a:cs typeface="Calibri" pitchFamily="34" charset="0"/>
              </a:rPr>
              <a:t> capacity =16                                                                                                          </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Member functions of vector</a:t>
            </a:r>
            <a:endParaRPr lang="en" sz="2400" b="1" dirty="0">
              <a:solidFill>
                <a:srgbClr val="FFFFFF"/>
              </a:solidFill>
              <a:latin typeface="Calibri" panose="020F0502020204030204" pitchFamily="34" charset="0"/>
              <a:cs typeface="Calibri" panose="020F0502020204030204" pitchFamily="34" charset="0"/>
            </a:endParaRPr>
          </a:p>
        </p:txBody>
      </p:sp>
      <p:sp>
        <p:nvSpPr>
          <p:cNvPr id="2" name="TextBox 1"/>
          <p:cNvSpPr txBox="1"/>
          <p:nvPr/>
        </p:nvSpPr>
        <p:spPr>
          <a:xfrm>
            <a:off x="4572000" y="671320"/>
            <a:ext cx="4463974" cy="4247317"/>
          </a:xfrm>
          <a:prstGeom prst="rect">
            <a:avLst/>
          </a:prstGeom>
          <a:noFill/>
          <a:ln>
            <a:solidFill>
              <a:schemeClr val="tx1"/>
            </a:solidFill>
          </a:ln>
        </p:spPr>
        <p:txBody>
          <a:bodyPr wrap="square" rtlCol="0">
            <a:spAutoFit/>
          </a:bodyPr>
          <a:lstStyle/>
          <a:p>
            <a:r>
              <a:rPr lang="en-US" sz="1800" dirty="0">
                <a:latin typeface="Calibri" pitchFamily="34" charset="0"/>
                <a:cs typeface="Calibri" pitchFamily="34" charset="0"/>
              </a:rPr>
              <a:t>Front element in vector 10                                  </a:t>
            </a:r>
            <a:r>
              <a:rPr lang="en-US" sz="1800" dirty="0" smtClean="0">
                <a:latin typeface="Calibri" pitchFamily="34" charset="0"/>
                <a:cs typeface="Calibri" pitchFamily="34" charset="0"/>
              </a:rPr>
              <a:t>Back</a:t>
            </a:r>
            <a:r>
              <a:rPr lang="en-US" sz="1800" dirty="0">
                <a:latin typeface="Calibri" pitchFamily="34" charset="0"/>
                <a:cs typeface="Calibri" pitchFamily="34" charset="0"/>
              </a:rPr>
              <a:t> element in vector 100                                 </a:t>
            </a:r>
            <a:r>
              <a:rPr lang="en-US" sz="1800" dirty="0" smtClean="0">
                <a:latin typeface="Calibri" pitchFamily="34" charset="0"/>
                <a:cs typeface="Calibri" pitchFamily="34" charset="0"/>
              </a:rPr>
              <a:t>10</a:t>
            </a:r>
            <a:r>
              <a:rPr lang="en-US" sz="1800" dirty="0">
                <a:latin typeface="Calibri" pitchFamily="34" charset="0"/>
                <a:cs typeface="Calibri" pitchFamily="34" charset="0"/>
              </a:rPr>
              <a:t> 20 30 40 50 60 70 80 90 100                          </a:t>
            </a:r>
            <a:r>
              <a:rPr lang="en-US" sz="1800" dirty="0" smtClean="0">
                <a:latin typeface="Calibri" pitchFamily="34" charset="0"/>
                <a:cs typeface="Calibri" pitchFamily="34" charset="0"/>
              </a:rPr>
              <a:t>size</a:t>
            </a:r>
            <a:r>
              <a:rPr lang="en-US" sz="1800" dirty="0">
                <a:latin typeface="Calibri" pitchFamily="34" charset="0"/>
                <a:cs typeface="Calibri" pitchFamily="34" charset="0"/>
              </a:rPr>
              <a:t> of vector 0                                                      </a:t>
            </a:r>
            <a:r>
              <a:rPr lang="en-US" sz="1800" dirty="0" smtClean="0">
                <a:latin typeface="Calibri" pitchFamily="34" charset="0"/>
                <a:cs typeface="Calibri" pitchFamily="34" charset="0"/>
              </a:rPr>
              <a:t>Vector</a:t>
            </a:r>
            <a:r>
              <a:rPr lang="en-US" sz="1800" dirty="0">
                <a:latin typeface="Calibri" pitchFamily="34" charset="0"/>
                <a:cs typeface="Calibri" pitchFamily="34" charset="0"/>
              </a:rPr>
              <a:t> is empty                                                     </a:t>
            </a:r>
            <a:r>
              <a:rPr lang="en-US" sz="1800" dirty="0" smtClean="0">
                <a:latin typeface="Calibri" pitchFamily="34" charset="0"/>
                <a:cs typeface="Calibri" pitchFamily="34" charset="0"/>
              </a:rPr>
              <a:t>capacity</a:t>
            </a:r>
            <a:r>
              <a:rPr lang="en-US" sz="1800" dirty="0">
                <a:latin typeface="Calibri" pitchFamily="34" charset="0"/>
                <a:cs typeface="Calibri" pitchFamily="34" charset="0"/>
              </a:rPr>
              <a:t> of vector </a:t>
            </a:r>
            <a:r>
              <a:rPr lang="en-US" sz="1800" dirty="0" smtClean="0">
                <a:latin typeface="Calibri" pitchFamily="34" charset="0"/>
                <a:cs typeface="Calibri" pitchFamily="34" charset="0"/>
              </a:rPr>
              <a:t>16</a:t>
            </a:r>
          </a:p>
          <a:p>
            <a:endParaRPr lang="en-US" sz="1800" dirty="0">
              <a:latin typeface="Calibri" pitchFamily="34" charset="0"/>
              <a:cs typeface="Calibri" pitchFamily="34" charset="0"/>
            </a:endParaRPr>
          </a:p>
          <a:p>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smtClean="0">
              <a:latin typeface="Calibri" pitchFamily="34" charset="0"/>
              <a:cs typeface="Calibri" pitchFamily="34" charset="0"/>
            </a:endParaRPr>
          </a:p>
          <a:p>
            <a:endParaRPr lang="en-IN" sz="1800" dirty="0">
              <a:latin typeface="Calibri" pitchFamily="34" charset="0"/>
              <a:cs typeface="Calibri" pitchFamily="34" charset="0"/>
            </a:endParaRPr>
          </a:p>
        </p:txBody>
      </p:sp>
    </p:spTree>
    <p:extLst>
      <p:ext uri="{BB962C8B-B14F-4D97-AF65-F5344CB8AC3E}">
        <p14:creationId xmlns:p14="http://schemas.microsoft.com/office/powerpoint/2010/main" val="6974231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r>
              <a:rPr lang="en-US" sz="1800" dirty="0">
                <a:latin typeface="Calibri" pitchFamily="34" charset="0"/>
                <a:cs typeface="Calibri" pitchFamily="34" charset="0"/>
              </a:rPr>
              <a:t>Capacity and size are different functions. Size returns current number of elements where capacity function returns the size of the storage space currently allocated for the vector, expressed in terms of elements.</a:t>
            </a:r>
          </a:p>
          <a:p>
            <a:pPr fontAlgn="base"/>
            <a:endParaRPr lang="en-US" sz="1800" dirty="0" smtClean="0">
              <a:latin typeface="Calibri" pitchFamily="34" charset="0"/>
              <a:cs typeface="Calibri" pitchFamily="34" charset="0"/>
            </a:endParaRPr>
          </a:p>
          <a:p>
            <a:pPr fontAlgn="base"/>
            <a:r>
              <a:rPr lang="en-US" sz="1800" dirty="0" smtClean="0">
                <a:latin typeface="Calibri" pitchFamily="34" charset="0"/>
                <a:cs typeface="Calibri" pitchFamily="34" charset="0"/>
              </a:rPr>
              <a:t>The </a:t>
            </a:r>
            <a:r>
              <a:rPr lang="en-US" sz="1800" dirty="0">
                <a:latin typeface="Calibri" pitchFamily="34" charset="0"/>
                <a:cs typeface="Calibri" pitchFamily="34" charset="0"/>
              </a:rPr>
              <a:t>vector::capacity() function is a built-in function which returns the size of the storage space currently allocated for the vector, expressed in terms of elements. </a:t>
            </a:r>
            <a:endParaRPr lang="en-US" sz="1800" dirty="0" smtClean="0">
              <a:latin typeface="Calibri" pitchFamily="34" charset="0"/>
              <a:cs typeface="Calibri" pitchFamily="34" charset="0"/>
            </a:endParaRPr>
          </a:p>
          <a:p>
            <a:pPr fontAlgn="base"/>
            <a:endParaRPr lang="en-US" sz="1800" dirty="0">
              <a:latin typeface="Calibri" pitchFamily="34" charset="0"/>
              <a:cs typeface="Calibri" pitchFamily="34" charset="0"/>
            </a:endParaRPr>
          </a:p>
          <a:p>
            <a:pPr fontAlgn="base"/>
            <a:r>
              <a:rPr lang="en-US" sz="1800" dirty="0" smtClean="0">
                <a:latin typeface="Calibri" pitchFamily="34" charset="0"/>
                <a:cs typeface="Calibri" pitchFamily="34" charset="0"/>
              </a:rPr>
              <a:t>This </a:t>
            </a:r>
            <a:r>
              <a:rPr lang="en-US" sz="1800" dirty="0">
                <a:latin typeface="Calibri" pitchFamily="34" charset="0"/>
                <a:cs typeface="Calibri" pitchFamily="34" charset="0"/>
              </a:rPr>
              <a:t>capacity is not necessarily equal to the vector size. </a:t>
            </a:r>
            <a:endParaRPr lang="en-US" sz="1800" dirty="0" smtClean="0">
              <a:latin typeface="Calibri" pitchFamily="34" charset="0"/>
              <a:cs typeface="Calibri" pitchFamily="34" charset="0"/>
            </a:endParaRPr>
          </a:p>
          <a:p>
            <a:pPr fontAlgn="base"/>
            <a:endParaRPr lang="en-US" sz="1800" dirty="0" smtClean="0">
              <a:latin typeface="Calibri" pitchFamily="34" charset="0"/>
              <a:cs typeface="Calibri" pitchFamily="34" charset="0"/>
            </a:endParaRPr>
          </a:p>
          <a:p>
            <a:pPr fontAlgn="base"/>
            <a:r>
              <a:rPr lang="en-US" sz="1800" dirty="0" smtClean="0">
                <a:latin typeface="Calibri" pitchFamily="34" charset="0"/>
                <a:cs typeface="Calibri" pitchFamily="34" charset="0"/>
              </a:rPr>
              <a:t>It </a:t>
            </a:r>
            <a:r>
              <a:rPr lang="en-US" sz="1800" dirty="0">
                <a:latin typeface="Calibri" pitchFamily="34" charset="0"/>
                <a:cs typeface="Calibri" pitchFamily="34" charset="0"/>
              </a:rPr>
              <a:t>can be equal to or greater, with the extra space allowing to accommodate for growth without the need to reallocate on each insertion. </a:t>
            </a:r>
            <a:endParaRPr lang="en-US" sz="1800" dirty="0" smtClean="0">
              <a:latin typeface="Calibri" pitchFamily="34" charset="0"/>
              <a:cs typeface="Calibri" pitchFamily="34" charset="0"/>
            </a:endParaRPr>
          </a:p>
          <a:p>
            <a:pPr fontAlgn="base"/>
            <a:endParaRPr lang="en-US" sz="1800" dirty="0">
              <a:latin typeface="Calibri" pitchFamily="34" charset="0"/>
              <a:cs typeface="Calibri" pitchFamily="34" charset="0"/>
            </a:endParaRPr>
          </a:p>
          <a:p>
            <a:pPr fontAlgn="base"/>
            <a:r>
              <a:rPr lang="en-US" sz="1800" dirty="0" smtClean="0">
                <a:latin typeface="Calibri" pitchFamily="34" charset="0"/>
                <a:cs typeface="Calibri" pitchFamily="34" charset="0"/>
              </a:rPr>
              <a:t>The </a:t>
            </a:r>
            <a:r>
              <a:rPr lang="en-US" sz="1800" dirty="0">
                <a:latin typeface="Calibri" pitchFamily="34" charset="0"/>
                <a:cs typeface="Calibri" pitchFamily="34" charset="0"/>
              </a:rPr>
              <a:t>capacity does not suppose a limit on the size of the vector. </a:t>
            </a: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smtClean="0">
                <a:solidFill>
                  <a:srgbClr val="FFFFFF"/>
                </a:solidFill>
                <a:latin typeface="Calibri" panose="020F0502020204030204" pitchFamily="34" charset="0"/>
                <a:cs typeface="Calibri" panose="020F0502020204030204" pitchFamily="34" charset="0"/>
              </a:rPr>
              <a:t>S</a:t>
            </a:r>
            <a:r>
              <a:rPr lang="en" sz="2400" b="1" dirty="0" smtClean="0">
                <a:solidFill>
                  <a:srgbClr val="FFFFFF"/>
                </a:solidFill>
                <a:latin typeface="Calibri" panose="020F0502020204030204" pitchFamily="34" charset="0"/>
                <a:cs typeface="Calibri" panose="020F0502020204030204" pitchFamily="34" charset="0"/>
              </a:rPr>
              <a:t>ize and capacity difference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21256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using 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p>
          <a:p>
            <a:pPr fontAlgn="base"/>
            <a:r>
              <a:rPr lang="en-US" sz="1800" dirty="0">
                <a:latin typeface="Calibri" pitchFamily="34" charset="0"/>
                <a:cs typeface="Calibri" pitchFamily="34" charset="0"/>
              </a:rPr>
              <a:t>  </a:t>
            </a:r>
          </a:p>
          <a:p>
            <a:pPr fontAlgn="base"/>
            <a:r>
              <a:rPr lang="en-US" sz="1800" dirty="0" err="1">
                <a:latin typeface="Calibri" pitchFamily="34" charset="0"/>
                <a:cs typeface="Calibri" pitchFamily="34" charset="0"/>
              </a:rPr>
              <a:t>int</a:t>
            </a:r>
            <a:r>
              <a:rPr lang="en-US" sz="1800" dirty="0">
                <a:latin typeface="Calibri" pitchFamily="34" charset="0"/>
                <a:cs typeface="Calibri" pitchFamily="34" charset="0"/>
              </a:rPr>
              <a:t> main()</a:t>
            </a:r>
          </a:p>
          <a:p>
            <a:pPr fontAlgn="base"/>
            <a:r>
              <a:rPr lang="en-US" sz="1800" dirty="0">
                <a:latin typeface="Calibri" pitchFamily="34" charset="0"/>
                <a:cs typeface="Calibri" pitchFamily="34" charset="0"/>
              </a:rPr>
              <a:t>{</a:t>
            </a:r>
          </a:p>
          <a:p>
            <a:pPr fontAlgn="base"/>
            <a:r>
              <a:rPr lang="en-US" sz="1800" dirty="0">
                <a:latin typeface="Calibri" pitchFamily="34" charset="0"/>
                <a:cs typeface="Calibri" pitchFamily="34" charset="0"/>
              </a:rPr>
              <a:t>    vector&lt;</a:t>
            </a:r>
            <a:r>
              <a:rPr lang="en-US" sz="1800" dirty="0" err="1">
                <a:latin typeface="Calibri" pitchFamily="34" charset="0"/>
                <a:cs typeface="Calibri" pitchFamily="34" charset="0"/>
              </a:rPr>
              <a:t>int</a:t>
            </a:r>
            <a:r>
              <a:rPr lang="en-US" sz="1800" dirty="0">
                <a:latin typeface="Calibri" pitchFamily="34" charset="0"/>
                <a:cs typeface="Calibri" pitchFamily="34" charset="0"/>
              </a:rPr>
              <a:t>&gt; v;</a:t>
            </a:r>
          </a:p>
          <a:p>
            <a:pPr fontAlgn="base"/>
            <a:r>
              <a:rPr lang="en-US" sz="1800" dirty="0">
                <a:latin typeface="Calibri" pitchFamily="34" charset="0"/>
                <a:cs typeface="Calibri" pitchFamily="34" charset="0"/>
              </a:rPr>
              <a:t>  </a:t>
            </a:r>
          </a:p>
          <a:p>
            <a:pPr fontAlgn="base"/>
            <a:r>
              <a:rPr lang="en-US" sz="1800" dirty="0">
                <a:latin typeface="Calibri" pitchFamily="34" charset="0"/>
                <a:cs typeface="Calibri" pitchFamily="34" charset="0"/>
              </a:rPr>
              <a:t>    // inserts elements</a:t>
            </a:r>
          </a:p>
          <a:p>
            <a:pPr fontAlgn="base"/>
            <a:r>
              <a:rPr lang="en-US" sz="1800" dirty="0">
                <a:latin typeface="Calibri" pitchFamily="34" charset="0"/>
                <a:cs typeface="Calibri" pitchFamily="34" charset="0"/>
              </a:rPr>
              <a:t>    for (</a:t>
            </a:r>
            <a:r>
              <a:rPr lang="en-US" sz="1800" dirty="0" err="1">
                <a:latin typeface="Calibri" pitchFamily="34" charset="0"/>
                <a:cs typeface="Calibri" pitchFamily="34" charset="0"/>
              </a:rPr>
              <a:t>int</a:t>
            </a:r>
            <a:r>
              <a:rPr lang="en-US" sz="1800" dirty="0">
                <a:latin typeface="Calibri" pitchFamily="34" charset="0"/>
                <a:cs typeface="Calibri" pitchFamily="34" charset="0"/>
              </a:rPr>
              <a:t> i = 0; i &lt; 10; i++) {</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v.push_back</a:t>
            </a:r>
            <a:r>
              <a:rPr lang="en-US" sz="1800" dirty="0">
                <a:latin typeface="Calibri" pitchFamily="34" charset="0"/>
                <a:cs typeface="Calibri" pitchFamily="34" charset="0"/>
              </a:rPr>
              <a:t>(i * 10);</a:t>
            </a:r>
          </a:p>
          <a:p>
            <a:pPr fontAlgn="base"/>
            <a:r>
              <a:rPr lang="en-US" sz="1800" dirty="0">
                <a:latin typeface="Calibri" pitchFamily="34" charset="0"/>
                <a:cs typeface="Calibri" pitchFamily="34" charset="0"/>
              </a:rPr>
              <a:t>    }</a:t>
            </a:r>
          </a:p>
          <a:p>
            <a:pPr fontAlgn="base"/>
            <a:r>
              <a:rPr lang="en-US" sz="1800" dirty="0">
                <a:latin typeface="Calibri" pitchFamily="34" charset="0"/>
                <a:cs typeface="Calibri" pitchFamily="34" charset="0"/>
              </a:rPr>
              <a:t>  </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 &lt;&lt; "The size of vector is " &lt;&lt; </a:t>
            </a:r>
            <a:r>
              <a:rPr lang="en-US" sz="1800" dirty="0" err="1">
                <a:latin typeface="Calibri" pitchFamily="34" charset="0"/>
                <a:cs typeface="Calibri" pitchFamily="34" charset="0"/>
              </a:rPr>
              <a:t>v.size</a:t>
            </a:r>
            <a:r>
              <a:rPr lang="en-US" sz="1800" dirty="0">
                <a:latin typeface="Calibri" pitchFamily="34" charset="0"/>
                <a:cs typeface="Calibri" pitchFamily="34" charset="0"/>
              </a:rPr>
              <a:t>();</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 &lt;&lt; "\</a:t>
            </a:r>
            <a:r>
              <a:rPr lang="en-US" sz="1800" dirty="0" err="1">
                <a:latin typeface="Calibri" pitchFamily="34" charset="0"/>
                <a:cs typeface="Calibri" pitchFamily="34" charset="0"/>
              </a:rPr>
              <a:t>nThe</a:t>
            </a:r>
            <a:r>
              <a:rPr lang="en-US" sz="1800" dirty="0">
                <a:latin typeface="Calibri" pitchFamily="34" charset="0"/>
                <a:cs typeface="Calibri" pitchFamily="34" charset="0"/>
              </a:rPr>
              <a:t> maximum capacity is " &lt;&lt; </a:t>
            </a:r>
            <a:r>
              <a:rPr lang="en-US" sz="1800" dirty="0" err="1">
                <a:latin typeface="Calibri" pitchFamily="34" charset="0"/>
                <a:cs typeface="Calibri" pitchFamily="34" charset="0"/>
              </a:rPr>
              <a:t>v.capacity</a:t>
            </a:r>
            <a:r>
              <a:rPr lang="en-US" sz="1800" dirty="0">
                <a:latin typeface="Calibri" pitchFamily="34" charset="0"/>
                <a:cs typeface="Calibri" pitchFamily="34" charset="0"/>
              </a:rPr>
              <a:t>();</a:t>
            </a:r>
          </a:p>
          <a:p>
            <a:pPr fontAlgn="base"/>
            <a:r>
              <a:rPr lang="en-US" sz="1800" dirty="0">
                <a:latin typeface="Calibri" pitchFamily="34" charset="0"/>
                <a:cs typeface="Calibri" pitchFamily="34" charset="0"/>
              </a:rPr>
              <a:t>    return 0;</a:t>
            </a:r>
          </a:p>
          <a:p>
            <a:pPr fontAlgn="base"/>
            <a:r>
              <a:rPr lang="en-US" sz="1800" dirty="0">
                <a:latin typeface="Calibri" pitchFamily="34" charset="0"/>
                <a:cs typeface="Calibri" pitchFamily="34" charset="0"/>
              </a:rPr>
              <a:t>}</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smtClean="0">
                <a:solidFill>
                  <a:srgbClr val="FFFFFF"/>
                </a:solidFill>
                <a:latin typeface="Calibri" panose="020F0502020204030204" pitchFamily="34" charset="0"/>
                <a:cs typeface="Calibri" panose="020F0502020204030204" pitchFamily="34" charset="0"/>
              </a:rPr>
              <a:t>S</a:t>
            </a:r>
            <a:r>
              <a:rPr lang="en" sz="2400" b="1" dirty="0" smtClean="0">
                <a:solidFill>
                  <a:srgbClr val="FFFFFF"/>
                </a:solidFill>
                <a:latin typeface="Calibri" panose="020F0502020204030204" pitchFamily="34" charset="0"/>
                <a:cs typeface="Calibri" panose="020F0502020204030204" pitchFamily="34" charset="0"/>
              </a:rPr>
              <a:t>ize and capacity difference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180719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r>
              <a:rPr lang="en-US" sz="1800" dirty="0"/>
              <a:t>Current size = 1 Current capacity allocated = 1                                                               </a:t>
            </a:r>
            <a:r>
              <a:rPr lang="en-US" sz="1800" dirty="0" smtClean="0"/>
              <a:t>Current</a:t>
            </a:r>
            <a:r>
              <a:rPr lang="en-US" sz="1800" dirty="0"/>
              <a:t> size = 2 Current capacity allocated = 2                                                               </a:t>
            </a:r>
            <a:r>
              <a:rPr lang="en-US" sz="1800" dirty="0" smtClean="0"/>
              <a:t>Current</a:t>
            </a:r>
            <a:r>
              <a:rPr lang="en-US" sz="1800" dirty="0"/>
              <a:t> size = 3 Current capacity allocated = 4                                                              </a:t>
            </a:r>
          </a:p>
          <a:p>
            <a:r>
              <a:rPr lang="en-US" sz="1800" dirty="0"/>
              <a:t>Current size = 4 Current capacity allocated = 4                                                              </a:t>
            </a:r>
            <a:r>
              <a:rPr lang="en-US" sz="1800" dirty="0" smtClean="0"/>
              <a:t>Current</a:t>
            </a:r>
            <a:r>
              <a:rPr lang="en-US" sz="1800" dirty="0"/>
              <a:t> size = 5 Current capacity allocated = 8                                                               </a:t>
            </a:r>
            <a:r>
              <a:rPr lang="en-US" sz="1800" dirty="0" smtClean="0"/>
              <a:t>Current</a:t>
            </a:r>
            <a:r>
              <a:rPr lang="en-US" sz="1800" dirty="0"/>
              <a:t> size = 6 Current capacity allocated = 8                                                               </a:t>
            </a:r>
            <a:r>
              <a:rPr lang="en-US" sz="1800" dirty="0" smtClean="0"/>
              <a:t>Current</a:t>
            </a:r>
            <a:r>
              <a:rPr lang="en-US" sz="1800" dirty="0"/>
              <a:t> size = 7 Current capacity allocated = 8                                                               </a:t>
            </a:r>
            <a:r>
              <a:rPr lang="en-US" sz="1800" dirty="0" smtClean="0"/>
              <a:t>Current</a:t>
            </a:r>
            <a:r>
              <a:rPr lang="en-US" sz="1800" dirty="0"/>
              <a:t> size = 8 Current capacity allocated = 8                                                               </a:t>
            </a:r>
            <a:r>
              <a:rPr lang="en-US" sz="1800" dirty="0" smtClean="0"/>
              <a:t>Current</a:t>
            </a:r>
            <a:r>
              <a:rPr lang="en-US" sz="1800" dirty="0"/>
              <a:t> size = 9 Current capacity allocated = 16                                                             </a:t>
            </a:r>
            <a:r>
              <a:rPr lang="en-US" sz="1800" dirty="0" smtClean="0"/>
              <a:t>Current</a:t>
            </a:r>
            <a:r>
              <a:rPr lang="en-US" sz="1800" dirty="0"/>
              <a:t> size = 10 Current capacity allocated = 16                                                           </a:t>
            </a:r>
            <a:r>
              <a:rPr lang="en-US" sz="1800" dirty="0" smtClean="0"/>
              <a:t>The</a:t>
            </a:r>
            <a:r>
              <a:rPr lang="en-US" sz="1800" dirty="0"/>
              <a:t> size of vector is 10                                                                                                     </a:t>
            </a:r>
            <a:r>
              <a:rPr lang="en-US" sz="1800" dirty="0" smtClean="0"/>
              <a:t>The</a:t>
            </a:r>
            <a:r>
              <a:rPr lang="en-US" sz="1800" dirty="0"/>
              <a:t> maximum capacity is </a:t>
            </a:r>
            <a:r>
              <a:rPr lang="en-US" sz="1800" dirty="0" smtClean="0"/>
              <a:t>16</a:t>
            </a:r>
          </a:p>
          <a:p>
            <a:endParaRPr lang="en-US" sz="1800" dirty="0"/>
          </a:p>
          <a:p>
            <a:endParaRPr lang="en-US" sz="1800" dirty="0"/>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smtClean="0">
                <a:solidFill>
                  <a:srgbClr val="FFFFFF"/>
                </a:solidFill>
                <a:latin typeface="Calibri" panose="020F0502020204030204" pitchFamily="34" charset="0"/>
                <a:cs typeface="Calibri" panose="020F0502020204030204" pitchFamily="34" charset="0"/>
              </a:rPr>
              <a:t>S</a:t>
            </a:r>
            <a:r>
              <a:rPr lang="en" sz="2400" b="1" dirty="0" smtClean="0">
                <a:solidFill>
                  <a:srgbClr val="FFFFFF"/>
                </a:solidFill>
                <a:latin typeface="Calibri" panose="020F0502020204030204" pitchFamily="34" charset="0"/>
                <a:cs typeface="Calibri" panose="020F0502020204030204" pitchFamily="34" charset="0"/>
              </a:rPr>
              <a:t>ize and capacity difference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259179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What will the following line do?</a:t>
            </a:r>
          </a:p>
          <a:p>
            <a:pPr fontAlgn="base"/>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v</a:t>
            </a:r>
            <a:r>
              <a:rPr lang="en-US" sz="1800" dirty="0" smtClean="0">
                <a:latin typeface="Calibri" pitchFamily="34" charset="0"/>
                <a:cs typeface="Calibri" pitchFamily="34" charset="0"/>
              </a:rPr>
              <a:t>ector &lt;</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&gt; v3(5,10);</a:t>
            </a:r>
          </a:p>
          <a:p>
            <a:pPr fontAlgn="base"/>
            <a:endParaRPr lang="en-US" sz="1800" dirty="0" smtClean="0">
              <a:latin typeface="Calibri" pitchFamily="34" charset="0"/>
              <a:cs typeface="Calibri" pitchFamily="34" charset="0"/>
            </a:endParaRPr>
          </a:p>
          <a:p>
            <a:pPr marL="342900" indent="-342900" fontAlgn="base">
              <a:buFont typeface="+mj-lt"/>
              <a:buAutoNum type="alphaUcPeriod"/>
            </a:pPr>
            <a:r>
              <a:rPr lang="en-US" sz="1800" dirty="0" smtClean="0">
                <a:latin typeface="Calibri" pitchFamily="34" charset="0"/>
                <a:cs typeface="Calibri" pitchFamily="34" charset="0"/>
              </a:rPr>
              <a:t>Create an integer vector v3 with 2 elements as 5,10.</a:t>
            </a:r>
            <a:endParaRPr lang="en-US" sz="1800" dirty="0">
              <a:latin typeface="Calibri" pitchFamily="34" charset="0"/>
              <a:cs typeface="Calibri" pitchFamily="34" charset="0"/>
            </a:endParaRPr>
          </a:p>
          <a:p>
            <a:pPr marL="342900" indent="-342900" fontAlgn="base">
              <a:buFont typeface="+mj-lt"/>
              <a:buAutoNum type="alphaUcPeriod"/>
            </a:pPr>
            <a:r>
              <a:rPr lang="en-US" sz="1800" dirty="0" smtClean="0">
                <a:latin typeface="Calibri" pitchFamily="34" charset="0"/>
                <a:cs typeface="Calibri" pitchFamily="34" charset="0"/>
              </a:rPr>
              <a:t>Create an integer vector v3 of size 5 with every element value as 10</a:t>
            </a:r>
          </a:p>
          <a:p>
            <a:pPr marL="342900" indent="-342900" fontAlgn="base">
              <a:buFont typeface="+mj-lt"/>
              <a:buAutoNum type="alphaUcPeriod"/>
            </a:pPr>
            <a:r>
              <a:rPr lang="en-US" sz="1800" dirty="0">
                <a:latin typeface="Calibri" pitchFamily="34" charset="0"/>
                <a:cs typeface="Calibri" pitchFamily="34" charset="0"/>
              </a:rPr>
              <a:t>Compiler Reports  an error as </a:t>
            </a:r>
            <a:r>
              <a:rPr lang="en-US" sz="1800" dirty="0" smtClean="0">
                <a:latin typeface="Calibri" pitchFamily="34" charset="0"/>
                <a:cs typeface="Calibri" pitchFamily="34" charset="0"/>
              </a:rPr>
              <a:t>two values specified in vector size .</a:t>
            </a:r>
            <a:endParaRPr lang="en-US" sz="1800" dirty="0">
              <a:latin typeface="Calibri" pitchFamily="34" charset="0"/>
              <a:cs typeface="Calibri" pitchFamily="34" charset="0"/>
            </a:endParaRPr>
          </a:p>
          <a:p>
            <a:pPr marL="342900" indent="-342900" fontAlgn="base">
              <a:buFont typeface="+mj-lt"/>
              <a:buAutoNum type="alphaUcPeriod"/>
            </a:pPr>
            <a:r>
              <a:rPr lang="en-US" sz="1800" dirty="0" smtClean="0">
                <a:latin typeface="Calibri" pitchFamily="34" charset="0"/>
                <a:cs typeface="Calibri" pitchFamily="34" charset="0"/>
              </a:rPr>
              <a:t>Compiler Reports  an error as vector does not take size initially.</a:t>
            </a:r>
          </a:p>
          <a:p>
            <a:pPr marL="342900" indent="-342900" fontAlgn="base">
              <a:buFont typeface="+mj-lt"/>
              <a:buAutoNum type="alphaUcPeriod"/>
            </a:pP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72206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What will the following line do?</a:t>
            </a:r>
          </a:p>
          <a:p>
            <a:pPr fontAlgn="base"/>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v</a:t>
            </a:r>
            <a:r>
              <a:rPr lang="en-US" sz="1800" dirty="0" smtClean="0">
                <a:latin typeface="Calibri" pitchFamily="34" charset="0"/>
                <a:cs typeface="Calibri" pitchFamily="34" charset="0"/>
              </a:rPr>
              <a:t>ector &lt;</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&gt; v3(5,10);</a:t>
            </a:r>
          </a:p>
          <a:p>
            <a:pPr fontAlgn="base"/>
            <a:endParaRPr lang="en-US" sz="1800" dirty="0" smtClean="0">
              <a:latin typeface="Calibri" pitchFamily="34" charset="0"/>
              <a:cs typeface="Calibri" pitchFamily="34" charset="0"/>
            </a:endParaRPr>
          </a:p>
          <a:p>
            <a:pPr marL="342900" indent="-342900" fontAlgn="base">
              <a:buFont typeface="+mj-lt"/>
              <a:buAutoNum type="alphaUcPeriod"/>
            </a:pPr>
            <a:r>
              <a:rPr lang="en-US" sz="1800" dirty="0" smtClean="0">
                <a:latin typeface="Calibri" pitchFamily="34" charset="0"/>
                <a:cs typeface="Calibri" pitchFamily="34" charset="0"/>
              </a:rPr>
              <a:t>Create an integer vector v3 with 2 elements as 5,10.</a:t>
            </a:r>
            <a:endParaRPr lang="en-US" sz="1800" dirty="0">
              <a:latin typeface="Calibri" pitchFamily="34" charset="0"/>
              <a:cs typeface="Calibri" pitchFamily="34" charset="0"/>
            </a:endParaRPr>
          </a:p>
          <a:p>
            <a:pPr marL="342900" indent="-342900" fontAlgn="base">
              <a:buFont typeface="+mj-lt"/>
              <a:buAutoNum type="alphaUcPeriod"/>
            </a:pPr>
            <a:r>
              <a:rPr lang="en-US" sz="1800" dirty="0" smtClean="0">
                <a:solidFill>
                  <a:srgbClr val="FF0000"/>
                </a:solidFill>
                <a:latin typeface="Calibri" pitchFamily="34" charset="0"/>
                <a:cs typeface="Calibri" pitchFamily="34" charset="0"/>
              </a:rPr>
              <a:t>Create an integer vector v3 of size 5 with every element value as 10</a:t>
            </a:r>
          </a:p>
          <a:p>
            <a:pPr marL="342900" indent="-342900" fontAlgn="base">
              <a:buFont typeface="+mj-lt"/>
              <a:buAutoNum type="alphaUcPeriod"/>
            </a:pPr>
            <a:r>
              <a:rPr lang="en-US" sz="1800" dirty="0">
                <a:latin typeface="Calibri" pitchFamily="34" charset="0"/>
                <a:cs typeface="Calibri" pitchFamily="34" charset="0"/>
              </a:rPr>
              <a:t>Compiler Reports  an error as </a:t>
            </a:r>
            <a:r>
              <a:rPr lang="en-US" sz="1800" dirty="0" smtClean="0">
                <a:latin typeface="Calibri" pitchFamily="34" charset="0"/>
                <a:cs typeface="Calibri" pitchFamily="34" charset="0"/>
              </a:rPr>
              <a:t>two values specified in vector size .</a:t>
            </a:r>
            <a:endParaRPr lang="en-US" sz="1800" dirty="0">
              <a:latin typeface="Calibri" pitchFamily="34" charset="0"/>
              <a:cs typeface="Calibri" pitchFamily="34" charset="0"/>
            </a:endParaRPr>
          </a:p>
          <a:p>
            <a:pPr marL="342900" indent="-342900" fontAlgn="base">
              <a:buFont typeface="+mj-lt"/>
              <a:buAutoNum type="alphaUcPeriod"/>
            </a:pPr>
            <a:r>
              <a:rPr lang="en-US" sz="1800" dirty="0" smtClean="0">
                <a:latin typeface="Calibri" pitchFamily="34" charset="0"/>
                <a:cs typeface="Calibri" pitchFamily="34" charset="0"/>
              </a:rPr>
              <a:t>Compiler Reports  an error as vector does not take size initially.</a:t>
            </a:r>
          </a:p>
          <a:p>
            <a:pPr marL="342900" indent="-342900" fontAlgn="base">
              <a:buFont typeface="+mj-lt"/>
              <a:buAutoNum type="alphaUcPeriod"/>
            </a:pP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537092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Which of the following is/are component of STL</a:t>
            </a:r>
          </a:p>
          <a:p>
            <a:pPr marL="342900" indent="-342900" fontAlgn="base">
              <a:buFont typeface="+mj-lt"/>
              <a:buAutoNum type="arabicPeriod"/>
            </a:pPr>
            <a:endParaRPr lang="en-US" sz="1800" dirty="0">
              <a:latin typeface="Calibri" pitchFamily="34" charset="0"/>
              <a:cs typeface="Calibri" pitchFamily="34" charset="0"/>
            </a:endParaRPr>
          </a:p>
          <a:p>
            <a:pPr marL="342900" indent="-342900" fontAlgn="base">
              <a:buFont typeface="+mj-lt"/>
              <a:buAutoNum type="arabicPeriod"/>
            </a:pPr>
            <a:r>
              <a:rPr lang="en-US" sz="1800" dirty="0" smtClean="0">
                <a:latin typeface="Calibri" pitchFamily="34" charset="0"/>
                <a:cs typeface="Calibri" pitchFamily="34" charset="0"/>
              </a:rPr>
              <a:t>container</a:t>
            </a:r>
            <a:endParaRPr lang="en-US" sz="1800" dirty="0">
              <a:latin typeface="Calibri" pitchFamily="34" charset="0"/>
              <a:cs typeface="Calibri" pitchFamily="34" charset="0"/>
            </a:endParaRPr>
          </a:p>
          <a:p>
            <a:pPr marL="342900" indent="-342900" fontAlgn="base">
              <a:buFont typeface="+mj-lt"/>
              <a:buAutoNum type="arabicPeriod"/>
            </a:pPr>
            <a:r>
              <a:rPr lang="en-US" sz="1800" dirty="0" smtClean="0">
                <a:solidFill>
                  <a:schemeClr val="tx1"/>
                </a:solidFill>
                <a:latin typeface="Calibri" pitchFamily="34" charset="0"/>
                <a:cs typeface="Calibri" pitchFamily="34" charset="0"/>
              </a:rPr>
              <a:t>Algorithm</a:t>
            </a:r>
          </a:p>
          <a:p>
            <a:pPr marL="342900" indent="-342900" fontAlgn="base">
              <a:buFont typeface="+mj-lt"/>
              <a:buAutoNum type="arabicPeriod"/>
            </a:pPr>
            <a:r>
              <a:rPr lang="en-US" sz="1800" dirty="0" smtClean="0">
                <a:latin typeface="Calibri" pitchFamily="34" charset="0"/>
                <a:cs typeface="Calibri" pitchFamily="34" charset="0"/>
              </a:rPr>
              <a:t>Iterators</a:t>
            </a:r>
            <a:endParaRPr lang="en-US" sz="1800" dirty="0">
              <a:latin typeface="Calibri" pitchFamily="34" charset="0"/>
              <a:cs typeface="Calibri" pitchFamily="34" charset="0"/>
            </a:endParaRPr>
          </a:p>
          <a:p>
            <a:pPr marL="342900" indent="-342900" fontAlgn="base">
              <a:buFont typeface="+mj-lt"/>
              <a:buAutoNum type="arabicPeriod"/>
            </a:pPr>
            <a:r>
              <a:rPr lang="en-US" sz="1800" dirty="0" smtClean="0">
                <a:latin typeface="Calibri" pitchFamily="34" charset="0"/>
                <a:cs typeface="Calibri" pitchFamily="34" charset="0"/>
              </a:rPr>
              <a:t>Vector</a:t>
            </a:r>
          </a:p>
          <a:p>
            <a:pPr marL="342900" indent="-342900" fontAlgn="base">
              <a:buFont typeface="+mj-lt"/>
              <a:buAutoNum type="arabicPeriod"/>
            </a:pPr>
            <a:endParaRPr lang="en-US" sz="1800" dirty="0">
              <a:latin typeface="Calibri" pitchFamily="34" charset="0"/>
              <a:cs typeface="Calibri" pitchFamily="34" charset="0"/>
            </a:endParaRPr>
          </a:p>
          <a:p>
            <a:pPr marL="342900" indent="-342900" fontAlgn="base">
              <a:buFont typeface="+mj-lt"/>
              <a:buAutoNum type="alphaUcPeriod"/>
            </a:pPr>
            <a:r>
              <a:rPr lang="en-US" sz="1800" dirty="0" smtClean="0">
                <a:latin typeface="Calibri" pitchFamily="34" charset="0"/>
                <a:cs typeface="Calibri" pitchFamily="34" charset="0"/>
              </a:rPr>
              <a:t>1,2,3 </a:t>
            </a:r>
          </a:p>
          <a:p>
            <a:pPr marL="342900" indent="-342900" fontAlgn="base">
              <a:buFont typeface="+mj-lt"/>
              <a:buAutoNum type="alphaUcPeriod"/>
            </a:pPr>
            <a:r>
              <a:rPr lang="en-US" sz="1800" dirty="0" smtClean="0">
                <a:latin typeface="Calibri" pitchFamily="34" charset="0"/>
                <a:cs typeface="Calibri" pitchFamily="34" charset="0"/>
              </a:rPr>
              <a:t>1,3.4 </a:t>
            </a:r>
          </a:p>
          <a:p>
            <a:pPr marL="342900" indent="-342900" fontAlgn="base">
              <a:buFont typeface="+mj-lt"/>
              <a:buAutoNum type="alphaUcPeriod"/>
            </a:pPr>
            <a:r>
              <a:rPr lang="en-US" sz="1800" dirty="0" smtClean="0">
                <a:latin typeface="Calibri" pitchFamily="34" charset="0"/>
                <a:cs typeface="Calibri" pitchFamily="34" charset="0"/>
              </a:rPr>
              <a:t>All</a:t>
            </a:r>
          </a:p>
          <a:p>
            <a:pPr marL="342900" indent="-342900" fontAlgn="base">
              <a:buFont typeface="+mj-lt"/>
              <a:buAutoNum type="alphaUcPeriod"/>
            </a:pPr>
            <a:r>
              <a:rPr lang="en-US" sz="1800" dirty="0" smtClean="0">
                <a:latin typeface="Calibri" pitchFamily="34" charset="0"/>
                <a:cs typeface="Calibri" pitchFamily="34" charset="0"/>
              </a:rPr>
              <a:t>1,4 </a:t>
            </a:r>
          </a:p>
          <a:p>
            <a:pPr fontAlgn="base"/>
            <a:endParaRPr lang="en-US" sz="1800" dirty="0" smtClean="0">
              <a:latin typeface="Calibri" pitchFamily="34" charset="0"/>
              <a:cs typeface="Calibri" pitchFamily="34" charset="0"/>
            </a:endParaRPr>
          </a:p>
          <a:p>
            <a:pPr marL="342900" indent="-342900" fontAlgn="base">
              <a:buFont typeface="+mj-lt"/>
              <a:buAutoNum type="alphaUcPeriod"/>
            </a:pP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38262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Which of the following is/are component of STL</a:t>
            </a:r>
          </a:p>
          <a:p>
            <a:pPr marL="342900" indent="-342900" fontAlgn="base">
              <a:buFont typeface="+mj-lt"/>
              <a:buAutoNum type="arabicPeriod"/>
            </a:pPr>
            <a:endParaRPr lang="en-US" sz="1800" dirty="0">
              <a:latin typeface="Calibri" pitchFamily="34" charset="0"/>
              <a:cs typeface="Calibri" pitchFamily="34" charset="0"/>
            </a:endParaRPr>
          </a:p>
          <a:p>
            <a:pPr marL="342900" indent="-342900" fontAlgn="base">
              <a:buFont typeface="+mj-lt"/>
              <a:buAutoNum type="arabicPeriod"/>
            </a:pPr>
            <a:r>
              <a:rPr lang="en-US" sz="1800" dirty="0" smtClean="0">
                <a:latin typeface="Calibri" pitchFamily="34" charset="0"/>
                <a:cs typeface="Calibri" pitchFamily="34" charset="0"/>
              </a:rPr>
              <a:t>container</a:t>
            </a:r>
            <a:endParaRPr lang="en-US" sz="1800" dirty="0">
              <a:latin typeface="Calibri" pitchFamily="34" charset="0"/>
              <a:cs typeface="Calibri" pitchFamily="34" charset="0"/>
            </a:endParaRPr>
          </a:p>
          <a:p>
            <a:pPr marL="342900" indent="-342900" fontAlgn="base">
              <a:buFont typeface="+mj-lt"/>
              <a:buAutoNum type="arabicPeriod"/>
            </a:pPr>
            <a:r>
              <a:rPr lang="en-US" sz="1800" dirty="0" smtClean="0">
                <a:solidFill>
                  <a:schemeClr val="tx1"/>
                </a:solidFill>
                <a:latin typeface="Calibri" pitchFamily="34" charset="0"/>
                <a:cs typeface="Calibri" pitchFamily="34" charset="0"/>
              </a:rPr>
              <a:t>Algorithm</a:t>
            </a:r>
          </a:p>
          <a:p>
            <a:pPr marL="342900" indent="-342900" fontAlgn="base">
              <a:buFont typeface="+mj-lt"/>
              <a:buAutoNum type="arabicPeriod"/>
            </a:pPr>
            <a:r>
              <a:rPr lang="en-US" sz="1800" dirty="0" smtClean="0">
                <a:latin typeface="Calibri" pitchFamily="34" charset="0"/>
                <a:cs typeface="Calibri" pitchFamily="34" charset="0"/>
              </a:rPr>
              <a:t>Iterators</a:t>
            </a:r>
            <a:endParaRPr lang="en-US" sz="1800" dirty="0">
              <a:latin typeface="Calibri" pitchFamily="34" charset="0"/>
              <a:cs typeface="Calibri" pitchFamily="34" charset="0"/>
            </a:endParaRPr>
          </a:p>
          <a:p>
            <a:pPr marL="342900" indent="-342900" fontAlgn="base">
              <a:buFont typeface="+mj-lt"/>
              <a:buAutoNum type="arabicPeriod"/>
            </a:pPr>
            <a:r>
              <a:rPr lang="en-US" sz="1800" dirty="0" smtClean="0">
                <a:latin typeface="Calibri" pitchFamily="34" charset="0"/>
                <a:cs typeface="Calibri" pitchFamily="34" charset="0"/>
              </a:rPr>
              <a:t>Vector</a:t>
            </a:r>
          </a:p>
          <a:p>
            <a:pPr marL="342900" indent="-342900" fontAlgn="base">
              <a:buFont typeface="+mj-lt"/>
              <a:buAutoNum type="arabicPeriod"/>
            </a:pPr>
            <a:endParaRPr lang="en-US" sz="1800" dirty="0">
              <a:latin typeface="Calibri" pitchFamily="34" charset="0"/>
              <a:cs typeface="Calibri" pitchFamily="34" charset="0"/>
            </a:endParaRPr>
          </a:p>
          <a:p>
            <a:pPr marL="342900" indent="-342900" fontAlgn="base">
              <a:buFont typeface="+mj-lt"/>
              <a:buAutoNum type="alphaUcPeriod"/>
            </a:pPr>
            <a:r>
              <a:rPr lang="en-US" sz="1800" dirty="0" smtClean="0">
                <a:latin typeface="Calibri" pitchFamily="34" charset="0"/>
                <a:cs typeface="Calibri" pitchFamily="34" charset="0"/>
              </a:rPr>
              <a:t>1,2,3 </a:t>
            </a:r>
          </a:p>
          <a:p>
            <a:pPr marL="342900" indent="-342900" fontAlgn="base">
              <a:buFont typeface="+mj-lt"/>
              <a:buAutoNum type="alphaUcPeriod"/>
            </a:pPr>
            <a:r>
              <a:rPr lang="en-US" sz="1800" dirty="0" smtClean="0">
                <a:latin typeface="Calibri" pitchFamily="34" charset="0"/>
                <a:cs typeface="Calibri" pitchFamily="34" charset="0"/>
              </a:rPr>
              <a:t>1,3.4 </a:t>
            </a:r>
          </a:p>
          <a:p>
            <a:pPr marL="342900" indent="-342900" fontAlgn="base">
              <a:buFont typeface="+mj-lt"/>
              <a:buAutoNum type="alphaUcPeriod"/>
            </a:pPr>
            <a:r>
              <a:rPr lang="en-US" sz="1800" dirty="0" smtClean="0">
                <a:solidFill>
                  <a:srgbClr val="FF0000"/>
                </a:solidFill>
                <a:latin typeface="Calibri" pitchFamily="34" charset="0"/>
                <a:cs typeface="Calibri" pitchFamily="34" charset="0"/>
              </a:rPr>
              <a:t>All</a:t>
            </a:r>
          </a:p>
          <a:p>
            <a:pPr marL="342900" indent="-342900" fontAlgn="base">
              <a:buFont typeface="+mj-lt"/>
              <a:buAutoNum type="alphaUcPeriod"/>
            </a:pPr>
            <a:r>
              <a:rPr lang="en-US" sz="1800" dirty="0" smtClean="0">
                <a:latin typeface="Calibri" pitchFamily="34" charset="0"/>
                <a:cs typeface="Calibri" pitchFamily="34" charset="0"/>
              </a:rPr>
              <a:t>1,4 </a:t>
            </a:r>
          </a:p>
          <a:p>
            <a:pPr fontAlgn="base"/>
            <a:endParaRPr lang="en-US" sz="1800" dirty="0" smtClean="0">
              <a:latin typeface="Calibri" pitchFamily="34" charset="0"/>
              <a:cs typeface="Calibri" pitchFamily="34" charset="0"/>
            </a:endParaRPr>
          </a:p>
          <a:p>
            <a:pPr marL="342900" indent="-342900" fontAlgn="base">
              <a:buFont typeface="+mj-lt"/>
              <a:buAutoNum type="alphaUcPeriod"/>
            </a:pP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27416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Which of the following is not a function of Vector container in STL</a:t>
            </a:r>
          </a:p>
          <a:p>
            <a:pPr marL="342900" indent="-342900" fontAlgn="base">
              <a:buFont typeface="+mj-lt"/>
              <a:buAutoNum type="arabicPeriod"/>
            </a:pPr>
            <a:endParaRPr lang="en-US" sz="1800" dirty="0">
              <a:latin typeface="Calibri" pitchFamily="34" charset="0"/>
              <a:cs typeface="Calibri" pitchFamily="34" charset="0"/>
            </a:endParaRPr>
          </a:p>
          <a:p>
            <a:pPr marL="342900" indent="-342900" fontAlgn="base">
              <a:buFont typeface="+mj-lt"/>
              <a:buAutoNum type="arabicPeriod"/>
            </a:pPr>
            <a:r>
              <a:rPr lang="en-US" sz="1800" dirty="0" smtClean="0">
                <a:latin typeface="Calibri" pitchFamily="34" charset="0"/>
                <a:cs typeface="Calibri" pitchFamily="34" charset="0"/>
              </a:rPr>
              <a:t>at</a:t>
            </a:r>
            <a:endParaRPr lang="en-US" sz="1800" dirty="0">
              <a:latin typeface="Calibri" pitchFamily="34" charset="0"/>
              <a:cs typeface="Calibri" pitchFamily="34" charset="0"/>
            </a:endParaRPr>
          </a:p>
          <a:p>
            <a:pPr marL="342900" indent="-342900" fontAlgn="base">
              <a:buFont typeface="+mj-lt"/>
              <a:buAutoNum type="arabicPeriod"/>
            </a:pPr>
            <a:r>
              <a:rPr lang="en-US" sz="1800" dirty="0" smtClean="0">
                <a:solidFill>
                  <a:schemeClr val="tx1"/>
                </a:solidFill>
                <a:latin typeface="Calibri" pitchFamily="34" charset="0"/>
                <a:cs typeface="Calibri" pitchFamily="34" charset="0"/>
              </a:rPr>
              <a:t>empty</a:t>
            </a:r>
          </a:p>
          <a:p>
            <a:pPr marL="342900" indent="-342900" fontAlgn="base">
              <a:buFont typeface="+mj-lt"/>
              <a:buAutoNum type="arabicPeriod"/>
            </a:pPr>
            <a:r>
              <a:rPr lang="en-US" sz="1800" dirty="0" smtClean="0">
                <a:latin typeface="Calibri" pitchFamily="34" charset="0"/>
                <a:cs typeface="Calibri" pitchFamily="34" charset="0"/>
              </a:rPr>
              <a:t>throw</a:t>
            </a:r>
            <a:endParaRPr lang="en-US" sz="1800" dirty="0">
              <a:latin typeface="Calibri" pitchFamily="34" charset="0"/>
              <a:cs typeface="Calibri" pitchFamily="34" charset="0"/>
            </a:endParaRPr>
          </a:p>
          <a:p>
            <a:pPr marL="342900" indent="-342900" fontAlgn="base">
              <a:buFont typeface="+mj-lt"/>
              <a:buAutoNum type="arabicPeriod"/>
            </a:pPr>
            <a:r>
              <a:rPr lang="en-US" sz="1800" dirty="0" smtClean="0">
                <a:latin typeface="Calibri" pitchFamily="34" charset="0"/>
                <a:cs typeface="Calibri" pitchFamily="34" charset="0"/>
              </a:rPr>
              <a:t>size</a:t>
            </a:r>
            <a:endParaRPr lang="en-US" sz="1800" dirty="0" smtClean="0">
              <a:latin typeface="Calibri" pitchFamily="34" charset="0"/>
              <a:cs typeface="Calibri" pitchFamily="34" charset="0"/>
            </a:endParaRPr>
          </a:p>
          <a:p>
            <a:pPr fontAlgn="base"/>
            <a:endParaRPr lang="en-US" sz="1800" dirty="0" smtClean="0">
              <a:latin typeface="Calibri" pitchFamily="34" charset="0"/>
              <a:cs typeface="Calibri" pitchFamily="34" charset="0"/>
            </a:endParaRPr>
          </a:p>
          <a:p>
            <a:pPr marL="342900" indent="-342900" fontAlgn="base">
              <a:buFont typeface="+mj-lt"/>
              <a:buAutoNum type="alphaUcPeriod"/>
            </a:pP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84259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solidFill>
                  <a:schemeClr val="tx1"/>
                </a:solidFill>
                <a:latin typeface="Calibri"/>
                <a:ea typeface="Calibri"/>
                <a:cs typeface="Calibri"/>
                <a:sym typeface="Calibri"/>
              </a:rPr>
              <a:t>Let’s Get Started-</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 xmlns:a16="http://schemas.microsoft.com/office/drawing/2014/main"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C++</a:t>
            </a: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Which of the following is not a function of Vector container in STL</a:t>
            </a:r>
          </a:p>
          <a:p>
            <a:pPr marL="342900" indent="-342900" fontAlgn="base">
              <a:buFont typeface="+mj-lt"/>
              <a:buAutoNum type="arabicPeriod"/>
            </a:pPr>
            <a:endParaRPr lang="en-US" sz="1800" dirty="0">
              <a:latin typeface="Calibri" pitchFamily="34" charset="0"/>
              <a:cs typeface="Calibri" pitchFamily="34" charset="0"/>
            </a:endParaRPr>
          </a:p>
          <a:p>
            <a:pPr marL="342900" indent="-342900" fontAlgn="base">
              <a:buFont typeface="+mj-lt"/>
              <a:buAutoNum type="arabicPeriod"/>
            </a:pPr>
            <a:r>
              <a:rPr lang="en-US" sz="1800" dirty="0" smtClean="0">
                <a:latin typeface="Calibri" pitchFamily="34" charset="0"/>
                <a:cs typeface="Calibri" pitchFamily="34" charset="0"/>
              </a:rPr>
              <a:t>at</a:t>
            </a:r>
            <a:endParaRPr lang="en-US" sz="1800" dirty="0">
              <a:latin typeface="Calibri" pitchFamily="34" charset="0"/>
              <a:cs typeface="Calibri" pitchFamily="34" charset="0"/>
            </a:endParaRPr>
          </a:p>
          <a:p>
            <a:pPr marL="342900" indent="-342900" fontAlgn="base">
              <a:buFont typeface="+mj-lt"/>
              <a:buAutoNum type="arabicPeriod"/>
            </a:pPr>
            <a:r>
              <a:rPr lang="en-US" sz="1800" dirty="0" smtClean="0">
                <a:solidFill>
                  <a:schemeClr val="tx1"/>
                </a:solidFill>
                <a:latin typeface="Calibri" pitchFamily="34" charset="0"/>
                <a:cs typeface="Calibri" pitchFamily="34" charset="0"/>
              </a:rPr>
              <a:t>empty</a:t>
            </a:r>
          </a:p>
          <a:p>
            <a:pPr marL="342900" indent="-342900" fontAlgn="base">
              <a:buFont typeface="+mj-lt"/>
              <a:buAutoNum type="arabicPeriod"/>
            </a:pPr>
            <a:r>
              <a:rPr lang="en-US" sz="1800" b="1" dirty="0" smtClean="0">
                <a:solidFill>
                  <a:srgbClr val="FF0000"/>
                </a:solidFill>
                <a:latin typeface="Calibri" pitchFamily="34" charset="0"/>
                <a:cs typeface="Calibri" pitchFamily="34" charset="0"/>
              </a:rPr>
              <a:t>throw</a:t>
            </a:r>
            <a:endParaRPr lang="en-US" sz="1800" b="1" dirty="0">
              <a:solidFill>
                <a:srgbClr val="FF0000"/>
              </a:solidFill>
              <a:latin typeface="Calibri" pitchFamily="34" charset="0"/>
              <a:cs typeface="Calibri" pitchFamily="34" charset="0"/>
            </a:endParaRPr>
          </a:p>
          <a:p>
            <a:pPr marL="342900" indent="-342900" fontAlgn="base">
              <a:buFont typeface="+mj-lt"/>
              <a:buAutoNum type="arabicPeriod"/>
            </a:pPr>
            <a:r>
              <a:rPr lang="en-US" sz="1800" dirty="0" smtClean="0">
                <a:latin typeface="Calibri" pitchFamily="34" charset="0"/>
                <a:cs typeface="Calibri" pitchFamily="34" charset="0"/>
              </a:rPr>
              <a:t>size</a:t>
            </a:r>
            <a:endParaRPr lang="en-US" sz="1800" dirty="0" smtClean="0">
              <a:latin typeface="Calibri" pitchFamily="34" charset="0"/>
              <a:cs typeface="Calibri" pitchFamily="34" charset="0"/>
            </a:endParaRPr>
          </a:p>
          <a:p>
            <a:pPr fontAlgn="base"/>
            <a:endParaRPr lang="en-US" sz="1800" dirty="0" smtClean="0">
              <a:latin typeface="Calibri" pitchFamily="34" charset="0"/>
              <a:cs typeface="Calibri" pitchFamily="34" charset="0"/>
            </a:endParaRPr>
          </a:p>
          <a:p>
            <a:pPr marL="342900" indent="-342900" fontAlgn="base">
              <a:buFont typeface="+mj-lt"/>
              <a:buAutoNum type="alphaUcPeriod"/>
            </a:pP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63338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Array and Vector are contiguous containers, </a:t>
            </a:r>
            <a:r>
              <a:rPr lang="en-US" sz="1800" dirty="0" err="1">
                <a:latin typeface="Calibri" pitchFamily="34" charset="0"/>
                <a:cs typeface="Calibri" pitchFamily="34" charset="0"/>
              </a:rPr>
              <a:t>i.e</a:t>
            </a:r>
            <a:r>
              <a:rPr lang="en-US" sz="1800" dirty="0">
                <a:latin typeface="Calibri" pitchFamily="34" charset="0"/>
                <a:cs typeface="Calibri" pitchFamily="34" charset="0"/>
              </a:rPr>
              <a:t> they store their data on continuous </a:t>
            </a:r>
            <a:r>
              <a:rPr lang="en-US" sz="1800" dirty="0" smtClean="0">
                <a:latin typeface="Calibri" pitchFamily="34" charset="0"/>
                <a:cs typeface="Calibri" pitchFamily="34" charset="0"/>
              </a:rPr>
              <a:t>memory</a:t>
            </a:r>
          </a:p>
          <a:p>
            <a:r>
              <a:rPr lang="en-US" sz="1800" dirty="0" smtClean="0">
                <a:latin typeface="Calibri" pitchFamily="34" charset="0"/>
                <a:cs typeface="Calibri" pitchFamily="34" charset="0"/>
              </a:rPr>
              <a:t/>
            </a:r>
            <a:br>
              <a:rPr lang="en-US" sz="1800" dirty="0" smtClean="0">
                <a:latin typeface="Calibri" pitchFamily="34" charset="0"/>
                <a:cs typeface="Calibri" pitchFamily="34" charset="0"/>
              </a:rPr>
            </a:br>
            <a:r>
              <a:rPr lang="en-US" sz="1800" dirty="0" smtClean="0">
                <a:latin typeface="Calibri" pitchFamily="34" charset="0"/>
                <a:cs typeface="Calibri" pitchFamily="34" charset="0"/>
              </a:rPr>
              <a:t>The </a:t>
            </a:r>
            <a:r>
              <a:rPr lang="en-US" sz="1800" dirty="0">
                <a:latin typeface="Calibri" pitchFamily="34" charset="0"/>
                <a:cs typeface="Calibri" pitchFamily="34" charset="0"/>
              </a:rPr>
              <a:t>the insert operation at the middle of vector/array is very costly (in terms of number of </a:t>
            </a:r>
            <a:r>
              <a:rPr lang="en-US" sz="1800" dirty="0" err="1">
                <a:latin typeface="Calibri" pitchFamily="34" charset="0"/>
                <a:cs typeface="Calibri" pitchFamily="34" charset="0"/>
              </a:rPr>
              <a:t>operaton</a:t>
            </a:r>
            <a:r>
              <a:rPr lang="en-US" sz="1800" dirty="0">
                <a:latin typeface="Calibri" pitchFamily="34" charset="0"/>
                <a:cs typeface="Calibri" pitchFamily="34" charset="0"/>
              </a:rPr>
              <a:t> and process time) because we have to shift all the elements, linked list overcome this problem. </a:t>
            </a:r>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a:p>
            <a:r>
              <a:rPr lang="en-US" sz="1800" dirty="0" smtClean="0">
                <a:latin typeface="Calibri" pitchFamily="34" charset="0"/>
                <a:cs typeface="Calibri" pitchFamily="34" charset="0"/>
              </a:rPr>
              <a:t>Linked </a:t>
            </a:r>
            <a:r>
              <a:rPr lang="en-US" sz="1800" dirty="0">
                <a:latin typeface="Calibri" pitchFamily="34" charset="0"/>
                <a:cs typeface="Calibri" pitchFamily="34" charset="0"/>
              </a:rPr>
              <a:t>list can be implemented by using the list container.</a:t>
            </a: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List</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13880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6" y="636905"/>
            <a:ext cx="4559272" cy="4379804"/>
          </a:xfrm>
          <a:prstGeom prst="rect">
            <a:avLst/>
          </a:prstGeom>
          <a:noFill/>
          <a:ln>
            <a:solidFill>
              <a:schemeClr val="tx1"/>
            </a:solidFill>
          </a:ln>
        </p:spPr>
        <p:txBody>
          <a:bodyPr spcFirstLastPara="1" wrap="square" lIns="91425" tIns="91425" rIns="91425" bIns="91425" anchor="t" anchorCtr="0">
            <a:noAutofit/>
          </a:bodyPr>
          <a:lstStyle/>
          <a:p>
            <a:r>
              <a:rPr lang="en-US" sz="1800" dirty="0">
                <a:latin typeface="Calibri" pitchFamily="34" charset="0"/>
                <a:cs typeface="Calibri" pitchFamily="34" charset="0"/>
              </a:rPr>
              <a:t>include &lt;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r>
              <a:rPr lang="en-US" sz="1800" dirty="0">
                <a:latin typeface="Calibri" pitchFamily="34" charset="0"/>
                <a:cs typeface="Calibri" pitchFamily="34" charset="0"/>
              </a:rPr>
              <a:t>#include &lt;list&gt;</a:t>
            </a:r>
          </a:p>
          <a:p>
            <a:r>
              <a:rPr lang="en-US" sz="1800" dirty="0">
                <a:latin typeface="Calibri" pitchFamily="34" charset="0"/>
                <a:cs typeface="Calibri" pitchFamily="34" charset="0"/>
              </a:rPr>
              <a:t>u</a:t>
            </a:r>
            <a:r>
              <a:rPr lang="en-US" sz="1800" dirty="0" smtClean="0">
                <a:latin typeface="Calibri" pitchFamily="34" charset="0"/>
                <a:cs typeface="Calibri" pitchFamily="34" charset="0"/>
              </a:rPr>
              <a:t>sing namespace </a:t>
            </a:r>
            <a:r>
              <a:rPr lang="en-US" sz="1800" dirty="0" err="1" smtClean="0">
                <a:latin typeface="Calibri" pitchFamily="34" charset="0"/>
                <a:cs typeface="Calibri" pitchFamily="34" charset="0"/>
              </a:rPr>
              <a:t>std</a:t>
            </a:r>
            <a:r>
              <a:rPr lang="en-US" sz="1800" dirty="0" smtClean="0">
                <a:latin typeface="Calibri" pitchFamily="34" charset="0"/>
                <a:cs typeface="Calibri" pitchFamily="34" charset="0"/>
              </a:rPr>
              <a:t>;</a:t>
            </a:r>
            <a:endParaRPr lang="en-US" sz="1800" dirty="0">
              <a:latin typeface="Calibri" pitchFamily="34" charset="0"/>
              <a:cs typeface="Calibri" pitchFamily="34" charset="0"/>
            </a:endParaRPr>
          </a:p>
          <a:p>
            <a:r>
              <a:rPr lang="en-US" sz="1800" dirty="0" err="1">
                <a:latin typeface="Calibri" pitchFamily="34" charset="0"/>
                <a:cs typeface="Calibri" pitchFamily="34" charset="0"/>
              </a:rPr>
              <a:t>int</a:t>
            </a:r>
            <a:r>
              <a:rPr lang="en-US" sz="1800" dirty="0">
                <a:latin typeface="Calibri" pitchFamily="34" charset="0"/>
                <a:cs typeface="Calibri" pitchFamily="34" charset="0"/>
              </a:rPr>
              <a:t> main()</a:t>
            </a:r>
          </a:p>
          <a:p>
            <a:r>
              <a:rPr lang="en-US" sz="1800" dirty="0">
                <a:latin typeface="Calibri" pitchFamily="34" charset="0"/>
                <a:cs typeface="Calibri" pitchFamily="34" charset="0"/>
              </a:rPr>
              <a:t>{</a:t>
            </a:r>
          </a:p>
          <a:p>
            <a:r>
              <a:rPr lang="en-US" sz="1800" dirty="0">
                <a:latin typeface="Calibri" pitchFamily="34" charset="0"/>
                <a:cs typeface="Calibri" pitchFamily="34" charset="0"/>
              </a:rPr>
              <a:t>    </a:t>
            </a:r>
            <a:r>
              <a:rPr lang="en-US" sz="1800" dirty="0" smtClean="0">
                <a:latin typeface="Calibri" pitchFamily="34" charset="0"/>
                <a:cs typeface="Calibri" pitchFamily="34" charset="0"/>
              </a:rPr>
              <a:t>list&lt;</a:t>
            </a:r>
            <a:r>
              <a:rPr lang="en-US" sz="1800" dirty="0" err="1" smtClean="0">
                <a:latin typeface="Calibri" pitchFamily="34" charset="0"/>
                <a:cs typeface="Calibri" pitchFamily="34" charset="0"/>
              </a:rPr>
              <a:t>int</a:t>
            </a:r>
            <a:r>
              <a:rPr lang="en-US" sz="1800" dirty="0">
                <a:latin typeface="Calibri" pitchFamily="34" charset="0"/>
                <a:cs typeface="Calibri" pitchFamily="34" charset="0"/>
              </a:rPr>
              <a:t>&gt; l;</a:t>
            </a:r>
          </a:p>
          <a:p>
            <a:r>
              <a:rPr lang="en-US" sz="1800" dirty="0">
                <a:latin typeface="Calibri" pitchFamily="34" charset="0"/>
                <a:cs typeface="Calibri" pitchFamily="34" charset="0"/>
              </a:rPr>
              <a:t>}</a:t>
            </a:r>
          </a:p>
          <a:p>
            <a:r>
              <a:rPr lang="en-US" sz="1800" dirty="0">
                <a:latin typeface="Calibri" pitchFamily="34" charset="0"/>
                <a:cs typeface="Calibri" pitchFamily="34" charset="0"/>
              </a:rPr>
              <a:t>/* Creates a new empty linked list l </a:t>
            </a:r>
            <a:r>
              <a:rPr lang="en-US" sz="1800" dirty="0" smtClean="0">
                <a:latin typeface="Calibri" pitchFamily="34" charset="0"/>
                <a:cs typeface="Calibri" pitchFamily="34" charset="0"/>
              </a:rPr>
              <a:t>*/</a:t>
            </a:r>
          </a:p>
          <a:p>
            <a:endParaRPr lang="en-US" sz="1800" dirty="0" smtClean="0">
              <a:latin typeface="Calibri" pitchFamily="34" charset="0"/>
              <a:cs typeface="Calibri" pitchFamily="34" charset="0"/>
            </a:endParaRPr>
          </a:p>
          <a:p>
            <a:r>
              <a:rPr lang="en-IN" sz="1800" dirty="0">
                <a:latin typeface="Calibri" pitchFamily="34" charset="0"/>
                <a:cs typeface="Calibri" pitchFamily="34" charset="0"/>
              </a:rPr>
              <a:t/>
            </a:r>
            <a:br>
              <a:rPr lang="en-IN" sz="1800" dirty="0">
                <a:latin typeface="Calibri" pitchFamily="34" charset="0"/>
                <a:cs typeface="Calibri" pitchFamily="34" charset="0"/>
              </a:rPr>
            </a:br>
            <a:endParaRPr lang="en-IN"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List</a:t>
            </a:r>
            <a:endParaRPr lang="en" sz="2400" b="1" dirty="0">
              <a:solidFill>
                <a:srgbClr val="FFFFFF"/>
              </a:solidFill>
              <a:latin typeface="Calibri" panose="020F0502020204030204" pitchFamily="34" charset="0"/>
              <a:cs typeface="Calibri" panose="020F0502020204030204" pitchFamily="34" charset="0"/>
            </a:endParaRPr>
          </a:p>
        </p:txBody>
      </p:sp>
      <p:pic>
        <p:nvPicPr>
          <p:cNvPr id="4098" name="Picture 2" descr="List creation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1839" y="2826807"/>
            <a:ext cx="3076575" cy="18954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655128" y="636905"/>
            <a:ext cx="4405745" cy="4247317"/>
          </a:xfrm>
          <a:prstGeom prst="rect">
            <a:avLst/>
          </a:prstGeom>
          <a:noFill/>
          <a:ln>
            <a:solidFill>
              <a:schemeClr val="tx1"/>
            </a:solidFill>
          </a:ln>
        </p:spPr>
        <p:txBody>
          <a:bodyPr wrap="square" rtlCol="0">
            <a:spAutoFit/>
          </a:bodyPr>
          <a:lstStyle/>
          <a:p>
            <a:r>
              <a:rPr lang="en-US" sz="1800" dirty="0">
                <a:latin typeface="Calibri" pitchFamily="34" charset="0"/>
                <a:cs typeface="Calibri" pitchFamily="34" charset="0"/>
              </a:rPr>
              <a:t>Similar to vector and array, lists can also be initialized with parameters,</a:t>
            </a:r>
          </a:p>
          <a:p>
            <a:r>
              <a:rPr lang="en-US" sz="1800" dirty="0">
                <a:latin typeface="Calibri" pitchFamily="34" charset="0"/>
                <a:cs typeface="Calibri" pitchFamily="34" charset="0"/>
              </a:rPr>
              <a:t/>
            </a:r>
            <a:br>
              <a:rPr lang="en-US" sz="1800" dirty="0">
                <a:latin typeface="Calibri" pitchFamily="34" charset="0"/>
                <a:cs typeface="Calibri" pitchFamily="34" charset="0"/>
              </a:rPr>
            </a:br>
            <a:r>
              <a:rPr lang="en-US" sz="1800" dirty="0">
                <a:latin typeface="Calibri" pitchFamily="34" charset="0"/>
                <a:cs typeface="Calibri" pitchFamily="34" charset="0"/>
              </a:rPr>
              <a:t>list&lt;</a:t>
            </a:r>
            <a:r>
              <a:rPr lang="en-US" sz="1800" dirty="0" err="1">
                <a:latin typeface="Calibri" pitchFamily="34" charset="0"/>
                <a:cs typeface="Calibri" pitchFamily="34" charset="0"/>
              </a:rPr>
              <a:t>int</a:t>
            </a:r>
            <a:r>
              <a:rPr lang="en-US" sz="1800" dirty="0">
                <a:latin typeface="Calibri" pitchFamily="34" charset="0"/>
                <a:cs typeface="Calibri" pitchFamily="34" charset="0"/>
              </a:rPr>
              <a:t>&gt; l{1,2,3}; </a:t>
            </a:r>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p:txBody>
      </p:sp>
    </p:spTree>
    <p:extLst>
      <p:ext uri="{BB962C8B-B14F-4D97-AF65-F5344CB8AC3E}">
        <p14:creationId xmlns:p14="http://schemas.microsoft.com/office/powerpoint/2010/main" val="16620342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4" y="636905"/>
            <a:ext cx="9048145" cy="4379804"/>
          </a:xfrm>
          <a:prstGeom prst="rect">
            <a:avLst/>
          </a:prstGeom>
          <a:noFill/>
          <a:ln>
            <a:solidFill>
              <a:schemeClr val="tx1"/>
            </a:solidFill>
          </a:ln>
        </p:spPr>
        <p:txBody>
          <a:bodyPr spcFirstLastPara="1" wrap="square" lIns="91425" tIns="91425" rIns="91425" bIns="91425" anchor="t" anchorCtr="0">
            <a:noAutofit/>
          </a:bodyPr>
          <a:lstStyle/>
          <a:p>
            <a:r>
              <a:rPr lang="en-US" sz="1800" dirty="0">
                <a:latin typeface="Calibri" pitchFamily="34" charset="0"/>
                <a:cs typeface="Calibri" pitchFamily="34" charset="0"/>
              </a:rPr>
              <a:t>#include &lt;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r>
              <a:rPr lang="en-US" sz="1800" dirty="0">
                <a:latin typeface="Calibri" pitchFamily="34" charset="0"/>
                <a:cs typeface="Calibri" pitchFamily="34" charset="0"/>
              </a:rPr>
              <a:t>#include &lt;list&gt;</a:t>
            </a:r>
          </a:p>
          <a:p>
            <a:r>
              <a:rPr lang="en-US" sz="1800" dirty="0" smtClean="0">
                <a:latin typeface="Calibri" pitchFamily="34" charset="0"/>
                <a:cs typeface="Calibri" pitchFamily="34" charset="0"/>
              </a:rPr>
              <a:t>using namespace </a:t>
            </a:r>
            <a:r>
              <a:rPr lang="en-US" sz="1800" dirty="0" err="1" smtClean="0">
                <a:latin typeface="Calibri" pitchFamily="34" charset="0"/>
                <a:cs typeface="Calibri" pitchFamily="34" charset="0"/>
              </a:rPr>
              <a:t>std</a:t>
            </a:r>
            <a:r>
              <a:rPr lang="en-US" sz="1800" dirty="0" smtClean="0">
                <a:latin typeface="Calibri" pitchFamily="34" charset="0"/>
                <a:cs typeface="Calibri" pitchFamily="34" charset="0"/>
              </a:rPr>
              <a:t>;</a:t>
            </a:r>
            <a:endParaRPr lang="en-US" sz="1800" dirty="0">
              <a:latin typeface="Calibri" pitchFamily="34" charset="0"/>
              <a:cs typeface="Calibri" pitchFamily="34" charset="0"/>
            </a:endParaRPr>
          </a:p>
          <a:p>
            <a:r>
              <a:rPr lang="en-US" sz="1800" dirty="0" err="1">
                <a:latin typeface="Calibri" pitchFamily="34" charset="0"/>
                <a:cs typeface="Calibri" pitchFamily="34" charset="0"/>
              </a:rPr>
              <a:t>int</a:t>
            </a:r>
            <a:r>
              <a:rPr lang="en-US" sz="1800" dirty="0">
                <a:latin typeface="Calibri" pitchFamily="34" charset="0"/>
                <a:cs typeface="Calibri" pitchFamily="34" charset="0"/>
              </a:rPr>
              <a:t> main()</a:t>
            </a:r>
          </a:p>
          <a:p>
            <a:r>
              <a:rPr lang="en-US" sz="1800" dirty="0">
                <a:latin typeface="Calibri" pitchFamily="34" charset="0"/>
                <a:cs typeface="Calibri" pitchFamily="34" charset="0"/>
              </a:rPr>
              <a:t>{</a:t>
            </a:r>
          </a:p>
          <a:p>
            <a:r>
              <a:rPr lang="en-US" sz="1800" dirty="0">
                <a:latin typeface="Calibri" pitchFamily="34" charset="0"/>
                <a:cs typeface="Calibri" pitchFamily="34" charset="0"/>
              </a:rPr>
              <a:t>    list&lt;</a:t>
            </a:r>
            <a:r>
              <a:rPr lang="en-US" sz="1800" dirty="0" err="1">
                <a:latin typeface="Calibri" pitchFamily="34" charset="0"/>
                <a:cs typeface="Calibri" pitchFamily="34" charset="0"/>
              </a:rPr>
              <a:t>int</a:t>
            </a:r>
            <a:r>
              <a:rPr lang="en-US" sz="1800" dirty="0">
                <a:latin typeface="Calibri" pitchFamily="34" charset="0"/>
                <a:cs typeface="Calibri" pitchFamily="34" charset="0"/>
              </a:rPr>
              <a:t>&gt; </a:t>
            </a:r>
            <a:r>
              <a:rPr lang="en-US" sz="1800" dirty="0" err="1">
                <a:latin typeface="Calibri" pitchFamily="34" charset="0"/>
                <a:cs typeface="Calibri" pitchFamily="34" charset="0"/>
              </a:rPr>
              <a:t>myList</a:t>
            </a:r>
            <a:r>
              <a:rPr lang="en-US" sz="1800" dirty="0">
                <a:latin typeface="Calibri" pitchFamily="34" charset="0"/>
                <a:cs typeface="Calibri" pitchFamily="34" charset="0"/>
              </a:rPr>
              <a:t>{1,2,3};</a:t>
            </a:r>
          </a:p>
          <a:p>
            <a:r>
              <a:rPr lang="en-US" sz="1800" dirty="0">
                <a:latin typeface="Calibri" pitchFamily="34" charset="0"/>
                <a:cs typeface="Calibri" pitchFamily="34" charset="0"/>
              </a:rPr>
              <a:t>    /* creates list with 1,2,3 in it */</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list&lt;</a:t>
            </a:r>
            <a:r>
              <a:rPr lang="en-US" sz="1800" dirty="0" err="1">
                <a:latin typeface="Calibri" pitchFamily="34" charset="0"/>
                <a:cs typeface="Calibri" pitchFamily="34" charset="0"/>
              </a:rPr>
              <a:t>int</a:t>
            </a:r>
            <a:r>
              <a:rPr lang="en-US" sz="1800" dirty="0">
                <a:latin typeface="Calibri" pitchFamily="34" charset="0"/>
                <a:cs typeface="Calibri" pitchFamily="34" charset="0"/>
              </a:rPr>
              <a:t>&gt; </a:t>
            </a:r>
            <a:r>
              <a:rPr lang="en-US" sz="1800" dirty="0" err="1">
                <a:latin typeface="Calibri" pitchFamily="34" charset="0"/>
                <a:cs typeface="Calibri" pitchFamily="34" charset="0"/>
              </a:rPr>
              <a:t>myNewList</a:t>
            </a:r>
            <a:r>
              <a:rPr lang="en-US" sz="1800" dirty="0">
                <a:latin typeface="Calibri" pitchFamily="34" charset="0"/>
                <a:cs typeface="Calibri" pitchFamily="34" charset="0"/>
              </a:rPr>
              <a:t> = 1;</a:t>
            </a:r>
          </a:p>
          <a:p>
            <a:r>
              <a:rPr lang="en-US" sz="1800" dirty="0">
                <a:latin typeface="Calibri" pitchFamily="34" charset="0"/>
                <a:cs typeface="Calibri" pitchFamily="34" charset="0"/>
              </a:rPr>
              <a:t>    /*  create list </a:t>
            </a:r>
            <a:r>
              <a:rPr lang="en-US" sz="1800" dirty="0" err="1">
                <a:latin typeface="Calibri" pitchFamily="34" charset="0"/>
                <a:cs typeface="Calibri" pitchFamily="34" charset="0"/>
              </a:rPr>
              <a:t>myNewList</a:t>
            </a:r>
            <a:r>
              <a:rPr lang="en-US" sz="1800" dirty="0">
                <a:latin typeface="Calibri" pitchFamily="34" charset="0"/>
                <a:cs typeface="Calibri" pitchFamily="34" charset="0"/>
              </a:rPr>
              <a:t> of integer </a:t>
            </a:r>
          </a:p>
          <a:p>
            <a:r>
              <a:rPr lang="en-US" sz="1800" dirty="0">
                <a:latin typeface="Calibri" pitchFamily="34" charset="0"/>
                <a:cs typeface="Calibri" pitchFamily="34" charset="0"/>
              </a:rPr>
              <a:t>        and copies value of 1 into it*/</a:t>
            </a:r>
          </a:p>
          <a:p>
            <a:r>
              <a:rPr lang="en-US" sz="1800" dirty="0">
                <a:latin typeface="Calibri" pitchFamily="34" charset="0"/>
                <a:cs typeface="Calibri" pitchFamily="34" charset="0"/>
              </a:rPr>
              <a:t>}</a:t>
            </a:r>
            <a:endParaRPr lang="en-IN"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Practice question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72180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4" y="636905"/>
            <a:ext cx="9048145" cy="4379804"/>
          </a:xfrm>
          <a:prstGeom prst="rect">
            <a:avLst/>
          </a:prstGeom>
          <a:noFill/>
          <a:ln>
            <a:solidFill>
              <a:schemeClr val="tx1"/>
            </a:solidFill>
          </a:ln>
        </p:spPr>
        <p:txBody>
          <a:bodyPr spcFirstLastPara="1" wrap="square" lIns="91425" tIns="91425" rIns="91425" bIns="91425" anchor="t" anchorCtr="0">
            <a:noAutofit/>
          </a:bodyPr>
          <a:lstStyle/>
          <a:p>
            <a:r>
              <a:rPr lang="en-US" sz="1800" dirty="0">
                <a:latin typeface="Calibri" pitchFamily="34" charset="0"/>
                <a:cs typeface="Calibri" pitchFamily="34" charset="0"/>
              </a:rPr>
              <a:t>empty </a:t>
            </a:r>
            <a:r>
              <a:rPr lang="en-US" sz="1800" dirty="0" smtClean="0">
                <a:latin typeface="Calibri" pitchFamily="34" charset="0"/>
                <a:cs typeface="Calibri" pitchFamily="34" charset="0"/>
              </a:rPr>
              <a:t>function :This </a:t>
            </a:r>
            <a:r>
              <a:rPr lang="en-US" sz="1800" dirty="0">
                <a:latin typeface="Calibri" pitchFamily="34" charset="0"/>
                <a:cs typeface="Calibri" pitchFamily="34" charset="0"/>
              </a:rPr>
              <a:t>method returns true if the list is empty else returns false</a:t>
            </a:r>
            <a:r>
              <a:rPr lang="en-US" sz="1800" dirty="0" smtClean="0">
                <a:latin typeface="Calibri" pitchFamily="34" charset="0"/>
                <a:cs typeface="Calibri" pitchFamily="34" charset="0"/>
              </a:rPr>
              <a:t>.</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size </a:t>
            </a:r>
            <a:r>
              <a:rPr lang="en-US" sz="1800" dirty="0" smtClean="0">
                <a:latin typeface="Calibri" pitchFamily="34" charset="0"/>
                <a:cs typeface="Calibri" pitchFamily="34" charset="0"/>
              </a:rPr>
              <a:t>function : This </a:t>
            </a:r>
            <a:r>
              <a:rPr lang="en-US" sz="1800" dirty="0">
                <a:latin typeface="Calibri" pitchFamily="34" charset="0"/>
                <a:cs typeface="Calibri" pitchFamily="34" charset="0"/>
              </a:rPr>
              <a:t>method can be used to find the number of elements present in the list.</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front </a:t>
            </a:r>
            <a:r>
              <a:rPr lang="en-US" sz="1800" dirty="0">
                <a:latin typeface="Calibri" pitchFamily="34" charset="0"/>
                <a:cs typeface="Calibri" pitchFamily="34" charset="0"/>
              </a:rPr>
              <a:t>and back </a:t>
            </a:r>
            <a:r>
              <a:rPr lang="en-US" sz="1800" dirty="0" smtClean="0">
                <a:latin typeface="Calibri" pitchFamily="34" charset="0"/>
                <a:cs typeface="Calibri" pitchFamily="34" charset="0"/>
              </a:rPr>
              <a:t>function : front</a:t>
            </a:r>
            <a:r>
              <a:rPr lang="en-US" sz="1800" dirty="0">
                <a:latin typeface="Calibri" pitchFamily="34" charset="0"/>
                <a:cs typeface="Calibri" pitchFamily="34" charset="0"/>
              </a:rPr>
              <a:t>() is used to get the first element of the list from the start while back() is used to get the first element of the list from the back</a:t>
            </a:r>
            <a:r>
              <a:rPr lang="en-US" sz="1800" dirty="0" smtClean="0">
                <a:latin typeface="Calibri" pitchFamily="34" charset="0"/>
                <a:cs typeface="Calibri" pitchFamily="34" charset="0"/>
              </a:rPr>
              <a:t>.</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reverse</a:t>
            </a:r>
            <a:r>
              <a:rPr lang="en-US" sz="1800" dirty="0">
                <a:latin typeface="Calibri" pitchFamily="34" charset="0"/>
                <a:cs typeface="Calibri" pitchFamily="34" charset="0"/>
              </a:rPr>
              <a:t> </a:t>
            </a:r>
            <a:r>
              <a:rPr lang="en-US" sz="1800" dirty="0" smtClean="0">
                <a:latin typeface="Calibri" pitchFamily="34" charset="0"/>
                <a:cs typeface="Calibri" pitchFamily="34" charset="0"/>
              </a:rPr>
              <a:t>function :This </a:t>
            </a:r>
            <a:r>
              <a:rPr lang="en-US" sz="1800" dirty="0">
                <a:latin typeface="Calibri" pitchFamily="34" charset="0"/>
                <a:cs typeface="Calibri" pitchFamily="34" charset="0"/>
              </a:rPr>
              <a:t>method can be used to reverse a list completely</a:t>
            </a:r>
            <a:r>
              <a:rPr lang="en-US" sz="1800" dirty="0" smtClean="0">
                <a:latin typeface="Calibri" pitchFamily="34" charset="0"/>
                <a:cs typeface="Calibri" pitchFamily="34" charset="0"/>
              </a:rPr>
              <a:t>.</a:t>
            </a:r>
          </a:p>
          <a:p>
            <a:endParaRPr lang="en-US" sz="1800" dirty="0">
              <a:latin typeface="Calibri" pitchFamily="34" charset="0"/>
              <a:cs typeface="Calibri" pitchFamily="34" charset="0"/>
            </a:endParaRPr>
          </a:p>
          <a:p>
            <a:r>
              <a:rPr lang="en-US" sz="1800" dirty="0" err="1">
                <a:latin typeface="Calibri" pitchFamily="34" charset="0"/>
                <a:cs typeface="Calibri" pitchFamily="34" charset="0"/>
              </a:rPr>
              <a:t>push_back</a:t>
            </a:r>
            <a:r>
              <a:rPr lang="en-US" sz="1800" dirty="0">
                <a:latin typeface="Calibri" pitchFamily="34" charset="0"/>
                <a:cs typeface="Calibri" pitchFamily="34" charset="0"/>
              </a:rPr>
              <a:t> and </a:t>
            </a:r>
            <a:r>
              <a:rPr lang="en-US" sz="1800" dirty="0" err="1">
                <a:latin typeface="Calibri" pitchFamily="34" charset="0"/>
                <a:cs typeface="Calibri" pitchFamily="34" charset="0"/>
              </a:rPr>
              <a:t>push_front</a:t>
            </a:r>
            <a:r>
              <a:rPr lang="en-US" sz="1800" dirty="0">
                <a:latin typeface="Calibri" pitchFamily="34" charset="0"/>
                <a:cs typeface="Calibri" pitchFamily="34" charset="0"/>
              </a:rPr>
              <a:t> </a:t>
            </a:r>
            <a:r>
              <a:rPr lang="en-US" sz="1800" dirty="0" smtClean="0">
                <a:latin typeface="Calibri" pitchFamily="34" charset="0"/>
                <a:cs typeface="Calibri" pitchFamily="34" charset="0"/>
              </a:rPr>
              <a:t>functions :</a:t>
            </a:r>
            <a:endParaRPr lang="en-US" sz="1800" dirty="0">
              <a:latin typeface="Calibri" pitchFamily="34" charset="0"/>
              <a:cs typeface="Calibri" pitchFamily="34" charset="0"/>
            </a:endParaRPr>
          </a:p>
          <a:p>
            <a:r>
              <a:rPr lang="en-US" sz="1800" dirty="0" err="1">
                <a:latin typeface="Calibri" pitchFamily="34" charset="0"/>
                <a:cs typeface="Calibri" pitchFamily="34" charset="0"/>
              </a:rPr>
              <a:t>push_back</a:t>
            </a:r>
            <a:r>
              <a:rPr lang="en-US" sz="1800" dirty="0">
                <a:latin typeface="Calibri" pitchFamily="34" charset="0"/>
                <a:cs typeface="Calibri" pitchFamily="34" charset="0"/>
              </a:rPr>
              <a:t>(element) method is used to push elements into a list from the back.</a:t>
            </a:r>
          </a:p>
          <a:p>
            <a:r>
              <a:rPr lang="en-US" sz="1800" dirty="0" err="1">
                <a:latin typeface="Calibri" pitchFamily="34" charset="0"/>
                <a:cs typeface="Calibri" pitchFamily="34" charset="0"/>
              </a:rPr>
              <a:t>push_front</a:t>
            </a:r>
            <a:r>
              <a:rPr lang="en-US" sz="1800" dirty="0">
                <a:latin typeface="Calibri" pitchFamily="34" charset="0"/>
                <a:cs typeface="Calibri" pitchFamily="34" charset="0"/>
              </a:rPr>
              <a:t>(element) method is used to push elements into a list from the front.</a:t>
            </a:r>
          </a:p>
          <a:p>
            <a:endParaRPr lang="en-US" sz="1800" dirty="0" smtClean="0">
              <a:latin typeface="Calibri" pitchFamily="34" charset="0"/>
              <a:cs typeface="Calibri" pitchFamily="34" charset="0"/>
            </a:endParaRPr>
          </a:p>
          <a:p>
            <a:r>
              <a:rPr lang="en-US" sz="1800" dirty="0" err="1">
                <a:latin typeface="Calibri" pitchFamily="34" charset="0"/>
                <a:cs typeface="Calibri" pitchFamily="34" charset="0"/>
              </a:rPr>
              <a:t>p</a:t>
            </a:r>
            <a:r>
              <a:rPr lang="en-US" sz="1800" dirty="0" err="1" smtClean="0">
                <a:latin typeface="Calibri" pitchFamily="34" charset="0"/>
                <a:cs typeface="Calibri" pitchFamily="34" charset="0"/>
              </a:rPr>
              <a:t>op_front</a:t>
            </a:r>
            <a:r>
              <a:rPr lang="en-US" sz="1800" dirty="0" smtClean="0">
                <a:latin typeface="Calibri" pitchFamily="34" charset="0"/>
                <a:cs typeface="Calibri" pitchFamily="34" charset="0"/>
              </a:rPr>
              <a:t>() , </a:t>
            </a:r>
            <a:r>
              <a:rPr lang="en-US" sz="1800" dirty="0" err="1" smtClean="0">
                <a:latin typeface="Calibri" pitchFamily="34" charset="0"/>
                <a:cs typeface="Calibri" pitchFamily="34" charset="0"/>
              </a:rPr>
              <a:t>pop_back</a:t>
            </a:r>
            <a:r>
              <a:rPr lang="en-US" sz="1800" dirty="0" smtClean="0">
                <a:latin typeface="Calibri" pitchFamily="34" charset="0"/>
                <a:cs typeface="Calibri" pitchFamily="34" charset="0"/>
              </a:rPr>
              <a:t>(): </a:t>
            </a:r>
            <a:r>
              <a:rPr lang="en-US" sz="1800" dirty="0" err="1"/>
              <a:t>pop_front</a:t>
            </a:r>
            <a:r>
              <a:rPr lang="en-US" sz="1800" dirty="0"/>
              <a:t>()</a:t>
            </a:r>
            <a:r>
              <a:rPr lang="en-US" sz="1800" dirty="0"/>
              <a:t> removes first element from the start of the list. While </a:t>
            </a:r>
            <a:r>
              <a:rPr lang="en-US" sz="1800" dirty="0" err="1"/>
              <a:t>pop_back</a:t>
            </a:r>
            <a:r>
              <a:rPr lang="en-US" sz="1800" dirty="0"/>
              <a:t>()</a:t>
            </a:r>
            <a:r>
              <a:rPr lang="en-US" sz="1800" dirty="0"/>
              <a:t> removes first element from the end of the list.</a:t>
            </a:r>
            <a:endParaRPr lang="en-US" sz="1800" dirty="0" smtClean="0">
              <a:latin typeface="Calibri" pitchFamily="34" charset="0"/>
              <a:cs typeface="Calibri" pitchFamily="34" charset="0"/>
            </a:endParaRPr>
          </a:p>
          <a:p>
            <a:r>
              <a:rPr lang="en-US" sz="1800" dirty="0">
                <a:latin typeface="Calibri" pitchFamily="34" charset="0"/>
                <a:cs typeface="Calibri" pitchFamily="34" charset="0"/>
              </a:rPr>
              <a:t/>
            </a:r>
            <a:br>
              <a:rPr lang="en-US" sz="1800" dirty="0">
                <a:latin typeface="Calibri" pitchFamily="34" charset="0"/>
                <a:cs typeface="Calibri" pitchFamily="34" charset="0"/>
              </a:rPr>
            </a:br>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Functions in List</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1481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36905"/>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#include &lt;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r>
              <a:rPr lang="en-US" sz="1800" dirty="0">
                <a:latin typeface="Calibri" pitchFamily="34" charset="0"/>
                <a:cs typeface="Calibri" pitchFamily="34" charset="0"/>
              </a:rPr>
              <a:t>#include &lt;list&gt;</a:t>
            </a:r>
          </a:p>
          <a:p>
            <a:r>
              <a:rPr lang="en-US" sz="1800" dirty="0" smtClean="0">
                <a:latin typeface="Calibri" pitchFamily="34" charset="0"/>
                <a:cs typeface="Calibri" pitchFamily="34" charset="0"/>
              </a:rPr>
              <a:t>using </a:t>
            </a:r>
            <a:r>
              <a:rPr lang="en-US" sz="1800" dirty="0">
                <a:latin typeface="Calibri" pitchFamily="34" charset="0"/>
                <a:cs typeface="Calibri" pitchFamily="34" charset="0"/>
              </a:rPr>
              <a:t>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p>
          <a:p>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t>
            </a:r>
            <a:r>
              <a:rPr lang="en-US" sz="1800" dirty="0">
                <a:latin typeface="Calibri" pitchFamily="34" charset="0"/>
                <a:cs typeface="Calibri" pitchFamily="34" charset="0"/>
              </a:rPr>
              <a:t>main()</a:t>
            </a:r>
          </a:p>
          <a:p>
            <a:r>
              <a:rPr lang="en-US" sz="1800" dirty="0">
                <a:latin typeface="Calibri" pitchFamily="34" charset="0"/>
                <a:cs typeface="Calibri" pitchFamily="34" charset="0"/>
              </a:rPr>
              <a:t>{</a:t>
            </a:r>
          </a:p>
          <a:p>
            <a:r>
              <a:rPr lang="en-US" sz="1800" dirty="0">
                <a:latin typeface="Calibri" pitchFamily="34" charset="0"/>
                <a:cs typeface="Calibri" pitchFamily="34" charset="0"/>
              </a:rPr>
              <a:t>    list&lt;</a:t>
            </a:r>
            <a:r>
              <a:rPr lang="en-US" sz="1800" dirty="0" err="1">
                <a:latin typeface="Calibri" pitchFamily="34" charset="0"/>
                <a:cs typeface="Calibri" pitchFamily="34" charset="0"/>
              </a:rPr>
              <a:t>int</a:t>
            </a:r>
            <a:r>
              <a:rPr lang="en-US" sz="1800" dirty="0">
                <a:latin typeface="Calibri" pitchFamily="34" charset="0"/>
                <a:cs typeface="Calibri" pitchFamily="34" charset="0"/>
              </a:rPr>
              <a:t>&gt; l{1,2,3,4,5};</a:t>
            </a:r>
          </a:p>
          <a:p>
            <a:r>
              <a:rPr lang="en-US" sz="1800" dirty="0">
                <a:latin typeface="Calibri" pitchFamily="34" charset="0"/>
                <a:cs typeface="Calibri" pitchFamily="34" charset="0"/>
              </a:rPr>
              <a:t> </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l.push_back</a:t>
            </a:r>
            <a:r>
              <a:rPr lang="en-US" sz="1800" dirty="0" smtClean="0">
                <a:latin typeface="Calibri" pitchFamily="34" charset="0"/>
                <a:cs typeface="Calibri" pitchFamily="34" charset="0"/>
              </a:rPr>
              <a:t>(6</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r>
              <a:rPr lang="en-US" sz="1800" dirty="0" err="1">
                <a:latin typeface="Calibri" pitchFamily="34" charset="0"/>
                <a:cs typeface="Calibri" pitchFamily="34" charset="0"/>
              </a:rPr>
              <a:t>l.push_back</a:t>
            </a:r>
            <a:r>
              <a:rPr lang="en-US" sz="1800" dirty="0">
                <a:latin typeface="Calibri" pitchFamily="34" charset="0"/>
                <a:cs typeface="Calibri" pitchFamily="34" charset="0"/>
              </a:rPr>
              <a:t>(7);</a:t>
            </a:r>
          </a:p>
          <a:p>
            <a:r>
              <a:rPr lang="en-US" sz="1800" dirty="0">
                <a:latin typeface="Calibri" pitchFamily="34" charset="0"/>
                <a:cs typeface="Calibri" pitchFamily="34" charset="0"/>
              </a:rPr>
              <a:t>    /* now the list becomes 1,2,3,4,5,6,7 */</a:t>
            </a:r>
          </a:p>
          <a:p>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l.push_front</a:t>
            </a:r>
            <a:r>
              <a:rPr lang="en-US" sz="1800" dirty="0" smtClean="0">
                <a:latin typeface="Calibri" pitchFamily="34" charset="0"/>
                <a:cs typeface="Calibri" pitchFamily="34" charset="0"/>
              </a:rPr>
              <a:t>(8</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r>
              <a:rPr lang="en-US" sz="1800" dirty="0" err="1">
                <a:latin typeface="Calibri" pitchFamily="34" charset="0"/>
                <a:cs typeface="Calibri" pitchFamily="34" charset="0"/>
              </a:rPr>
              <a:t>l.push_front</a:t>
            </a:r>
            <a:r>
              <a:rPr lang="en-US" sz="1800" dirty="0">
                <a:latin typeface="Calibri" pitchFamily="34" charset="0"/>
                <a:cs typeface="Calibri" pitchFamily="34" charset="0"/>
              </a:rPr>
              <a:t>(9);</a:t>
            </a:r>
          </a:p>
          <a:p>
            <a:r>
              <a:rPr lang="en-US" sz="1800" dirty="0">
                <a:latin typeface="Calibri" pitchFamily="34" charset="0"/>
                <a:cs typeface="Calibri" pitchFamily="34" charset="0"/>
              </a:rPr>
              <a:t>    /* now the list becomes 9,8,1,2,3,4,5,6,7 */</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a:t>
            </a:r>
            <a:endParaRPr lang="en-IN"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Practice question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970395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err="1">
                <a:solidFill>
                  <a:srgbClr val="FFFFFF"/>
                </a:solidFill>
                <a:latin typeface="Calibri"/>
                <a:cs typeface="Calibri"/>
              </a:rPr>
              <a:t>p</a:t>
            </a:r>
            <a:r>
              <a:rPr lang="en-US" sz="2400" b="1" dirty="0" err="1" smtClean="0">
                <a:solidFill>
                  <a:srgbClr val="FFFFFF"/>
                </a:solidFill>
                <a:latin typeface="Calibri"/>
                <a:cs typeface="Calibri"/>
              </a:rPr>
              <a:t>ush_back</a:t>
            </a:r>
            <a:r>
              <a:rPr lang="en-US" sz="2400" b="1" dirty="0" smtClean="0">
                <a:solidFill>
                  <a:srgbClr val="FFFFFF"/>
                </a:solidFill>
                <a:latin typeface="Calibri"/>
                <a:cs typeface="Calibri"/>
              </a:rPr>
              <a:t> and </a:t>
            </a:r>
            <a:r>
              <a:rPr lang="en-US" sz="2400" b="1" dirty="0" err="1" smtClean="0">
                <a:solidFill>
                  <a:srgbClr val="FFFFFF"/>
                </a:solidFill>
                <a:latin typeface="Calibri"/>
                <a:cs typeface="Calibri"/>
              </a:rPr>
              <a:t>push_front</a:t>
            </a:r>
            <a:endParaRPr lang="en" sz="2400" b="1" dirty="0">
              <a:solidFill>
                <a:srgbClr val="FFFFFF"/>
              </a:solidFill>
              <a:latin typeface="Calibri" panose="020F0502020204030204" pitchFamily="34" charset="0"/>
              <a:cs typeface="Calibri" panose="020F0502020204030204" pitchFamily="34" charset="0"/>
            </a:endParaRPr>
          </a:p>
        </p:txBody>
      </p:sp>
      <p:pic>
        <p:nvPicPr>
          <p:cNvPr id="5122" name="Picture 2" descr="Push elements from back in Lis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578" y="912218"/>
            <a:ext cx="5562600" cy="22002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Push elements from front in Lis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437" y="3221675"/>
            <a:ext cx="6372225" cy="192182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5"/>
          <p:cNvSpPr>
            <a:spLocks noChangeArrowheads="1"/>
          </p:cNvSpPr>
          <p:nvPr/>
        </p:nvSpPr>
        <p:spPr bwMode="auto">
          <a:xfrm>
            <a:off x="91765" y="750635"/>
            <a:ext cx="6768199"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err="1">
                <a:solidFill>
                  <a:srgbClr val="D63384"/>
                </a:solidFill>
                <a:latin typeface="var(--bs-font-monospace)"/>
                <a:cs typeface="Arial" pitchFamily="34" charset="0"/>
              </a:rPr>
              <a:t>p</a:t>
            </a:r>
            <a:r>
              <a:rPr kumimoji="0" lang="en-US" b="0" i="0" u="none" strike="noStrike" cap="none" normalizeH="0" baseline="0" dirty="0" err="1" smtClean="0">
                <a:ln>
                  <a:noFill/>
                </a:ln>
                <a:solidFill>
                  <a:srgbClr val="D63384"/>
                </a:solidFill>
                <a:effectLst/>
                <a:latin typeface="var(--bs-font-monospace)"/>
                <a:cs typeface="Arial" pitchFamily="34" charset="0"/>
              </a:rPr>
              <a:t>ush_back</a:t>
            </a:r>
            <a:r>
              <a:rPr kumimoji="0" lang="en-US" b="0" i="0" u="none" strike="noStrike" cap="none" normalizeH="0" baseline="0" dirty="0" smtClean="0">
                <a:ln>
                  <a:noFill/>
                </a:ln>
                <a:solidFill>
                  <a:srgbClr val="D63384"/>
                </a:solidFill>
                <a:effectLst/>
                <a:latin typeface="var(--bs-font-monospace)"/>
                <a:cs typeface="Arial" pitchFamily="34" charset="0"/>
              </a:rPr>
              <a:t>(element)</a:t>
            </a:r>
            <a:r>
              <a:rPr kumimoji="0" lang="en-US" sz="1500" b="0" i="0" u="none" strike="noStrike" cap="none" normalizeH="0" baseline="0" dirty="0" smtClean="0">
                <a:ln>
                  <a:noFill/>
                </a:ln>
                <a:solidFill>
                  <a:srgbClr val="212529"/>
                </a:solidFill>
                <a:effectLst/>
                <a:latin typeface="system-ui"/>
                <a:cs typeface="Arial" pitchFamily="34" charset="0"/>
              </a:rPr>
              <a:t> method is used to push elements into a list from the back.</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6"/>
          <p:cNvSpPr>
            <a:spLocks noChangeArrowheads="1"/>
          </p:cNvSpPr>
          <p:nvPr/>
        </p:nvSpPr>
        <p:spPr bwMode="auto">
          <a:xfrm>
            <a:off x="91765" y="2919586"/>
            <a:ext cx="6724918"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D63384"/>
                </a:solidFill>
                <a:effectLst/>
                <a:latin typeface="var(--bs-font-monospace)"/>
                <a:cs typeface="Arial" pitchFamily="34" charset="0"/>
              </a:rPr>
              <a:t>push_front</a:t>
            </a:r>
            <a:r>
              <a:rPr kumimoji="0" lang="en-US" b="0" i="0" u="none" strike="noStrike" cap="none" normalizeH="0" baseline="0" dirty="0" smtClean="0">
                <a:ln>
                  <a:noFill/>
                </a:ln>
                <a:solidFill>
                  <a:srgbClr val="D63384"/>
                </a:solidFill>
                <a:effectLst/>
                <a:latin typeface="var(--bs-font-monospace)"/>
                <a:cs typeface="Arial" pitchFamily="34" charset="0"/>
              </a:rPr>
              <a:t>(element)</a:t>
            </a:r>
            <a:r>
              <a:rPr kumimoji="0" lang="en-US" sz="1500" b="0" i="0" u="none" strike="noStrike" cap="none" normalizeH="0" baseline="0" dirty="0" smtClean="0">
                <a:ln>
                  <a:noFill/>
                </a:ln>
                <a:solidFill>
                  <a:srgbClr val="212529"/>
                </a:solidFill>
                <a:effectLst/>
                <a:latin typeface="system-ui"/>
                <a:cs typeface="Arial" pitchFamily="34" charset="0"/>
              </a:rPr>
              <a:t> method is used to push elements into a list from the front.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32172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4" y="636905"/>
            <a:ext cx="9048145" cy="4379804"/>
          </a:xfrm>
          <a:prstGeom prst="rect">
            <a:avLst/>
          </a:prstGeom>
          <a:noFill/>
          <a:ln>
            <a:solidFill>
              <a:schemeClr val="tx1"/>
            </a:solidFill>
          </a:ln>
        </p:spPr>
        <p:txBody>
          <a:bodyPr spcFirstLastPara="1" wrap="square" lIns="91425" tIns="91425" rIns="91425" bIns="91425" anchor="t" anchorCtr="0">
            <a:noAutofit/>
          </a:bodyPr>
          <a:lstStyle/>
          <a:p>
            <a:r>
              <a:rPr lang="en-US" sz="1800" dirty="0">
                <a:latin typeface="Calibri" pitchFamily="34" charset="0"/>
                <a:cs typeface="Calibri" pitchFamily="34" charset="0"/>
              </a:rPr>
              <a:t>#include &lt;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r>
              <a:rPr lang="en-US" sz="1800" dirty="0">
                <a:latin typeface="Calibri" pitchFamily="34" charset="0"/>
                <a:cs typeface="Calibri" pitchFamily="34" charset="0"/>
              </a:rPr>
              <a:t>#include &lt;list&gt;</a:t>
            </a:r>
          </a:p>
          <a:p>
            <a:r>
              <a:rPr lang="en-US" sz="1800" dirty="0" smtClean="0">
                <a:latin typeface="Calibri" pitchFamily="34" charset="0"/>
                <a:cs typeface="Calibri" pitchFamily="34" charset="0"/>
              </a:rPr>
              <a:t>using </a:t>
            </a:r>
            <a:r>
              <a:rPr lang="en-US" sz="1800" dirty="0">
                <a:latin typeface="Calibri" pitchFamily="34" charset="0"/>
                <a:cs typeface="Calibri" pitchFamily="34" charset="0"/>
              </a:rPr>
              <a:t>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p>
          <a:p>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t>
            </a:r>
            <a:r>
              <a:rPr lang="en-US" sz="1800" dirty="0">
                <a:latin typeface="Calibri" pitchFamily="34" charset="0"/>
                <a:cs typeface="Calibri" pitchFamily="34" charset="0"/>
              </a:rPr>
              <a:t>main()</a:t>
            </a:r>
          </a:p>
          <a:p>
            <a:r>
              <a:rPr lang="en-US" sz="1800" dirty="0">
                <a:latin typeface="Calibri" pitchFamily="34" charset="0"/>
                <a:cs typeface="Calibri" pitchFamily="34" charset="0"/>
              </a:rPr>
              <a:t>{</a:t>
            </a:r>
          </a:p>
          <a:p>
            <a:r>
              <a:rPr lang="en-US" sz="1800" dirty="0">
                <a:latin typeface="Calibri" pitchFamily="34" charset="0"/>
                <a:cs typeface="Calibri" pitchFamily="34" charset="0"/>
              </a:rPr>
              <a:t>    list&lt;</a:t>
            </a:r>
            <a:r>
              <a:rPr lang="en-US" sz="1800" dirty="0" err="1">
                <a:latin typeface="Calibri" pitchFamily="34" charset="0"/>
                <a:cs typeface="Calibri" pitchFamily="34" charset="0"/>
              </a:rPr>
              <a:t>int</a:t>
            </a:r>
            <a:r>
              <a:rPr lang="en-US" sz="1800" dirty="0">
                <a:latin typeface="Calibri" pitchFamily="34" charset="0"/>
                <a:cs typeface="Calibri" pitchFamily="34" charset="0"/>
              </a:rPr>
              <a:t>&gt; l{1,2,3,4,5};</a:t>
            </a:r>
          </a:p>
          <a:p>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l.pop_back</a:t>
            </a:r>
            <a:r>
              <a:rPr lang="en-US" sz="1800" dirty="0">
                <a:latin typeface="Calibri" pitchFamily="34" charset="0"/>
                <a:cs typeface="Calibri" pitchFamily="34" charset="0"/>
              </a:rPr>
              <a:t>()();</a:t>
            </a:r>
          </a:p>
          <a:p>
            <a:r>
              <a:rPr lang="en-US" sz="1800" dirty="0">
                <a:latin typeface="Calibri" pitchFamily="34" charset="0"/>
                <a:cs typeface="Calibri" pitchFamily="34" charset="0"/>
              </a:rPr>
              <a:t>    /* now the list becomes 1,2,3,4 */</a:t>
            </a:r>
          </a:p>
          <a:p>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l.pop_front</a:t>
            </a:r>
            <a:r>
              <a:rPr lang="en-US" sz="1800" dirty="0">
                <a:latin typeface="Calibri" pitchFamily="34" charset="0"/>
                <a:cs typeface="Calibri" pitchFamily="34" charset="0"/>
              </a:rPr>
              <a:t>()();</a:t>
            </a:r>
          </a:p>
          <a:p>
            <a:r>
              <a:rPr lang="en-US" sz="1800" dirty="0">
                <a:latin typeface="Calibri" pitchFamily="34" charset="0"/>
                <a:cs typeface="Calibri" pitchFamily="34" charset="0"/>
              </a:rPr>
              <a:t>    /* now the list becomes 2,3,4 */</a:t>
            </a:r>
          </a:p>
          <a:p>
            <a:r>
              <a:rPr lang="en-US" sz="1800" dirty="0">
                <a:latin typeface="Calibri" pitchFamily="34" charset="0"/>
                <a:cs typeface="Calibri" pitchFamily="34" charset="0"/>
              </a:rPr>
              <a:t>}</a:t>
            </a:r>
            <a:endParaRPr lang="en-IN"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Practice question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279389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a:solidFill>
                  <a:schemeClr val="tx1"/>
                </a:solidFill>
                <a:latin typeface="Calibri" pitchFamily="34" charset="0"/>
                <a:cs typeface="Calibri" pitchFamily="34" charset="0"/>
              </a:rPr>
              <a:t>#include &lt;</a:t>
            </a:r>
            <a:r>
              <a:rPr lang="en-US" sz="1800" dirty="0" err="1">
                <a:solidFill>
                  <a:schemeClr val="tx1"/>
                </a:solidFill>
                <a:latin typeface="Calibri" pitchFamily="34" charset="0"/>
                <a:cs typeface="Calibri" pitchFamily="34" charset="0"/>
              </a:rPr>
              <a:t>iostream</a:t>
            </a:r>
            <a:r>
              <a:rPr lang="en-US" sz="1800" dirty="0">
                <a:solidFill>
                  <a:schemeClr val="tx1"/>
                </a:solidFill>
                <a:latin typeface="Calibri" pitchFamily="34" charset="0"/>
                <a:cs typeface="Calibri" pitchFamily="34" charset="0"/>
              </a:rPr>
              <a:t>&gt;</a:t>
            </a:r>
          </a:p>
          <a:p>
            <a:pPr fontAlgn="base"/>
            <a:r>
              <a:rPr lang="en-US" sz="1800" dirty="0">
                <a:solidFill>
                  <a:schemeClr val="tx1"/>
                </a:solidFill>
                <a:latin typeface="Calibri" pitchFamily="34" charset="0"/>
                <a:cs typeface="Calibri" pitchFamily="34" charset="0"/>
              </a:rPr>
              <a:t>#include &lt;list&gt;</a:t>
            </a:r>
          </a:p>
          <a:p>
            <a:pPr fontAlgn="base"/>
            <a:r>
              <a:rPr lang="en-US" sz="1800" dirty="0" smtClean="0">
                <a:solidFill>
                  <a:schemeClr val="tx1"/>
                </a:solidFill>
                <a:latin typeface="Calibri" pitchFamily="34" charset="0"/>
                <a:cs typeface="Calibri" pitchFamily="34" charset="0"/>
              </a:rPr>
              <a:t>using </a:t>
            </a:r>
            <a:r>
              <a:rPr lang="en-US" sz="1800" dirty="0">
                <a:solidFill>
                  <a:schemeClr val="tx1"/>
                </a:solidFill>
                <a:latin typeface="Calibri" pitchFamily="34" charset="0"/>
                <a:cs typeface="Calibri" pitchFamily="34" charset="0"/>
              </a:rPr>
              <a:t>namespace </a:t>
            </a:r>
            <a:r>
              <a:rPr lang="en-US" sz="1800" dirty="0" err="1">
                <a:solidFill>
                  <a:schemeClr val="tx1"/>
                </a:solidFill>
                <a:latin typeface="Calibri" pitchFamily="34" charset="0"/>
                <a:cs typeface="Calibri" pitchFamily="34" charset="0"/>
              </a:rPr>
              <a:t>std</a:t>
            </a:r>
            <a:r>
              <a:rPr lang="en-US" sz="1800" dirty="0">
                <a:solidFill>
                  <a:schemeClr val="tx1"/>
                </a:solidFill>
                <a:latin typeface="Calibri" pitchFamily="34" charset="0"/>
                <a:cs typeface="Calibri" pitchFamily="34" charset="0"/>
              </a:rPr>
              <a:t>;</a:t>
            </a:r>
          </a:p>
          <a:p>
            <a:pPr fontAlgn="base"/>
            <a:r>
              <a:rPr lang="en-US" sz="1800" dirty="0" err="1" smtClean="0">
                <a:solidFill>
                  <a:schemeClr val="tx1"/>
                </a:solidFill>
                <a:latin typeface="Calibri" pitchFamily="34" charset="0"/>
                <a:cs typeface="Calibri" pitchFamily="34" charset="0"/>
              </a:rPr>
              <a:t>int</a:t>
            </a:r>
            <a:r>
              <a:rPr lang="en-US" sz="1800" dirty="0" smtClean="0">
                <a:solidFill>
                  <a:schemeClr val="tx1"/>
                </a:solidFill>
                <a:latin typeface="Calibri" pitchFamily="34" charset="0"/>
                <a:cs typeface="Calibri" pitchFamily="34" charset="0"/>
              </a:rPr>
              <a:t> </a:t>
            </a:r>
            <a:r>
              <a:rPr lang="en-US" sz="1800" dirty="0">
                <a:solidFill>
                  <a:schemeClr val="tx1"/>
                </a:solidFill>
                <a:latin typeface="Calibri" pitchFamily="34" charset="0"/>
                <a:cs typeface="Calibri" pitchFamily="34" charset="0"/>
              </a:rPr>
              <a:t>main()</a:t>
            </a:r>
          </a:p>
          <a:p>
            <a:pPr fontAlgn="base"/>
            <a:r>
              <a:rPr lang="en-US" sz="1800" dirty="0">
                <a:solidFill>
                  <a:schemeClr val="tx1"/>
                </a:solidFill>
                <a:latin typeface="Calibri" pitchFamily="34" charset="0"/>
                <a:cs typeface="Calibri" pitchFamily="34" charset="0"/>
              </a:rPr>
              <a:t>{</a:t>
            </a:r>
          </a:p>
          <a:p>
            <a:pPr fontAlgn="base"/>
            <a:r>
              <a:rPr lang="en-US" sz="1800" dirty="0">
                <a:solidFill>
                  <a:schemeClr val="tx1"/>
                </a:solidFill>
                <a:latin typeface="Calibri" pitchFamily="34" charset="0"/>
                <a:cs typeface="Calibri" pitchFamily="34" charset="0"/>
              </a:rPr>
              <a:t>    list&lt;</a:t>
            </a:r>
            <a:r>
              <a:rPr lang="en-US" sz="1800" dirty="0" err="1">
                <a:solidFill>
                  <a:schemeClr val="tx1"/>
                </a:solidFill>
                <a:latin typeface="Calibri" pitchFamily="34" charset="0"/>
                <a:cs typeface="Calibri" pitchFamily="34" charset="0"/>
              </a:rPr>
              <a:t>int</a:t>
            </a:r>
            <a:r>
              <a:rPr lang="en-US" sz="1800" dirty="0">
                <a:solidFill>
                  <a:schemeClr val="tx1"/>
                </a:solidFill>
                <a:latin typeface="Calibri" pitchFamily="34" charset="0"/>
                <a:cs typeface="Calibri" pitchFamily="34" charset="0"/>
              </a:rPr>
              <a:t>&gt; l{1,2,3,4,5};</a:t>
            </a:r>
          </a:p>
          <a:p>
            <a:pPr fontAlgn="base"/>
            <a:r>
              <a:rPr lang="en-US" sz="1800" dirty="0">
                <a:solidFill>
                  <a:schemeClr val="tx1"/>
                </a:solidFill>
                <a:latin typeface="Calibri" pitchFamily="34" charset="0"/>
                <a:cs typeface="Calibri" pitchFamily="34" charset="0"/>
              </a:rPr>
              <a:t> </a:t>
            </a:r>
            <a:r>
              <a:rPr lang="en-US" sz="1800" dirty="0" smtClean="0">
                <a:solidFill>
                  <a:schemeClr val="tx1"/>
                </a:solidFill>
                <a:latin typeface="Calibri" pitchFamily="34" charset="0"/>
                <a:cs typeface="Calibri" pitchFamily="34" charset="0"/>
              </a:rPr>
              <a:t>   </a:t>
            </a:r>
            <a:r>
              <a:rPr lang="en-US" sz="1800" dirty="0" err="1" smtClean="0">
                <a:solidFill>
                  <a:schemeClr val="tx1"/>
                </a:solidFill>
                <a:latin typeface="Calibri" pitchFamily="34" charset="0"/>
                <a:cs typeface="Calibri" pitchFamily="34" charset="0"/>
              </a:rPr>
              <a:t>cout</a:t>
            </a:r>
            <a:r>
              <a:rPr lang="en-US" sz="1800" dirty="0">
                <a:solidFill>
                  <a:schemeClr val="tx1"/>
                </a:solidFill>
                <a:latin typeface="Calibri" pitchFamily="34" charset="0"/>
                <a:cs typeface="Calibri" pitchFamily="34" charset="0"/>
              </a:rPr>
              <a:t>&lt;&lt;"size of list = "&lt;&lt;</a:t>
            </a:r>
            <a:r>
              <a:rPr lang="en-US" sz="1800" dirty="0" err="1">
                <a:solidFill>
                  <a:schemeClr val="tx1"/>
                </a:solidFill>
                <a:latin typeface="Calibri" pitchFamily="34" charset="0"/>
                <a:cs typeface="Calibri" pitchFamily="34" charset="0"/>
              </a:rPr>
              <a:t>l.size</a:t>
            </a:r>
            <a:r>
              <a:rPr lang="en-US" sz="1800" dirty="0">
                <a:solidFill>
                  <a:schemeClr val="tx1"/>
                </a:solidFill>
                <a:latin typeface="Calibri" pitchFamily="34" charset="0"/>
                <a:cs typeface="Calibri" pitchFamily="34" charset="0"/>
              </a:rPr>
              <a:t>()&lt;&lt;</a:t>
            </a:r>
            <a:r>
              <a:rPr lang="en-US" sz="1800" dirty="0" err="1">
                <a:solidFill>
                  <a:schemeClr val="tx1"/>
                </a:solidFill>
                <a:latin typeface="Calibri" pitchFamily="34" charset="0"/>
                <a:cs typeface="Calibri" pitchFamily="34" charset="0"/>
              </a:rPr>
              <a:t>endl</a:t>
            </a:r>
            <a:r>
              <a:rPr lang="en-US" sz="1800" dirty="0" smtClean="0">
                <a:solidFill>
                  <a:schemeClr val="tx1"/>
                </a:solidFill>
                <a:latin typeface="Calibri" pitchFamily="34" charset="0"/>
                <a:cs typeface="Calibri" pitchFamily="34" charset="0"/>
              </a:rPr>
              <a:t>; //size is 5</a:t>
            </a:r>
            <a:endParaRPr lang="en-US" sz="1800" dirty="0">
              <a:solidFill>
                <a:schemeClr val="tx1"/>
              </a:solidFill>
              <a:latin typeface="Calibri" pitchFamily="34" charset="0"/>
              <a:cs typeface="Calibri" pitchFamily="34" charset="0"/>
            </a:endParaRPr>
          </a:p>
          <a:p>
            <a:pPr fontAlgn="base"/>
            <a:r>
              <a:rPr lang="en-US" sz="1800" dirty="0">
                <a:solidFill>
                  <a:schemeClr val="tx1"/>
                </a:solidFill>
                <a:latin typeface="Calibri" pitchFamily="34" charset="0"/>
                <a:cs typeface="Calibri" pitchFamily="34" charset="0"/>
              </a:rPr>
              <a:t>    </a:t>
            </a:r>
            <a:r>
              <a:rPr lang="en-US" sz="1800" dirty="0" err="1">
                <a:solidFill>
                  <a:schemeClr val="tx1"/>
                </a:solidFill>
                <a:latin typeface="Calibri" pitchFamily="34" charset="0"/>
                <a:cs typeface="Calibri" pitchFamily="34" charset="0"/>
              </a:rPr>
              <a:t>cout</a:t>
            </a:r>
            <a:r>
              <a:rPr lang="en-US" sz="1800" dirty="0">
                <a:solidFill>
                  <a:schemeClr val="tx1"/>
                </a:solidFill>
                <a:latin typeface="Calibri" pitchFamily="34" charset="0"/>
                <a:cs typeface="Calibri" pitchFamily="34" charset="0"/>
              </a:rPr>
              <a:t>&lt;&lt;"Front element in list =  "&lt;&lt;</a:t>
            </a:r>
            <a:r>
              <a:rPr lang="en-US" sz="1800" dirty="0" err="1">
                <a:solidFill>
                  <a:schemeClr val="tx1"/>
                </a:solidFill>
                <a:latin typeface="Calibri" pitchFamily="34" charset="0"/>
                <a:cs typeface="Calibri" pitchFamily="34" charset="0"/>
              </a:rPr>
              <a:t>l.front</a:t>
            </a:r>
            <a:r>
              <a:rPr lang="en-US" sz="1800" dirty="0">
                <a:solidFill>
                  <a:schemeClr val="tx1"/>
                </a:solidFill>
                <a:latin typeface="Calibri" pitchFamily="34" charset="0"/>
                <a:cs typeface="Calibri" pitchFamily="34" charset="0"/>
              </a:rPr>
              <a:t>()&lt;&lt;</a:t>
            </a:r>
            <a:r>
              <a:rPr lang="en-US" sz="1800" dirty="0" err="1">
                <a:solidFill>
                  <a:schemeClr val="tx1"/>
                </a:solidFill>
                <a:latin typeface="Calibri" pitchFamily="34" charset="0"/>
                <a:cs typeface="Calibri" pitchFamily="34" charset="0"/>
              </a:rPr>
              <a:t>endl</a:t>
            </a:r>
            <a:r>
              <a:rPr lang="en-US" sz="1800" dirty="0" smtClean="0">
                <a:solidFill>
                  <a:schemeClr val="tx1"/>
                </a:solidFill>
                <a:latin typeface="Calibri" pitchFamily="34" charset="0"/>
                <a:cs typeface="Calibri" pitchFamily="34" charset="0"/>
              </a:rPr>
              <a:t>; //returns 1</a:t>
            </a:r>
            <a:endParaRPr lang="en-US" sz="1800" dirty="0">
              <a:solidFill>
                <a:schemeClr val="tx1"/>
              </a:solidFill>
              <a:latin typeface="Calibri" pitchFamily="34" charset="0"/>
              <a:cs typeface="Calibri" pitchFamily="34" charset="0"/>
            </a:endParaRPr>
          </a:p>
          <a:p>
            <a:pPr fontAlgn="base"/>
            <a:r>
              <a:rPr lang="en-US" sz="1800" dirty="0">
                <a:solidFill>
                  <a:schemeClr val="tx1"/>
                </a:solidFill>
                <a:latin typeface="Calibri" pitchFamily="34" charset="0"/>
                <a:cs typeface="Calibri" pitchFamily="34" charset="0"/>
              </a:rPr>
              <a:t>    </a:t>
            </a:r>
            <a:r>
              <a:rPr lang="en-US" sz="1800" dirty="0" err="1">
                <a:solidFill>
                  <a:schemeClr val="tx1"/>
                </a:solidFill>
                <a:latin typeface="Calibri" pitchFamily="34" charset="0"/>
                <a:cs typeface="Calibri" pitchFamily="34" charset="0"/>
              </a:rPr>
              <a:t>cout</a:t>
            </a:r>
            <a:r>
              <a:rPr lang="en-US" sz="1800" dirty="0">
                <a:solidFill>
                  <a:schemeClr val="tx1"/>
                </a:solidFill>
                <a:latin typeface="Calibri" pitchFamily="34" charset="0"/>
                <a:cs typeface="Calibri" pitchFamily="34" charset="0"/>
              </a:rPr>
              <a:t>&lt;&lt;"Back element in list =  "&lt;&lt;</a:t>
            </a:r>
            <a:r>
              <a:rPr lang="en-US" sz="1800" dirty="0" err="1">
                <a:solidFill>
                  <a:schemeClr val="tx1"/>
                </a:solidFill>
                <a:latin typeface="Calibri" pitchFamily="34" charset="0"/>
                <a:cs typeface="Calibri" pitchFamily="34" charset="0"/>
              </a:rPr>
              <a:t>l.back</a:t>
            </a:r>
            <a:r>
              <a:rPr lang="en-US" sz="1800" dirty="0">
                <a:solidFill>
                  <a:schemeClr val="tx1"/>
                </a:solidFill>
                <a:latin typeface="Calibri" pitchFamily="34" charset="0"/>
                <a:cs typeface="Calibri" pitchFamily="34" charset="0"/>
              </a:rPr>
              <a:t>()&lt;&lt;</a:t>
            </a:r>
            <a:r>
              <a:rPr lang="en-US" sz="1800" dirty="0" err="1">
                <a:solidFill>
                  <a:schemeClr val="tx1"/>
                </a:solidFill>
                <a:latin typeface="Calibri" pitchFamily="34" charset="0"/>
                <a:cs typeface="Calibri" pitchFamily="34" charset="0"/>
              </a:rPr>
              <a:t>endl</a:t>
            </a:r>
            <a:r>
              <a:rPr lang="en-US" sz="1800" dirty="0" smtClean="0">
                <a:solidFill>
                  <a:schemeClr val="tx1"/>
                </a:solidFill>
                <a:latin typeface="Calibri" pitchFamily="34" charset="0"/>
                <a:cs typeface="Calibri" pitchFamily="34" charset="0"/>
              </a:rPr>
              <a:t>; //returns 5</a:t>
            </a:r>
            <a:endParaRPr lang="en-US" sz="1800" dirty="0">
              <a:solidFill>
                <a:schemeClr val="tx1"/>
              </a:solidFill>
              <a:latin typeface="Calibri" pitchFamily="34" charset="0"/>
              <a:cs typeface="Calibri" pitchFamily="34" charset="0"/>
            </a:endParaRPr>
          </a:p>
          <a:p>
            <a:pPr fontAlgn="base"/>
            <a:r>
              <a:rPr lang="en-US" sz="1800" dirty="0">
                <a:solidFill>
                  <a:schemeClr val="tx1"/>
                </a:solidFill>
                <a:latin typeface="Calibri" pitchFamily="34" charset="0"/>
                <a:cs typeface="Calibri" pitchFamily="34" charset="0"/>
              </a:rPr>
              <a:t>    </a:t>
            </a:r>
            <a:r>
              <a:rPr lang="en-US" sz="1800" dirty="0" err="1">
                <a:solidFill>
                  <a:schemeClr val="tx1"/>
                </a:solidFill>
                <a:latin typeface="Calibri" pitchFamily="34" charset="0"/>
                <a:cs typeface="Calibri" pitchFamily="34" charset="0"/>
              </a:rPr>
              <a:t>l.clear</a:t>
            </a:r>
            <a:r>
              <a:rPr lang="en-US" sz="1800" dirty="0" smtClean="0">
                <a:solidFill>
                  <a:schemeClr val="tx1"/>
                </a:solidFill>
                <a:latin typeface="Calibri" pitchFamily="34" charset="0"/>
                <a:cs typeface="Calibri" pitchFamily="34" charset="0"/>
              </a:rPr>
              <a:t>(); //clears the list</a:t>
            </a:r>
            <a:endParaRPr lang="en-US" sz="1800" dirty="0">
              <a:solidFill>
                <a:schemeClr val="tx1"/>
              </a:solidFill>
              <a:latin typeface="Calibri" pitchFamily="34" charset="0"/>
              <a:cs typeface="Calibri" pitchFamily="34" charset="0"/>
            </a:endParaRPr>
          </a:p>
          <a:p>
            <a:pPr fontAlgn="base"/>
            <a:r>
              <a:rPr lang="en-US" sz="1800" dirty="0">
                <a:solidFill>
                  <a:schemeClr val="tx1"/>
                </a:solidFill>
                <a:latin typeface="Calibri" pitchFamily="34" charset="0"/>
                <a:cs typeface="Calibri" pitchFamily="34" charset="0"/>
              </a:rPr>
              <a:t>    </a:t>
            </a:r>
            <a:r>
              <a:rPr lang="en-US" sz="1800" dirty="0" err="1">
                <a:solidFill>
                  <a:schemeClr val="tx1"/>
                </a:solidFill>
                <a:latin typeface="Calibri" pitchFamily="34" charset="0"/>
                <a:cs typeface="Calibri" pitchFamily="34" charset="0"/>
              </a:rPr>
              <a:t>cout</a:t>
            </a:r>
            <a:r>
              <a:rPr lang="en-US" sz="1800" dirty="0">
                <a:solidFill>
                  <a:schemeClr val="tx1"/>
                </a:solidFill>
                <a:latin typeface="Calibri" pitchFamily="34" charset="0"/>
                <a:cs typeface="Calibri" pitchFamily="34" charset="0"/>
              </a:rPr>
              <a:t>&lt;&lt;"size of list = "&lt;&lt;</a:t>
            </a:r>
            <a:r>
              <a:rPr lang="en-US" sz="1800" dirty="0" err="1">
                <a:solidFill>
                  <a:schemeClr val="tx1"/>
                </a:solidFill>
                <a:latin typeface="Calibri" pitchFamily="34" charset="0"/>
                <a:cs typeface="Calibri" pitchFamily="34" charset="0"/>
              </a:rPr>
              <a:t>l.size</a:t>
            </a:r>
            <a:r>
              <a:rPr lang="en-US" sz="1800" dirty="0">
                <a:solidFill>
                  <a:schemeClr val="tx1"/>
                </a:solidFill>
                <a:latin typeface="Calibri" pitchFamily="34" charset="0"/>
                <a:cs typeface="Calibri" pitchFamily="34" charset="0"/>
              </a:rPr>
              <a:t>()&lt;&lt;</a:t>
            </a:r>
            <a:r>
              <a:rPr lang="en-US" sz="1800" dirty="0" err="1">
                <a:solidFill>
                  <a:schemeClr val="tx1"/>
                </a:solidFill>
                <a:latin typeface="Calibri" pitchFamily="34" charset="0"/>
                <a:cs typeface="Calibri" pitchFamily="34" charset="0"/>
              </a:rPr>
              <a:t>endl</a:t>
            </a:r>
            <a:r>
              <a:rPr lang="en-US" sz="1800" dirty="0" smtClean="0">
                <a:solidFill>
                  <a:schemeClr val="tx1"/>
                </a:solidFill>
                <a:latin typeface="Calibri" pitchFamily="34" charset="0"/>
                <a:cs typeface="Calibri" pitchFamily="34" charset="0"/>
              </a:rPr>
              <a:t>; //size becomes 0</a:t>
            </a:r>
            <a:endParaRPr lang="en-US" sz="1800" dirty="0">
              <a:solidFill>
                <a:schemeClr val="tx1"/>
              </a:solidFill>
              <a:latin typeface="Calibri" pitchFamily="34" charset="0"/>
              <a:cs typeface="Calibri" pitchFamily="34" charset="0"/>
            </a:endParaRPr>
          </a:p>
          <a:p>
            <a:pPr fontAlgn="base"/>
            <a:r>
              <a:rPr lang="en-US" sz="1800" dirty="0" smtClean="0">
                <a:solidFill>
                  <a:schemeClr val="tx1"/>
                </a:solidFill>
                <a:latin typeface="Calibri" pitchFamily="34" charset="0"/>
                <a:cs typeface="Calibri" pitchFamily="34" charset="0"/>
              </a:rPr>
              <a:t>    </a:t>
            </a:r>
            <a:r>
              <a:rPr lang="en-US" sz="1800" dirty="0" err="1" smtClean="0">
                <a:solidFill>
                  <a:schemeClr val="tx1"/>
                </a:solidFill>
                <a:latin typeface="Calibri" pitchFamily="34" charset="0"/>
                <a:cs typeface="Calibri" pitchFamily="34" charset="0"/>
              </a:rPr>
              <a:t>l.reverse</a:t>
            </a:r>
            <a:r>
              <a:rPr lang="en-US" sz="1800" dirty="0">
                <a:solidFill>
                  <a:schemeClr val="tx1"/>
                </a:solidFill>
                <a:latin typeface="Calibri" pitchFamily="34" charset="0"/>
                <a:cs typeface="Calibri" pitchFamily="34" charset="0"/>
              </a:rPr>
              <a:t>();</a:t>
            </a:r>
          </a:p>
          <a:p>
            <a:pPr fontAlgn="base"/>
            <a:r>
              <a:rPr lang="en-US" sz="1800" dirty="0">
                <a:solidFill>
                  <a:schemeClr val="tx1"/>
                </a:solidFill>
                <a:latin typeface="Calibri" pitchFamily="34" charset="0"/>
                <a:cs typeface="Calibri" pitchFamily="34" charset="0"/>
              </a:rPr>
              <a:t>    /* now the list becomes 5,4,3,2,1 */</a:t>
            </a:r>
          </a:p>
          <a:p>
            <a:pPr fontAlgn="base"/>
            <a:r>
              <a:rPr lang="en-US" sz="1800" dirty="0" smtClean="0">
                <a:solidFill>
                  <a:schemeClr val="tx1"/>
                </a:solidFill>
                <a:latin typeface="Calibri" pitchFamily="34" charset="0"/>
                <a:cs typeface="Calibri" pitchFamily="34" charset="0"/>
              </a:rPr>
              <a:t>}</a:t>
            </a:r>
          </a:p>
          <a:p>
            <a:pPr fontAlgn="base"/>
            <a:r>
              <a:rPr lang="en-US" sz="1800" dirty="0" smtClean="0">
                <a:solidFill>
                  <a:schemeClr val="tx1"/>
                </a:solidFill>
                <a:latin typeface="Calibri" pitchFamily="34" charset="0"/>
                <a:cs typeface="Calibri" pitchFamily="34" charset="0"/>
              </a:rPr>
              <a:t>Note: We have not yet printed the list as at() function is not available with list. Have another workaround which we will learn in next class.</a:t>
            </a:r>
            <a:endParaRPr lang="en-US" sz="1800" dirty="0">
              <a:solidFill>
                <a:schemeClr val="tx1"/>
              </a:solidFill>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Practice question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806755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40409363"/>
              </p:ext>
            </p:extLst>
          </p:nvPr>
        </p:nvGraphicFramePr>
        <p:xfrm>
          <a:off x="153575" y="783780"/>
          <a:ext cx="8788543" cy="4114800"/>
        </p:xfrm>
        <a:graphic>
          <a:graphicData uri="http://schemas.openxmlformats.org/drawingml/2006/table">
            <a:tbl>
              <a:tblPr/>
              <a:tblGrid>
                <a:gridCol w="8788543"/>
              </a:tblGrid>
              <a:tr h="3435845">
                <a:tc>
                  <a:txBody>
                    <a:bodyPr/>
                    <a:lstStyle/>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Which of the following is correct</a:t>
                      </a:r>
                      <a:r>
                        <a:rPr lang="en-US" sz="1800" b="0" i="0" u="none" strike="noStrike" cap="none" baseline="0" dirty="0" smtClean="0">
                          <a:solidFill>
                            <a:schemeClr val="tx1"/>
                          </a:solidFill>
                          <a:effectLst/>
                          <a:latin typeface="Calibri" pitchFamily="34" charset="0"/>
                          <a:ea typeface="+mn-ea"/>
                          <a:cs typeface="Calibri" pitchFamily="34" charset="0"/>
                          <a:sym typeface="Arial"/>
                        </a:rPr>
                        <a:t> </a:t>
                      </a:r>
                      <a:r>
                        <a:rPr lang="en-US" sz="1800" b="0" i="0" u="none" strike="noStrike" cap="none" dirty="0" smtClean="0">
                          <a:solidFill>
                            <a:schemeClr val="tx1"/>
                          </a:solidFill>
                          <a:effectLst/>
                          <a:latin typeface="Calibri" pitchFamily="34" charset="0"/>
                          <a:ea typeface="+mn-ea"/>
                          <a:cs typeface="Calibri" pitchFamily="34" charset="0"/>
                          <a:sym typeface="Arial"/>
                        </a:rPr>
                        <a:t>syntax for list</a:t>
                      </a:r>
                      <a:r>
                        <a:rPr lang="en-US" sz="1800" b="0" i="0" u="none" strike="noStrike" cap="none" baseline="0" dirty="0" smtClean="0">
                          <a:solidFill>
                            <a:schemeClr val="tx1"/>
                          </a:solidFill>
                          <a:effectLst/>
                          <a:latin typeface="Calibri" pitchFamily="34" charset="0"/>
                          <a:ea typeface="+mn-ea"/>
                          <a:cs typeface="Calibri" pitchFamily="34" charset="0"/>
                          <a:sym typeface="Arial"/>
                        </a:rPr>
                        <a:t> creation </a:t>
                      </a:r>
                      <a:r>
                        <a:rPr lang="en-US" sz="1800" b="0" i="0" u="none" strike="noStrike" cap="none" dirty="0" smtClean="0">
                          <a:solidFill>
                            <a:schemeClr val="tx1"/>
                          </a:solidFill>
                          <a:effectLst/>
                          <a:latin typeface="Calibri" pitchFamily="34" charset="0"/>
                          <a:ea typeface="+mn-ea"/>
                          <a:cs typeface="Calibri" pitchFamily="34" charset="0"/>
                          <a:sym typeface="Arial"/>
                        </a:rPr>
                        <a:t>in </a:t>
                      </a:r>
                      <a:r>
                        <a:rPr lang="en-US" sz="1800" b="0" i="0" u="none" strike="noStrike" cap="none" dirty="0" smtClean="0">
                          <a:solidFill>
                            <a:schemeClr val="tx1"/>
                          </a:solidFill>
                          <a:effectLst/>
                          <a:latin typeface="Calibri" pitchFamily="34" charset="0"/>
                          <a:ea typeface="+mn-ea"/>
                          <a:cs typeface="Calibri" pitchFamily="34" charset="0"/>
                          <a:sym typeface="Arial"/>
                        </a:rPr>
                        <a:t>C++? </a:t>
                      </a:r>
                    </a:p>
                    <a:p>
                      <a:pPr lvl="1"/>
                      <a:r>
                        <a:rPr lang="en-IN" sz="1800" dirty="0" smtClean="0">
                          <a:latin typeface="Calibri" pitchFamily="34" charset="0"/>
                          <a:cs typeface="Calibri" pitchFamily="34" charset="0"/>
                        </a:rPr>
                        <a:t>list</a:t>
                      </a:r>
                      <a:r>
                        <a:rPr lang="en-IN" sz="1800" b="0" i="0" u="none" strike="noStrike" cap="none" dirty="0" smtClean="0">
                          <a:solidFill>
                            <a:schemeClr val="tx1"/>
                          </a:solidFill>
                          <a:effectLst/>
                          <a:latin typeface="Calibri" pitchFamily="34" charset="0"/>
                          <a:ea typeface="+mn-ea"/>
                          <a:cs typeface="Calibri" pitchFamily="34" charset="0"/>
                          <a:sym typeface="Arial"/>
                        </a:rPr>
                        <a:t>&lt;</a:t>
                      </a:r>
                      <a:r>
                        <a:rPr lang="en-IN" sz="1800" dirty="0" err="1" smtClean="0">
                          <a:latin typeface="Calibri" pitchFamily="34" charset="0"/>
                          <a:cs typeface="Calibri" pitchFamily="34" charset="0"/>
                        </a:rPr>
                        <a:t>int</a:t>
                      </a:r>
                      <a:r>
                        <a:rPr lang="en-IN" sz="1800" b="0" i="0" u="none" strike="noStrike" cap="none" dirty="0" smtClean="0">
                          <a:solidFill>
                            <a:schemeClr val="tx1"/>
                          </a:solidFill>
                          <a:effectLst/>
                          <a:latin typeface="Calibri" pitchFamily="34" charset="0"/>
                          <a:ea typeface="+mn-ea"/>
                          <a:cs typeface="Calibri" pitchFamily="34" charset="0"/>
                          <a:sym typeface="Arial"/>
                        </a:rPr>
                        <a:t>&gt;</a:t>
                      </a:r>
                      <a:r>
                        <a:rPr lang="en-IN" sz="1800" dirty="0" smtClean="0">
                          <a:latin typeface="Calibri" pitchFamily="34" charset="0"/>
                          <a:cs typeface="Calibri" pitchFamily="34" charset="0"/>
                        </a:rPr>
                        <a:t> l</a:t>
                      </a:r>
                    </a:p>
                    <a:p>
                      <a:pPr lvl="1"/>
                      <a:r>
                        <a:rPr lang="en-IN" sz="1800" dirty="0" smtClean="0">
                          <a:latin typeface="Calibri" pitchFamily="34" charset="0"/>
                          <a:cs typeface="Calibri" pitchFamily="34" charset="0"/>
                        </a:rPr>
                        <a:t>list</a:t>
                      </a:r>
                      <a:r>
                        <a:rPr lang="en-IN" sz="1800" b="0" i="0" u="none" strike="noStrike" cap="none" dirty="0" smtClean="0">
                          <a:solidFill>
                            <a:schemeClr val="tx1"/>
                          </a:solidFill>
                          <a:effectLst/>
                          <a:latin typeface="Calibri" pitchFamily="34" charset="0"/>
                          <a:ea typeface="+mn-ea"/>
                          <a:cs typeface="Calibri" pitchFamily="34" charset="0"/>
                          <a:sym typeface="Arial"/>
                        </a:rPr>
                        <a:t>&lt;</a:t>
                      </a:r>
                      <a:r>
                        <a:rPr lang="en-IN" sz="1800" dirty="0" err="1" smtClean="0">
                          <a:latin typeface="Calibri" pitchFamily="34" charset="0"/>
                          <a:cs typeface="Calibri" pitchFamily="34" charset="0"/>
                        </a:rPr>
                        <a:t>int</a:t>
                      </a:r>
                      <a:r>
                        <a:rPr lang="en-IN" sz="1800" b="0" i="0" u="none" strike="noStrike" cap="none" dirty="0" smtClean="0">
                          <a:solidFill>
                            <a:schemeClr val="tx1"/>
                          </a:solidFill>
                          <a:effectLst/>
                          <a:latin typeface="Calibri" pitchFamily="34" charset="0"/>
                          <a:ea typeface="+mn-ea"/>
                          <a:cs typeface="Calibri" pitchFamily="34" charset="0"/>
                          <a:sym typeface="Arial"/>
                        </a:rPr>
                        <a:t>&gt;</a:t>
                      </a:r>
                      <a:r>
                        <a:rPr lang="en-IN" sz="1800" dirty="0" smtClean="0">
                          <a:latin typeface="Calibri" pitchFamily="34" charset="0"/>
                          <a:cs typeface="Calibri" pitchFamily="34" charset="0"/>
                        </a:rPr>
                        <a:t> l</a:t>
                      </a:r>
                      <a:r>
                        <a:rPr lang="en-IN" sz="1800" b="0" i="0" u="none" strike="noStrike" cap="none" dirty="0" smtClean="0">
                          <a:solidFill>
                            <a:schemeClr val="tx1"/>
                          </a:solidFill>
                          <a:effectLst/>
                          <a:latin typeface="Calibri" pitchFamily="34" charset="0"/>
                          <a:ea typeface="+mn-ea"/>
                          <a:cs typeface="Calibri" pitchFamily="34" charset="0"/>
                          <a:sym typeface="Arial"/>
                        </a:rPr>
                        <a:t>{</a:t>
                      </a:r>
                      <a:r>
                        <a:rPr lang="en-IN" sz="1800" b="0" i="0" u="none" strike="noStrike" cap="none" baseline="0" dirty="0" smtClean="0">
                          <a:solidFill>
                            <a:schemeClr val="tx1"/>
                          </a:solidFill>
                          <a:effectLst/>
                          <a:latin typeface="Calibri" pitchFamily="34" charset="0"/>
                          <a:ea typeface="+mn-ea"/>
                          <a:cs typeface="Calibri" pitchFamily="34" charset="0"/>
                          <a:sym typeface="Arial"/>
                        </a:rPr>
                        <a:t> 1,2 3}</a:t>
                      </a:r>
                      <a:endParaRPr lang="en-IN" sz="1800" b="0" i="0" u="none" strike="noStrike" cap="none" dirty="0" smtClean="0">
                        <a:solidFill>
                          <a:schemeClr val="tx1"/>
                        </a:solidFill>
                        <a:effectLst/>
                        <a:latin typeface="Calibri" pitchFamily="34" charset="0"/>
                        <a:ea typeface="+mn-ea"/>
                        <a:cs typeface="Calibri" pitchFamily="34" charset="0"/>
                        <a:sym typeface="Arial"/>
                      </a:endParaRPr>
                    </a:p>
                    <a:p>
                      <a:pPr lvl="1"/>
                      <a:r>
                        <a:rPr lang="en-IN" sz="1800" dirty="0" smtClean="0">
                          <a:latin typeface="Calibri" pitchFamily="34" charset="0"/>
                          <a:cs typeface="Calibri" pitchFamily="34" charset="0"/>
                        </a:rPr>
                        <a:t>list</a:t>
                      </a:r>
                      <a:r>
                        <a:rPr lang="en-IN" sz="1800" b="0" i="0" u="none" strike="noStrike" cap="none" dirty="0" smtClean="0">
                          <a:solidFill>
                            <a:schemeClr val="tx1"/>
                          </a:solidFill>
                          <a:effectLst/>
                          <a:latin typeface="Calibri" pitchFamily="34" charset="0"/>
                          <a:ea typeface="+mn-ea"/>
                          <a:cs typeface="Calibri" pitchFamily="34" charset="0"/>
                          <a:sym typeface="Arial"/>
                        </a:rPr>
                        <a:t>&lt;</a:t>
                      </a:r>
                      <a:r>
                        <a:rPr lang="en-IN" sz="1800" dirty="0" err="1" smtClean="0">
                          <a:latin typeface="Calibri" pitchFamily="34" charset="0"/>
                          <a:cs typeface="Calibri" pitchFamily="34" charset="0"/>
                        </a:rPr>
                        <a:t>int</a:t>
                      </a:r>
                      <a:r>
                        <a:rPr lang="en-IN" sz="1800" b="0" i="0" u="none" strike="noStrike" cap="none" dirty="0" smtClean="0">
                          <a:solidFill>
                            <a:schemeClr val="tx1"/>
                          </a:solidFill>
                          <a:effectLst/>
                          <a:latin typeface="Calibri" pitchFamily="34" charset="0"/>
                          <a:ea typeface="+mn-ea"/>
                          <a:cs typeface="Calibri" pitchFamily="34" charset="0"/>
                          <a:sym typeface="Arial"/>
                        </a:rPr>
                        <a:t>&gt;</a:t>
                      </a:r>
                      <a:r>
                        <a:rPr lang="en-IN" sz="1800" dirty="0" smtClean="0">
                          <a:latin typeface="Calibri" pitchFamily="34" charset="0"/>
                          <a:cs typeface="Calibri" pitchFamily="34" charset="0"/>
                        </a:rPr>
                        <a:t> </a:t>
                      </a:r>
                      <a:r>
                        <a:rPr lang="en-IN" sz="1800" dirty="0" err="1" smtClean="0">
                          <a:latin typeface="Calibri" pitchFamily="34" charset="0"/>
                          <a:cs typeface="Calibri" pitchFamily="34" charset="0"/>
                        </a:rPr>
                        <a:t>myNewList</a:t>
                      </a:r>
                      <a:r>
                        <a:rPr lang="en-IN" sz="1800" dirty="0" smtClean="0">
                          <a:latin typeface="Calibri" pitchFamily="34" charset="0"/>
                          <a:cs typeface="Calibri" pitchFamily="34" charset="0"/>
                        </a:rPr>
                        <a:t> </a:t>
                      </a:r>
                      <a:r>
                        <a:rPr lang="en-IN" sz="1800" b="0" i="0" u="none" strike="noStrike" cap="none" dirty="0" smtClean="0">
                          <a:solidFill>
                            <a:schemeClr val="tx1"/>
                          </a:solidFill>
                          <a:effectLst/>
                          <a:latin typeface="Calibri" pitchFamily="34" charset="0"/>
                          <a:ea typeface="+mn-ea"/>
                          <a:cs typeface="Calibri" pitchFamily="34" charset="0"/>
                          <a:sym typeface="Arial"/>
                        </a:rPr>
                        <a:t>=</a:t>
                      </a:r>
                      <a:r>
                        <a:rPr lang="en-IN" sz="1800" dirty="0" smtClean="0">
                          <a:latin typeface="Calibri" pitchFamily="34" charset="0"/>
                          <a:cs typeface="Calibri" pitchFamily="34" charset="0"/>
                        </a:rPr>
                        <a:t> </a:t>
                      </a:r>
                      <a:r>
                        <a:rPr lang="en-IN" sz="1800" b="0" i="0" u="none" strike="noStrike" cap="none" dirty="0" smtClean="0">
                          <a:solidFill>
                            <a:schemeClr val="tx1"/>
                          </a:solidFill>
                          <a:effectLst/>
                          <a:latin typeface="Calibri" pitchFamily="34" charset="0"/>
                          <a:ea typeface="+mn-ea"/>
                          <a:cs typeface="Calibri" pitchFamily="34" charset="0"/>
                          <a:sym typeface="Arial"/>
                        </a:rPr>
                        <a:t>1;</a:t>
                      </a:r>
                      <a:endParaRPr lang="en-IN" sz="1800" dirty="0" smtClean="0">
                        <a:latin typeface="Calibri" pitchFamily="34" charset="0"/>
                        <a:cs typeface="Calibri" pitchFamily="34" charset="0"/>
                      </a:endParaRPr>
                    </a:p>
                    <a:p>
                      <a:pPr lvl="1"/>
                      <a:endParaRPr lang="en-US" sz="1800" dirty="0" smtClean="0">
                        <a:latin typeface="Calibri" pitchFamily="34" charset="0"/>
                        <a:cs typeface="Calibri" pitchFamily="34" charset="0"/>
                      </a:endParaRPr>
                    </a:p>
                    <a:p>
                      <a:pPr marL="342900" lvl="1" indent="-342900">
                        <a:buAutoNum type="arabicPeriod"/>
                      </a:pPr>
                      <a:r>
                        <a:rPr lang="en-US" sz="1800" dirty="0" smtClean="0">
                          <a:latin typeface="Calibri" pitchFamily="34" charset="0"/>
                          <a:cs typeface="Calibri" pitchFamily="34" charset="0"/>
                        </a:rPr>
                        <a:t>1 </a:t>
                      </a:r>
                      <a:r>
                        <a:rPr lang="en-US" sz="1800" dirty="0" smtClean="0">
                          <a:latin typeface="Calibri" pitchFamily="34" charset="0"/>
                          <a:cs typeface="Calibri" pitchFamily="34" charset="0"/>
                        </a:rPr>
                        <a:t>,2 only</a:t>
                      </a:r>
                      <a:endParaRPr lang="en-US" sz="1800" dirty="0" smtClean="0">
                        <a:latin typeface="Calibri" pitchFamily="34" charset="0"/>
                        <a:cs typeface="Calibri" pitchFamily="34" charset="0"/>
                      </a:endParaRPr>
                    </a:p>
                    <a:p>
                      <a:pPr marL="342900" lvl="1" indent="-342900">
                        <a:buAutoNum type="arabicPeriod"/>
                      </a:pPr>
                      <a:r>
                        <a:rPr lang="en-US" sz="1800" dirty="0" smtClean="0">
                          <a:latin typeface="Calibri" pitchFamily="34" charset="0"/>
                          <a:cs typeface="Calibri" pitchFamily="34" charset="0"/>
                        </a:rPr>
                        <a:t>2 </a:t>
                      </a:r>
                      <a:r>
                        <a:rPr lang="en-US" sz="1800" dirty="0" smtClean="0">
                          <a:latin typeface="Calibri" pitchFamily="34" charset="0"/>
                          <a:cs typeface="Calibri" pitchFamily="34" charset="0"/>
                        </a:rPr>
                        <a:t>,3 only</a:t>
                      </a:r>
                      <a:endParaRPr lang="en-US" sz="1800" dirty="0" smtClean="0">
                        <a:latin typeface="Calibri" pitchFamily="34" charset="0"/>
                        <a:cs typeface="Calibri" pitchFamily="34" charset="0"/>
                      </a:endParaRPr>
                    </a:p>
                    <a:p>
                      <a:pPr marL="342900" lvl="1" indent="-342900">
                        <a:buAutoNum type="arabicPeriod"/>
                      </a:pPr>
                      <a:r>
                        <a:rPr lang="en-US" sz="1800" dirty="0" smtClean="0">
                          <a:latin typeface="Calibri" pitchFamily="34" charset="0"/>
                          <a:cs typeface="Calibri" pitchFamily="34" charset="0"/>
                        </a:rPr>
                        <a:t>1,2 3</a:t>
                      </a:r>
                      <a:endParaRPr lang="en-US" sz="1800" dirty="0" smtClean="0">
                        <a:latin typeface="Calibri" pitchFamily="34" charset="0"/>
                        <a:cs typeface="Calibri" pitchFamily="34" charset="0"/>
                      </a:endParaRPr>
                    </a:p>
                    <a:p>
                      <a:pPr marL="342900" lvl="1" indent="-342900">
                        <a:buAutoNum type="arabicPeriod"/>
                      </a:pPr>
                      <a:r>
                        <a:rPr lang="en-US" sz="1800" dirty="0" smtClean="0">
                          <a:latin typeface="Calibri" pitchFamily="34" charset="0"/>
                          <a:cs typeface="Calibri" pitchFamily="34" charset="0"/>
                        </a:rPr>
                        <a:t>1,3</a:t>
                      </a: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38777170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1"/>
            <a:r>
              <a:rPr lang="en-US" sz="1800" dirty="0" smtClean="0">
                <a:latin typeface="Calibri" pitchFamily="34" charset="0"/>
                <a:cs typeface="Calibri" pitchFamily="34" charset="0"/>
              </a:rPr>
              <a:t>We have </a:t>
            </a:r>
            <a:r>
              <a:rPr lang="en-US" sz="1800" dirty="0">
                <a:latin typeface="Calibri" pitchFamily="34" charset="0"/>
                <a:cs typeface="Calibri" pitchFamily="34" charset="0"/>
              </a:rPr>
              <a:t>already understood the concept of C++ Template </a:t>
            </a:r>
            <a:endParaRPr lang="en-US" sz="1800" dirty="0" smtClean="0">
              <a:latin typeface="Calibri" pitchFamily="34" charset="0"/>
              <a:cs typeface="Calibri" pitchFamily="34" charset="0"/>
            </a:endParaRPr>
          </a:p>
          <a:p>
            <a:pPr lvl="1"/>
            <a:endParaRPr lang="en-US" sz="1800" dirty="0">
              <a:latin typeface="Calibri" pitchFamily="34" charset="0"/>
              <a:cs typeface="Calibri" pitchFamily="34" charset="0"/>
            </a:endParaRPr>
          </a:p>
          <a:p>
            <a:pPr lvl="1"/>
            <a:r>
              <a:rPr lang="en-US" sz="1800" dirty="0" smtClean="0">
                <a:latin typeface="Calibri" pitchFamily="34" charset="0"/>
                <a:cs typeface="Calibri" pitchFamily="34" charset="0"/>
              </a:rPr>
              <a:t>The </a:t>
            </a:r>
            <a:r>
              <a:rPr lang="en-US" sz="1800" dirty="0">
                <a:latin typeface="Calibri" pitchFamily="34" charset="0"/>
                <a:cs typeface="Calibri" pitchFamily="34" charset="0"/>
              </a:rPr>
              <a:t>C++ STL (Standard Template Library) is a powerful set of C++ template classes to provide general-purpose classes and functions with templates that implement many popular and commonly used algorithms and data structures like vectors, lists, queues, and stacks</a:t>
            </a:r>
            <a:r>
              <a:rPr lang="en-US" sz="1800" dirty="0" smtClean="0">
                <a:latin typeface="Calibri" pitchFamily="34" charset="0"/>
                <a:cs typeface="Calibri" pitchFamily="34" charset="0"/>
              </a:rPr>
              <a:t>.</a:t>
            </a:r>
          </a:p>
          <a:p>
            <a:pPr fontAlgn="base"/>
            <a:endParaRPr lang="en-US" sz="1800" dirty="0">
              <a:latin typeface="Calibri" pitchFamily="34" charset="0"/>
              <a:cs typeface="Calibri" pitchFamily="34" charset="0"/>
            </a:endParaRPr>
          </a:p>
          <a:p>
            <a:pPr fontAlgn="base"/>
            <a:r>
              <a:rPr lang="en-US" sz="1800" dirty="0" smtClean="0">
                <a:latin typeface="Calibri" pitchFamily="34" charset="0"/>
                <a:cs typeface="Calibri" pitchFamily="34" charset="0"/>
              </a:rPr>
              <a:t>It </a:t>
            </a:r>
            <a:r>
              <a:rPr lang="en-US" sz="1800" dirty="0">
                <a:latin typeface="Calibri" pitchFamily="34" charset="0"/>
                <a:cs typeface="Calibri" pitchFamily="34" charset="0"/>
              </a:rPr>
              <a:t>is a generalized library and so, its components are parameterized. </a:t>
            </a:r>
            <a:r>
              <a:rPr lang="en-US" sz="1800" dirty="0">
                <a:latin typeface="Calibri" pitchFamily="34" charset="0"/>
                <a:cs typeface="Calibri" pitchFamily="34" charset="0"/>
              </a:rPr>
              <a:t/>
            </a:r>
            <a:br>
              <a:rPr lang="en-US" sz="1800" dirty="0">
                <a:latin typeface="Calibri" pitchFamily="34" charset="0"/>
                <a:cs typeface="Calibri" pitchFamily="34" charset="0"/>
              </a:rPr>
            </a:br>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At the core of the C++ Standard Template Library are following three well-structured components </a:t>
            </a:r>
            <a:r>
              <a:rPr lang="en-US" sz="1800" dirty="0" smtClean="0">
                <a:latin typeface="Calibri" pitchFamily="34" charset="0"/>
                <a:cs typeface="Calibri" pitchFamily="34" charset="0"/>
              </a:rPr>
              <a:t>−</a:t>
            </a:r>
          </a:p>
          <a:p>
            <a:pPr marL="342900" lvl="1" indent="-342900">
              <a:buFont typeface="+mj-lt"/>
              <a:buAutoNum type="arabicPeriod"/>
            </a:pPr>
            <a:r>
              <a:rPr lang="en-US" sz="1800" dirty="0" smtClean="0">
                <a:latin typeface="Calibri" pitchFamily="34" charset="0"/>
                <a:cs typeface="Calibri" pitchFamily="34" charset="0"/>
              </a:rPr>
              <a:t>Containers</a:t>
            </a:r>
          </a:p>
          <a:p>
            <a:pPr marL="342900" lvl="1" indent="-342900">
              <a:buFont typeface="+mj-lt"/>
              <a:buAutoNum type="arabicPeriod"/>
            </a:pPr>
            <a:r>
              <a:rPr lang="en-US" sz="1800" dirty="0" smtClean="0">
                <a:latin typeface="Calibri" pitchFamily="34" charset="0"/>
                <a:cs typeface="Calibri" pitchFamily="34" charset="0"/>
              </a:rPr>
              <a:t>Algorithms</a:t>
            </a:r>
          </a:p>
          <a:p>
            <a:pPr marL="342900" lvl="1" indent="-342900">
              <a:buFont typeface="+mj-lt"/>
              <a:buAutoNum type="arabicPeriod"/>
            </a:pPr>
            <a:r>
              <a:rPr lang="en-US" sz="1800" dirty="0" smtClean="0">
                <a:latin typeface="Calibri" pitchFamily="34" charset="0"/>
                <a:cs typeface="Calibri" pitchFamily="34" charset="0"/>
              </a:rPr>
              <a:t>Iterators</a:t>
            </a:r>
          </a:p>
          <a:p>
            <a:pPr lvl="1"/>
            <a:r>
              <a:rPr lang="en-US" sz="1800" dirty="0"/>
              <a:t> </a:t>
            </a:r>
            <a:endParaRPr lang="en-US" sz="1800" dirty="0" smtClean="0"/>
          </a:p>
          <a:p>
            <a:pPr lvl="1"/>
            <a:r>
              <a:rPr lang="en-US" sz="1800" dirty="0" smtClean="0">
                <a:latin typeface="Calibri" pitchFamily="34" charset="0"/>
                <a:cs typeface="Calibri" pitchFamily="34" charset="0"/>
              </a:rPr>
              <a:t>Learning </a:t>
            </a:r>
            <a:r>
              <a:rPr lang="en-US" sz="1800" dirty="0">
                <a:latin typeface="Calibri" pitchFamily="34" charset="0"/>
                <a:cs typeface="Calibri" pitchFamily="34" charset="0"/>
              </a:rPr>
              <a:t>STL is important for every C++ programmer as it saves a lot of time while writing </a:t>
            </a:r>
            <a:r>
              <a:rPr lang="en-US" sz="1800" dirty="0" smtClean="0">
                <a:latin typeface="Calibri" pitchFamily="34" charset="0"/>
                <a:cs typeface="Calibri" pitchFamily="34" charset="0"/>
              </a:rPr>
              <a:t>code.</a:t>
            </a:r>
            <a:endParaRPr lang="en-US" sz="1800" dirty="0">
              <a:latin typeface="Calibri" pitchFamily="34" charset="0"/>
              <a:cs typeface="Calibri" pitchFamily="34" charset="0"/>
            </a:endParaRPr>
          </a:p>
          <a:p>
            <a:pPr lvl="1"/>
            <a:endParaRPr lang="en-US" sz="1800" dirty="0">
              <a:latin typeface="Calibri" pitchFamily="34" charset="0"/>
              <a:cs typeface="Calibri" pitchFamily="34" charset="0"/>
            </a:endParaRPr>
          </a:p>
          <a:p>
            <a:pPr lvl="1"/>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Introduction </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377493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07328440"/>
              </p:ext>
            </p:extLst>
          </p:nvPr>
        </p:nvGraphicFramePr>
        <p:xfrm>
          <a:off x="153575" y="783780"/>
          <a:ext cx="8788543" cy="4114800"/>
        </p:xfrm>
        <a:graphic>
          <a:graphicData uri="http://schemas.openxmlformats.org/drawingml/2006/table">
            <a:tbl>
              <a:tblPr/>
              <a:tblGrid>
                <a:gridCol w="8788543"/>
              </a:tblGrid>
              <a:tr h="3435845">
                <a:tc>
                  <a:txBody>
                    <a:bodyPr/>
                    <a:lstStyle/>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Which of the following is correct</a:t>
                      </a:r>
                      <a:r>
                        <a:rPr lang="en-US" sz="1800" b="0" i="0" u="none" strike="noStrike" cap="none" baseline="0" dirty="0" smtClean="0">
                          <a:solidFill>
                            <a:schemeClr val="tx1"/>
                          </a:solidFill>
                          <a:effectLst/>
                          <a:latin typeface="Calibri" pitchFamily="34" charset="0"/>
                          <a:ea typeface="+mn-ea"/>
                          <a:cs typeface="Calibri" pitchFamily="34" charset="0"/>
                          <a:sym typeface="Arial"/>
                        </a:rPr>
                        <a:t> </a:t>
                      </a:r>
                      <a:r>
                        <a:rPr lang="en-US" sz="1800" b="0" i="0" u="none" strike="noStrike" cap="none" dirty="0" smtClean="0">
                          <a:solidFill>
                            <a:schemeClr val="tx1"/>
                          </a:solidFill>
                          <a:effectLst/>
                          <a:latin typeface="Calibri" pitchFamily="34" charset="0"/>
                          <a:ea typeface="+mn-ea"/>
                          <a:cs typeface="Calibri" pitchFamily="34" charset="0"/>
                          <a:sym typeface="Arial"/>
                        </a:rPr>
                        <a:t>syntax for list</a:t>
                      </a:r>
                      <a:r>
                        <a:rPr lang="en-US" sz="1800" b="0" i="0" u="none" strike="noStrike" cap="none" baseline="0" dirty="0" smtClean="0">
                          <a:solidFill>
                            <a:schemeClr val="tx1"/>
                          </a:solidFill>
                          <a:effectLst/>
                          <a:latin typeface="Calibri" pitchFamily="34" charset="0"/>
                          <a:ea typeface="+mn-ea"/>
                          <a:cs typeface="Calibri" pitchFamily="34" charset="0"/>
                          <a:sym typeface="Arial"/>
                        </a:rPr>
                        <a:t> creation </a:t>
                      </a:r>
                      <a:r>
                        <a:rPr lang="en-US" sz="1800" b="0" i="0" u="none" strike="noStrike" cap="none" dirty="0" smtClean="0">
                          <a:solidFill>
                            <a:schemeClr val="tx1"/>
                          </a:solidFill>
                          <a:effectLst/>
                          <a:latin typeface="Calibri" pitchFamily="34" charset="0"/>
                          <a:ea typeface="+mn-ea"/>
                          <a:cs typeface="Calibri" pitchFamily="34" charset="0"/>
                          <a:sym typeface="Arial"/>
                        </a:rPr>
                        <a:t>in </a:t>
                      </a:r>
                      <a:r>
                        <a:rPr lang="en-US" sz="1800" b="0" i="0" u="none" strike="noStrike" cap="none" dirty="0" smtClean="0">
                          <a:solidFill>
                            <a:schemeClr val="tx1"/>
                          </a:solidFill>
                          <a:effectLst/>
                          <a:latin typeface="Calibri" pitchFamily="34" charset="0"/>
                          <a:ea typeface="+mn-ea"/>
                          <a:cs typeface="Calibri" pitchFamily="34" charset="0"/>
                          <a:sym typeface="Arial"/>
                        </a:rPr>
                        <a:t>C++? </a:t>
                      </a:r>
                    </a:p>
                    <a:p>
                      <a:pPr lvl="1"/>
                      <a:r>
                        <a:rPr lang="en-IN" sz="1800" dirty="0" smtClean="0">
                          <a:latin typeface="Calibri" pitchFamily="34" charset="0"/>
                          <a:cs typeface="Calibri" pitchFamily="34" charset="0"/>
                        </a:rPr>
                        <a:t>list</a:t>
                      </a:r>
                      <a:r>
                        <a:rPr lang="en-IN" sz="1800" b="0" i="0" u="none" strike="noStrike" cap="none" dirty="0" smtClean="0">
                          <a:solidFill>
                            <a:schemeClr val="tx1"/>
                          </a:solidFill>
                          <a:effectLst/>
                          <a:latin typeface="Calibri" pitchFamily="34" charset="0"/>
                          <a:ea typeface="+mn-ea"/>
                          <a:cs typeface="Calibri" pitchFamily="34" charset="0"/>
                          <a:sym typeface="Arial"/>
                        </a:rPr>
                        <a:t>&lt;</a:t>
                      </a:r>
                      <a:r>
                        <a:rPr lang="en-IN" sz="1800" dirty="0" err="1" smtClean="0">
                          <a:latin typeface="Calibri" pitchFamily="34" charset="0"/>
                          <a:cs typeface="Calibri" pitchFamily="34" charset="0"/>
                        </a:rPr>
                        <a:t>int</a:t>
                      </a:r>
                      <a:r>
                        <a:rPr lang="en-IN" sz="1800" b="0" i="0" u="none" strike="noStrike" cap="none" dirty="0" smtClean="0">
                          <a:solidFill>
                            <a:schemeClr val="tx1"/>
                          </a:solidFill>
                          <a:effectLst/>
                          <a:latin typeface="Calibri" pitchFamily="34" charset="0"/>
                          <a:ea typeface="+mn-ea"/>
                          <a:cs typeface="Calibri" pitchFamily="34" charset="0"/>
                          <a:sym typeface="Arial"/>
                        </a:rPr>
                        <a:t>&gt;</a:t>
                      </a:r>
                      <a:r>
                        <a:rPr lang="en-IN" sz="1800" dirty="0" smtClean="0">
                          <a:latin typeface="Calibri" pitchFamily="34" charset="0"/>
                          <a:cs typeface="Calibri" pitchFamily="34" charset="0"/>
                        </a:rPr>
                        <a:t> l</a:t>
                      </a:r>
                    </a:p>
                    <a:p>
                      <a:pPr lvl="1"/>
                      <a:r>
                        <a:rPr lang="en-IN" sz="1800" dirty="0" smtClean="0">
                          <a:latin typeface="Calibri" pitchFamily="34" charset="0"/>
                          <a:cs typeface="Calibri" pitchFamily="34" charset="0"/>
                        </a:rPr>
                        <a:t>list</a:t>
                      </a:r>
                      <a:r>
                        <a:rPr lang="en-IN" sz="1800" b="0" i="0" u="none" strike="noStrike" cap="none" dirty="0" smtClean="0">
                          <a:solidFill>
                            <a:schemeClr val="tx1"/>
                          </a:solidFill>
                          <a:effectLst/>
                          <a:latin typeface="Calibri" pitchFamily="34" charset="0"/>
                          <a:ea typeface="+mn-ea"/>
                          <a:cs typeface="Calibri" pitchFamily="34" charset="0"/>
                          <a:sym typeface="Arial"/>
                        </a:rPr>
                        <a:t>&lt;</a:t>
                      </a:r>
                      <a:r>
                        <a:rPr lang="en-IN" sz="1800" dirty="0" err="1" smtClean="0">
                          <a:latin typeface="Calibri" pitchFamily="34" charset="0"/>
                          <a:cs typeface="Calibri" pitchFamily="34" charset="0"/>
                        </a:rPr>
                        <a:t>int</a:t>
                      </a:r>
                      <a:r>
                        <a:rPr lang="en-IN" sz="1800" b="0" i="0" u="none" strike="noStrike" cap="none" dirty="0" smtClean="0">
                          <a:solidFill>
                            <a:schemeClr val="tx1"/>
                          </a:solidFill>
                          <a:effectLst/>
                          <a:latin typeface="Calibri" pitchFamily="34" charset="0"/>
                          <a:ea typeface="+mn-ea"/>
                          <a:cs typeface="Calibri" pitchFamily="34" charset="0"/>
                          <a:sym typeface="Arial"/>
                        </a:rPr>
                        <a:t>&gt;</a:t>
                      </a:r>
                      <a:r>
                        <a:rPr lang="en-IN" sz="1800" dirty="0" smtClean="0">
                          <a:latin typeface="Calibri" pitchFamily="34" charset="0"/>
                          <a:cs typeface="Calibri" pitchFamily="34" charset="0"/>
                        </a:rPr>
                        <a:t> l</a:t>
                      </a:r>
                      <a:r>
                        <a:rPr lang="en-IN" sz="1800" b="0" i="0" u="none" strike="noStrike" cap="none" dirty="0" smtClean="0">
                          <a:solidFill>
                            <a:schemeClr val="tx1"/>
                          </a:solidFill>
                          <a:effectLst/>
                          <a:latin typeface="Calibri" pitchFamily="34" charset="0"/>
                          <a:ea typeface="+mn-ea"/>
                          <a:cs typeface="Calibri" pitchFamily="34" charset="0"/>
                          <a:sym typeface="Arial"/>
                        </a:rPr>
                        <a:t>{</a:t>
                      </a:r>
                      <a:r>
                        <a:rPr lang="en-IN" sz="1800" b="0" i="0" u="none" strike="noStrike" cap="none" baseline="0" dirty="0" smtClean="0">
                          <a:solidFill>
                            <a:schemeClr val="tx1"/>
                          </a:solidFill>
                          <a:effectLst/>
                          <a:latin typeface="Calibri" pitchFamily="34" charset="0"/>
                          <a:ea typeface="+mn-ea"/>
                          <a:cs typeface="Calibri" pitchFamily="34" charset="0"/>
                          <a:sym typeface="Arial"/>
                        </a:rPr>
                        <a:t> 1,2 3}</a:t>
                      </a:r>
                      <a:endParaRPr lang="en-IN" sz="1800" b="0" i="0" u="none" strike="noStrike" cap="none" dirty="0" smtClean="0">
                        <a:solidFill>
                          <a:schemeClr val="tx1"/>
                        </a:solidFill>
                        <a:effectLst/>
                        <a:latin typeface="Calibri" pitchFamily="34" charset="0"/>
                        <a:ea typeface="+mn-ea"/>
                        <a:cs typeface="Calibri" pitchFamily="34" charset="0"/>
                        <a:sym typeface="Arial"/>
                      </a:endParaRPr>
                    </a:p>
                    <a:p>
                      <a:pPr lvl="1"/>
                      <a:r>
                        <a:rPr lang="en-IN" sz="1800" dirty="0" smtClean="0">
                          <a:latin typeface="Calibri" pitchFamily="34" charset="0"/>
                          <a:cs typeface="Calibri" pitchFamily="34" charset="0"/>
                        </a:rPr>
                        <a:t>list</a:t>
                      </a:r>
                      <a:r>
                        <a:rPr lang="en-IN" sz="1800" b="0" i="0" u="none" strike="noStrike" cap="none" dirty="0" smtClean="0">
                          <a:solidFill>
                            <a:schemeClr val="tx1"/>
                          </a:solidFill>
                          <a:effectLst/>
                          <a:latin typeface="Calibri" pitchFamily="34" charset="0"/>
                          <a:ea typeface="+mn-ea"/>
                          <a:cs typeface="Calibri" pitchFamily="34" charset="0"/>
                          <a:sym typeface="Arial"/>
                        </a:rPr>
                        <a:t>&lt;</a:t>
                      </a:r>
                      <a:r>
                        <a:rPr lang="en-IN" sz="1800" dirty="0" err="1" smtClean="0">
                          <a:latin typeface="Calibri" pitchFamily="34" charset="0"/>
                          <a:cs typeface="Calibri" pitchFamily="34" charset="0"/>
                        </a:rPr>
                        <a:t>int</a:t>
                      </a:r>
                      <a:r>
                        <a:rPr lang="en-IN" sz="1800" b="0" i="0" u="none" strike="noStrike" cap="none" dirty="0" smtClean="0">
                          <a:solidFill>
                            <a:schemeClr val="tx1"/>
                          </a:solidFill>
                          <a:effectLst/>
                          <a:latin typeface="Calibri" pitchFamily="34" charset="0"/>
                          <a:ea typeface="+mn-ea"/>
                          <a:cs typeface="Calibri" pitchFamily="34" charset="0"/>
                          <a:sym typeface="Arial"/>
                        </a:rPr>
                        <a:t>&gt;</a:t>
                      </a:r>
                      <a:r>
                        <a:rPr lang="en-IN" sz="1800" dirty="0" smtClean="0">
                          <a:latin typeface="Calibri" pitchFamily="34" charset="0"/>
                          <a:cs typeface="Calibri" pitchFamily="34" charset="0"/>
                        </a:rPr>
                        <a:t> </a:t>
                      </a:r>
                      <a:r>
                        <a:rPr lang="en-IN" sz="1800" dirty="0" err="1" smtClean="0">
                          <a:latin typeface="Calibri" pitchFamily="34" charset="0"/>
                          <a:cs typeface="Calibri" pitchFamily="34" charset="0"/>
                        </a:rPr>
                        <a:t>myNewList</a:t>
                      </a:r>
                      <a:r>
                        <a:rPr lang="en-IN" sz="1800" dirty="0" smtClean="0">
                          <a:latin typeface="Calibri" pitchFamily="34" charset="0"/>
                          <a:cs typeface="Calibri" pitchFamily="34" charset="0"/>
                        </a:rPr>
                        <a:t> </a:t>
                      </a:r>
                      <a:r>
                        <a:rPr lang="en-IN" sz="1800" b="0" i="0" u="none" strike="noStrike" cap="none" dirty="0" smtClean="0">
                          <a:solidFill>
                            <a:schemeClr val="tx1"/>
                          </a:solidFill>
                          <a:effectLst/>
                          <a:latin typeface="Calibri" pitchFamily="34" charset="0"/>
                          <a:ea typeface="+mn-ea"/>
                          <a:cs typeface="Calibri" pitchFamily="34" charset="0"/>
                          <a:sym typeface="Arial"/>
                        </a:rPr>
                        <a:t>=</a:t>
                      </a:r>
                      <a:r>
                        <a:rPr lang="en-IN" sz="1800" dirty="0" smtClean="0">
                          <a:latin typeface="Calibri" pitchFamily="34" charset="0"/>
                          <a:cs typeface="Calibri" pitchFamily="34" charset="0"/>
                        </a:rPr>
                        <a:t> </a:t>
                      </a:r>
                      <a:r>
                        <a:rPr lang="en-IN" sz="1800" b="0" i="0" u="none" strike="noStrike" cap="none" dirty="0" smtClean="0">
                          <a:solidFill>
                            <a:schemeClr val="tx1"/>
                          </a:solidFill>
                          <a:effectLst/>
                          <a:latin typeface="Calibri" pitchFamily="34" charset="0"/>
                          <a:ea typeface="+mn-ea"/>
                          <a:cs typeface="Calibri" pitchFamily="34" charset="0"/>
                          <a:sym typeface="Arial"/>
                        </a:rPr>
                        <a:t>1;</a:t>
                      </a:r>
                      <a:endParaRPr lang="en-IN" sz="1800" dirty="0" smtClean="0">
                        <a:latin typeface="Calibri" pitchFamily="34" charset="0"/>
                        <a:cs typeface="Calibri" pitchFamily="34" charset="0"/>
                      </a:endParaRPr>
                    </a:p>
                    <a:p>
                      <a:pPr lvl="1"/>
                      <a:endParaRPr lang="en-US" sz="1800" dirty="0" smtClean="0">
                        <a:latin typeface="Calibri" pitchFamily="34" charset="0"/>
                        <a:cs typeface="Calibri" pitchFamily="34" charset="0"/>
                      </a:endParaRPr>
                    </a:p>
                    <a:p>
                      <a:pPr marL="342900" lvl="1" indent="-342900">
                        <a:buAutoNum type="arabicPeriod"/>
                      </a:pPr>
                      <a:r>
                        <a:rPr lang="en-US" sz="1800" dirty="0" smtClean="0">
                          <a:latin typeface="Calibri" pitchFamily="34" charset="0"/>
                          <a:cs typeface="Calibri" pitchFamily="34" charset="0"/>
                        </a:rPr>
                        <a:t>1 </a:t>
                      </a:r>
                      <a:r>
                        <a:rPr lang="en-US" sz="1800" dirty="0" smtClean="0">
                          <a:latin typeface="Calibri" pitchFamily="34" charset="0"/>
                          <a:cs typeface="Calibri" pitchFamily="34" charset="0"/>
                        </a:rPr>
                        <a:t>,2 only</a:t>
                      </a:r>
                      <a:endParaRPr lang="en-US" sz="1800" dirty="0" smtClean="0">
                        <a:latin typeface="Calibri" pitchFamily="34" charset="0"/>
                        <a:cs typeface="Calibri" pitchFamily="34" charset="0"/>
                      </a:endParaRPr>
                    </a:p>
                    <a:p>
                      <a:pPr marL="342900" lvl="1" indent="-342900">
                        <a:buAutoNum type="arabicPeriod"/>
                      </a:pPr>
                      <a:r>
                        <a:rPr lang="en-US" sz="1800" dirty="0" smtClean="0">
                          <a:latin typeface="Calibri" pitchFamily="34" charset="0"/>
                          <a:cs typeface="Calibri" pitchFamily="34" charset="0"/>
                        </a:rPr>
                        <a:t>2 </a:t>
                      </a:r>
                      <a:r>
                        <a:rPr lang="en-US" sz="1800" dirty="0" smtClean="0">
                          <a:latin typeface="Calibri" pitchFamily="34" charset="0"/>
                          <a:cs typeface="Calibri" pitchFamily="34" charset="0"/>
                        </a:rPr>
                        <a:t>,3 only</a:t>
                      </a:r>
                      <a:endParaRPr lang="en-US" sz="1800" dirty="0" smtClean="0">
                        <a:latin typeface="Calibri" pitchFamily="34" charset="0"/>
                        <a:cs typeface="Calibri" pitchFamily="34" charset="0"/>
                      </a:endParaRPr>
                    </a:p>
                    <a:p>
                      <a:pPr marL="342900" lvl="1" indent="-342900">
                        <a:buAutoNum type="arabicPeriod"/>
                      </a:pPr>
                      <a:r>
                        <a:rPr lang="en-US" sz="1800" dirty="0" smtClean="0">
                          <a:solidFill>
                            <a:srgbClr val="FF0000"/>
                          </a:solidFill>
                          <a:latin typeface="Calibri" pitchFamily="34" charset="0"/>
                          <a:cs typeface="Calibri" pitchFamily="34" charset="0"/>
                        </a:rPr>
                        <a:t>1,2 3</a:t>
                      </a:r>
                      <a:endParaRPr lang="en-US" sz="1800" dirty="0" smtClean="0">
                        <a:solidFill>
                          <a:srgbClr val="FF0000"/>
                        </a:solidFill>
                        <a:latin typeface="Calibri" pitchFamily="34" charset="0"/>
                        <a:cs typeface="Calibri" pitchFamily="34" charset="0"/>
                      </a:endParaRPr>
                    </a:p>
                    <a:p>
                      <a:pPr marL="342900" lvl="1" indent="-342900">
                        <a:buAutoNum type="arabicPeriod"/>
                      </a:pPr>
                      <a:r>
                        <a:rPr lang="en-US" sz="1800" dirty="0" smtClean="0">
                          <a:latin typeface="Calibri" pitchFamily="34" charset="0"/>
                          <a:cs typeface="Calibri" pitchFamily="34" charset="0"/>
                        </a:rPr>
                        <a:t>1,3</a:t>
                      </a: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2769255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Practice question</a:t>
            </a:r>
            <a:endParaRPr lang="en" sz="2400" b="1" dirty="0">
              <a:solidFill>
                <a:srgbClr val="FFFFFF"/>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833934110"/>
              </p:ext>
            </p:extLst>
          </p:nvPr>
        </p:nvGraphicFramePr>
        <p:xfrm>
          <a:off x="153575" y="783780"/>
          <a:ext cx="8788543" cy="3566160"/>
        </p:xfrm>
        <a:graphic>
          <a:graphicData uri="http://schemas.openxmlformats.org/drawingml/2006/table">
            <a:tbl>
              <a:tblPr/>
              <a:tblGrid>
                <a:gridCol w="8788543"/>
              </a:tblGrid>
              <a:tr h="3435845">
                <a:tc>
                  <a:txBody>
                    <a:bodyPr/>
                    <a:lstStyle/>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Which of the following </a:t>
                      </a:r>
                      <a:r>
                        <a:rPr lang="en-US" sz="1800" b="0" i="0" u="none" strike="noStrike" cap="none" dirty="0" smtClean="0">
                          <a:solidFill>
                            <a:schemeClr val="tx1"/>
                          </a:solidFill>
                          <a:effectLst/>
                          <a:latin typeface="Calibri" pitchFamily="34" charset="0"/>
                          <a:ea typeface="+mn-ea"/>
                          <a:cs typeface="Calibri" pitchFamily="34" charset="0"/>
                          <a:sym typeface="Arial"/>
                        </a:rPr>
                        <a:t>function</a:t>
                      </a:r>
                      <a:r>
                        <a:rPr lang="en-US" sz="1800" b="0" i="0" u="none" strike="noStrike" cap="none" baseline="0" dirty="0" smtClean="0">
                          <a:solidFill>
                            <a:schemeClr val="tx1"/>
                          </a:solidFill>
                          <a:effectLst/>
                          <a:latin typeface="Calibri" pitchFamily="34" charset="0"/>
                          <a:ea typeface="+mn-ea"/>
                          <a:cs typeface="Calibri" pitchFamily="34" charset="0"/>
                          <a:sym typeface="Arial"/>
                        </a:rPr>
                        <a:t> is not available in </a:t>
                      </a:r>
                      <a:r>
                        <a:rPr lang="en-US" sz="1800" b="0" i="0" u="none" strike="noStrike" cap="none" dirty="0" smtClean="0">
                          <a:solidFill>
                            <a:schemeClr val="tx1"/>
                          </a:solidFill>
                          <a:effectLst/>
                          <a:latin typeface="Calibri" pitchFamily="34" charset="0"/>
                          <a:ea typeface="+mn-ea"/>
                          <a:cs typeface="Calibri" pitchFamily="34" charset="0"/>
                          <a:sym typeface="Arial"/>
                        </a:rPr>
                        <a:t>list</a:t>
                      </a:r>
                      <a:r>
                        <a:rPr lang="en-US" sz="1800" b="0" i="0" u="none" strike="noStrike" cap="none" baseline="0" dirty="0" smtClean="0">
                          <a:solidFill>
                            <a:schemeClr val="tx1"/>
                          </a:solidFill>
                          <a:effectLst/>
                          <a:latin typeface="Calibri" pitchFamily="34" charset="0"/>
                          <a:ea typeface="+mn-ea"/>
                          <a:cs typeface="Calibri" pitchFamily="34" charset="0"/>
                          <a:sym typeface="Arial"/>
                        </a:rPr>
                        <a:t> container </a:t>
                      </a:r>
                      <a:r>
                        <a:rPr lang="en-US" sz="1800" b="0" i="0" u="none" strike="noStrike" cap="none" dirty="0" smtClean="0">
                          <a:solidFill>
                            <a:schemeClr val="tx1"/>
                          </a:solidFill>
                          <a:effectLst/>
                          <a:latin typeface="Calibri" pitchFamily="34" charset="0"/>
                          <a:ea typeface="+mn-ea"/>
                          <a:cs typeface="Calibri" pitchFamily="34" charset="0"/>
                          <a:sym typeface="Arial"/>
                        </a:rPr>
                        <a:t>in </a:t>
                      </a:r>
                      <a:r>
                        <a:rPr lang="en-US" sz="1800" b="0" i="0" u="none" strike="noStrike" cap="none" dirty="0" smtClean="0">
                          <a:solidFill>
                            <a:schemeClr val="tx1"/>
                          </a:solidFill>
                          <a:effectLst/>
                          <a:latin typeface="Calibri" pitchFamily="34" charset="0"/>
                          <a:ea typeface="+mn-ea"/>
                          <a:cs typeface="Calibri" pitchFamily="34" charset="0"/>
                          <a:sym typeface="Arial"/>
                        </a:rPr>
                        <a:t>C++? </a:t>
                      </a:r>
                    </a:p>
                    <a:p>
                      <a:pPr lvl="1"/>
                      <a:endParaRPr lang="en-US" sz="1800" dirty="0" smtClean="0">
                        <a:latin typeface="Calibri" pitchFamily="34" charset="0"/>
                        <a:cs typeface="Calibri" pitchFamily="34" charset="0"/>
                      </a:endParaRPr>
                    </a:p>
                    <a:p>
                      <a:pPr marL="342900" lvl="1" indent="-342900">
                        <a:buAutoNum type="arabicPeriod"/>
                      </a:pPr>
                      <a:r>
                        <a:rPr lang="en-US" sz="1800" dirty="0" smtClean="0">
                          <a:latin typeface="Calibri" pitchFamily="34" charset="0"/>
                          <a:cs typeface="Calibri" pitchFamily="34" charset="0"/>
                        </a:rPr>
                        <a:t>empty</a:t>
                      </a:r>
                      <a:endParaRPr lang="en-US" sz="1800" dirty="0" smtClean="0">
                        <a:latin typeface="Calibri" pitchFamily="34" charset="0"/>
                        <a:cs typeface="Calibri" pitchFamily="34" charset="0"/>
                      </a:endParaRPr>
                    </a:p>
                    <a:p>
                      <a:pPr marL="342900" lvl="1" indent="-342900">
                        <a:buAutoNum type="arabicPeriod"/>
                      </a:pPr>
                      <a:r>
                        <a:rPr lang="en-US" sz="1800" dirty="0" smtClean="0">
                          <a:latin typeface="Calibri" pitchFamily="34" charset="0"/>
                          <a:cs typeface="Calibri" pitchFamily="34" charset="0"/>
                        </a:rPr>
                        <a:t>At</a:t>
                      </a:r>
                    </a:p>
                    <a:p>
                      <a:pPr marL="342900" lvl="1" indent="-342900">
                        <a:buAutoNum type="arabicPeriod"/>
                      </a:pPr>
                      <a:r>
                        <a:rPr lang="en-US" sz="1800" dirty="0" smtClean="0">
                          <a:latin typeface="Calibri" pitchFamily="34" charset="0"/>
                          <a:cs typeface="Calibri" pitchFamily="34" charset="0"/>
                        </a:rPr>
                        <a:t>Front</a:t>
                      </a:r>
                    </a:p>
                    <a:p>
                      <a:pPr marL="342900" lvl="1" indent="-342900">
                        <a:buAutoNum type="arabicPeriod"/>
                      </a:pPr>
                      <a:r>
                        <a:rPr lang="en-US" sz="1800" dirty="0" smtClean="0">
                          <a:latin typeface="Calibri" pitchFamily="34" charset="0"/>
                          <a:cs typeface="Calibri" pitchFamily="34" charset="0"/>
                        </a:rPr>
                        <a:t>size</a:t>
                      </a:r>
                      <a:endParaRPr lang="en-US" sz="180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176247005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Practice question</a:t>
            </a:r>
            <a:endParaRPr lang="en" sz="2400" b="1" dirty="0">
              <a:solidFill>
                <a:srgbClr val="FFFFFF"/>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62033947"/>
              </p:ext>
            </p:extLst>
          </p:nvPr>
        </p:nvGraphicFramePr>
        <p:xfrm>
          <a:off x="153575" y="783780"/>
          <a:ext cx="8788543" cy="3566160"/>
        </p:xfrm>
        <a:graphic>
          <a:graphicData uri="http://schemas.openxmlformats.org/drawingml/2006/table">
            <a:tbl>
              <a:tblPr/>
              <a:tblGrid>
                <a:gridCol w="8788543"/>
              </a:tblGrid>
              <a:tr h="3435845">
                <a:tc>
                  <a:txBody>
                    <a:bodyPr/>
                    <a:lstStyle/>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Which of the following </a:t>
                      </a:r>
                      <a:r>
                        <a:rPr lang="en-US" sz="1800" b="0" i="0" u="none" strike="noStrike" cap="none" dirty="0" smtClean="0">
                          <a:solidFill>
                            <a:schemeClr val="tx1"/>
                          </a:solidFill>
                          <a:effectLst/>
                          <a:latin typeface="Calibri" pitchFamily="34" charset="0"/>
                          <a:ea typeface="+mn-ea"/>
                          <a:cs typeface="Calibri" pitchFamily="34" charset="0"/>
                          <a:sym typeface="Arial"/>
                        </a:rPr>
                        <a:t>function</a:t>
                      </a:r>
                      <a:r>
                        <a:rPr lang="en-US" sz="1800" b="0" i="0" u="none" strike="noStrike" cap="none" baseline="0" dirty="0" smtClean="0">
                          <a:solidFill>
                            <a:schemeClr val="tx1"/>
                          </a:solidFill>
                          <a:effectLst/>
                          <a:latin typeface="Calibri" pitchFamily="34" charset="0"/>
                          <a:ea typeface="+mn-ea"/>
                          <a:cs typeface="Calibri" pitchFamily="34" charset="0"/>
                          <a:sym typeface="Arial"/>
                        </a:rPr>
                        <a:t> is not available in </a:t>
                      </a:r>
                      <a:r>
                        <a:rPr lang="en-US" sz="1800" b="0" i="0" u="none" strike="noStrike" cap="none" dirty="0" smtClean="0">
                          <a:solidFill>
                            <a:schemeClr val="tx1"/>
                          </a:solidFill>
                          <a:effectLst/>
                          <a:latin typeface="Calibri" pitchFamily="34" charset="0"/>
                          <a:ea typeface="+mn-ea"/>
                          <a:cs typeface="Calibri" pitchFamily="34" charset="0"/>
                          <a:sym typeface="Arial"/>
                        </a:rPr>
                        <a:t>list</a:t>
                      </a:r>
                      <a:r>
                        <a:rPr lang="en-US" sz="1800" b="0" i="0" u="none" strike="noStrike" cap="none" baseline="0" dirty="0" smtClean="0">
                          <a:solidFill>
                            <a:schemeClr val="tx1"/>
                          </a:solidFill>
                          <a:effectLst/>
                          <a:latin typeface="Calibri" pitchFamily="34" charset="0"/>
                          <a:ea typeface="+mn-ea"/>
                          <a:cs typeface="Calibri" pitchFamily="34" charset="0"/>
                          <a:sym typeface="Arial"/>
                        </a:rPr>
                        <a:t> container </a:t>
                      </a:r>
                      <a:r>
                        <a:rPr lang="en-US" sz="1800" b="0" i="0" u="none" strike="noStrike" cap="none" dirty="0" smtClean="0">
                          <a:solidFill>
                            <a:schemeClr val="tx1"/>
                          </a:solidFill>
                          <a:effectLst/>
                          <a:latin typeface="Calibri" pitchFamily="34" charset="0"/>
                          <a:ea typeface="+mn-ea"/>
                          <a:cs typeface="Calibri" pitchFamily="34" charset="0"/>
                          <a:sym typeface="Arial"/>
                        </a:rPr>
                        <a:t>in </a:t>
                      </a:r>
                      <a:r>
                        <a:rPr lang="en-US" sz="1800" b="0" i="0" u="none" strike="noStrike" cap="none" dirty="0" smtClean="0">
                          <a:solidFill>
                            <a:schemeClr val="tx1"/>
                          </a:solidFill>
                          <a:effectLst/>
                          <a:latin typeface="Calibri" pitchFamily="34" charset="0"/>
                          <a:ea typeface="+mn-ea"/>
                          <a:cs typeface="Calibri" pitchFamily="34" charset="0"/>
                          <a:sym typeface="Arial"/>
                        </a:rPr>
                        <a:t>C++? </a:t>
                      </a:r>
                    </a:p>
                    <a:p>
                      <a:pPr lvl="1"/>
                      <a:endParaRPr lang="en-US" sz="1800" dirty="0" smtClean="0">
                        <a:latin typeface="Calibri" pitchFamily="34" charset="0"/>
                        <a:cs typeface="Calibri" pitchFamily="34" charset="0"/>
                      </a:endParaRPr>
                    </a:p>
                    <a:p>
                      <a:pPr marL="342900" lvl="1" indent="-342900">
                        <a:buAutoNum type="arabicPeriod"/>
                      </a:pPr>
                      <a:r>
                        <a:rPr lang="en-US" sz="1800" dirty="0" smtClean="0">
                          <a:latin typeface="Calibri" pitchFamily="34" charset="0"/>
                          <a:cs typeface="Calibri" pitchFamily="34" charset="0"/>
                        </a:rPr>
                        <a:t>empty</a:t>
                      </a:r>
                      <a:endParaRPr lang="en-US" sz="1800" dirty="0" smtClean="0">
                        <a:latin typeface="Calibri" pitchFamily="34" charset="0"/>
                        <a:cs typeface="Calibri" pitchFamily="34" charset="0"/>
                      </a:endParaRPr>
                    </a:p>
                    <a:p>
                      <a:pPr marL="342900" lvl="1" indent="-342900">
                        <a:buAutoNum type="arabicPeriod"/>
                      </a:pPr>
                      <a:r>
                        <a:rPr lang="en-US" sz="1800" dirty="0" smtClean="0">
                          <a:solidFill>
                            <a:srgbClr val="FF0000"/>
                          </a:solidFill>
                          <a:latin typeface="Calibri" pitchFamily="34" charset="0"/>
                          <a:cs typeface="Calibri" pitchFamily="34" charset="0"/>
                        </a:rPr>
                        <a:t>At</a:t>
                      </a:r>
                    </a:p>
                    <a:p>
                      <a:pPr marL="342900" lvl="1" indent="-342900">
                        <a:buAutoNum type="arabicPeriod"/>
                      </a:pPr>
                      <a:r>
                        <a:rPr lang="en-US" sz="1800" dirty="0" smtClean="0">
                          <a:latin typeface="Calibri" pitchFamily="34" charset="0"/>
                          <a:cs typeface="Calibri" pitchFamily="34" charset="0"/>
                        </a:rPr>
                        <a:t>Front</a:t>
                      </a:r>
                    </a:p>
                    <a:p>
                      <a:pPr marL="342900" lvl="1" indent="-342900">
                        <a:buAutoNum type="arabicPeriod"/>
                      </a:pPr>
                      <a:r>
                        <a:rPr lang="en-US" sz="1800" dirty="0" smtClean="0">
                          <a:latin typeface="Calibri" pitchFamily="34" charset="0"/>
                          <a:cs typeface="Calibri" pitchFamily="34" charset="0"/>
                        </a:rPr>
                        <a:t>size</a:t>
                      </a:r>
                      <a:endParaRPr lang="en-US" sz="180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19938396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dirty="0">
              <a:latin typeface="Calibri" panose="020F0502020204030204" pitchFamily="34" charset="0"/>
              <a:cs typeface="Calibri" panose="020F0502020204030204" pitchFamily="34" charset="0"/>
            </a:endParaRPr>
          </a:p>
          <a:p>
            <a:pPr lvl="2" algn="ctr">
              <a:lnSpc>
                <a:spcPct val="150000"/>
              </a:lnSpc>
            </a:pPr>
            <a:r>
              <a:rPr lang="en-US" sz="4000" b="1" dirty="0">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 xmlns:a16="http://schemas.microsoft.com/office/drawing/2014/main"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 xmlns:a16="http://schemas.microsoft.com/office/drawing/2014/main"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 xmlns:a16="http://schemas.microsoft.com/office/drawing/2014/main"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dirty="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dirty="0"/>
              <a:t>Thank You!</a:t>
            </a:r>
            <a:endParaRPr dirty="0"/>
          </a:p>
          <a:p>
            <a:pPr marL="12700" lvl="0" indent="0" algn="ctr" rtl="0">
              <a:lnSpc>
                <a:spcPct val="100000"/>
              </a:lnSpc>
              <a:spcBef>
                <a:spcPts val="0"/>
              </a:spcBef>
              <a:spcAft>
                <a:spcPts val="0"/>
              </a:spcAft>
              <a:buNone/>
            </a:pPr>
            <a:endParaRPr sz="2000" dirty="0"/>
          </a:p>
          <a:p>
            <a:pPr marL="12700" lvl="0" indent="0" algn="l" rtl="0">
              <a:lnSpc>
                <a:spcPct val="100000"/>
              </a:lnSpc>
              <a:spcBef>
                <a:spcPts val="0"/>
              </a:spcBef>
              <a:spcAft>
                <a:spcPts val="0"/>
              </a:spcAft>
              <a:buNone/>
            </a:pPr>
            <a:endParaRPr dirty="0"/>
          </a:p>
          <a:p>
            <a:pPr marL="12700" lvl="0" indent="0" algn="l" rtl="0">
              <a:lnSpc>
                <a:spcPct val="100000"/>
              </a:lnSpc>
              <a:spcBef>
                <a:spcPts val="0"/>
              </a:spcBef>
              <a:spcAft>
                <a:spcPts val="0"/>
              </a:spcAft>
              <a:buNone/>
            </a:pPr>
            <a:endParaRPr sz="1800" dirty="0">
              <a:latin typeface="Arial"/>
              <a:ea typeface="Arial"/>
              <a:cs typeface="Arial"/>
              <a:sym typeface="Arial"/>
            </a:endParaRPr>
          </a:p>
          <a:p>
            <a:pPr marL="12700" lvl="0" indent="0" algn="l" rtl="0">
              <a:lnSpc>
                <a:spcPct val="100000"/>
              </a:lnSpc>
              <a:spcBef>
                <a:spcPts val="0"/>
              </a:spcBef>
              <a:spcAft>
                <a:spcPts val="0"/>
              </a:spcAft>
              <a:buNone/>
            </a:pPr>
            <a:endParaRPr sz="1800" dirty="0">
              <a:latin typeface="Arial"/>
              <a:ea typeface="Arial"/>
              <a:cs typeface="Arial"/>
              <a:sym typeface="Arial"/>
            </a:endParaRPr>
          </a:p>
        </p:txBody>
      </p:sp>
      <p:sp>
        <p:nvSpPr>
          <p:cNvPr id="2" name="TextBox 1">
            <a:extLst>
              <a:ext uri="{FF2B5EF4-FFF2-40B4-BE49-F238E27FC236}">
                <a16:creationId xmlns="" xmlns:a16="http://schemas.microsoft.com/office/drawing/2014/main"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dirty="0"/>
              <a:t>See you guys in next class.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154379" y="671320"/>
            <a:ext cx="8881595" cy="4379804"/>
          </a:xfrm>
          <a:prstGeom prst="rect">
            <a:avLst/>
          </a:prstGeom>
          <a:noFill/>
          <a:ln>
            <a:solidFill>
              <a:schemeClr val="bg1">
                <a:lumMod val="95000"/>
              </a:schemeClr>
            </a:solidFill>
          </a:ln>
        </p:spPr>
        <p:txBody>
          <a:bodyPr spcFirstLastPara="1" wrap="square" lIns="91425" tIns="91425" rIns="91425" bIns="91425" anchor="t" anchorCtr="0">
            <a:noAutofit/>
          </a:bodyPr>
          <a:lstStyle/>
          <a:p>
            <a:pPr lvl="1"/>
            <a:r>
              <a:rPr lang="en-US" sz="1800" dirty="0" smtClean="0">
                <a:latin typeface="Calibri" pitchFamily="34" charset="0"/>
                <a:cs typeface="Calibri" pitchFamily="34" charset="0"/>
              </a:rPr>
              <a:t>All </a:t>
            </a:r>
            <a:r>
              <a:rPr lang="en-US" sz="1800" dirty="0">
                <a:latin typeface="Calibri" pitchFamily="34" charset="0"/>
                <a:cs typeface="Calibri" pitchFamily="34" charset="0"/>
              </a:rPr>
              <a:t>the three components have a rich set of pre-defined functions which help us in doing complicated tasks in very easy fashion</a:t>
            </a:r>
            <a:r>
              <a:rPr lang="en-US" sz="1800" dirty="0" smtClean="0">
                <a:latin typeface="Calibri" pitchFamily="34" charset="0"/>
                <a:cs typeface="Calibri" pitchFamily="34" charset="0"/>
              </a:rPr>
              <a:t>.</a:t>
            </a:r>
          </a:p>
          <a:p>
            <a:pPr lvl="1"/>
            <a:endParaRPr lang="en-US" sz="1800" dirty="0">
              <a:latin typeface="Calibri" pitchFamily="34" charset="0"/>
              <a:cs typeface="Calibri" pitchFamily="34" charset="0"/>
            </a:endParaRPr>
          </a:p>
          <a:p>
            <a:r>
              <a:rPr lang="en-US" sz="1800" b="1" dirty="0" smtClean="0">
                <a:latin typeface="Calibri" pitchFamily="34" charset="0"/>
                <a:cs typeface="Calibri" pitchFamily="34" charset="0"/>
              </a:rPr>
              <a:t>Containers</a:t>
            </a:r>
            <a:endParaRPr lang="en-US" sz="1800" dirty="0">
              <a:latin typeface="Calibri" pitchFamily="34" charset="0"/>
              <a:cs typeface="Calibri" pitchFamily="34" charset="0"/>
            </a:endParaRPr>
          </a:p>
          <a:p>
            <a:r>
              <a:rPr lang="en-US" sz="1800" dirty="0">
                <a:latin typeface="Calibri" pitchFamily="34" charset="0"/>
                <a:cs typeface="Calibri" pitchFamily="34" charset="0"/>
              </a:rPr>
              <a:t>Containers are used to manage collections of objects of a certain kind. There are several different types of containers like </a:t>
            </a:r>
            <a:r>
              <a:rPr lang="en-US" sz="1800" dirty="0" err="1">
                <a:latin typeface="Calibri" pitchFamily="34" charset="0"/>
                <a:cs typeface="Calibri" pitchFamily="34" charset="0"/>
              </a:rPr>
              <a:t>deque</a:t>
            </a:r>
            <a:r>
              <a:rPr lang="en-US" sz="1800" dirty="0">
                <a:latin typeface="Calibri" pitchFamily="34" charset="0"/>
                <a:cs typeface="Calibri" pitchFamily="34" charset="0"/>
              </a:rPr>
              <a:t>, list, vector, map etc</a:t>
            </a:r>
            <a:r>
              <a:rPr lang="en-US" sz="1800" dirty="0" smtClean="0">
                <a:latin typeface="Calibri" pitchFamily="34" charset="0"/>
                <a:cs typeface="Calibri" pitchFamily="34" charset="0"/>
              </a:rPr>
              <a:t>.</a:t>
            </a:r>
          </a:p>
          <a:p>
            <a:endParaRPr lang="en-US" sz="1800" dirty="0">
              <a:latin typeface="Calibri" pitchFamily="34" charset="0"/>
              <a:cs typeface="Calibri" pitchFamily="34" charset="0"/>
            </a:endParaRPr>
          </a:p>
          <a:p>
            <a:r>
              <a:rPr lang="en-US" sz="1800" b="1" dirty="0">
                <a:latin typeface="Calibri" pitchFamily="34" charset="0"/>
                <a:cs typeface="Calibri" pitchFamily="34" charset="0"/>
              </a:rPr>
              <a:t>Algorithms</a:t>
            </a:r>
            <a:endParaRPr lang="en-US" sz="1800" dirty="0">
              <a:latin typeface="Calibri" pitchFamily="34" charset="0"/>
              <a:cs typeface="Calibri" pitchFamily="34" charset="0"/>
            </a:endParaRPr>
          </a:p>
          <a:p>
            <a:r>
              <a:rPr lang="en-US" sz="1800" dirty="0">
                <a:latin typeface="Calibri" pitchFamily="34" charset="0"/>
                <a:cs typeface="Calibri" pitchFamily="34" charset="0"/>
              </a:rPr>
              <a:t>Algorithms act on containers. They provide the means by which you will perform initialization, sorting, searching, and transforming of the contents of containers.</a:t>
            </a:r>
          </a:p>
          <a:p>
            <a:endParaRPr lang="en-US" sz="1800" dirty="0" smtClean="0">
              <a:latin typeface="Calibri" pitchFamily="34" charset="0"/>
              <a:cs typeface="Calibri" pitchFamily="34" charset="0"/>
            </a:endParaRPr>
          </a:p>
          <a:p>
            <a:r>
              <a:rPr lang="en-US" sz="1800" b="1" dirty="0">
                <a:latin typeface="Calibri" pitchFamily="34" charset="0"/>
                <a:cs typeface="Calibri" pitchFamily="34" charset="0"/>
              </a:rPr>
              <a:t>Iterators</a:t>
            </a:r>
            <a:endParaRPr lang="en-US" sz="1800" dirty="0">
              <a:latin typeface="Calibri" pitchFamily="34" charset="0"/>
              <a:cs typeface="Calibri" pitchFamily="34" charset="0"/>
            </a:endParaRPr>
          </a:p>
          <a:p>
            <a:r>
              <a:rPr lang="en-US" sz="1800" dirty="0">
                <a:latin typeface="Calibri" pitchFamily="34" charset="0"/>
                <a:cs typeface="Calibri" pitchFamily="34" charset="0"/>
              </a:rPr>
              <a:t>Iterators are used to step through the elements of collections of objects. These collections may be containers or subsets of containers.</a:t>
            </a:r>
          </a:p>
          <a:p>
            <a:endParaRPr lang="en-US" dirty="0"/>
          </a:p>
          <a:p>
            <a:pPr lvl="1"/>
            <a:r>
              <a:rPr lang="en-US" sz="1800" dirty="0" smtClean="0">
                <a:latin typeface="Calibri" pitchFamily="34" charset="0"/>
                <a:cs typeface="Calibri" pitchFamily="34" charset="0"/>
              </a:rPr>
              <a:t>Will </a:t>
            </a:r>
            <a:r>
              <a:rPr lang="en-US" sz="1800" dirty="0">
                <a:latin typeface="Calibri" pitchFamily="34" charset="0"/>
                <a:cs typeface="Calibri" pitchFamily="34" charset="0"/>
              </a:rPr>
              <a:t>discuss about each component in detail soon</a:t>
            </a:r>
          </a:p>
          <a:p>
            <a:pPr lvl="1"/>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Components</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36219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smtClean="0">
                <a:solidFill>
                  <a:schemeClr val="tx1"/>
                </a:solidFill>
                <a:latin typeface="Calibri"/>
                <a:ea typeface="Calibri"/>
                <a:cs typeface="Calibri"/>
                <a:sym typeface="Calibri"/>
              </a:rPr>
              <a:t>Containers</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 xmlns:a16="http://schemas.microsoft.com/office/drawing/2014/main"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C++</a:t>
            </a: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13722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154379" y="671320"/>
            <a:ext cx="8881595" cy="4379804"/>
          </a:xfrm>
          <a:prstGeom prst="rect">
            <a:avLst/>
          </a:prstGeom>
          <a:noFill/>
          <a:ln>
            <a:solidFill>
              <a:schemeClr val="bg1">
                <a:lumMod val="95000"/>
              </a:schemeClr>
            </a:solidFill>
          </a:ln>
        </p:spPr>
        <p:txBody>
          <a:bodyPr spcFirstLastPara="1" wrap="square" lIns="91425" tIns="91425" rIns="91425" bIns="91425" anchor="t" anchorCtr="0">
            <a:noAutofit/>
          </a:bodyPr>
          <a:lstStyle/>
          <a:p>
            <a:r>
              <a:rPr lang="en-US" sz="1800" dirty="0" smtClean="0">
                <a:latin typeface="Calibri" pitchFamily="34" charset="0"/>
                <a:cs typeface="Calibri" pitchFamily="34" charset="0"/>
              </a:rPr>
              <a:t>Containers </a:t>
            </a:r>
            <a:r>
              <a:rPr lang="en-US" sz="1800" dirty="0">
                <a:latin typeface="Calibri" pitchFamily="34" charset="0"/>
                <a:cs typeface="Calibri" pitchFamily="34" charset="0"/>
              </a:rPr>
              <a:t>are </a:t>
            </a:r>
            <a:r>
              <a:rPr lang="en-US" sz="1800" dirty="0" smtClean="0">
                <a:latin typeface="Calibri" pitchFamily="34" charset="0"/>
                <a:cs typeface="Calibri" pitchFamily="34" charset="0"/>
              </a:rPr>
              <a:t>library used to </a:t>
            </a:r>
            <a:r>
              <a:rPr lang="en-US" sz="1800" dirty="0">
                <a:latin typeface="Calibri" pitchFamily="34" charset="0"/>
                <a:cs typeface="Calibri" pitchFamily="34" charset="0"/>
              </a:rPr>
              <a:t>manage collections of </a:t>
            </a:r>
            <a:r>
              <a:rPr lang="en-US" sz="1800" dirty="0" smtClean="0">
                <a:latin typeface="Calibri" pitchFamily="34" charset="0"/>
                <a:cs typeface="Calibri" pitchFamily="34" charset="0"/>
              </a:rPr>
              <a:t>classes and objects </a:t>
            </a:r>
            <a:r>
              <a:rPr lang="en-US" sz="1800" dirty="0">
                <a:latin typeface="Calibri" pitchFamily="34" charset="0"/>
                <a:cs typeface="Calibri" pitchFamily="34" charset="0"/>
              </a:rPr>
              <a:t>of a certain kind. </a:t>
            </a:r>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a:p>
            <a:r>
              <a:rPr lang="en-US" sz="1800" dirty="0" smtClean="0">
                <a:latin typeface="Calibri" pitchFamily="34" charset="0"/>
                <a:cs typeface="Calibri" pitchFamily="34" charset="0"/>
              </a:rPr>
              <a:t>The containers are implemented as generic class templates.</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Containers help us to implement and replicate simple and complex data structures very easily like arrays, lists, trees , stack, queues, etc.</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For </a:t>
            </a:r>
            <a:r>
              <a:rPr lang="en-US" sz="1800" dirty="0">
                <a:latin typeface="Calibri" pitchFamily="34" charset="0"/>
                <a:cs typeface="Calibri" pitchFamily="34" charset="0"/>
              </a:rPr>
              <a:t>example you can very easily define a linked list in a single statement by using list container of container library in STL , saving your time and effort</a:t>
            </a:r>
            <a:r>
              <a:rPr lang="en-US" sz="1800" dirty="0" smtClean="0">
                <a:latin typeface="Calibri" pitchFamily="34" charset="0"/>
                <a:cs typeface="Calibri" pitchFamily="34" charset="0"/>
              </a:rPr>
              <a:t>. It means a linked list template is already defined. You have to simply use it by creating objects from it and calling methods of it.</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Containers can be used to hold different kind of objects. It means same container </a:t>
            </a:r>
            <a:r>
              <a:rPr lang="en-US" sz="1800" dirty="0">
                <a:latin typeface="Calibri" pitchFamily="34" charset="0"/>
                <a:cs typeface="Calibri" pitchFamily="34" charset="0"/>
              </a:rPr>
              <a:t>can be operated on any data types , you don’t have to define the same </a:t>
            </a:r>
            <a:r>
              <a:rPr lang="en-US" sz="1800" dirty="0" smtClean="0">
                <a:latin typeface="Calibri" pitchFamily="34" charset="0"/>
                <a:cs typeface="Calibri" pitchFamily="34" charset="0"/>
              </a:rPr>
              <a:t>container for </a:t>
            </a:r>
            <a:r>
              <a:rPr lang="en-US" sz="1800" dirty="0">
                <a:latin typeface="Calibri" pitchFamily="34" charset="0"/>
                <a:cs typeface="Calibri" pitchFamily="34" charset="0"/>
              </a:rPr>
              <a:t>different type of elements.</a:t>
            </a: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Containers</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835487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154379" y="671320"/>
            <a:ext cx="8906493" cy="4379804"/>
          </a:xfrm>
          <a:prstGeom prst="rect">
            <a:avLst/>
          </a:prstGeom>
          <a:noFill/>
          <a:ln>
            <a:solidFill>
              <a:schemeClr val="tx1"/>
            </a:solidFill>
          </a:ln>
        </p:spPr>
        <p:txBody>
          <a:bodyPr spcFirstLastPara="1" wrap="square" lIns="91425" tIns="91425" rIns="91425" bIns="91425" anchor="t" anchorCtr="0">
            <a:noAutofit/>
          </a:bodyPr>
          <a:lstStyle/>
          <a:p>
            <a:pPr lvl="1"/>
            <a:r>
              <a:rPr lang="en-US" sz="1800" dirty="0" smtClean="0">
                <a:latin typeface="Calibri" pitchFamily="34" charset="0"/>
                <a:cs typeface="Calibri" pitchFamily="34" charset="0"/>
              </a:rPr>
              <a:t>Array: is a linear collection of elements of similar data types. Operations possible on array : addition of elements. Addition can be done randomly.</a:t>
            </a:r>
          </a:p>
          <a:p>
            <a:pPr lvl="1"/>
            <a:endParaRPr lang="en-US" sz="1800" dirty="0">
              <a:latin typeface="Calibri" pitchFamily="34" charset="0"/>
              <a:cs typeface="Calibri" pitchFamily="34" charset="0"/>
            </a:endParaRPr>
          </a:p>
          <a:p>
            <a:pPr lvl="1"/>
            <a:r>
              <a:rPr lang="en-US" sz="1800" dirty="0" smtClean="0">
                <a:latin typeface="Calibri" pitchFamily="34" charset="0"/>
                <a:cs typeface="Calibri" pitchFamily="34" charset="0"/>
              </a:rPr>
              <a:t>Stack: collection of items arranged on top of each other in the form of pile </a:t>
            </a:r>
            <a:r>
              <a:rPr lang="en-US" sz="1800" dirty="0">
                <a:latin typeface="Calibri" pitchFamily="34" charset="0"/>
                <a:cs typeface="Calibri" pitchFamily="34" charset="0"/>
              </a:rPr>
              <a:t>where elements are inserted and extracted only from one end of the pile.. Stack is a linear data structure which follows a particular order in which the operations are performed. The order may be LIFO (Last In First Out) or FILO (First In Last </a:t>
            </a:r>
            <a:r>
              <a:rPr lang="en-US" sz="1800" dirty="0" smtClean="0">
                <a:latin typeface="Calibri" pitchFamily="34" charset="0"/>
                <a:cs typeface="Calibri" pitchFamily="34" charset="0"/>
              </a:rPr>
              <a:t>Out)</a:t>
            </a:r>
          </a:p>
          <a:p>
            <a:pPr lvl="1"/>
            <a:endParaRPr lang="en-US" sz="1800" dirty="0">
              <a:latin typeface="Calibri" pitchFamily="34" charset="0"/>
              <a:cs typeface="Calibri" pitchFamily="34" charset="0"/>
            </a:endParaRPr>
          </a:p>
          <a:p>
            <a:pPr lvl="1"/>
            <a:r>
              <a:rPr lang="en-US" sz="1800" dirty="0" smtClean="0">
                <a:latin typeface="Calibri" pitchFamily="34" charset="0"/>
                <a:cs typeface="Calibri" pitchFamily="34" charset="0"/>
              </a:rPr>
              <a:t>Queue: </a:t>
            </a:r>
            <a:r>
              <a:rPr lang="en-US" sz="1800" dirty="0">
                <a:latin typeface="Calibri" pitchFamily="34" charset="0"/>
                <a:cs typeface="Calibri" pitchFamily="34" charset="0"/>
              </a:rPr>
              <a:t>A Queue is a linear structure which follows a particular order in which the operations are </a:t>
            </a:r>
            <a:r>
              <a:rPr lang="en-US" sz="1800" dirty="0" smtClean="0">
                <a:latin typeface="Calibri" pitchFamily="34" charset="0"/>
                <a:cs typeface="Calibri" pitchFamily="34" charset="0"/>
              </a:rPr>
              <a:t>performed. specifically </a:t>
            </a:r>
            <a:r>
              <a:rPr lang="en-US" sz="1800" dirty="0">
                <a:latin typeface="Calibri" pitchFamily="34" charset="0"/>
                <a:cs typeface="Calibri" pitchFamily="34" charset="0"/>
              </a:rPr>
              <a:t>designed to operate in a FIFO context (first-in first-out), where elements are inserted into one end of the container and extracted from the other</a:t>
            </a:r>
            <a:endParaRPr lang="en-US" sz="1800" dirty="0" smtClean="0">
              <a:latin typeface="Calibri" pitchFamily="34" charset="0"/>
              <a:cs typeface="Calibri" pitchFamily="34" charset="0"/>
            </a:endParaRPr>
          </a:p>
          <a:p>
            <a:pPr lvl="1"/>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2592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smtClean="0">
                <a:solidFill>
                  <a:srgbClr val="FFFFFF"/>
                </a:solidFill>
                <a:latin typeface="Calibri" panose="020F0502020204030204" pitchFamily="34" charset="0"/>
                <a:cs typeface="Calibri" panose="020F0502020204030204" pitchFamily="34" charset="0"/>
              </a:rPr>
              <a:t>D</a:t>
            </a:r>
            <a:r>
              <a:rPr lang="en" sz="2400" b="1" dirty="0" smtClean="0">
                <a:solidFill>
                  <a:srgbClr val="FFFFFF"/>
                </a:solidFill>
                <a:latin typeface="Calibri" panose="020F0502020204030204" pitchFamily="34" charset="0"/>
                <a:cs typeface="Calibri" panose="020F0502020204030204" pitchFamily="34" charset="0"/>
              </a:rPr>
              <a:t>ata structures</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150016794"/>
      </p:ext>
    </p:extLst>
  </p:cSld>
  <p:clrMapOvr>
    <a:masterClrMapping/>
  </p:clrMapOvr>
</p:sld>
</file>

<file path=ppt/theme/theme1.xml><?xml version="1.0" encoding="utf-8"?>
<a:theme xmlns:a="http://schemas.openxmlformats.org/drawingml/2006/main" name="Simple Ligh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4367</TotalTime>
  <Words>2383</Words>
  <Application>Microsoft Office PowerPoint</Application>
  <PresentationFormat>On-screen Show (16:9)</PresentationFormat>
  <Paragraphs>594</Paragraphs>
  <Slides>54</Slides>
  <Notes>54</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BLACKSTORM</dc:creator>
  <cp:lastModifiedBy>lenovo</cp:lastModifiedBy>
  <cp:revision>573</cp:revision>
  <dcterms:modified xsi:type="dcterms:W3CDTF">2021-04-28T11:11:11Z</dcterms:modified>
</cp:coreProperties>
</file>