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5"/>
  </p:notesMasterIdLst>
  <p:sldIdLst>
    <p:sldId id="256" r:id="rId2"/>
    <p:sldId id="257" r:id="rId3"/>
    <p:sldId id="258" r:id="rId4"/>
    <p:sldId id="259" r:id="rId5"/>
    <p:sldId id="351" r:id="rId6"/>
    <p:sldId id="462" r:id="rId7"/>
    <p:sldId id="498" r:id="rId8"/>
    <p:sldId id="513" r:id="rId9"/>
    <p:sldId id="491" r:id="rId10"/>
    <p:sldId id="514" r:id="rId11"/>
    <p:sldId id="515" r:id="rId12"/>
    <p:sldId id="280" r:id="rId13"/>
    <p:sldId id="466" r:id="rId14"/>
    <p:sldId id="447" r:id="rId15"/>
    <p:sldId id="468" r:id="rId16"/>
    <p:sldId id="492" r:id="rId17"/>
    <p:sldId id="494" r:id="rId18"/>
    <p:sldId id="495" r:id="rId19"/>
    <p:sldId id="496" r:id="rId20"/>
    <p:sldId id="516" r:id="rId21"/>
    <p:sldId id="497" r:id="rId22"/>
    <p:sldId id="500" r:id="rId23"/>
    <p:sldId id="493" r:id="rId24"/>
    <p:sldId id="517" r:id="rId25"/>
    <p:sldId id="518" r:id="rId26"/>
    <p:sldId id="519" r:id="rId27"/>
    <p:sldId id="522" r:id="rId28"/>
    <p:sldId id="523" r:id="rId29"/>
    <p:sldId id="524" r:id="rId30"/>
    <p:sldId id="525" r:id="rId31"/>
    <p:sldId id="526" r:id="rId32"/>
    <p:sldId id="527" r:id="rId33"/>
    <p:sldId id="529" r:id="rId34"/>
    <p:sldId id="528" r:id="rId35"/>
    <p:sldId id="520" r:id="rId36"/>
    <p:sldId id="530" r:id="rId37"/>
    <p:sldId id="521" r:id="rId38"/>
    <p:sldId id="531" r:id="rId39"/>
    <p:sldId id="532" r:id="rId40"/>
    <p:sldId id="533" r:id="rId41"/>
    <p:sldId id="534" r:id="rId42"/>
    <p:sldId id="294" r:id="rId43"/>
    <p:sldId id="295"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86"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xmlns=""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xmlns="" id="{7B2D9052-DA56-4630-BE36-AB8167995E78}"/>
              </a:ext>
            </a:extLst>
          </p:cNvPr>
          <p:cNvSpPr txBox="1"/>
          <p:nvPr/>
        </p:nvSpPr>
        <p:spPr>
          <a:xfrm>
            <a:off x="142504" y="2249983"/>
            <a:ext cx="4454601"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STL Day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906493"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Linked list:   A linked list is a linear data structure, in which the elements are not stored at contiguous memory locations.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To create a linked list, following structure need to be created. Program will work around this structure.</a:t>
            </a: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2592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D</a:t>
            </a:r>
            <a:r>
              <a:rPr lang="en" sz="2400" b="1" dirty="0" smtClean="0">
                <a:solidFill>
                  <a:srgbClr val="FFFFFF"/>
                </a:solidFill>
                <a:latin typeface="Calibri" panose="020F0502020204030204" pitchFamily="34" charset="0"/>
                <a:cs typeface="Calibri" panose="020F0502020204030204" pitchFamily="34" charset="0"/>
              </a:rPr>
              <a:t>ata structures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528" y="1434387"/>
            <a:ext cx="5942301" cy="132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2050233520"/>
              </p:ext>
            </p:extLst>
          </p:nvPr>
        </p:nvGraphicFramePr>
        <p:xfrm>
          <a:off x="1655618" y="3716976"/>
          <a:ext cx="5904014" cy="1219200"/>
        </p:xfrm>
        <a:graphic>
          <a:graphicData uri="http://schemas.openxmlformats.org/drawingml/2006/table">
            <a:tbl>
              <a:tblPr/>
              <a:tblGrid>
                <a:gridCol w="5904014"/>
              </a:tblGrid>
              <a:tr h="1023958">
                <a:tc>
                  <a:txBody>
                    <a:bodyPr/>
                    <a:lstStyle/>
                    <a:p>
                      <a:pPr algn="l" rtl="0" fontAlgn="base"/>
                      <a:r>
                        <a:rPr lang="en-US" sz="1250" b="0" i="0" dirty="0">
                          <a:effectLst/>
                          <a:latin typeface="Consolas"/>
                        </a:rPr>
                        <a:t>// A linked list node</a:t>
                      </a:r>
                    </a:p>
                    <a:p>
                      <a:pPr algn="l" rtl="0" fontAlgn="base"/>
                      <a:r>
                        <a:rPr lang="en-US" sz="1250" b="0" i="0" dirty="0" err="1">
                          <a:effectLst/>
                          <a:latin typeface="Consolas"/>
                        </a:rPr>
                        <a:t>struct</a:t>
                      </a:r>
                      <a:r>
                        <a:rPr lang="en-US" sz="1250" b="0" i="0" dirty="0">
                          <a:effectLst/>
                          <a:latin typeface="Consolas"/>
                        </a:rPr>
                        <a:t> Node {</a:t>
                      </a:r>
                    </a:p>
                    <a:p>
                      <a:pPr algn="l" rtl="0" fontAlgn="base"/>
                      <a:r>
                        <a:rPr lang="en-US" sz="1250" b="0" i="0" dirty="0">
                          <a:effectLst/>
                          <a:latin typeface="Consolas"/>
                        </a:rPr>
                        <a:t>    </a:t>
                      </a:r>
                      <a:r>
                        <a:rPr lang="en-US" sz="1250" b="0" i="0" dirty="0" err="1">
                          <a:effectLst/>
                          <a:latin typeface="Consolas"/>
                        </a:rPr>
                        <a:t>int</a:t>
                      </a:r>
                      <a:r>
                        <a:rPr lang="en-US" sz="1250" b="0" i="0" dirty="0">
                          <a:effectLst/>
                          <a:latin typeface="Consolas"/>
                        </a:rPr>
                        <a:t> data;</a:t>
                      </a:r>
                    </a:p>
                    <a:p>
                      <a:pPr algn="l" rtl="0" fontAlgn="base"/>
                      <a:r>
                        <a:rPr lang="en-US" sz="1250" b="0" i="0" dirty="0">
                          <a:effectLst/>
                          <a:latin typeface="Consolas"/>
                        </a:rPr>
                        <a:t>    </a:t>
                      </a:r>
                      <a:r>
                        <a:rPr lang="en-US" sz="1250" b="0" i="0" dirty="0" err="1">
                          <a:effectLst/>
                          <a:latin typeface="Consolas"/>
                        </a:rPr>
                        <a:t>struct</a:t>
                      </a:r>
                      <a:r>
                        <a:rPr lang="en-US" sz="1250" b="0" i="0" dirty="0">
                          <a:effectLst/>
                          <a:latin typeface="Consolas"/>
                        </a:rPr>
                        <a:t> Node* next;</a:t>
                      </a:r>
                    </a:p>
                    <a:p>
                      <a:pPr algn="l" rtl="0" fontAlgn="base"/>
                      <a:r>
                        <a:rPr lang="en-US" sz="1250" b="0" i="0" dirty="0">
                          <a:effectLst/>
                          <a:latin typeface="Consolas"/>
                        </a:rPr>
                        <a:t>};</a:t>
                      </a:r>
                    </a:p>
                  </a:txBody>
                  <a:tcPr marL="95250" marR="95250" marT="133350" marB="133350" anchor="ctr">
                    <a:lnL>
                      <a:noFill/>
                    </a:lnL>
                    <a:lnR>
                      <a:noFill/>
                    </a:lnR>
                    <a:lnT>
                      <a:noFill/>
                    </a:lnT>
                    <a:lnB>
                      <a:noFill/>
                    </a:lnB>
                  </a:tcPr>
                </a:tc>
              </a:tr>
            </a:tbl>
          </a:graphicData>
        </a:graphic>
      </p:graphicFrame>
      <p:sp>
        <p:nvSpPr>
          <p:cNvPr id="3" name="Rectangle 3"/>
          <p:cNvSpPr>
            <a:spLocks noChangeArrowheads="1"/>
          </p:cNvSpPr>
          <p:nvPr/>
        </p:nvSpPr>
        <p:spPr bwMode="auto">
          <a:xfrm>
            <a:off x="1619250" y="22510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5195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906493"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Tree: </a:t>
            </a:r>
            <a:r>
              <a:rPr lang="en-US" sz="1800" dirty="0">
                <a:latin typeface="Calibri" pitchFamily="34" charset="0"/>
                <a:cs typeface="Calibri" pitchFamily="34" charset="0"/>
              </a:rPr>
              <a:t>A tree is a nonlinear data structure, compared to arrays, linked lists, stacks and queues which are linear data structures. </a:t>
            </a:r>
            <a:r>
              <a:rPr lang="en-US" sz="1800" dirty="0" smtClean="0">
                <a:latin typeface="Calibri" pitchFamily="34" charset="0"/>
                <a:cs typeface="Calibri" pitchFamily="34" charset="0"/>
              </a:rPr>
              <a:t>It is </a:t>
            </a:r>
            <a:r>
              <a:rPr lang="en-US" sz="1800" dirty="0">
                <a:latin typeface="Calibri" pitchFamily="34" charset="0"/>
                <a:cs typeface="Calibri" pitchFamily="34" charset="0"/>
              </a:rPr>
              <a:t>a collection of nodes connected by directed (or undirected) edges. </a:t>
            </a: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2592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D</a:t>
            </a:r>
            <a:r>
              <a:rPr lang="en" sz="2400" b="1" dirty="0" smtClean="0">
                <a:solidFill>
                  <a:srgbClr val="FFFFFF"/>
                </a:solidFill>
                <a:latin typeface="Calibri" panose="020F0502020204030204" pitchFamily="34" charset="0"/>
                <a:cs typeface="Calibri" panose="020F0502020204030204" pitchFamily="34" charset="0"/>
              </a:rPr>
              <a:t>ata structures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223" y="1722590"/>
            <a:ext cx="2753096" cy="313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18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marL="285750" indent="-285750" fontAlgn="base">
              <a:buFont typeface="Arial" pitchFamily="34" charset="0"/>
              <a:buChar char="•"/>
            </a:pPr>
            <a:r>
              <a:rPr lang="en-US" sz="1800" dirty="0" smtClean="0">
                <a:latin typeface="Calibri" pitchFamily="34" charset="0"/>
                <a:cs typeface="Calibri" pitchFamily="34" charset="0"/>
              </a:rPr>
              <a:t>vector: replicates arrays</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queue: replicates queue</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stack: replicates stack</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list: replicates linked list</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set: replicates trees</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maps: associative arrays</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And many more…</a:t>
            </a: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Common containers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When we use container library, then we have to include that header file first and use the constructor to initialize the object.</a:t>
            </a:r>
          </a:p>
          <a:p>
            <a:pPr fontAlgn="base"/>
            <a:endParaRPr lang="en-US" sz="1800" dirty="0">
              <a:latin typeface="Calibri" pitchFamily="34" charset="0"/>
              <a:cs typeface="Calibri" pitchFamily="34" charset="0"/>
            </a:endParaRPr>
          </a:p>
          <a:p>
            <a:pPr fontAlgn="base"/>
            <a:r>
              <a:rPr lang="en-US" sz="1800" dirty="0" err="1" smtClean="0">
                <a:latin typeface="Calibri" pitchFamily="34" charset="0"/>
                <a:cs typeface="Calibri" pitchFamily="34" charset="0"/>
              </a:rPr>
              <a:t>Eg</a:t>
            </a:r>
            <a:r>
              <a:rPr lang="en-US" sz="1800" dirty="0" smtClean="0">
                <a:latin typeface="Calibri" pitchFamily="34" charset="0"/>
                <a:cs typeface="Calibri" pitchFamily="34" charset="0"/>
              </a:rPr>
              <a:t>. While using list container, include container list and create object as follows:</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#include &lt;</a:t>
            </a:r>
            <a:r>
              <a:rPr lang="en-US" sz="1800" dirty="0" err="1" smtClean="0">
                <a:latin typeface="Calibri" pitchFamily="34" charset="0"/>
                <a:cs typeface="Calibri" pitchFamily="34" charset="0"/>
              </a:rPr>
              <a:t>iostream</a:t>
            </a:r>
            <a:r>
              <a:rPr lang="en-US" sz="1800" dirty="0" smtClean="0">
                <a:latin typeface="Calibri" pitchFamily="34" charset="0"/>
                <a:cs typeface="Calibri" pitchFamily="34" charset="0"/>
              </a:rPr>
              <a:t>&gt;</a:t>
            </a:r>
          </a:p>
          <a:p>
            <a:pPr fontAlgn="base"/>
            <a:r>
              <a:rPr lang="en-US" sz="1800" dirty="0" smtClean="0">
                <a:latin typeface="Calibri" pitchFamily="34" charset="0"/>
                <a:cs typeface="Calibri" pitchFamily="34" charset="0"/>
              </a:rPr>
              <a:t>#include &lt;list&gt;</a:t>
            </a:r>
          </a:p>
          <a:p>
            <a:pPr fontAlgn="base"/>
            <a:endParaRPr lang="en-US" sz="1800" dirty="0">
              <a:latin typeface="Calibri" pitchFamily="34" charset="0"/>
              <a:cs typeface="Calibri" pitchFamily="34" charset="0"/>
            </a:endParaRP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main()</a:t>
            </a:r>
          </a:p>
          <a:p>
            <a:pPr fontAlgn="base"/>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	list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a:t>
            </a:r>
            <a:r>
              <a:rPr lang="en-US" sz="1800" dirty="0" err="1" smtClean="0">
                <a:latin typeface="Calibri" pitchFamily="34" charset="0"/>
                <a:cs typeface="Calibri" pitchFamily="34" charset="0"/>
              </a:rPr>
              <a:t>mylist</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list &lt;double&gt; mylist1;</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a:t>
            </a: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How to use container library</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368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IN" sz="1800" dirty="0" smtClean="0">
                <a:latin typeface="Calibri" pitchFamily="34" charset="0"/>
                <a:cs typeface="Calibri" pitchFamily="34" charset="0"/>
              </a:rPr>
              <a:t>In the above example shown, we don’t have to create list class. </a:t>
            </a:r>
            <a:r>
              <a:rPr lang="en-IN" sz="1800" dirty="0">
                <a:latin typeface="Calibri" pitchFamily="34" charset="0"/>
                <a:cs typeface="Calibri" pitchFamily="34" charset="0"/>
              </a:rPr>
              <a:t>I</a:t>
            </a:r>
            <a:r>
              <a:rPr lang="en-IN" sz="1800" dirty="0" smtClean="0">
                <a:latin typeface="Calibri" pitchFamily="34" charset="0"/>
                <a:cs typeface="Calibri" pitchFamily="34" charset="0"/>
              </a:rPr>
              <a:t>t already exists.</a:t>
            </a:r>
          </a:p>
          <a:p>
            <a:pPr lvl="1"/>
            <a:r>
              <a:rPr lang="en-IN" sz="1800" dirty="0" smtClean="0">
                <a:latin typeface="Calibri" pitchFamily="34" charset="0"/>
                <a:cs typeface="Calibri" pitchFamily="34" charset="0"/>
              </a:rPr>
              <a:t>There are pre-defined containers in </a:t>
            </a:r>
            <a:r>
              <a:rPr lang="en-IN" sz="1800" dirty="0" err="1" smtClean="0">
                <a:latin typeface="Calibri" pitchFamily="34" charset="0"/>
                <a:cs typeface="Calibri" pitchFamily="34" charset="0"/>
              </a:rPr>
              <a:t>c++</a:t>
            </a:r>
            <a:r>
              <a:rPr lang="en-IN" sz="1800" dirty="0" smtClean="0">
                <a:latin typeface="Calibri" pitchFamily="34" charset="0"/>
                <a:cs typeface="Calibri" pitchFamily="34" charset="0"/>
              </a:rPr>
              <a:t>, which are list, vector, queues , stacks , etc.</a:t>
            </a:r>
          </a:p>
          <a:p>
            <a:pPr lvl="1"/>
            <a:endParaRPr lang="en-IN"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How to use container library</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7559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SYNTAX of array container:</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	array&lt;</a:t>
            </a:r>
            <a:r>
              <a:rPr lang="en-US" sz="1800" dirty="0" err="1" smtClean="0">
                <a:latin typeface="Calibri" pitchFamily="34" charset="0"/>
                <a:cs typeface="Calibri" pitchFamily="34" charset="0"/>
              </a:rPr>
              <a:t>object_type</a:t>
            </a:r>
            <a:r>
              <a:rPr lang="en-US" sz="1800" dirty="0">
                <a:latin typeface="Calibri" pitchFamily="34" charset="0"/>
                <a:cs typeface="Calibri" pitchFamily="34" charset="0"/>
              </a:rPr>
              <a:t>, </a:t>
            </a:r>
            <a:r>
              <a:rPr lang="en-US" sz="1800" dirty="0" err="1">
                <a:latin typeface="Calibri" pitchFamily="34" charset="0"/>
                <a:cs typeface="Calibri" pitchFamily="34" charset="0"/>
              </a:rPr>
              <a:t>array_size</a:t>
            </a:r>
            <a:r>
              <a:rPr lang="en-US" sz="1800" dirty="0">
                <a:latin typeface="Calibri" pitchFamily="34" charset="0"/>
                <a:cs typeface="Calibri" pitchFamily="34" charset="0"/>
              </a:rPr>
              <a:t>&gt; </a:t>
            </a:r>
            <a:r>
              <a:rPr lang="en-US" sz="1800" dirty="0" err="1">
                <a:latin typeface="Calibri" pitchFamily="34" charset="0"/>
                <a:cs typeface="Calibri" pitchFamily="34" charset="0"/>
              </a:rPr>
              <a:t>array_name</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T</a:t>
            </a:r>
            <a:r>
              <a:rPr lang="en-US" sz="1800" dirty="0" smtClean="0">
                <a:latin typeface="Calibri" pitchFamily="34" charset="0"/>
                <a:cs typeface="Calibri" pitchFamily="34" charset="0"/>
              </a:rPr>
              <a:t>he </a:t>
            </a:r>
            <a:r>
              <a:rPr lang="en-US" sz="1800" dirty="0">
                <a:latin typeface="Calibri" pitchFamily="34" charset="0"/>
                <a:cs typeface="Calibri" pitchFamily="34" charset="0"/>
              </a:rPr>
              <a:t>above code creates an empty array of </a:t>
            </a:r>
            <a:r>
              <a:rPr lang="en-US" sz="1800" b="1" dirty="0" err="1">
                <a:latin typeface="Calibri" pitchFamily="34" charset="0"/>
                <a:cs typeface="Calibri" pitchFamily="34" charset="0"/>
              </a:rPr>
              <a:t>object_type</a:t>
            </a:r>
            <a:r>
              <a:rPr lang="en-US" sz="1800" dirty="0">
                <a:latin typeface="Calibri" pitchFamily="34" charset="0"/>
                <a:cs typeface="Calibri" pitchFamily="34" charset="0"/>
              </a:rPr>
              <a:t> with maximum size of </a:t>
            </a:r>
            <a:r>
              <a:rPr lang="en-US" sz="1800" b="1" dirty="0" err="1">
                <a:latin typeface="Calibri" pitchFamily="34" charset="0"/>
                <a:cs typeface="Calibri" pitchFamily="34" charset="0"/>
              </a:rPr>
              <a:t>array_size</a:t>
            </a:r>
            <a:r>
              <a:rPr lang="en-US" sz="1800" dirty="0" smtClean="0">
                <a:latin typeface="Calibri" pitchFamily="34" charset="0"/>
                <a:cs typeface="Calibri" pitchFamily="34" charset="0"/>
              </a:rPr>
              <a:t>.</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e.g. array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4&gt; A;</a:t>
            </a:r>
          </a:p>
          <a:p>
            <a:pPr lvl="1"/>
            <a:r>
              <a:rPr lang="en-US" sz="1800" dirty="0" smtClean="0">
                <a:latin typeface="Calibri" pitchFamily="34" charset="0"/>
                <a:cs typeface="Calibri" pitchFamily="34" charset="0"/>
              </a:rPr>
              <a:t>- </a:t>
            </a:r>
            <a:r>
              <a:rPr lang="en-US" sz="1800" b="1" dirty="0" smtClean="0">
                <a:latin typeface="Calibri" pitchFamily="34" charset="0"/>
                <a:cs typeface="Calibri" pitchFamily="34" charset="0"/>
              </a:rPr>
              <a:t>A</a:t>
            </a:r>
            <a:r>
              <a:rPr lang="en-US" sz="1800" dirty="0" smtClean="0">
                <a:latin typeface="Calibri" pitchFamily="34" charset="0"/>
                <a:cs typeface="Calibri" pitchFamily="34" charset="0"/>
              </a:rPr>
              <a:t> is an </a:t>
            </a:r>
            <a:r>
              <a:rPr lang="en-US" sz="1800" b="1" dirty="0" smtClean="0">
                <a:latin typeface="Calibri" pitchFamily="34" charset="0"/>
                <a:cs typeface="Calibri" pitchFamily="34" charset="0"/>
              </a:rPr>
              <a:t>array</a:t>
            </a:r>
            <a:r>
              <a:rPr lang="en-US" sz="1800" dirty="0" smtClean="0">
                <a:latin typeface="Calibri" pitchFamily="34" charset="0"/>
                <a:cs typeface="Calibri" pitchFamily="34" charset="0"/>
              </a:rPr>
              <a:t> of </a:t>
            </a:r>
            <a:r>
              <a:rPr lang="en-US" sz="1800" b="1" dirty="0" smtClean="0">
                <a:latin typeface="Calibri" pitchFamily="34" charset="0"/>
                <a:cs typeface="Calibri" pitchFamily="34" charset="0"/>
              </a:rPr>
              <a:t>4 integers.</a:t>
            </a:r>
            <a:endParaRPr lang="en-US" sz="1800" b="1"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However</a:t>
            </a:r>
            <a:r>
              <a:rPr lang="en-US" sz="1800" dirty="0">
                <a:latin typeface="Calibri" pitchFamily="34" charset="0"/>
                <a:cs typeface="Calibri" pitchFamily="34" charset="0"/>
              </a:rPr>
              <a:t>, if you want to create an array with elements in it, you can do so by simply using the = operator, here is an example </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e.g. array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5&gt; B ={11,22,33,44,55}</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Arrays in STL</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184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#include&lt;array&gt;</a:t>
            </a: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    </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array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4&gt; A ={ 2,4,6,8};</a:t>
            </a:r>
          </a:p>
          <a:p>
            <a:pPr fontAlgn="base"/>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You can compile and run above code. It will not have any output.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The above statement will create an array with 2,4,6,8 as data in the array.</a:t>
            </a:r>
            <a:endParaRPr lang="en-US" sz="1800" dirty="0" smtClean="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array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0010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Following are the important and most used member functions of array template.</a:t>
            </a:r>
          </a:p>
          <a:p>
            <a:pPr fontAlgn="base"/>
            <a:r>
              <a:rPr lang="en-US" sz="1800" dirty="0" smtClean="0">
                <a:latin typeface="Calibri" pitchFamily="34" charset="0"/>
                <a:cs typeface="Calibri" pitchFamily="34" charset="0"/>
              </a:rPr>
              <a:t>	at function</a:t>
            </a:r>
          </a:p>
          <a:p>
            <a:pPr fontAlgn="base"/>
            <a:r>
              <a:rPr lang="en-US" sz="1800" dirty="0" smtClean="0">
                <a:latin typeface="Calibri" pitchFamily="34" charset="0"/>
                <a:cs typeface="Calibri" pitchFamily="34" charset="0"/>
              </a:rPr>
              <a:t>This method returns value in the array at the given range. If the given range is greater than the array size, </a:t>
            </a:r>
            <a:r>
              <a:rPr lang="en-US" sz="1800" dirty="0" err="1" smtClean="0">
                <a:latin typeface="Calibri" pitchFamily="34" charset="0"/>
                <a:cs typeface="Calibri" pitchFamily="34" charset="0"/>
              </a:rPr>
              <a:t>out_of_range</a:t>
            </a:r>
            <a:r>
              <a:rPr lang="en-US" sz="1800" dirty="0" smtClean="0">
                <a:latin typeface="Calibri" pitchFamily="34" charset="0"/>
                <a:cs typeface="Calibri" pitchFamily="34" charset="0"/>
              </a:rPr>
              <a:t> exception is thrown. Here is a code snippet explaining the use of this operator :</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a:t>
            </a:r>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&lt;array&gt;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array &lt;</a:t>
            </a:r>
            <a:r>
              <a:rPr lang="en-US" sz="1800" dirty="0" err="1">
                <a:latin typeface="Calibri" pitchFamily="34" charset="0"/>
                <a:cs typeface="Calibri" pitchFamily="34" charset="0"/>
              </a:rPr>
              <a:t>int</a:t>
            </a:r>
            <a:r>
              <a:rPr lang="en-US" sz="1800" dirty="0">
                <a:latin typeface="Calibri" pitchFamily="34" charset="0"/>
                <a:cs typeface="Calibri" pitchFamily="34" charset="0"/>
              </a:rPr>
              <a:t> ,4&gt; a={1,2,3,4};</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a.at(2) ;    // prints 3</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t>
            </a:r>
            <a:r>
              <a:rPr lang="en-US" sz="1800" dirty="0" smtClean="0">
                <a:latin typeface="Calibri" pitchFamily="34" charset="0"/>
                <a:cs typeface="Calibri" pitchFamily="34" charset="0"/>
              </a:rPr>
              <a:t>a.at(3);    //prints 4</a:t>
            </a:r>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 of array template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337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&lt;array&gt;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array &lt;</a:t>
            </a:r>
            <a:r>
              <a:rPr lang="en-US" sz="1800" dirty="0" err="1">
                <a:latin typeface="Calibri" pitchFamily="34" charset="0"/>
                <a:cs typeface="Calibri" pitchFamily="34" charset="0"/>
              </a:rPr>
              <a:t>int</a:t>
            </a:r>
            <a:r>
              <a:rPr lang="en-US" sz="1800" dirty="0">
                <a:latin typeface="Calibri" pitchFamily="34" charset="0"/>
                <a:cs typeface="Calibri" pitchFamily="34" charset="0"/>
              </a:rPr>
              <a:t> ,4&gt; a={1,2,3,4};</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a.at(2) ;    // prints 3</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a[1];    //prints 2</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a.at(4</a:t>
            </a:r>
            <a:r>
              <a:rPr lang="en-US" sz="1800" dirty="0" smtClean="0">
                <a:latin typeface="Calibri" pitchFamily="34" charset="0"/>
                <a:cs typeface="Calibri" pitchFamily="34" charset="0"/>
              </a:rPr>
              <a:t>); //This line when uncommented throws out of range exception	</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Note: There are many more functions available in array. However we will restrict ourselves here as we just wanted to learn basic syntax of container class use. We do not have array in syllabus</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781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While using container class template, please remember following points</a:t>
            </a:r>
          </a:p>
          <a:p>
            <a:pPr fontAlgn="base"/>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Include respective header file </a:t>
            </a:r>
          </a:p>
          <a:p>
            <a:pPr lvl="1"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e.g</a:t>
            </a:r>
            <a:r>
              <a:rPr lang="en-US" sz="1800" dirty="0" smtClean="0">
                <a:latin typeface="Calibri" pitchFamily="34" charset="0"/>
                <a:cs typeface="Calibri" pitchFamily="34" charset="0"/>
              </a:rPr>
              <a:t> </a:t>
            </a:r>
            <a:r>
              <a:rPr lang="en-US" sz="1800" dirty="0">
                <a:latin typeface="Calibri" pitchFamily="34" charset="0"/>
                <a:cs typeface="Calibri" pitchFamily="34" charset="0"/>
              </a:rPr>
              <a:t>	</a:t>
            </a:r>
            <a:r>
              <a:rPr lang="en-US" sz="1800" dirty="0" smtClean="0">
                <a:latin typeface="Calibri" pitchFamily="34" charset="0"/>
                <a:cs typeface="Calibri" pitchFamily="34" charset="0"/>
              </a:rPr>
              <a:t>	#include&lt; array&gt;</a:t>
            </a:r>
          </a:p>
          <a:p>
            <a:pPr lvl="1"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2. Use the template class name to create objects from it.  </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e.g. </a:t>
            </a:r>
            <a:r>
              <a:rPr lang="en-US" sz="1800" dirty="0">
                <a:latin typeface="Calibri" pitchFamily="34" charset="0"/>
                <a:cs typeface="Calibri" pitchFamily="34" charset="0"/>
              </a:rPr>
              <a:t>	</a:t>
            </a:r>
            <a:r>
              <a:rPr lang="en-US" sz="1800" dirty="0" smtClean="0">
                <a:latin typeface="Calibri" pitchFamily="34" charset="0"/>
                <a:cs typeface="Calibri" pitchFamily="34" charset="0"/>
              </a:rPr>
              <a:t>	array&lt;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5&gt; </a:t>
            </a:r>
            <a:r>
              <a:rPr lang="en-US" sz="1800" dirty="0" err="1" smtClean="0">
                <a:latin typeface="Calibri" pitchFamily="34" charset="0"/>
                <a:cs typeface="Calibri" pitchFamily="34" charset="0"/>
              </a:rPr>
              <a:t>objA</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Points to remember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329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Introduction to templates</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Function template </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class template </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We will be studying only two containers in STL</a:t>
            </a:r>
          </a:p>
          <a:p>
            <a:pPr fontAlgn="base"/>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Vector</a:t>
            </a:r>
          </a:p>
          <a:p>
            <a:pPr marL="342900" indent="-342900" fontAlgn="base">
              <a:buAutoNum type="arabicPeriod"/>
            </a:pPr>
            <a:endParaRPr lang="en-US" sz="1800" dirty="0">
              <a:latin typeface="Calibri" pitchFamily="34" charset="0"/>
              <a:cs typeface="Calibri" pitchFamily="34" charset="0"/>
            </a:endParaRPr>
          </a:p>
          <a:p>
            <a:pPr marL="342900" indent="-342900" fontAlgn="base">
              <a:buAutoNum type="arabicPeriod"/>
            </a:pPr>
            <a:r>
              <a:rPr lang="en-US" sz="1800" dirty="0" smtClean="0">
                <a:latin typeface="Calibri" pitchFamily="34" charset="0"/>
                <a:cs typeface="Calibri" pitchFamily="34" charset="0"/>
              </a:rPr>
              <a:t>Lists</a:t>
            </a: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Containers in STL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4638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marL="285750" indent="-285750" fontAlgn="base">
              <a:buFont typeface="Arial" pitchFamily="34" charset="0"/>
              <a:buChar char="•"/>
            </a:pPr>
            <a:r>
              <a:rPr lang="en-US" sz="1800" dirty="0" smtClean="0">
                <a:latin typeface="Calibri" pitchFamily="34" charset="0"/>
                <a:cs typeface="Calibri" pitchFamily="34" charset="0"/>
              </a:rPr>
              <a:t>Earlier we have learnt array container in STL (or in general) using </a:t>
            </a:r>
          </a:p>
          <a:p>
            <a:pPr fontAlgn="base"/>
            <a:r>
              <a:rPr lang="en-US" sz="1800" dirty="0" smtClean="0">
                <a:latin typeface="Calibri" pitchFamily="34" charset="0"/>
                <a:cs typeface="Calibri" pitchFamily="34" charset="0"/>
              </a:rPr>
              <a:t>		Array&lt;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5&gt; A;</a:t>
            </a:r>
          </a:p>
          <a:p>
            <a:pPr marL="285750" indent="-285750" fontAlgn="base">
              <a:buFont typeface="Arial" pitchFamily="34" charset="0"/>
              <a:buChar char="•"/>
            </a:pPr>
            <a:r>
              <a:rPr lang="en-US" sz="1800" dirty="0" smtClean="0">
                <a:latin typeface="Calibri" pitchFamily="34" charset="0"/>
                <a:cs typeface="Calibri" pitchFamily="34" charset="0"/>
              </a:rPr>
              <a:t>This array can contain 5 elements in an array named A. It is fixed size array.</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Drawbacks of array:</a:t>
            </a:r>
          </a:p>
          <a:p>
            <a:pPr lvl="2" fontAlgn="base"/>
            <a:r>
              <a:rPr lang="en-US" sz="1800" dirty="0" smtClean="0">
                <a:latin typeface="Calibri" pitchFamily="34" charset="0"/>
                <a:cs typeface="Calibri" pitchFamily="34" charset="0"/>
              </a:rPr>
              <a:t>	-The size of an array is fixed.</a:t>
            </a:r>
          </a:p>
          <a:p>
            <a:pPr fontAlgn="base"/>
            <a:r>
              <a:rPr lang="en-US" sz="1800" dirty="0" smtClean="0">
                <a:latin typeface="Calibri" pitchFamily="34" charset="0"/>
                <a:cs typeface="Calibri" pitchFamily="34" charset="0"/>
              </a:rPr>
              <a:t>	-User must know number of elements to be stored beforehand declaring an array.</a:t>
            </a:r>
          </a:p>
          <a:p>
            <a:pPr fontAlgn="base"/>
            <a:r>
              <a:rPr lang="en-US" sz="1800" dirty="0" smtClean="0">
                <a:latin typeface="Calibri" pitchFamily="34" charset="0"/>
                <a:cs typeface="Calibri" pitchFamily="34" charset="0"/>
              </a:rPr>
              <a:t>	- Defining oversized array is a wastage of memory ( to store 10 elements, we are 		declaring array of size)</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So we need solution which will allow us flexibility to add elements into an array as and when required at runtime</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r>
              <a:rPr lang="en-US" sz="1800" dirty="0" smtClean="0">
                <a:latin typeface="Calibri" pitchFamily="34" charset="0"/>
                <a:cs typeface="Calibri" pitchFamily="34" charset="0"/>
              </a:rPr>
              <a:t>Solution to this is Vector container in STL</a:t>
            </a: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endParaRPr lang="en-US" sz="1800" dirty="0" smtClean="0">
              <a:latin typeface="Calibri" pitchFamily="34" charset="0"/>
              <a:cs typeface="Calibri" pitchFamily="34" charset="0"/>
            </a:endParaRPr>
          </a:p>
          <a:p>
            <a:pPr marL="285750" indent="-285750" fontAlgn="base">
              <a:buFont typeface="Arial" pitchFamily="34" charset="0"/>
              <a:buChar char="•"/>
            </a:pPr>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Vector container in STL</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332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As we have </a:t>
            </a:r>
            <a:r>
              <a:rPr lang="en-US" sz="1800" dirty="0" err="1" smtClean="0">
                <a:latin typeface="Calibri" pitchFamily="34" charset="0"/>
                <a:cs typeface="Calibri" pitchFamily="34" charset="0"/>
              </a:rPr>
              <a:t>identifie</a:t>
            </a:r>
            <a:r>
              <a:rPr lang="en-US" sz="1800" dirty="0" smtClean="0">
                <a:latin typeface="Calibri" pitchFamily="34" charset="0"/>
                <a:cs typeface="Calibri" pitchFamily="34" charset="0"/>
              </a:rPr>
              <a:t> solution </a:t>
            </a:r>
            <a:r>
              <a:rPr lang="en-US" sz="1800" dirty="0">
                <a:latin typeface="Calibri" pitchFamily="34" charset="0"/>
                <a:cs typeface="Calibri" pitchFamily="34" charset="0"/>
              </a:rPr>
              <a:t>of the </a:t>
            </a:r>
            <a:r>
              <a:rPr lang="en-US" sz="1800" dirty="0" smtClean="0">
                <a:latin typeface="Calibri" pitchFamily="34" charset="0"/>
                <a:cs typeface="Calibri" pitchFamily="34" charset="0"/>
              </a:rPr>
              <a:t>fixed size or static size arrays problem </a:t>
            </a:r>
            <a:r>
              <a:rPr lang="en-US" sz="1800" dirty="0">
                <a:latin typeface="Calibri" pitchFamily="34" charset="0"/>
                <a:cs typeface="Calibri" pitchFamily="34" charset="0"/>
              </a:rPr>
              <a:t>is dynamic arrays! </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They </a:t>
            </a:r>
            <a:r>
              <a:rPr lang="en-US" sz="1800" dirty="0">
                <a:latin typeface="Calibri" pitchFamily="34" charset="0"/>
                <a:cs typeface="Calibri" pitchFamily="34" charset="0"/>
              </a:rPr>
              <a:t>have dynamic size, i.e. their size can change during runtime. </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Container </a:t>
            </a:r>
            <a:r>
              <a:rPr lang="en-US" sz="1800" dirty="0">
                <a:latin typeface="Calibri" pitchFamily="34" charset="0"/>
                <a:cs typeface="Calibri" pitchFamily="34" charset="0"/>
              </a:rPr>
              <a:t>library provides vectors to replicate dynamic arrays</a:t>
            </a:r>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r>
              <a:rPr lang="en-US" sz="1800" dirty="0">
                <a:latin typeface="Calibri" pitchFamily="34" charset="0"/>
                <a:cs typeface="Calibri" pitchFamily="34" charset="0"/>
              </a:rPr>
              <a:t>SYNTAX for creating a vector is: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	vector</a:t>
            </a:r>
            <a:r>
              <a:rPr lang="en-US" sz="1800" dirty="0">
                <a:latin typeface="Calibri" pitchFamily="34" charset="0"/>
                <a:cs typeface="Calibri" pitchFamily="34" charset="0"/>
              </a:rPr>
              <a:t>&lt; </a:t>
            </a:r>
            <a:r>
              <a:rPr lang="en-US" sz="1800" dirty="0" err="1">
                <a:latin typeface="Calibri" pitchFamily="34" charset="0"/>
                <a:cs typeface="Calibri" pitchFamily="34" charset="0"/>
              </a:rPr>
              <a:t>object_type</a:t>
            </a:r>
            <a:r>
              <a:rPr lang="en-US" sz="1800" dirty="0">
                <a:latin typeface="Calibri" pitchFamily="34" charset="0"/>
                <a:cs typeface="Calibri" pitchFamily="34" charset="0"/>
              </a:rPr>
              <a:t> &gt; </a:t>
            </a:r>
            <a:r>
              <a:rPr lang="en-US" sz="1800" dirty="0" err="1">
                <a:latin typeface="Calibri" pitchFamily="34" charset="0"/>
                <a:cs typeface="Calibri" pitchFamily="34" charset="0"/>
              </a:rPr>
              <a:t>vector_name</a:t>
            </a:r>
            <a:r>
              <a:rPr lang="en-US" sz="1800" dirty="0">
                <a:latin typeface="Calibri" pitchFamily="34" charset="0"/>
                <a:cs typeface="Calibri" pitchFamily="34" charset="0"/>
              </a:rPr>
              <a:t>;</a:t>
            </a:r>
          </a:p>
          <a:p>
            <a:r>
              <a:rPr lang="en-US" sz="1800" dirty="0">
                <a:latin typeface="Calibri" pitchFamily="34" charset="0"/>
                <a:cs typeface="Calibri" pitchFamily="34" charset="0"/>
              </a:rPr>
              <a:t/>
            </a:r>
            <a:br>
              <a:rPr lang="en-US" sz="1800" dirty="0">
                <a:latin typeface="Calibri" pitchFamily="34" charset="0"/>
                <a:cs typeface="Calibri" pitchFamily="34" charset="0"/>
              </a:rPr>
            </a:b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V</a:t>
            </a:r>
            <a:r>
              <a:rPr lang="en" sz="2400" b="1" dirty="0" smtClean="0">
                <a:solidFill>
                  <a:srgbClr val="FFFFFF"/>
                </a:solidFill>
                <a:latin typeface="Calibri" panose="020F0502020204030204" pitchFamily="34" charset="0"/>
                <a:cs typeface="Calibri" panose="020F0502020204030204" pitchFamily="34" charset="0"/>
              </a:rPr>
              <a:t>ector container in STL</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8221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vector &lt;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a:t>
            </a:r>
          </a:p>
          <a:p>
            <a:pPr fontAlgn="base"/>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Vector being a dynamic array, doesn't needs size during declaration, hence the above code will create a blank vector</a:t>
            </a:r>
            <a:r>
              <a:rPr lang="en-US" sz="1800" dirty="0" smtClean="0">
                <a:latin typeface="Calibri" pitchFamily="34" charset="0"/>
                <a:cs typeface="Calibri" pitchFamily="34" charset="0"/>
              </a:rPr>
              <a:t>. Initially the vector is blank, as it has no data. but as you add data, it grows.  </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Vector &lt;char&gt; V1(5);</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//it will create a vector V1 of size 5 initially which can grow dynamically</a:t>
            </a:r>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Vector Container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8732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1. There </a:t>
            </a:r>
            <a:r>
              <a:rPr lang="en-US" sz="1800" dirty="0">
                <a:latin typeface="Calibri" pitchFamily="34" charset="0"/>
                <a:cs typeface="Calibri" pitchFamily="34" charset="0"/>
              </a:rPr>
              <a:t>are many ways to initialize a vector</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a:t>
            </a:r>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 {</a:t>
            </a:r>
          </a:p>
          <a:p>
            <a:pPr fontAlgn="base"/>
            <a:r>
              <a:rPr lang="en-US" sz="1800" dirty="0">
                <a:latin typeface="Calibri" pitchFamily="34" charset="0"/>
                <a:cs typeface="Calibri" pitchFamily="34" charset="0"/>
              </a:rPr>
              <a:t>    </a:t>
            </a:r>
            <a:r>
              <a:rPr lang="en-IN" sz="1800" dirty="0">
                <a:latin typeface="Calibri" pitchFamily="34" charset="0"/>
                <a:cs typeface="Calibri" pitchFamily="34" charset="0"/>
              </a:rPr>
              <a:t> </a:t>
            </a:r>
            <a:r>
              <a:rPr lang="en-IN" sz="1800" dirty="0" smtClean="0">
                <a:latin typeface="Calibri" pitchFamily="34" charset="0"/>
                <a:cs typeface="Calibri" pitchFamily="34" charset="0"/>
              </a:rPr>
              <a:t>vector&lt;string</a:t>
            </a:r>
            <a:r>
              <a:rPr lang="en-IN" sz="1800" dirty="0">
                <a:latin typeface="Calibri" pitchFamily="34" charset="0"/>
                <a:cs typeface="Calibri" pitchFamily="34" charset="0"/>
              </a:rPr>
              <a:t>&gt; v </a:t>
            </a:r>
            <a:r>
              <a:rPr lang="en-IN" sz="1800" dirty="0" smtClean="0">
                <a:latin typeface="Calibri" pitchFamily="34" charset="0"/>
                <a:cs typeface="Calibri" pitchFamily="34" charset="0"/>
              </a:rPr>
              <a:t>{“</a:t>
            </a:r>
            <a:r>
              <a:rPr lang="en-IN" sz="1800" dirty="0" err="1" smtClean="0">
                <a:latin typeface="Calibri" pitchFamily="34" charset="0"/>
                <a:cs typeface="Calibri" pitchFamily="34" charset="0"/>
              </a:rPr>
              <a:t>c++</a:t>
            </a:r>
            <a:r>
              <a:rPr lang="en-IN" sz="1800" dirty="0" smtClean="0">
                <a:latin typeface="Calibri" pitchFamily="34" charset="0"/>
                <a:cs typeface="Calibri" pitchFamily="34" charset="0"/>
              </a:rPr>
              <a:t>" ,“STL" ,“looks" ,“great"};</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2. You </a:t>
            </a:r>
            <a:r>
              <a:rPr lang="en-US" sz="1800" dirty="0">
                <a:latin typeface="Calibri" pitchFamily="34" charset="0"/>
                <a:cs typeface="Calibri" pitchFamily="34" charset="0"/>
              </a:rPr>
              <a:t>can also initialize a vector with one element a certain number of </a:t>
            </a:r>
            <a:r>
              <a:rPr lang="en-US" sz="1800" dirty="0" smtClean="0">
                <a:latin typeface="Calibri" pitchFamily="34" charset="0"/>
                <a:cs typeface="Calibri" pitchFamily="34" charset="0"/>
              </a:rPr>
              <a:t>times</a:t>
            </a:r>
          </a:p>
          <a:p>
            <a:pPr fontAlgn="base"/>
            <a:r>
              <a:rPr lang="en-US" sz="1800" dirty="0" smtClean="0">
                <a:latin typeface="Calibri" pitchFamily="34" charset="0"/>
                <a:cs typeface="Calibri" pitchFamily="34" charset="0"/>
              </a:rPr>
              <a:t>	</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vector&lt;string</a:t>
            </a:r>
            <a:r>
              <a:rPr lang="en-US" sz="1800" dirty="0">
                <a:latin typeface="Calibri" pitchFamily="34" charset="0"/>
                <a:cs typeface="Calibri" pitchFamily="34" charset="0"/>
              </a:rPr>
              <a:t>&gt; v(4 , </a:t>
            </a:r>
            <a:r>
              <a:rPr lang="en-US" sz="1800" dirty="0" smtClean="0">
                <a:latin typeface="Calibri" pitchFamily="34" charset="0"/>
                <a:cs typeface="Calibri" pitchFamily="34" charset="0"/>
              </a:rPr>
              <a:t>“Test</a:t>
            </a:r>
            <a:r>
              <a:rPr lang="en-US" sz="1800" dirty="0">
                <a:latin typeface="Calibri" pitchFamily="34" charset="0"/>
                <a:cs typeface="Calibri" pitchFamily="34" charset="0"/>
              </a:rPr>
              <a:t>");</a:t>
            </a:r>
          </a:p>
          <a:p>
            <a:pPr fontAlgn="base"/>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However this is not the end of the vector, still more elements can always  be added at the end.</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Vector Container</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9436880"/>
              </p:ext>
            </p:extLst>
          </p:nvPr>
        </p:nvGraphicFramePr>
        <p:xfrm>
          <a:off x="1060863" y="2501526"/>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solidFill>
                            <a:schemeClr val="tx1"/>
                          </a:solidFill>
                        </a:rPr>
                        <a:t>C++</a:t>
                      </a:r>
                      <a:endParaRPr lang="en-IN" dirty="0">
                        <a:solidFill>
                          <a:schemeClr val="tx1"/>
                        </a:solidFill>
                      </a:endParaRPr>
                    </a:p>
                  </a:txBody>
                  <a:tcPr/>
                </a:tc>
                <a:tc>
                  <a:txBody>
                    <a:bodyPr/>
                    <a:lstStyle/>
                    <a:p>
                      <a:r>
                        <a:rPr lang="en-IN" dirty="0" smtClean="0">
                          <a:solidFill>
                            <a:schemeClr val="tx1"/>
                          </a:solidFill>
                        </a:rPr>
                        <a:t>STL</a:t>
                      </a:r>
                      <a:endParaRPr lang="en-IN" dirty="0">
                        <a:solidFill>
                          <a:schemeClr val="tx1"/>
                        </a:solidFill>
                      </a:endParaRPr>
                    </a:p>
                  </a:txBody>
                  <a:tcPr/>
                </a:tc>
                <a:tc>
                  <a:txBody>
                    <a:bodyPr/>
                    <a:lstStyle/>
                    <a:p>
                      <a:r>
                        <a:rPr lang="en-IN" dirty="0" smtClean="0">
                          <a:solidFill>
                            <a:schemeClr val="tx1"/>
                          </a:solidFill>
                        </a:rPr>
                        <a:t>looks</a:t>
                      </a:r>
                      <a:endParaRPr lang="en-IN" dirty="0">
                        <a:solidFill>
                          <a:schemeClr val="tx1"/>
                        </a:solidFill>
                      </a:endParaRPr>
                    </a:p>
                  </a:txBody>
                  <a:tcPr/>
                </a:tc>
                <a:tc>
                  <a:txBody>
                    <a:bodyPr/>
                    <a:lstStyle/>
                    <a:p>
                      <a:r>
                        <a:rPr lang="en-IN" dirty="0" smtClean="0">
                          <a:solidFill>
                            <a:schemeClr val="tx1"/>
                          </a:solidFill>
                        </a:rPr>
                        <a:t>great</a:t>
                      </a:r>
                      <a:endParaRPr lang="en-IN" dirty="0">
                        <a:solidFill>
                          <a:schemeClr val="tx1"/>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96549618"/>
              </p:ext>
            </p:extLst>
          </p:nvPr>
        </p:nvGraphicFramePr>
        <p:xfrm>
          <a:off x="1142011" y="3868646"/>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solidFill>
                            <a:schemeClr val="tx1"/>
                          </a:solidFill>
                        </a:rPr>
                        <a:t>Test</a:t>
                      </a:r>
                      <a:endParaRPr lang="en-IN" dirty="0">
                        <a:solidFill>
                          <a:schemeClr val="tx1"/>
                        </a:solidFill>
                      </a:endParaRPr>
                    </a:p>
                  </a:txBody>
                  <a:tcPr/>
                </a:tc>
                <a:tc>
                  <a:txBody>
                    <a:bodyPr/>
                    <a:lstStyle/>
                    <a:p>
                      <a:r>
                        <a:rPr lang="en-IN" dirty="0" smtClean="0">
                          <a:solidFill>
                            <a:schemeClr val="tx1"/>
                          </a:solidFill>
                        </a:rPr>
                        <a:t>Test</a:t>
                      </a:r>
                      <a:endParaRPr lang="en-IN" dirty="0">
                        <a:solidFill>
                          <a:schemeClr val="tx1"/>
                        </a:solidFill>
                      </a:endParaRPr>
                    </a:p>
                  </a:txBody>
                  <a:tcPr/>
                </a:tc>
                <a:tc>
                  <a:txBody>
                    <a:bodyPr/>
                    <a:lstStyle/>
                    <a:p>
                      <a:r>
                        <a:rPr lang="en-IN" dirty="0" smtClean="0">
                          <a:solidFill>
                            <a:schemeClr val="tx1"/>
                          </a:solidFill>
                        </a:rPr>
                        <a:t>Test</a:t>
                      </a:r>
                      <a:endParaRPr lang="en-IN" dirty="0">
                        <a:solidFill>
                          <a:schemeClr val="tx1"/>
                        </a:solidFill>
                      </a:endParaRPr>
                    </a:p>
                  </a:txBody>
                  <a:tcPr/>
                </a:tc>
                <a:tc>
                  <a:txBody>
                    <a:bodyPr/>
                    <a:lstStyle/>
                    <a:p>
                      <a:r>
                        <a:rPr lang="en-IN" dirty="0" smtClean="0">
                          <a:solidFill>
                            <a:schemeClr val="tx1"/>
                          </a:solidFill>
                        </a:rPr>
                        <a:t>Test </a:t>
                      </a:r>
                      <a:endParaRPr lang="en-IN" dirty="0">
                        <a:solidFill>
                          <a:schemeClr val="tx1"/>
                        </a:solidFill>
                      </a:endParaRPr>
                    </a:p>
                  </a:txBody>
                  <a:tcPr/>
                </a:tc>
              </a:tr>
            </a:tbl>
          </a:graphicData>
        </a:graphic>
      </p:graphicFrame>
    </p:spTree>
    <p:extLst>
      <p:ext uri="{BB962C8B-B14F-4D97-AF65-F5344CB8AC3E}">
        <p14:creationId xmlns:p14="http://schemas.microsoft.com/office/powerpoint/2010/main" val="44611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b="1" dirty="0" err="1" smtClean="0">
                <a:latin typeface="Calibri" pitchFamily="34" charset="0"/>
                <a:cs typeface="Calibri" pitchFamily="34" charset="0"/>
              </a:rPr>
              <a:t>push_back</a:t>
            </a:r>
            <a:r>
              <a:rPr lang="en-US" sz="1800" b="1" dirty="0" smtClean="0">
                <a:latin typeface="Calibri" pitchFamily="34" charset="0"/>
                <a:cs typeface="Calibri" pitchFamily="34" charset="0"/>
              </a:rPr>
              <a:t> function:  </a:t>
            </a:r>
          </a:p>
          <a:p>
            <a:pPr fontAlgn="base"/>
            <a:r>
              <a:rPr lang="en-US" sz="1800" dirty="0" err="1">
                <a:latin typeface="Calibri" pitchFamily="34" charset="0"/>
                <a:cs typeface="Calibri" pitchFamily="34" charset="0"/>
              </a:rPr>
              <a:t>push_back</a:t>
            </a:r>
            <a:r>
              <a:rPr lang="en-US" sz="1800" dirty="0">
                <a:latin typeface="Calibri" pitchFamily="34" charset="0"/>
                <a:cs typeface="Calibri" pitchFamily="34" charset="0"/>
              </a:rPr>
              <a:t>() is used for inserting an element at the end of the vector. If the type of object passed as parameter in the </a:t>
            </a:r>
            <a:r>
              <a:rPr lang="en-US" sz="1800" dirty="0" err="1">
                <a:latin typeface="Calibri" pitchFamily="34" charset="0"/>
                <a:cs typeface="Calibri" pitchFamily="34" charset="0"/>
              </a:rPr>
              <a:t>push_back</a:t>
            </a:r>
            <a:r>
              <a:rPr lang="en-US" sz="1800" dirty="0">
                <a:latin typeface="Calibri" pitchFamily="34" charset="0"/>
                <a:cs typeface="Calibri" pitchFamily="34" charset="0"/>
              </a:rPr>
              <a:t>() is not same as that of the vector or is not </a:t>
            </a:r>
            <a:r>
              <a:rPr lang="en-US" sz="1800" dirty="0" err="1">
                <a:latin typeface="Calibri" pitchFamily="34" charset="0"/>
                <a:cs typeface="Calibri" pitchFamily="34" charset="0"/>
              </a:rPr>
              <a:t>interconvertible</a:t>
            </a:r>
            <a:r>
              <a:rPr lang="en-US" sz="1800" dirty="0">
                <a:latin typeface="Calibri" pitchFamily="34" charset="0"/>
                <a:cs typeface="Calibri" pitchFamily="34" charset="0"/>
              </a:rPr>
              <a:t> an exception is thrown</a:t>
            </a:r>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  //insert 1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(2);  //insert 2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(3);  //insert 3 at the back of v</a:t>
            </a:r>
          </a:p>
          <a:p>
            <a:pPr fontAlgn="base"/>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9082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b="1" dirty="0" smtClean="0">
                <a:latin typeface="Calibri" pitchFamily="34" charset="0"/>
                <a:cs typeface="Calibri" pitchFamily="34" charset="0"/>
              </a:rPr>
              <a:t>Subscript Operator []</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a:t>
            </a:r>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  //insert 1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(2);  //insert 2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(3);  //insert 3 at the back of </a:t>
            </a:r>
            <a:r>
              <a:rPr lang="en-US" sz="1800" dirty="0" smtClean="0">
                <a:latin typeface="Calibri" pitchFamily="34" charset="0"/>
                <a:cs typeface="Calibri" pitchFamily="34" charset="0"/>
              </a:rPr>
              <a:t>v</a:t>
            </a:r>
          </a:p>
          <a:p>
            <a:pPr fontAlgn="base"/>
            <a:r>
              <a:rPr lang="en-US" sz="1800" dirty="0">
                <a:latin typeface="Calibri" pitchFamily="34" charset="0"/>
                <a:cs typeface="Calibri" pitchFamily="34" charset="0"/>
              </a:rPr>
              <a:t> </a:t>
            </a:r>
            <a:r>
              <a:rPr lang="fr-FR" sz="1800" dirty="0">
                <a:latin typeface="Calibri" pitchFamily="34" charset="0"/>
                <a:cs typeface="Calibri" pitchFamily="34" charset="0"/>
              </a:rPr>
              <a:t> </a:t>
            </a:r>
            <a:r>
              <a:rPr lang="fr-FR" sz="1800" dirty="0" smtClean="0">
                <a:latin typeface="Calibri" pitchFamily="34" charset="0"/>
                <a:cs typeface="Calibri" pitchFamily="34" charset="0"/>
              </a:rPr>
              <a:t>  cout</a:t>
            </a:r>
            <a:r>
              <a:rPr lang="fr-FR" sz="1800" dirty="0">
                <a:latin typeface="Calibri" pitchFamily="34" charset="0"/>
                <a:cs typeface="Calibri" pitchFamily="34" charset="0"/>
              </a:rPr>
              <a:t>&lt;&lt;v[0</a:t>
            </a:r>
            <a:r>
              <a:rPr lang="fr-FR" sz="1800" dirty="0" smtClean="0">
                <a:latin typeface="Calibri" pitchFamily="34" charset="0"/>
                <a:cs typeface="Calibri" pitchFamily="34" charset="0"/>
              </a:rPr>
              <a:t>];    //</a:t>
            </a:r>
            <a:r>
              <a:rPr lang="fr-FR" sz="1800" dirty="0" err="1" smtClean="0">
                <a:latin typeface="Calibri" pitchFamily="34" charset="0"/>
                <a:cs typeface="Calibri" pitchFamily="34" charset="0"/>
              </a:rPr>
              <a:t>prints</a:t>
            </a:r>
            <a:r>
              <a:rPr lang="fr-FR" sz="1800" dirty="0" smtClean="0">
                <a:latin typeface="Calibri" pitchFamily="34" charset="0"/>
                <a:cs typeface="Calibri" pitchFamily="34" charset="0"/>
              </a:rPr>
              <a:t> 1</a:t>
            </a:r>
            <a:endParaRPr lang="fr-FR" sz="1800" dirty="0">
              <a:latin typeface="Calibri" pitchFamily="34" charset="0"/>
              <a:cs typeface="Calibri" pitchFamily="34" charset="0"/>
            </a:endParaRPr>
          </a:p>
          <a:p>
            <a:pPr fontAlgn="base"/>
            <a:r>
              <a:rPr lang="fr-FR" sz="1800" dirty="0">
                <a:latin typeface="Calibri" pitchFamily="34" charset="0"/>
                <a:cs typeface="Calibri" pitchFamily="34" charset="0"/>
              </a:rPr>
              <a:t>  </a:t>
            </a:r>
            <a:r>
              <a:rPr lang="fr-FR" sz="1800" dirty="0" smtClean="0">
                <a:latin typeface="Calibri" pitchFamily="34" charset="0"/>
                <a:cs typeface="Calibri" pitchFamily="34" charset="0"/>
              </a:rPr>
              <a:t>  cout</a:t>
            </a:r>
            <a:r>
              <a:rPr lang="fr-FR" sz="1800" dirty="0">
                <a:latin typeface="Calibri" pitchFamily="34" charset="0"/>
                <a:cs typeface="Calibri" pitchFamily="34" charset="0"/>
              </a:rPr>
              <a:t>&lt;&lt;v[1</a:t>
            </a:r>
            <a:r>
              <a:rPr lang="fr-FR" sz="1800" dirty="0" smtClean="0">
                <a:latin typeface="Calibri" pitchFamily="34" charset="0"/>
                <a:cs typeface="Calibri" pitchFamily="34" charset="0"/>
              </a:rPr>
              <a:t>];    //</a:t>
            </a:r>
            <a:r>
              <a:rPr lang="fr-FR" sz="1800" dirty="0" err="1" smtClean="0">
                <a:latin typeface="Calibri" pitchFamily="34" charset="0"/>
                <a:cs typeface="Calibri" pitchFamily="34" charset="0"/>
              </a:rPr>
              <a:t>prints</a:t>
            </a:r>
            <a:r>
              <a:rPr lang="fr-FR" sz="1800" dirty="0" smtClean="0">
                <a:latin typeface="Calibri" pitchFamily="34" charset="0"/>
                <a:cs typeface="Calibri" pitchFamily="34" charset="0"/>
              </a:rPr>
              <a:t> 2</a:t>
            </a:r>
            <a:endParaRPr lang="fr-FR" sz="1800" dirty="0">
              <a:latin typeface="Calibri" pitchFamily="34" charset="0"/>
              <a:cs typeface="Calibri" pitchFamily="34" charset="0"/>
            </a:endParaRPr>
          </a:p>
          <a:p>
            <a:pPr fontAlgn="base"/>
            <a:r>
              <a:rPr lang="fr-FR" sz="1800" dirty="0">
                <a:latin typeface="Calibri" pitchFamily="34" charset="0"/>
                <a:cs typeface="Calibri" pitchFamily="34" charset="0"/>
              </a:rPr>
              <a:t> </a:t>
            </a:r>
            <a:r>
              <a:rPr lang="fr-FR" sz="1800" dirty="0" smtClean="0">
                <a:latin typeface="Calibri" pitchFamily="34" charset="0"/>
                <a:cs typeface="Calibri" pitchFamily="34" charset="0"/>
              </a:rPr>
              <a:t>   </a:t>
            </a:r>
            <a:r>
              <a:rPr lang="fr-FR" sz="1800" dirty="0">
                <a:latin typeface="Calibri" pitchFamily="34" charset="0"/>
                <a:cs typeface="Calibri" pitchFamily="34" charset="0"/>
              </a:rPr>
              <a:t>cout&lt;&lt;v[2</a:t>
            </a:r>
            <a:r>
              <a:rPr lang="fr-FR" sz="1800" dirty="0" smtClean="0">
                <a:latin typeface="Calibri" pitchFamily="34" charset="0"/>
                <a:cs typeface="Calibri" pitchFamily="34" charset="0"/>
              </a:rPr>
              <a:t>];  ///</a:t>
            </a:r>
            <a:r>
              <a:rPr lang="fr-FR" sz="1800" dirty="0" err="1" smtClean="0">
                <a:latin typeface="Calibri" pitchFamily="34" charset="0"/>
                <a:cs typeface="Calibri" pitchFamily="34" charset="0"/>
              </a:rPr>
              <a:t>prints</a:t>
            </a:r>
            <a:r>
              <a:rPr lang="fr-FR" sz="1800" dirty="0" smtClean="0">
                <a:latin typeface="Calibri" pitchFamily="34" charset="0"/>
                <a:cs typeface="Calibri" pitchFamily="34" charset="0"/>
              </a:rPr>
              <a:t> 3</a:t>
            </a:r>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260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b="1" dirty="0" smtClean="0">
                <a:latin typeface="Calibri" pitchFamily="34" charset="0"/>
                <a:cs typeface="Calibri" pitchFamily="34" charset="0"/>
              </a:rPr>
              <a:t>Subscript Operator []</a:t>
            </a:r>
          </a:p>
          <a:p>
            <a:pPr fontAlgn="base"/>
            <a:r>
              <a:rPr lang="en-US" sz="1800" dirty="0" smtClean="0">
                <a:latin typeface="Calibri" pitchFamily="34" charset="0"/>
                <a:cs typeface="Calibri" pitchFamily="34" charset="0"/>
              </a:rPr>
              <a:t>#</a:t>
            </a:r>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  //insert 1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(2);  //insert 2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(3);  //insert 3 at the back of </a:t>
            </a:r>
            <a:r>
              <a:rPr lang="en-US" sz="1800" dirty="0" smtClean="0">
                <a:latin typeface="Calibri" pitchFamily="34" charset="0"/>
                <a:cs typeface="Calibri" pitchFamily="34" charset="0"/>
              </a:rPr>
              <a:t>v</a:t>
            </a:r>
          </a:p>
          <a:p>
            <a:pPr fontAlgn="base"/>
            <a:r>
              <a:rPr lang="en-US" sz="1800" dirty="0">
                <a:latin typeface="Calibri" pitchFamily="34" charset="0"/>
                <a:cs typeface="Calibri" pitchFamily="34" charset="0"/>
              </a:rPr>
              <a:t> </a:t>
            </a:r>
            <a:r>
              <a:rPr lang="fr-FR" sz="1800" dirty="0">
                <a:latin typeface="Calibri" pitchFamily="34" charset="0"/>
                <a:cs typeface="Calibri" pitchFamily="34" charset="0"/>
              </a:rPr>
              <a:t> </a:t>
            </a:r>
            <a:r>
              <a:rPr lang="fr-FR" sz="1800" dirty="0" smtClean="0">
                <a:latin typeface="Calibri" pitchFamily="34" charset="0"/>
                <a:cs typeface="Calibri" pitchFamily="34" charset="0"/>
              </a:rPr>
              <a:t>  </a:t>
            </a:r>
            <a:r>
              <a:rPr lang="nn-NO" sz="1800" dirty="0">
                <a:latin typeface="Calibri" pitchFamily="34" charset="0"/>
                <a:cs typeface="Calibri" pitchFamily="34" charset="0"/>
              </a:rPr>
              <a:t>for (int i=0;i&lt;3;i++)</a:t>
            </a:r>
          </a:p>
          <a:p>
            <a:pPr fontAlgn="base"/>
            <a:r>
              <a:rPr lang="nn-NO" sz="1800" dirty="0">
                <a:latin typeface="Calibri" pitchFamily="34" charset="0"/>
                <a:cs typeface="Calibri" pitchFamily="34" charset="0"/>
              </a:rPr>
              <a:t>        {</a:t>
            </a:r>
          </a:p>
          <a:p>
            <a:pPr fontAlgn="base"/>
            <a:r>
              <a:rPr lang="nn-NO" sz="1800" dirty="0">
                <a:latin typeface="Calibri" pitchFamily="34" charset="0"/>
                <a:cs typeface="Calibri" pitchFamily="34" charset="0"/>
              </a:rPr>
              <a:t>            cout&lt;&lt;v[i];</a:t>
            </a:r>
          </a:p>
          <a:p>
            <a:pPr fontAlgn="base"/>
            <a:r>
              <a:rPr lang="nn-NO" sz="1800" dirty="0">
                <a:latin typeface="Calibri" pitchFamily="34" charset="0"/>
                <a:cs typeface="Calibri" pitchFamily="34" charset="0"/>
              </a:rPr>
              <a:t>        </a:t>
            </a:r>
            <a:r>
              <a:rPr lang="nn-NO"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    </a:t>
            </a:r>
          </a:p>
          <a:p>
            <a:pPr fontAlgn="base"/>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0171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marL="285750" indent="-285750">
              <a:buFont typeface="Arial" pitchFamily="34" charset="0"/>
              <a:buChar char="•"/>
            </a:pPr>
            <a:r>
              <a:rPr lang="en-US" sz="1800" b="1" dirty="0">
                <a:latin typeface="Calibri" pitchFamily="34" charset="0"/>
                <a:cs typeface="Calibri" pitchFamily="34" charset="0"/>
              </a:rPr>
              <a:t>size </a:t>
            </a:r>
            <a:r>
              <a:rPr lang="en-US" sz="1800" b="1" dirty="0" smtClean="0">
                <a:latin typeface="Calibri" pitchFamily="34" charset="0"/>
                <a:cs typeface="Calibri" pitchFamily="34" charset="0"/>
              </a:rPr>
              <a:t>function </a:t>
            </a:r>
            <a:r>
              <a:rPr lang="en-US" sz="1800" dirty="0" smtClean="0">
                <a:latin typeface="Calibri" pitchFamily="34" charset="0"/>
                <a:cs typeface="Calibri" pitchFamily="34" charset="0"/>
              </a:rPr>
              <a:t>: This </a:t>
            </a:r>
            <a:r>
              <a:rPr lang="en-US" sz="1800" dirty="0">
                <a:latin typeface="Calibri" pitchFamily="34" charset="0"/>
                <a:cs typeface="Calibri" pitchFamily="34" charset="0"/>
              </a:rPr>
              <a:t>method returns the size of the vector.</a:t>
            </a:r>
          </a:p>
          <a:p>
            <a:pPr marL="285750" indent="-285750">
              <a:buFont typeface="Arial" pitchFamily="34" charset="0"/>
              <a:buChar char="•"/>
            </a:pPr>
            <a:r>
              <a:rPr lang="en-US" sz="1800" b="1" dirty="0">
                <a:latin typeface="Calibri" pitchFamily="34" charset="0"/>
                <a:cs typeface="Calibri" pitchFamily="34" charset="0"/>
              </a:rPr>
              <a:t>empty </a:t>
            </a:r>
            <a:r>
              <a:rPr lang="en-US" sz="1800" b="1" dirty="0" smtClean="0">
                <a:latin typeface="Calibri" pitchFamily="34" charset="0"/>
                <a:cs typeface="Calibri" pitchFamily="34" charset="0"/>
              </a:rPr>
              <a:t>function </a:t>
            </a:r>
            <a:r>
              <a:rPr lang="en-US" sz="1800" dirty="0" smtClean="0">
                <a:latin typeface="Calibri" pitchFamily="34" charset="0"/>
                <a:cs typeface="Calibri" pitchFamily="34" charset="0"/>
              </a:rPr>
              <a:t>:This </a:t>
            </a:r>
            <a:r>
              <a:rPr lang="en-US" sz="1800" dirty="0">
                <a:latin typeface="Calibri" pitchFamily="34" charset="0"/>
                <a:cs typeface="Calibri" pitchFamily="34" charset="0"/>
              </a:rPr>
              <a:t>method returns true if the vector is empty else returns false.</a:t>
            </a:r>
          </a:p>
          <a:p>
            <a:pPr marL="285750" indent="-285750">
              <a:buFont typeface="Arial" pitchFamily="34" charset="0"/>
              <a:buChar char="•"/>
            </a:pPr>
            <a:r>
              <a:rPr lang="en-US" sz="1800" b="1" dirty="0">
                <a:latin typeface="Calibri" pitchFamily="34" charset="0"/>
                <a:cs typeface="Calibri" pitchFamily="34" charset="0"/>
              </a:rPr>
              <a:t>at </a:t>
            </a:r>
            <a:r>
              <a:rPr lang="en-US" sz="1800" b="1" dirty="0" smtClean="0">
                <a:latin typeface="Calibri" pitchFamily="34" charset="0"/>
                <a:cs typeface="Calibri" pitchFamily="34" charset="0"/>
              </a:rPr>
              <a:t>function </a:t>
            </a:r>
            <a:r>
              <a:rPr lang="en-US" sz="1800" dirty="0" smtClean="0">
                <a:latin typeface="Calibri" pitchFamily="34" charset="0"/>
                <a:cs typeface="Calibri" pitchFamily="34" charset="0"/>
              </a:rPr>
              <a:t>: This </a:t>
            </a:r>
            <a:r>
              <a:rPr lang="en-US" sz="1800" dirty="0">
                <a:latin typeface="Calibri" pitchFamily="34" charset="0"/>
                <a:cs typeface="Calibri" pitchFamily="34" charset="0"/>
              </a:rPr>
              <a:t>method works same in case of vector as it works for array. vector_name.at(i) returns the element at </a:t>
            </a:r>
            <a:r>
              <a:rPr lang="en-US" sz="1800" b="1" dirty="0" err="1">
                <a:latin typeface="Calibri" pitchFamily="34" charset="0"/>
                <a:cs typeface="Calibri" pitchFamily="34" charset="0"/>
              </a:rPr>
              <a:t>ith</a:t>
            </a:r>
            <a:r>
              <a:rPr lang="en-US" sz="1800" dirty="0">
                <a:latin typeface="Calibri" pitchFamily="34" charset="0"/>
                <a:cs typeface="Calibri" pitchFamily="34" charset="0"/>
              </a:rPr>
              <a:t> index in the vector </a:t>
            </a:r>
            <a:r>
              <a:rPr lang="en-US" sz="1800" b="1" dirty="0" err="1">
                <a:latin typeface="Calibri" pitchFamily="34" charset="0"/>
                <a:cs typeface="Calibri" pitchFamily="34" charset="0"/>
              </a:rPr>
              <a:t>vector_name</a:t>
            </a:r>
            <a:r>
              <a:rPr lang="en-US" sz="1800" dirty="0">
                <a:latin typeface="Calibri" pitchFamily="34" charset="0"/>
                <a:cs typeface="Calibri" pitchFamily="34" charset="0"/>
              </a:rPr>
              <a:t>.</a:t>
            </a:r>
          </a:p>
          <a:p>
            <a:pPr marL="285750" indent="-285750">
              <a:buFont typeface="Arial" pitchFamily="34" charset="0"/>
              <a:buChar char="•"/>
            </a:pPr>
            <a:r>
              <a:rPr lang="en-US" sz="1800" b="1" dirty="0">
                <a:latin typeface="Calibri" pitchFamily="34" charset="0"/>
                <a:cs typeface="Calibri" pitchFamily="34" charset="0"/>
              </a:rPr>
              <a:t>front and back </a:t>
            </a:r>
            <a:r>
              <a:rPr lang="en-US" sz="1800" b="1" dirty="0" smtClean="0">
                <a:latin typeface="Calibri" pitchFamily="34" charset="0"/>
                <a:cs typeface="Calibri" pitchFamily="34" charset="0"/>
              </a:rPr>
              <a:t>functions</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vector_name.front</a:t>
            </a:r>
            <a:r>
              <a:rPr lang="en-US" sz="1800" dirty="0">
                <a:latin typeface="Calibri" pitchFamily="34" charset="0"/>
                <a:cs typeface="Calibri" pitchFamily="34" charset="0"/>
              </a:rPr>
              <a:t>() </a:t>
            </a:r>
            <a:r>
              <a:rPr lang="en-US" sz="1800" dirty="0" err="1">
                <a:latin typeface="Calibri" pitchFamily="34" charset="0"/>
                <a:cs typeface="Calibri" pitchFamily="34" charset="0"/>
              </a:rPr>
              <a:t>retuns</a:t>
            </a:r>
            <a:r>
              <a:rPr lang="en-US" sz="1800" dirty="0">
                <a:latin typeface="Calibri" pitchFamily="34" charset="0"/>
                <a:cs typeface="Calibri" pitchFamily="34" charset="0"/>
              </a:rPr>
              <a:t> the element at the front of the vector (i.e. leftmost element). While </a:t>
            </a:r>
            <a:r>
              <a:rPr lang="en-US" sz="1800" dirty="0" err="1">
                <a:latin typeface="Calibri" pitchFamily="34" charset="0"/>
                <a:cs typeface="Calibri" pitchFamily="34" charset="0"/>
              </a:rPr>
              <a:t>vector_name.back</a:t>
            </a:r>
            <a:r>
              <a:rPr lang="en-US" sz="1800" dirty="0">
                <a:latin typeface="Calibri" pitchFamily="34" charset="0"/>
                <a:cs typeface="Calibri" pitchFamily="34" charset="0"/>
              </a:rPr>
              <a:t>() returns the element at the back of the vector (i.e. rightmost element).</a:t>
            </a:r>
          </a:p>
          <a:p>
            <a:pPr marL="285750" indent="-285750">
              <a:buFont typeface="Arial" pitchFamily="34" charset="0"/>
              <a:buChar char="•"/>
            </a:pPr>
            <a:r>
              <a:rPr lang="en-US" sz="1800" b="1" dirty="0" smtClean="0">
                <a:latin typeface="Calibri" pitchFamily="34" charset="0"/>
                <a:cs typeface="Calibri" pitchFamily="34" charset="0"/>
              </a:rPr>
              <a:t>clear</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function:This</a:t>
            </a:r>
            <a:r>
              <a:rPr lang="en-US" sz="1800" dirty="0" smtClean="0">
                <a:latin typeface="Calibri" pitchFamily="34" charset="0"/>
                <a:cs typeface="Calibri" pitchFamily="34" charset="0"/>
              </a:rPr>
              <a:t> </a:t>
            </a:r>
            <a:r>
              <a:rPr lang="en-US" sz="1800" dirty="0">
                <a:latin typeface="Calibri" pitchFamily="34" charset="0"/>
                <a:cs typeface="Calibri" pitchFamily="34" charset="0"/>
              </a:rPr>
              <a:t>method clears the whole vector, removes all the elements from the vector but do not delete the </a:t>
            </a:r>
            <a:r>
              <a:rPr lang="en-US" sz="1800" dirty="0" smtClean="0">
                <a:latin typeface="Calibri" pitchFamily="34" charset="0"/>
                <a:cs typeface="Calibri" pitchFamily="34" charset="0"/>
              </a:rPr>
              <a:t>vector. SYNTAX</a:t>
            </a:r>
            <a:r>
              <a:rPr lang="en-US" sz="1800" dirty="0">
                <a:latin typeface="Calibri" pitchFamily="34" charset="0"/>
                <a:cs typeface="Calibri" pitchFamily="34" charset="0"/>
              </a:rPr>
              <a:t>: clear</a:t>
            </a:r>
            <a:r>
              <a:rPr lang="en-US" sz="1800" dirty="0" smtClean="0">
                <a:latin typeface="Calibri" pitchFamily="34" charset="0"/>
                <a:cs typeface="Calibri" pitchFamily="34" charset="0"/>
              </a:rPr>
              <a:t>() . For </a:t>
            </a:r>
            <a:r>
              <a:rPr lang="en-US" sz="1800" dirty="0">
                <a:latin typeface="Calibri" pitchFamily="34" charset="0"/>
                <a:cs typeface="Calibri" pitchFamily="34" charset="0"/>
              </a:rPr>
              <a:t>a vector </a:t>
            </a:r>
            <a:r>
              <a:rPr lang="en-US" sz="1800" b="1" dirty="0">
                <a:latin typeface="Calibri" pitchFamily="34" charset="0"/>
                <a:cs typeface="Calibri" pitchFamily="34" charset="0"/>
              </a:rPr>
              <a:t>v</a:t>
            </a:r>
            <a:r>
              <a:rPr lang="en-US" sz="1800" dirty="0">
                <a:latin typeface="Calibri" pitchFamily="34" charset="0"/>
                <a:cs typeface="Calibri" pitchFamily="34" charset="0"/>
              </a:rPr>
              <a:t>, </a:t>
            </a:r>
            <a:r>
              <a:rPr lang="en-US" sz="1800" dirty="0" err="1">
                <a:latin typeface="Calibri" pitchFamily="34" charset="0"/>
                <a:cs typeface="Calibri" pitchFamily="34" charset="0"/>
              </a:rPr>
              <a:t>v.clear</a:t>
            </a:r>
            <a:r>
              <a:rPr lang="en-US" sz="1800" dirty="0">
                <a:latin typeface="Calibri" pitchFamily="34" charset="0"/>
                <a:cs typeface="Calibri" pitchFamily="34" charset="0"/>
              </a:rPr>
              <a:t>() will clear it, but not delete it</a:t>
            </a:r>
            <a:r>
              <a:rPr lang="en-US" sz="1800" dirty="0" smtClean="0">
                <a:latin typeface="Calibri" pitchFamily="34" charset="0"/>
                <a:cs typeface="Calibri" pitchFamily="34" charset="0"/>
              </a:rPr>
              <a:t>.</a:t>
            </a:r>
          </a:p>
          <a:p>
            <a:pPr marL="285750" indent="-285750">
              <a:buFont typeface="Arial" pitchFamily="34" charset="0"/>
              <a:buChar char="•"/>
            </a:pPr>
            <a:r>
              <a:rPr lang="en-US" sz="1800" b="1" dirty="0">
                <a:latin typeface="Calibri" pitchFamily="34" charset="0"/>
                <a:cs typeface="Calibri" pitchFamily="34" charset="0"/>
              </a:rPr>
              <a:t>c</a:t>
            </a:r>
            <a:r>
              <a:rPr lang="en-US" sz="1800" b="1" dirty="0" smtClean="0">
                <a:latin typeface="Calibri" pitchFamily="34" charset="0"/>
                <a:cs typeface="Calibri" pitchFamily="34" charset="0"/>
              </a:rPr>
              <a:t>apacity() function: </a:t>
            </a:r>
            <a:r>
              <a:rPr lang="en-US" sz="1800" dirty="0">
                <a:latin typeface="Calibri" pitchFamily="34" charset="0"/>
                <a:cs typeface="Calibri" pitchFamily="34" charset="0"/>
              </a:rPr>
              <a:t>This method returns the number of elements that can be inserted in the vector based on the memory allocated to the vector</a:t>
            </a:r>
            <a:r>
              <a:rPr lang="en-US" sz="1800" dirty="0" smtClean="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2035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&lt;&lt;"current capacity =" &lt;&lt;</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for(</a:t>
            </a:r>
            <a:r>
              <a:rPr lang="en-US" sz="1800" dirty="0" err="1">
                <a:latin typeface="Calibri" pitchFamily="34" charset="0"/>
                <a:cs typeface="Calibri" pitchFamily="34" charset="0"/>
              </a:rPr>
              <a:t>int</a:t>
            </a:r>
            <a:r>
              <a:rPr lang="en-US" sz="1800" dirty="0">
                <a:latin typeface="Calibri" pitchFamily="34" charset="0"/>
                <a:cs typeface="Calibri" pitchFamily="34" charset="0"/>
              </a:rPr>
              <a:t> i=0;i&lt;=9;i++)</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(10*(i+1));  //insert 10,20,30, </a:t>
            </a:r>
            <a:r>
              <a:rPr lang="en-US" sz="1800" dirty="0" err="1">
                <a:latin typeface="Calibri" pitchFamily="34" charset="0"/>
                <a:cs typeface="Calibri" pitchFamily="34" charset="0"/>
              </a:rPr>
              <a:t>upto</a:t>
            </a:r>
            <a:r>
              <a:rPr lang="en-US" sz="1800" dirty="0">
                <a:latin typeface="Calibri" pitchFamily="34" charset="0"/>
                <a:cs typeface="Calibri" pitchFamily="34" charset="0"/>
              </a:rPr>
              <a:t> 100 </a:t>
            </a:r>
            <a:r>
              <a:rPr lang="en-US" sz="1800" dirty="0" err="1">
                <a:latin typeface="Calibri" pitchFamily="34" charset="0"/>
                <a:cs typeface="Calibri" pitchFamily="34" charset="0"/>
              </a:rPr>
              <a:t>etc</a:t>
            </a:r>
            <a:r>
              <a:rPr lang="en-US" sz="1800" dirty="0">
                <a:latin typeface="Calibri" pitchFamily="34" charset="0"/>
                <a:cs typeface="Calibri" pitchFamily="34" charset="0"/>
              </a:rPr>
              <a:t> at the back of v</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&lt;&lt;"current capacity =" &lt;&lt;</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Front element in vector " &lt;&lt;</a:t>
            </a:r>
            <a:r>
              <a:rPr lang="en-US" sz="1800" dirty="0" err="1">
                <a:latin typeface="Calibri" pitchFamily="34" charset="0"/>
                <a:cs typeface="Calibri" pitchFamily="34" charset="0"/>
              </a:rPr>
              <a:t>v.front</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Back element in vector " &lt;&lt;</a:t>
            </a:r>
            <a:r>
              <a:rPr lang="en-US" sz="1800" dirty="0" err="1">
                <a:latin typeface="Calibri" pitchFamily="34" charset="0"/>
                <a:cs typeface="Calibri" pitchFamily="34" charset="0"/>
              </a:rPr>
              <a:t>v.back</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740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r>
              <a:rPr lang="en" sz="2000" dirty="0" smtClean="0">
                <a:latin typeface="Calibri" panose="020F0502020204030204" pitchFamily="34" charset="0"/>
                <a:cs typeface="Calibri" panose="020F0502020204030204" pitchFamily="34" charset="0"/>
                <a:sym typeface="Calibri"/>
              </a:rPr>
              <a:t>–</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Introduction to STL </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Containers</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Algorithms and iterators</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Container - Vector and List.</a:t>
            </a:r>
            <a:endParaRPr lang="en-US" sz="2000" dirty="0">
              <a:latin typeface="Calibri" panose="020F0502020204030204" pitchFamily="34" charset="0"/>
              <a:cs typeface="Calibri" panose="020F0502020204030204" pitchFamily="34" charset="0"/>
              <a:sym typeface="Calibri"/>
            </a:endParaRPr>
          </a:p>
          <a:p>
            <a:pPr marL="76200">
              <a:lnSpc>
                <a:spcPct val="200000"/>
              </a:lnSpc>
              <a:buSzPts val="2400"/>
            </a:pPr>
            <a:endParaRPr lang="en" sz="2000" dirty="0" smtClean="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for </a:t>
            </a:r>
            <a:r>
              <a:rPr lang="en-US" sz="1800" dirty="0">
                <a:latin typeface="Calibri" pitchFamily="34" charset="0"/>
                <a:cs typeface="Calibri" pitchFamily="34" charset="0"/>
              </a:rPr>
              <a:t>(</a:t>
            </a:r>
            <a:r>
              <a:rPr lang="en-US" sz="1800" dirty="0" err="1">
                <a:latin typeface="Calibri" pitchFamily="34" charset="0"/>
                <a:cs typeface="Calibri" pitchFamily="34" charset="0"/>
              </a:rPr>
              <a:t>int</a:t>
            </a:r>
            <a:r>
              <a:rPr lang="en-US" sz="1800" dirty="0">
                <a:latin typeface="Calibri" pitchFamily="34" charset="0"/>
                <a:cs typeface="Calibri" pitchFamily="34" charset="0"/>
              </a:rPr>
              <a:t> i=0;i&lt;</a:t>
            </a:r>
            <a:r>
              <a:rPr lang="en-US" sz="1800" dirty="0" err="1">
                <a:latin typeface="Calibri" pitchFamily="34" charset="0"/>
                <a:cs typeface="Calibri" pitchFamily="34" charset="0"/>
              </a:rPr>
              <a:t>v.size</a:t>
            </a:r>
            <a:r>
              <a:rPr lang="en-US" sz="1800" dirty="0">
                <a:latin typeface="Calibri" pitchFamily="34" charset="0"/>
                <a:cs typeface="Calibri" pitchFamily="34" charset="0"/>
              </a:rPr>
              <a:t>();i++)</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&lt;&lt;v.at(i) &lt;&lt;"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v.clear</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\n size of </a:t>
            </a:r>
            <a:r>
              <a:rPr lang="en-US" sz="1800" dirty="0" smtClean="0">
                <a:latin typeface="Calibri" pitchFamily="34" charset="0"/>
                <a:cs typeface="Calibri" pitchFamily="34" charset="0"/>
              </a:rPr>
              <a:t>vector"&lt;&lt;</a:t>
            </a:r>
            <a:r>
              <a:rPr lang="en-US" sz="1800" dirty="0" err="1">
                <a:latin typeface="Calibri" pitchFamily="34" charset="0"/>
                <a:cs typeface="Calibri" pitchFamily="34" charset="0"/>
              </a:rPr>
              <a:t>v.size</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if(</a:t>
            </a:r>
            <a:r>
              <a:rPr lang="en-US" sz="1800" dirty="0" err="1">
                <a:latin typeface="Calibri" pitchFamily="34" charset="0"/>
                <a:cs typeface="Calibri" pitchFamily="34" charset="0"/>
              </a:rPr>
              <a:t>v.empty</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Vector is empty " &lt;&lt;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 capacity of </a:t>
            </a:r>
            <a:r>
              <a:rPr lang="en-US" sz="1800" dirty="0" smtClean="0">
                <a:latin typeface="Calibri" pitchFamily="34" charset="0"/>
                <a:cs typeface="Calibri" pitchFamily="34" charset="0"/>
              </a:rPr>
              <a:t>vector"&lt;&lt;</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5357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4488314"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Output:</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0</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1</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=2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=4 </a:t>
            </a:r>
            <a:r>
              <a:rPr lang="en-US" sz="1800" dirty="0" smtClean="0">
                <a:latin typeface="Calibri" pitchFamily="34" charset="0"/>
                <a:cs typeface="Calibri" pitchFamily="34" charset="0"/>
              </a:rPr>
              <a:t/>
            </a:r>
            <a:br>
              <a:rPr lang="en-US" sz="1800" dirty="0" smtClean="0">
                <a:latin typeface="Calibri" pitchFamily="34" charset="0"/>
                <a:cs typeface="Calibri" pitchFamily="34" charset="0"/>
              </a:rPr>
            </a:br>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4</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8</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8</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8</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8</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a:t>
            </a:r>
            <a:r>
              <a:rPr lang="en-US" sz="1800" dirty="0" smtClean="0">
                <a:latin typeface="Calibri" pitchFamily="34" charset="0"/>
                <a:cs typeface="Calibri" pitchFamily="34" charset="0"/>
              </a:rPr>
              <a:t>16</a:t>
            </a:r>
          </a:p>
          <a:p>
            <a:r>
              <a:rPr lang="en-US" sz="1800" dirty="0" smtClean="0">
                <a:latin typeface="Calibri" pitchFamily="34" charset="0"/>
                <a:cs typeface="Calibri" pitchFamily="34" charset="0"/>
              </a:rPr>
              <a:t>current</a:t>
            </a:r>
            <a:r>
              <a:rPr lang="en-US" sz="1800" dirty="0">
                <a:latin typeface="Calibri" pitchFamily="34" charset="0"/>
                <a:cs typeface="Calibri" pitchFamily="34" charset="0"/>
              </a:rPr>
              <a:t> capacity =16                                                                                                          </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Member functions of vector</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572000" y="671320"/>
            <a:ext cx="4463974" cy="4247317"/>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Front element in vector 10                                  </a:t>
            </a:r>
            <a:r>
              <a:rPr lang="en-US" sz="1800" dirty="0" smtClean="0">
                <a:latin typeface="Calibri" pitchFamily="34" charset="0"/>
                <a:cs typeface="Calibri" pitchFamily="34" charset="0"/>
              </a:rPr>
              <a:t>Back</a:t>
            </a:r>
            <a:r>
              <a:rPr lang="en-US" sz="1800" dirty="0">
                <a:latin typeface="Calibri" pitchFamily="34" charset="0"/>
                <a:cs typeface="Calibri" pitchFamily="34" charset="0"/>
              </a:rPr>
              <a:t> element in vector 100                                 </a:t>
            </a:r>
            <a:r>
              <a:rPr lang="en-US" sz="1800" dirty="0" smtClean="0">
                <a:latin typeface="Calibri" pitchFamily="34" charset="0"/>
                <a:cs typeface="Calibri" pitchFamily="34" charset="0"/>
              </a:rPr>
              <a:t>10</a:t>
            </a:r>
            <a:r>
              <a:rPr lang="en-US" sz="1800" dirty="0">
                <a:latin typeface="Calibri" pitchFamily="34" charset="0"/>
                <a:cs typeface="Calibri" pitchFamily="34" charset="0"/>
              </a:rPr>
              <a:t> 20 30 40 50 60 70 80 90 100                          </a:t>
            </a:r>
            <a:r>
              <a:rPr lang="en-US" sz="1800" dirty="0" smtClean="0">
                <a:latin typeface="Calibri" pitchFamily="34" charset="0"/>
                <a:cs typeface="Calibri" pitchFamily="34" charset="0"/>
              </a:rPr>
              <a:t>size</a:t>
            </a:r>
            <a:r>
              <a:rPr lang="en-US" sz="1800" dirty="0">
                <a:latin typeface="Calibri" pitchFamily="34" charset="0"/>
                <a:cs typeface="Calibri" pitchFamily="34" charset="0"/>
              </a:rPr>
              <a:t> of vector 0                                                      </a:t>
            </a:r>
            <a:r>
              <a:rPr lang="en-US" sz="1800" dirty="0" smtClean="0">
                <a:latin typeface="Calibri" pitchFamily="34" charset="0"/>
                <a:cs typeface="Calibri" pitchFamily="34" charset="0"/>
              </a:rPr>
              <a:t>Vector</a:t>
            </a:r>
            <a:r>
              <a:rPr lang="en-US" sz="1800" dirty="0">
                <a:latin typeface="Calibri" pitchFamily="34" charset="0"/>
                <a:cs typeface="Calibri" pitchFamily="34" charset="0"/>
              </a:rPr>
              <a:t> is empty                                                     </a:t>
            </a:r>
            <a:r>
              <a:rPr lang="en-US" sz="1800" dirty="0" smtClean="0">
                <a:latin typeface="Calibri" pitchFamily="34" charset="0"/>
                <a:cs typeface="Calibri" pitchFamily="34" charset="0"/>
              </a:rPr>
              <a:t>capacity</a:t>
            </a:r>
            <a:r>
              <a:rPr lang="en-US" sz="1800" dirty="0">
                <a:latin typeface="Calibri" pitchFamily="34" charset="0"/>
                <a:cs typeface="Calibri" pitchFamily="34" charset="0"/>
              </a:rPr>
              <a:t> of vector </a:t>
            </a:r>
            <a:r>
              <a:rPr lang="en-US" sz="1800" dirty="0" smtClean="0">
                <a:latin typeface="Calibri" pitchFamily="34" charset="0"/>
                <a:cs typeface="Calibri" pitchFamily="34" charset="0"/>
              </a:rPr>
              <a:t>16</a:t>
            </a: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697423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Capacity and size are different functions. Size returns current number of elements where capacity function returns the size of the storage space currently allocated for the vector, expressed in terms of elements.</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The </a:t>
            </a:r>
            <a:r>
              <a:rPr lang="en-US" sz="1800" dirty="0">
                <a:latin typeface="Calibri" pitchFamily="34" charset="0"/>
                <a:cs typeface="Calibri" pitchFamily="34" charset="0"/>
              </a:rPr>
              <a:t>vector::capacity() function is a built-in function which returns the size of the storage space currently allocated for the vector, expressed in terms of elements. </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This </a:t>
            </a:r>
            <a:r>
              <a:rPr lang="en-US" sz="1800" dirty="0">
                <a:latin typeface="Calibri" pitchFamily="34" charset="0"/>
                <a:cs typeface="Calibri" pitchFamily="34" charset="0"/>
              </a:rPr>
              <a:t>capacity is not necessarily equal to the vector size. </a:t>
            </a: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It </a:t>
            </a:r>
            <a:r>
              <a:rPr lang="en-US" sz="1800" dirty="0">
                <a:latin typeface="Calibri" pitchFamily="34" charset="0"/>
                <a:cs typeface="Calibri" pitchFamily="34" charset="0"/>
              </a:rPr>
              <a:t>can be equal to or greater, with the extra space allowing to accommodate for growth without the need to reallocate on each insertion. </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The </a:t>
            </a:r>
            <a:r>
              <a:rPr lang="en-US" sz="1800" dirty="0">
                <a:latin typeface="Calibri" pitchFamily="34" charset="0"/>
                <a:cs typeface="Calibri" pitchFamily="34" charset="0"/>
              </a:rPr>
              <a:t>capacity does not suppose a limit on the size of the vector. </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S</a:t>
            </a:r>
            <a:r>
              <a:rPr lang="en" sz="2400" b="1" dirty="0" smtClean="0">
                <a:solidFill>
                  <a:srgbClr val="FFFFFF"/>
                </a:solidFill>
                <a:latin typeface="Calibri" panose="020F0502020204030204" pitchFamily="34" charset="0"/>
                <a:cs typeface="Calibri" panose="020F0502020204030204" pitchFamily="34" charset="0"/>
              </a:rPr>
              <a:t>ize and capacity difference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2125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 inserts elements</a:t>
            </a:r>
          </a:p>
          <a:p>
            <a:pPr fontAlgn="base"/>
            <a:r>
              <a:rPr lang="en-US" sz="1800" dirty="0">
                <a:latin typeface="Calibri" pitchFamily="34" charset="0"/>
                <a:cs typeface="Calibri" pitchFamily="34" charset="0"/>
              </a:rPr>
              <a:t>    for (</a:t>
            </a:r>
            <a:r>
              <a:rPr lang="en-US" sz="1800" dirty="0" err="1">
                <a:latin typeface="Calibri" pitchFamily="34" charset="0"/>
                <a:cs typeface="Calibri" pitchFamily="34" charset="0"/>
              </a:rPr>
              <a:t>int</a:t>
            </a:r>
            <a:r>
              <a:rPr lang="en-US" sz="1800" dirty="0">
                <a:latin typeface="Calibri" pitchFamily="34" charset="0"/>
                <a:cs typeface="Calibri" pitchFamily="34" charset="0"/>
              </a:rPr>
              <a:t> i = 0; i &lt; 10; i++)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(i * 10);</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"The size of vector is " &lt;&lt; </a:t>
            </a:r>
            <a:r>
              <a:rPr lang="en-US" sz="1800" dirty="0" err="1">
                <a:latin typeface="Calibri" pitchFamily="34" charset="0"/>
                <a:cs typeface="Calibri" pitchFamily="34" charset="0"/>
              </a:rPr>
              <a:t>v.size</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t>
            </a:r>
            <a:r>
              <a:rPr lang="en-US" sz="1800" dirty="0" err="1">
                <a:latin typeface="Calibri" pitchFamily="34" charset="0"/>
                <a:cs typeface="Calibri" pitchFamily="34" charset="0"/>
              </a:rPr>
              <a:t>nThe</a:t>
            </a:r>
            <a:r>
              <a:rPr lang="en-US" sz="1800" dirty="0">
                <a:latin typeface="Calibri" pitchFamily="34" charset="0"/>
                <a:cs typeface="Calibri" pitchFamily="34" charset="0"/>
              </a:rPr>
              <a:t> maximum capacity is " &lt;&lt; </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return 0;</a:t>
            </a:r>
          </a:p>
          <a:p>
            <a:pPr fontAlgn="base"/>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S</a:t>
            </a:r>
            <a:r>
              <a:rPr lang="en" sz="2400" b="1" dirty="0" smtClean="0">
                <a:solidFill>
                  <a:srgbClr val="FFFFFF"/>
                </a:solidFill>
                <a:latin typeface="Calibri" panose="020F0502020204030204" pitchFamily="34" charset="0"/>
                <a:cs typeface="Calibri" panose="020F0502020204030204" pitchFamily="34" charset="0"/>
              </a:rPr>
              <a:t>ize and capacity difference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8071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t>Current size = 1 Current capacity allocated = 1                                                               </a:t>
            </a:r>
            <a:r>
              <a:rPr lang="en-US" sz="1800" dirty="0" smtClean="0"/>
              <a:t>Current</a:t>
            </a:r>
            <a:r>
              <a:rPr lang="en-US" sz="1800" dirty="0"/>
              <a:t> size = 2 Current capacity allocated = 2                                                               </a:t>
            </a:r>
            <a:r>
              <a:rPr lang="en-US" sz="1800" dirty="0" smtClean="0"/>
              <a:t>Current</a:t>
            </a:r>
            <a:r>
              <a:rPr lang="en-US" sz="1800" dirty="0"/>
              <a:t> size = 3 Current capacity allocated = 4                                                              </a:t>
            </a:r>
          </a:p>
          <a:p>
            <a:r>
              <a:rPr lang="en-US" sz="1800" dirty="0"/>
              <a:t>Current size = 4 Current capacity allocated = 4                                                              </a:t>
            </a:r>
            <a:r>
              <a:rPr lang="en-US" sz="1800" dirty="0" smtClean="0"/>
              <a:t>Current</a:t>
            </a:r>
            <a:r>
              <a:rPr lang="en-US" sz="1800" dirty="0"/>
              <a:t> size = 5 Current capacity allocated = 8                                                               </a:t>
            </a:r>
            <a:r>
              <a:rPr lang="en-US" sz="1800" dirty="0" smtClean="0"/>
              <a:t>Current</a:t>
            </a:r>
            <a:r>
              <a:rPr lang="en-US" sz="1800" dirty="0"/>
              <a:t> size = 6 Current capacity allocated = 8                                                               </a:t>
            </a:r>
            <a:r>
              <a:rPr lang="en-US" sz="1800" dirty="0" smtClean="0"/>
              <a:t>Current</a:t>
            </a:r>
            <a:r>
              <a:rPr lang="en-US" sz="1800" dirty="0"/>
              <a:t> size = 7 Current capacity allocated = 8                                                               </a:t>
            </a:r>
            <a:r>
              <a:rPr lang="en-US" sz="1800" dirty="0" smtClean="0"/>
              <a:t>Current</a:t>
            </a:r>
            <a:r>
              <a:rPr lang="en-US" sz="1800" dirty="0"/>
              <a:t> size = 8 Current capacity allocated = 8                                                               </a:t>
            </a:r>
            <a:r>
              <a:rPr lang="en-US" sz="1800" dirty="0" smtClean="0"/>
              <a:t>Current</a:t>
            </a:r>
            <a:r>
              <a:rPr lang="en-US" sz="1800" dirty="0"/>
              <a:t> size = 9 Current capacity allocated = 16                                                             </a:t>
            </a:r>
            <a:r>
              <a:rPr lang="en-US" sz="1800" dirty="0" smtClean="0"/>
              <a:t>Current</a:t>
            </a:r>
            <a:r>
              <a:rPr lang="en-US" sz="1800" dirty="0"/>
              <a:t> size = 10 Current capacity allocated = 16                                                           </a:t>
            </a:r>
            <a:r>
              <a:rPr lang="en-US" sz="1800" dirty="0" smtClean="0"/>
              <a:t>The</a:t>
            </a:r>
            <a:r>
              <a:rPr lang="en-US" sz="1800" dirty="0"/>
              <a:t> size of vector is 10                                                                                                     </a:t>
            </a:r>
            <a:r>
              <a:rPr lang="en-US" sz="1800" dirty="0" smtClean="0"/>
              <a:t>The</a:t>
            </a:r>
            <a:r>
              <a:rPr lang="en-US" sz="1800" dirty="0"/>
              <a:t> maximum capacity is </a:t>
            </a:r>
            <a:r>
              <a:rPr lang="en-US" sz="1800" dirty="0" smtClean="0"/>
              <a:t>16</a:t>
            </a:r>
          </a:p>
          <a:p>
            <a:endParaRPr lang="en-US" sz="1800" dirty="0"/>
          </a:p>
          <a:p>
            <a:endParaRPr lang="en-US" sz="1800" dirty="0"/>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S</a:t>
            </a:r>
            <a:r>
              <a:rPr lang="en" sz="2400" b="1" dirty="0" smtClean="0">
                <a:solidFill>
                  <a:srgbClr val="FFFFFF"/>
                </a:solidFill>
                <a:latin typeface="Calibri" panose="020F0502020204030204" pitchFamily="34" charset="0"/>
                <a:cs typeface="Calibri" panose="020F0502020204030204" pitchFamily="34" charset="0"/>
              </a:rPr>
              <a:t>ize and capacity difference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5917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What will the following line do?</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v</a:t>
            </a:r>
            <a:r>
              <a:rPr lang="en-US" sz="1800" dirty="0" smtClean="0">
                <a:latin typeface="Calibri" pitchFamily="34" charset="0"/>
                <a:cs typeface="Calibri" pitchFamily="34" charset="0"/>
              </a:rPr>
              <a:t>ector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v3(5,10);</a:t>
            </a:r>
          </a:p>
          <a:p>
            <a:pPr fontAlgn="base"/>
            <a:endParaRPr lang="en-US" sz="1800" dirty="0" smtClean="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Create an integer vector v3 with 2 elements as 5,10.</a:t>
            </a: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Create an integer vector v3 of size 5 with every element value as 10</a:t>
            </a:r>
          </a:p>
          <a:p>
            <a:pPr marL="342900" indent="-342900" fontAlgn="base">
              <a:buFont typeface="+mj-lt"/>
              <a:buAutoNum type="alphaUcPeriod"/>
            </a:pPr>
            <a:r>
              <a:rPr lang="en-US" sz="1800" dirty="0">
                <a:latin typeface="Calibri" pitchFamily="34" charset="0"/>
                <a:cs typeface="Calibri" pitchFamily="34" charset="0"/>
              </a:rPr>
              <a:t>Compiler Reports  an error as </a:t>
            </a:r>
            <a:r>
              <a:rPr lang="en-US" sz="1800" dirty="0" smtClean="0">
                <a:latin typeface="Calibri" pitchFamily="34" charset="0"/>
                <a:cs typeface="Calibri" pitchFamily="34" charset="0"/>
              </a:rPr>
              <a:t>two values specified in vector size .</a:t>
            </a: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Compiler Reports  an error as vector does not take size initially.</a:t>
            </a: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7220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What will the following line do?</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v</a:t>
            </a:r>
            <a:r>
              <a:rPr lang="en-US" sz="1800" dirty="0" smtClean="0">
                <a:latin typeface="Calibri" pitchFamily="34" charset="0"/>
                <a:cs typeface="Calibri" pitchFamily="34" charset="0"/>
              </a:rPr>
              <a:t>ector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v3(5,10);</a:t>
            </a:r>
          </a:p>
          <a:p>
            <a:pPr fontAlgn="base"/>
            <a:endParaRPr lang="en-US" sz="1800" dirty="0" smtClean="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Create an integer vector v3 with 2 elements as 5,10.</a:t>
            </a: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solidFill>
                  <a:srgbClr val="FF0000"/>
                </a:solidFill>
                <a:latin typeface="Calibri" pitchFamily="34" charset="0"/>
                <a:cs typeface="Calibri" pitchFamily="34" charset="0"/>
              </a:rPr>
              <a:t>Create an integer vector v3 of size 5 with every element value as 10</a:t>
            </a:r>
          </a:p>
          <a:p>
            <a:pPr marL="342900" indent="-342900" fontAlgn="base">
              <a:buFont typeface="+mj-lt"/>
              <a:buAutoNum type="alphaUcPeriod"/>
            </a:pPr>
            <a:r>
              <a:rPr lang="en-US" sz="1800" dirty="0">
                <a:latin typeface="Calibri" pitchFamily="34" charset="0"/>
                <a:cs typeface="Calibri" pitchFamily="34" charset="0"/>
              </a:rPr>
              <a:t>Compiler Reports  an error as </a:t>
            </a:r>
            <a:r>
              <a:rPr lang="en-US" sz="1800" dirty="0" smtClean="0">
                <a:latin typeface="Calibri" pitchFamily="34" charset="0"/>
                <a:cs typeface="Calibri" pitchFamily="34" charset="0"/>
              </a:rPr>
              <a:t>two values specified in vector size .</a:t>
            </a: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Compiler Reports  an error as vector does not take size initially.</a:t>
            </a: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3709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is/are component of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container</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solidFill>
                  <a:schemeClr val="tx1"/>
                </a:solidFill>
                <a:latin typeface="Calibri" pitchFamily="34" charset="0"/>
                <a:cs typeface="Calibri" pitchFamily="34" charset="0"/>
              </a:rPr>
              <a:t>Algorithm</a:t>
            </a:r>
          </a:p>
          <a:p>
            <a:pPr marL="342900" indent="-342900" fontAlgn="base">
              <a:buFont typeface="+mj-lt"/>
              <a:buAutoNum type="arabicPeriod"/>
            </a:pPr>
            <a:r>
              <a:rPr lang="en-US" sz="1800" dirty="0" smtClean="0">
                <a:latin typeface="Calibri" pitchFamily="34" charset="0"/>
                <a:cs typeface="Calibri" pitchFamily="34" charset="0"/>
              </a:rPr>
              <a:t>Iterators</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Vector</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1,2,3 </a:t>
            </a:r>
          </a:p>
          <a:p>
            <a:pPr marL="342900" indent="-342900" fontAlgn="base">
              <a:buFont typeface="+mj-lt"/>
              <a:buAutoNum type="alphaUcPeriod"/>
            </a:pPr>
            <a:r>
              <a:rPr lang="en-US" sz="1800" dirty="0" smtClean="0">
                <a:latin typeface="Calibri" pitchFamily="34" charset="0"/>
                <a:cs typeface="Calibri" pitchFamily="34" charset="0"/>
              </a:rPr>
              <a:t>1,3.4 </a:t>
            </a:r>
          </a:p>
          <a:p>
            <a:pPr marL="342900" indent="-342900" fontAlgn="base">
              <a:buFont typeface="+mj-lt"/>
              <a:buAutoNum type="alphaUcPeriod"/>
            </a:pPr>
            <a:r>
              <a:rPr lang="en-US" sz="1800" dirty="0" smtClean="0">
                <a:latin typeface="Calibri" pitchFamily="34" charset="0"/>
                <a:cs typeface="Calibri" pitchFamily="34" charset="0"/>
              </a:rPr>
              <a:t>All</a:t>
            </a:r>
          </a:p>
          <a:p>
            <a:pPr marL="342900" indent="-342900" fontAlgn="base">
              <a:buFont typeface="+mj-lt"/>
              <a:buAutoNum type="alphaUcPeriod"/>
            </a:pPr>
            <a:r>
              <a:rPr lang="en-US" sz="1800" dirty="0" smtClean="0">
                <a:latin typeface="Calibri" pitchFamily="34" charset="0"/>
                <a:cs typeface="Calibri" pitchFamily="34" charset="0"/>
              </a:rPr>
              <a:t>1,4 </a:t>
            </a:r>
          </a:p>
          <a:p>
            <a:pPr fontAlgn="base"/>
            <a:endParaRPr lang="en-US" sz="1800" dirty="0" smtClean="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3826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is/are component of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container</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solidFill>
                  <a:schemeClr val="tx1"/>
                </a:solidFill>
                <a:latin typeface="Calibri" pitchFamily="34" charset="0"/>
                <a:cs typeface="Calibri" pitchFamily="34" charset="0"/>
              </a:rPr>
              <a:t>Algorithm</a:t>
            </a:r>
          </a:p>
          <a:p>
            <a:pPr marL="342900" indent="-342900" fontAlgn="base">
              <a:buFont typeface="+mj-lt"/>
              <a:buAutoNum type="arabicPeriod"/>
            </a:pPr>
            <a:r>
              <a:rPr lang="en-US" sz="1800" dirty="0" smtClean="0">
                <a:latin typeface="Calibri" pitchFamily="34" charset="0"/>
                <a:cs typeface="Calibri" pitchFamily="34" charset="0"/>
              </a:rPr>
              <a:t>Iterators</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Vector</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lphaUcPeriod"/>
            </a:pPr>
            <a:r>
              <a:rPr lang="en-US" sz="1800" dirty="0" smtClean="0">
                <a:latin typeface="Calibri" pitchFamily="34" charset="0"/>
                <a:cs typeface="Calibri" pitchFamily="34" charset="0"/>
              </a:rPr>
              <a:t>1,2,3 </a:t>
            </a:r>
          </a:p>
          <a:p>
            <a:pPr marL="342900" indent="-342900" fontAlgn="base">
              <a:buFont typeface="+mj-lt"/>
              <a:buAutoNum type="alphaUcPeriod"/>
            </a:pPr>
            <a:r>
              <a:rPr lang="en-US" sz="1800" dirty="0" smtClean="0">
                <a:latin typeface="Calibri" pitchFamily="34" charset="0"/>
                <a:cs typeface="Calibri" pitchFamily="34" charset="0"/>
              </a:rPr>
              <a:t>1,3.4 </a:t>
            </a:r>
          </a:p>
          <a:p>
            <a:pPr marL="342900" indent="-342900" fontAlgn="base">
              <a:buFont typeface="+mj-lt"/>
              <a:buAutoNum type="alphaUcPeriod"/>
            </a:pPr>
            <a:r>
              <a:rPr lang="en-US" sz="1800" dirty="0" smtClean="0">
                <a:solidFill>
                  <a:srgbClr val="FF0000"/>
                </a:solidFill>
                <a:latin typeface="Calibri" pitchFamily="34" charset="0"/>
                <a:cs typeface="Calibri" pitchFamily="34" charset="0"/>
              </a:rPr>
              <a:t>All</a:t>
            </a:r>
          </a:p>
          <a:p>
            <a:pPr marL="342900" indent="-342900" fontAlgn="base">
              <a:buFont typeface="+mj-lt"/>
              <a:buAutoNum type="alphaUcPeriod"/>
            </a:pPr>
            <a:r>
              <a:rPr lang="en-US" sz="1800" dirty="0" smtClean="0">
                <a:latin typeface="Calibri" pitchFamily="34" charset="0"/>
                <a:cs typeface="Calibri" pitchFamily="34" charset="0"/>
              </a:rPr>
              <a:t>1,4 </a:t>
            </a:r>
          </a:p>
          <a:p>
            <a:pPr fontAlgn="base"/>
            <a:endParaRPr lang="en-US" sz="1800" dirty="0" smtClean="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274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is not a function of Vector container in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at</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solidFill>
                  <a:schemeClr val="tx1"/>
                </a:solidFill>
                <a:latin typeface="Calibri" pitchFamily="34" charset="0"/>
                <a:cs typeface="Calibri" pitchFamily="34" charset="0"/>
              </a:rPr>
              <a:t>empty</a:t>
            </a:r>
          </a:p>
          <a:p>
            <a:pPr marL="342900" indent="-342900" fontAlgn="base">
              <a:buFont typeface="+mj-lt"/>
              <a:buAutoNum type="arabicPeriod"/>
            </a:pPr>
            <a:r>
              <a:rPr lang="en-US" sz="1800" dirty="0" smtClean="0">
                <a:latin typeface="Calibri" pitchFamily="34" charset="0"/>
                <a:cs typeface="Calibri" pitchFamily="34" charset="0"/>
              </a:rPr>
              <a:t>throw</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size</a:t>
            </a:r>
          </a:p>
          <a:p>
            <a:pPr fontAlgn="base"/>
            <a:endParaRPr lang="en-US" sz="1800" dirty="0" smtClean="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425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xmlns=""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Which of the following is not a function of Vector container in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at</a:t>
            </a:r>
            <a:endParaRPr lang="en-US" sz="1800" dirty="0">
              <a:latin typeface="Calibri" pitchFamily="34" charset="0"/>
              <a:cs typeface="Calibri" pitchFamily="34" charset="0"/>
            </a:endParaRPr>
          </a:p>
          <a:p>
            <a:pPr marL="342900" indent="-342900" fontAlgn="base">
              <a:buFont typeface="+mj-lt"/>
              <a:buAutoNum type="arabicPeriod"/>
            </a:pPr>
            <a:r>
              <a:rPr lang="en-US" sz="1800" dirty="0" smtClean="0">
                <a:solidFill>
                  <a:schemeClr val="tx1"/>
                </a:solidFill>
                <a:latin typeface="Calibri" pitchFamily="34" charset="0"/>
                <a:cs typeface="Calibri" pitchFamily="34" charset="0"/>
              </a:rPr>
              <a:t>empty</a:t>
            </a:r>
          </a:p>
          <a:p>
            <a:pPr marL="342900" indent="-342900" fontAlgn="base">
              <a:buFont typeface="+mj-lt"/>
              <a:buAutoNum type="arabicPeriod"/>
            </a:pPr>
            <a:r>
              <a:rPr lang="en-US" sz="1800" b="1" dirty="0" smtClean="0">
                <a:solidFill>
                  <a:srgbClr val="FF0000"/>
                </a:solidFill>
                <a:latin typeface="Calibri" pitchFamily="34" charset="0"/>
                <a:cs typeface="Calibri" pitchFamily="34" charset="0"/>
              </a:rPr>
              <a:t>throw</a:t>
            </a:r>
            <a:endParaRPr lang="en-US" sz="1800" b="1" dirty="0">
              <a:solidFill>
                <a:srgbClr val="FF0000"/>
              </a:solidFill>
              <a:latin typeface="Calibri" pitchFamily="34" charset="0"/>
              <a:cs typeface="Calibri" pitchFamily="34" charset="0"/>
            </a:endParaRPr>
          </a:p>
          <a:p>
            <a:pPr marL="342900" indent="-342900" fontAlgn="base">
              <a:buFont typeface="+mj-lt"/>
              <a:buAutoNum type="arabicPeriod"/>
            </a:pPr>
            <a:r>
              <a:rPr lang="en-US" sz="1800" dirty="0" smtClean="0">
                <a:latin typeface="Calibri" pitchFamily="34" charset="0"/>
                <a:cs typeface="Calibri" pitchFamily="34" charset="0"/>
              </a:rPr>
              <a:t>size</a:t>
            </a:r>
          </a:p>
          <a:p>
            <a:pPr fontAlgn="base"/>
            <a:endParaRPr lang="en-US" sz="1800" dirty="0" smtClean="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MCQ</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333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Create a vector of 5 strings and perform following functions and observe the output</a:t>
            </a:r>
            <a:endParaRPr lang="en-US" sz="1800" dirty="0">
              <a:latin typeface="Calibri" pitchFamily="34" charset="0"/>
              <a:cs typeface="Calibri" pitchFamily="34" charset="0"/>
            </a:endParaRPr>
          </a:p>
          <a:p>
            <a:pPr marL="342900" indent="-342900" fontAlgn="base">
              <a:buFont typeface="+mj-lt"/>
              <a:buAutoNum type="arabicPeriod"/>
            </a:pPr>
            <a:r>
              <a:rPr lang="en-US" sz="1800" dirty="0" err="1" smtClean="0">
                <a:latin typeface="Calibri" pitchFamily="34" charset="0"/>
                <a:cs typeface="Calibri" pitchFamily="34" charset="0"/>
              </a:rPr>
              <a:t>Pop_back</a:t>
            </a:r>
            <a:r>
              <a:rPr lang="en-US" sz="1800" dirty="0" smtClean="0">
                <a:latin typeface="Calibri" pitchFamily="34" charset="0"/>
                <a:cs typeface="Calibri" pitchFamily="34" charset="0"/>
              </a:rPr>
              <a:t>()</a:t>
            </a:r>
          </a:p>
          <a:p>
            <a:pPr marL="342900" indent="-342900" fontAlgn="base">
              <a:buFont typeface="+mj-lt"/>
              <a:buAutoNum type="arabicPeriod"/>
            </a:pPr>
            <a:r>
              <a:rPr lang="en-US" sz="1800" dirty="0" err="1" smtClean="0">
                <a:latin typeface="Calibri" pitchFamily="34" charset="0"/>
                <a:cs typeface="Calibri" pitchFamily="34" charset="0"/>
              </a:rPr>
              <a:t>Pop_front</a:t>
            </a:r>
            <a:r>
              <a:rPr lang="en-US" sz="1800" dirty="0" smtClean="0">
                <a:latin typeface="Calibri" pitchFamily="34" charset="0"/>
                <a:cs typeface="Calibri" pitchFamily="34" charset="0"/>
              </a:rPr>
              <a:t>()</a:t>
            </a:r>
          </a:p>
          <a:p>
            <a:pPr marL="342900" indent="-342900" fontAlgn="base">
              <a:buFont typeface="+mj-lt"/>
              <a:buAutoNum type="arabicPeriod"/>
            </a:pPr>
            <a:r>
              <a:rPr lang="en-US" sz="1800" dirty="0" smtClean="0">
                <a:latin typeface="Calibri" pitchFamily="34" charset="0"/>
                <a:cs typeface="Calibri" pitchFamily="34" charset="0"/>
              </a:rPr>
              <a:t>Front()</a:t>
            </a:r>
          </a:p>
          <a:p>
            <a:pPr marL="342900" indent="-342900" fontAlgn="base">
              <a:buFont typeface="+mj-lt"/>
              <a:buAutoNum type="arabicPeriod"/>
            </a:pPr>
            <a:r>
              <a:rPr lang="en-US" sz="1800" dirty="0" smtClean="0">
                <a:latin typeface="Calibri" pitchFamily="34" charset="0"/>
                <a:cs typeface="Calibri" pitchFamily="34" charset="0"/>
              </a:rPr>
              <a:t>Back()</a:t>
            </a:r>
          </a:p>
          <a:p>
            <a:pPr marL="342900" indent="-342900" fontAlgn="base">
              <a:buFont typeface="+mj-lt"/>
              <a:buAutoNum type="arabicPeriod"/>
            </a:pPr>
            <a:r>
              <a:rPr lang="en-US" sz="1800" dirty="0" smtClean="0">
                <a:latin typeface="Calibri" pitchFamily="34" charset="0"/>
                <a:cs typeface="Calibri" pitchFamily="34" charset="0"/>
              </a:rPr>
              <a:t>Size()</a:t>
            </a:r>
          </a:p>
          <a:p>
            <a:pPr marL="342900" indent="-342900" fontAlgn="base">
              <a:buFont typeface="+mj-lt"/>
              <a:buAutoNum type="arabicPeriod"/>
            </a:pPr>
            <a:r>
              <a:rPr lang="en-US" sz="1800" dirty="0" smtClean="0">
                <a:latin typeface="Calibri" pitchFamily="34" charset="0"/>
                <a:cs typeface="Calibri" pitchFamily="34" charset="0"/>
              </a:rPr>
              <a:t>Capacity()</a:t>
            </a:r>
          </a:p>
          <a:p>
            <a:pPr marL="342900" indent="-342900" fontAlgn="base">
              <a:buFont typeface="+mj-lt"/>
              <a:buAutoNum type="arabicPeriod"/>
            </a:pPr>
            <a:r>
              <a:rPr lang="en-US" sz="1800" dirty="0" err="1" smtClean="0">
                <a:latin typeface="Calibri" pitchFamily="34" charset="0"/>
                <a:cs typeface="Calibri" pitchFamily="34" charset="0"/>
              </a:rPr>
              <a:t>Push_front</a:t>
            </a:r>
            <a:r>
              <a:rPr lang="en-US" sz="1800" dirty="0" smtClean="0">
                <a:latin typeface="Calibri" pitchFamily="34" charset="0"/>
                <a:cs typeface="Calibri" pitchFamily="34" charset="0"/>
              </a:rPr>
              <a:t>()</a:t>
            </a:r>
          </a:p>
          <a:p>
            <a:pPr marL="342900" indent="-342900" fontAlgn="base">
              <a:buFont typeface="+mj-lt"/>
              <a:buAutoNum type="arabicPeriod"/>
            </a:pPr>
            <a:r>
              <a:rPr lang="en-US" sz="1800" dirty="0" err="1" smtClean="0">
                <a:latin typeface="Calibri" pitchFamily="34" charset="0"/>
                <a:cs typeface="Calibri" pitchFamily="34" charset="0"/>
              </a:rPr>
              <a:t>Push_back</a:t>
            </a:r>
            <a:r>
              <a:rPr lang="en-US" sz="1800" dirty="0" smtClean="0">
                <a:latin typeface="Calibri" pitchFamily="34" charset="0"/>
                <a:cs typeface="Calibri" pitchFamily="34" charset="0"/>
              </a:rPr>
              <a:t>()</a:t>
            </a:r>
          </a:p>
          <a:p>
            <a:pPr marL="342900" indent="-342900" fontAlgn="base">
              <a:buFont typeface="+mj-lt"/>
              <a:buAutoNum type="arabicPeriod"/>
            </a:pPr>
            <a:r>
              <a:rPr lang="en-US" sz="1800" dirty="0" smtClean="0">
                <a:latin typeface="Calibri" pitchFamily="34" charset="0"/>
                <a:cs typeface="Calibri" pitchFamily="34" charset="0"/>
              </a:rPr>
              <a:t>At</a:t>
            </a:r>
          </a:p>
          <a:p>
            <a:pPr marL="342900" indent="-342900" fontAlgn="base">
              <a:buFont typeface="+mj-lt"/>
              <a:buAutoNum type="arabicPeriod"/>
            </a:pPr>
            <a:r>
              <a:rPr lang="en-US" sz="1800" smtClean="0">
                <a:latin typeface="Calibri" pitchFamily="34" charset="0"/>
                <a:cs typeface="Calibri" pitchFamily="34" charset="0"/>
              </a:rPr>
              <a:t>empty</a:t>
            </a:r>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smtClean="0">
              <a:latin typeface="Calibri" pitchFamily="34" charset="0"/>
              <a:cs typeface="Calibri" pitchFamily="34" charset="0"/>
            </a:endParaRPr>
          </a:p>
          <a:p>
            <a:pPr marL="342900" indent="-342900" fontAlgn="base">
              <a:buFont typeface="+mj-lt"/>
              <a:buAutoNum type="arabicPeriod"/>
            </a:pPr>
            <a:endParaRPr lang="en-US" sz="1800" dirty="0" smtClean="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7439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xmlns=""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xmlns=""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xmlns=""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We have </a:t>
            </a:r>
            <a:r>
              <a:rPr lang="en-US" sz="1800" dirty="0">
                <a:latin typeface="Calibri" pitchFamily="34" charset="0"/>
                <a:cs typeface="Calibri" pitchFamily="34" charset="0"/>
              </a:rPr>
              <a:t>already understood the concept of C++ Template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The </a:t>
            </a:r>
            <a:r>
              <a:rPr lang="en-US" sz="1800" dirty="0">
                <a:latin typeface="Calibri" pitchFamily="34" charset="0"/>
                <a:cs typeface="Calibri" pitchFamily="34" charset="0"/>
              </a:rPr>
              <a:t>C++ STL (Standard Template Library) is a powerful set of C++ template classes to provide general-purpose classes and functions with templates that implement many popular and commonly used algorithms and data structures like vectors, lists, queues, and stacks</a:t>
            </a:r>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It </a:t>
            </a:r>
            <a:r>
              <a:rPr lang="en-US" sz="1800" dirty="0">
                <a:latin typeface="Calibri" pitchFamily="34" charset="0"/>
                <a:cs typeface="Calibri" pitchFamily="34" charset="0"/>
              </a:rPr>
              <a:t>is a generalized library and so, its components are parameterized. </a:t>
            </a:r>
            <a:br>
              <a:rPr lang="en-US" sz="1800" dirty="0">
                <a:latin typeface="Calibri" pitchFamily="34" charset="0"/>
                <a:cs typeface="Calibri" pitchFamily="34" charset="0"/>
              </a:rPr>
            </a:b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At the core of the C++ Standard Template Library are following three well-structured components </a:t>
            </a:r>
            <a:r>
              <a:rPr lang="en-US" sz="1800" dirty="0" smtClean="0">
                <a:latin typeface="Calibri" pitchFamily="34" charset="0"/>
                <a:cs typeface="Calibri" pitchFamily="34" charset="0"/>
              </a:rPr>
              <a:t>−</a:t>
            </a:r>
          </a:p>
          <a:p>
            <a:pPr marL="342900" lvl="1" indent="-342900">
              <a:buFont typeface="+mj-lt"/>
              <a:buAutoNum type="arabicPeriod"/>
            </a:pPr>
            <a:r>
              <a:rPr lang="en-US" sz="1800" dirty="0" smtClean="0">
                <a:latin typeface="Calibri" pitchFamily="34" charset="0"/>
                <a:cs typeface="Calibri" pitchFamily="34" charset="0"/>
              </a:rPr>
              <a:t>Containers</a:t>
            </a:r>
          </a:p>
          <a:p>
            <a:pPr marL="342900" lvl="1" indent="-342900">
              <a:buFont typeface="+mj-lt"/>
              <a:buAutoNum type="arabicPeriod"/>
            </a:pPr>
            <a:r>
              <a:rPr lang="en-US" sz="1800" dirty="0" smtClean="0">
                <a:latin typeface="Calibri" pitchFamily="34" charset="0"/>
                <a:cs typeface="Calibri" pitchFamily="34" charset="0"/>
              </a:rPr>
              <a:t>Algorithms</a:t>
            </a:r>
          </a:p>
          <a:p>
            <a:pPr marL="342900" lvl="1" indent="-342900">
              <a:buFont typeface="+mj-lt"/>
              <a:buAutoNum type="arabicPeriod"/>
            </a:pPr>
            <a:r>
              <a:rPr lang="en-US" sz="1800" dirty="0" smtClean="0">
                <a:latin typeface="Calibri" pitchFamily="34" charset="0"/>
                <a:cs typeface="Calibri" pitchFamily="34" charset="0"/>
              </a:rPr>
              <a:t>Iterators</a:t>
            </a:r>
          </a:p>
          <a:p>
            <a:pPr lvl="1"/>
            <a:r>
              <a:rPr lang="en-US" sz="1800" dirty="0"/>
              <a:t> </a:t>
            </a:r>
            <a:endParaRPr lang="en-US" sz="1800" dirty="0" smtClean="0"/>
          </a:p>
          <a:p>
            <a:pPr lvl="1"/>
            <a:r>
              <a:rPr lang="en-US" sz="1800" dirty="0" smtClean="0">
                <a:latin typeface="Calibri" pitchFamily="34" charset="0"/>
                <a:cs typeface="Calibri" pitchFamily="34" charset="0"/>
              </a:rPr>
              <a:t>Learning </a:t>
            </a:r>
            <a:r>
              <a:rPr lang="en-US" sz="1800" dirty="0">
                <a:latin typeface="Calibri" pitchFamily="34" charset="0"/>
                <a:cs typeface="Calibri" pitchFamily="34" charset="0"/>
              </a:rPr>
              <a:t>STL is important for every C++ programmer as it saves a lot of time while writing </a:t>
            </a:r>
            <a:r>
              <a:rPr lang="en-US" sz="1800" dirty="0" smtClean="0">
                <a:latin typeface="Calibri" pitchFamily="34" charset="0"/>
                <a:cs typeface="Calibri" pitchFamily="34" charset="0"/>
              </a:rPr>
              <a:t>code.</a:t>
            </a:r>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Introduction </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All </a:t>
            </a:r>
            <a:r>
              <a:rPr lang="en-US" sz="1800" dirty="0">
                <a:latin typeface="Calibri" pitchFamily="34" charset="0"/>
                <a:cs typeface="Calibri" pitchFamily="34" charset="0"/>
              </a:rPr>
              <a:t>the three components have a rich set of pre-defined functions which help us in doing complicated tasks in very easy fashion</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r>
              <a:rPr lang="en-US" sz="1800" b="1" dirty="0" smtClean="0">
                <a:latin typeface="Calibri" pitchFamily="34" charset="0"/>
                <a:cs typeface="Calibri" pitchFamily="34" charset="0"/>
              </a:rPr>
              <a:t>Containers</a:t>
            </a:r>
            <a:endParaRPr lang="en-US" sz="1800" dirty="0">
              <a:latin typeface="Calibri" pitchFamily="34" charset="0"/>
              <a:cs typeface="Calibri" pitchFamily="34" charset="0"/>
            </a:endParaRPr>
          </a:p>
          <a:p>
            <a:r>
              <a:rPr lang="en-US" sz="1800" dirty="0">
                <a:latin typeface="Calibri" pitchFamily="34" charset="0"/>
                <a:cs typeface="Calibri" pitchFamily="34" charset="0"/>
              </a:rPr>
              <a:t>Containers are used to manage collections of objects of a certain kind. There are several different types of containers like </a:t>
            </a:r>
            <a:r>
              <a:rPr lang="en-US" sz="1800" dirty="0" err="1">
                <a:latin typeface="Calibri" pitchFamily="34" charset="0"/>
                <a:cs typeface="Calibri" pitchFamily="34" charset="0"/>
              </a:rPr>
              <a:t>deque</a:t>
            </a:r>
            <a:r>
              <a:rPr lang="en-US" sz="1800" dirty="0">
                <a:latin typeface="Calibri" pitchFamily="34" charset="0"/>
                <a:cs typeface="Calibri" pitchFamily="34" charset="0"/>
              </a:rPr>
              <a:t>, list, vector, map etc</a:t>
            </a:r>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b="1" dirty="0">
                <a:latin typeface="Calibri" pitchFamily="34" charset="0"/>
                <a:cs typeface="Calibri" pitchFamily="34" charset="0"/>
              </a:rPr>
              <a:t>Algorithms</a:t>
            </a:r>
            <a:endParaRPr lang="en-US" sz="1800" dirty="0">
              <a:latin typeface="Calibri" pitchFamily="34" charset="0"/>
              <a:cs typeface="Calibri" pitchFamily="34" charset="0"/>
            </a:endParaRPr>
          </a:p>
          <a:p>
            <a:r>
              <a:rPr lang="en-US" sz="1800" dirty="0">
                <a:latin typeface="Calibri" pitchFamily="34" charset="0"/>
                <a:cs typeface="Calibri" pitchFamily="34" charset="0"/>
              </a:rPr>
              <a:t>Algorithms act on containers. They provide the means by which you will perform initialization, sorting, searching, and transforming of the contents of containers.</a:t>
            </a:r>
          </a:p>
          <a:p>
            <a:endParaRPr lang="en-US" sz="1800" dirty="0" smtClean="0">
              <a:latin typeface="Calibri" pitchFamily="34" charset="0"/>
              <a:cs typeface="Calibri" pitchFamily="34" charset="0"/>
            </a:endParaRPr>
          </a:p>
          <a:p>
            <a:r>
              <a:rPr lang="en-US" sz="1800" b="1" dirty="0">
                <a:latin typeface="Calibri" pitchFamily="34" charset="0"/>
                <a:cs typeface="Calibri" pitchFamily="34" charset="0"/>
              </a:rPr>
              <a:t>Iterators</a:t>
            </a:r>
            <a:endParaRPr lang="en-US" sz="1800" dirty="0">
              <a:latin typeface="Calibri" pitchFamily="34" charset="0"/>
              <a:cs typeface="Calibri" pitchFamily="34" charset="0"/>
            </a:endParaRPr>
          </a:p>
          <a:p>
            <a:r>
              <a:rPr lang="en-US" sz="1800" dirty="0">
                <a:latin typeface="Calibri" pitchFamily="34" charset="0"/>
                <a:cs typeface="Calibri" pitchFamily="34" charset="0"/>
              </a:rPr>
              <a:t>Iterators are used to step through the elements of collections of objects. These collections may be containers or subsets of containers.</a:t>
            </a:r>
          </a:p>
          <a:p>
            <a:endParaRPr lang="en-US" dirty="0"/>
          </a:p>
          <a:p>
            <a:pPr lvl="1"/>
            <a:r>
              <a:rPr lang="en-US" sz="1800" dirty="0" smtClean="0">
                <a:latin typeface="Calibri" pitchFamily="34" charset="0"/>
                <a:cs typeface="Calibri" pitchFamily="34" charset="0"/>
              </a:rPr>
              <a:t>Will </a:t>
            </a:r>
            <a:r>
              <a:rPr lang="en-US" sz="1800" dirty="0">
                <a:latin typeface="Calibri" pitchFamily="34" charset="0"/>
                <a:cs typeface="Calibri" pitchFamily="34" charset="0"/>
              </a:rPr>
              <a:t>discuss about each component in detail soon</a:t>
            </a: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Components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621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smtClean="0">
                <a:solidFill>
                  <a:schemeClr val="tx1"/>
                </a:solidFill>
                <a:latin typeface="Calibri"/>
                <a:ea typeface="Calibri"/>
                <a:cs typeface="Calibri"/>
                <a:sym typeface="Calibri"/>
              </a:rPr>
              <a:t>Containers</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xmlns=""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72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Containers </a:t>
            </a:r>
            <a:r>
              <a:rPr lang="en-US" sz="1800" dirty="0">
                <a:latin typeface="Calibri" pitchFamily="34" charset="0"/>
                <a:cs typeface="Calibri" pitchFamily="34" charset="0"/>
              </a:rPr>
              <a:t>are </a:t>
            </a:r>
            <a:r>
              <a:rPr lang="en-US" sz="1800" dirty="0" smtClean="0">
                <a:latin typeface="Calibri" pitchFamily="34" charset="0"/>
                <a:cs typeface="Calibri" pitchFamily="34" charset="0"/>
              </a:rPr>
              <a:t>library used to </a:t>
            </a:r>
            <a:r>
              <a:rPr lang="en-US" sz="1800" dirty="0">
                <a:latin typeface="Calibri" pitchFamily="34" charset="0"/>
                <a:cs typeface="Calibri" pitchFamily="34" charset="0"/>
              </a:rPr>
              <a:t>manage collections of </a:t>
            </a:r>
            <a:r>
              <a:rPr lang="en-US" sz="1800" dirty="0" smtClean="0">
                <a:latin typeface="Calibri" pitchFamily="34" charset="0"/>
                <a:cs typeface="Calibri" pitchFamily="34" charset="0"/>
              </a:rPr>
              <a:t>classes and objects </a:t>
            </a:r>
            <a:r>
              <a:rPr lang="en-US" sz="1800" dirty="0">
                <a:latin typeface="Calibri" pitchFamily="34" charset="0"/>
                <a:cs typeface="Calibri" pitchFamily="34" charset="0"/>
              </a:rPr>
              <a:t>of a certain kind. </a:t>
            </a: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The containers are implemented as generic class templates.</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Containers help us to implement and replicate simple and complex data structures very easily like arrays, lists, trees , stack, queues, etc.</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For </a:t>
            </a:r>
            <a:r>
              <a:rPr lang="en-US" sz="1800" dirty="0">
                <a:latin typeface="Calibri" pitchFamily="34" charset="0"/>
                <a:cs typeface="Calibri" pitchFamily="34" charset="0"/>
              </a:rPr>
              <a:t>example you can very easily define a linked list in a single statement by using list container of container library in STL , saving your time and effort</a:t>
            </a:r>
            <a:r>
              <a:rPr lang="en-US" sz="1800" dirty="0" smtClean="0">
                <a:latin typeface="Calibri" pitchFamily="34" charset="0"/>
                <a:cs typeface="Calibri" pitchFamily="34" charset="0"/>
              </a:rPr>
              <a:t>. It means a linked list template is already defined. You have to simply use it by creating objects from it and calling methods of it.</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Containers can be used to hold different kind of objects. It means same container </a:t>
            </a:r>
            <a:r>
              <a:rPr lang="en-US" sz="1800" dirty="0">
                <a:latin typeface="Calibri" pitchFamily="34" charset="0"/>
                <a:cs typeface="Calibri" pitchFamily="34" charset="0"/>
              </a:rPr>
              <a:t>can be operated on any data types , you don’t have to define the same </a:t>
            </a:r>
            <a:r>
              <a:rPr lang="en-US" sz="1800" dirty="0" smtClean="0">
                <a:latin typeface="Calibri" pitchFamily="34" charset="0"/>
                <a:cs typeface="Calibri" pitchFamily="34" charset="0"/>
              </a:rPr>
              <a:t>container for </a:t>
            </a:r>
            <a:r>
              <a:rPr lang="en-US" sz="1800" dirty="0">
                <a:latin typeface="Calibri" pitchFamily="34" charset="0"/>
                <a:cs typeface="Calibri" pitchFamily="34" charset="0"/>
              </a:rPr>
              <a:t>different type of elements.</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Containers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548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906493"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Array: is a linear collection of elements of similar data types. Operations possible on array : addition of elements. Addition can be done randomly.</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Stack: collection of items arranged on top of each other in the form of pile </a:t>
            </a:r>
            <a:r>
              <a:rPr lang="en-US" sz="1800" dirty="0">
                <a:latin typeface="Calibri" pitchFamily="34" charset="0"/>
                <a:cs typeface="Calibri" pitchFamily="34" charset="0"/>
              </a:rPr>
              <a:t>where elements are inserted and extracted only from one end of the pile.. Stack is a linear data structure which follows a particular order in which the operations are performed. The order may be LIFO (Last In First Out) or FILO (First In Last </a:t>
            </a:r>
            <a:r>
              <a:rPr lang="en-US" sz="1800" dirty="0" smtClean="0">
                <a:latin typeface="Calibri" pitchFamily="34" charset="0"/>
                <a:cs typeface="Calibri" pitchFamily="34" charset="0"/>
              </a:rPr>
              <a:t>Out)</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Queue: </a:t>
            </a:r>
            <a:r>
              <a:rPr lang="en-US" sz="1800" dirty="0">
                <a:latin typeface="Calibri" pitchFamily="34" charset="0"/>
                <a:cs typeface="Calibri" pitchFamily="34" charset="0"/>
              </a:rPr>
              <a:t>A Queue is a linear structure which follows a particular order in which the operations are </a:t>
            </a:r>
            <a:r>
              <a:rPr lang="en-US" sz="1800" dirty="0" smtClean="0">
                <a:latin typeface="Calibri" pitchFamily="34" charset="0"/>
                <a:cs typeface="Calibri" pitchFamily="34" charset="0"/>
              </a:rPr>
              <a:t>performed. specifically </a:t>
            </a:r>
            <a:r>
              <a:rPr lang="en-US" sz="1800" dirty="0">
                <a:latin typeface="Calibri" pitchFamily="34" charset="0"/>
                <a:cs typeface="Calibri" pitchFamily="34" charset="0"/>
              </a:rPr>
              <a:t>designed to operate in a FIFO context (first-in first-out), where elements are inserted into one end of the container and extracted from the other</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xmlns="" id="{8A90869E-2300-483D-BE0B-A73EFF819635}"/>
              </a:ext>
            </a:extLst>
          </p:cNvPr>
          <p:cNvSpPr txBox="1">
            <a:spLocks/>
          </p:cNvSpPr>
          <p:nvPr/>
        </p:nvSpPr>
        <p:spPr>
          <a:xfrm>
            <a:off x="2592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D</a:t>
            </a:r>
            <a:r>
              <a:rPr lang="en" sz="2400" b="1" dirty="0" smtClean="0">
                <a:solidFill>
                  <a:srgbClr val="FFFFFF"/>
                </a:solidFill>
                <a:latin typeface="Calibri" panose="020F0502020204030204" pitchFamily="34" charset="0"/>
                <a:cs typeface="Calibri" panose="020F0502020204030204" pitchFamily="34" charset="0"/>
              </a:rPr>
              <a:t>ata structures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0016794"/>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4372</TotalTime>
  <Words>1921</Words>
  <Application>Microsoft Office PowerPoint</Application>
  <PresentationFormat>On-screen Show (16:9)</PresentationFormat>
  <Paragraphs>455</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574</cp:revision>
  <dcterms:modified xsi:type="dcterms:W3CDTF">2021-04-28T13:35:03Z</dcterms:modified>
</cp:coreProperties>
</file>