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1" r:id="rId1"/>
  </p:sldMasterIdLst>
  <p:notesMasterIdLst>
    <p:notesMasterId r:id="rId49"/>
  </p:notesMasterIdLst>
  <p:sldIdLst>
    <p:sldId id="256" r:id="rId2"/>
    <p:sldId id="257" r:id="rId3"/>
    <p:sldId id="258" r:id="rId4"/>
    <p:sldId id="259" r:id="rId5"/>
    <p:sldId id="351" r:id="rId6"/>
    <p:sldId id="536" r:id="rId7"/>
    <p:sldId id="537" r:id="rId8"/>
    <p:sldId id="538" r:id="rId9"/>
    <p:sldId id="539" r:id="rId10"/>
    <p:sldId id="540" r:id="rId11"/>
    <p:sldId id="541" r:id="rId12"/>
    <p:sldId id="542" r:id="rId13"/>
    <p:sldId id="543" r:id="rId14"/>
    <p:sldId id="544" r:id="rId15"/>
    <p:sldId id="546" r:id="rId16"/>
    <p:sldId id="547" r:id="rId17"/>
    <p:sldId id="576" r:id="rId18"/>
    <p:sldId id="577" r:id="rId19"/>
    <p:sldId id="578" r:id="rId20"/>
    <p:sldId id="579" r:id="rId21"/>
    <p:sldId id="580" r:id="rId22"/>
    <p:sldId id="431" r:id="rId23"/>
    <p:sldId id="436" r:id="rId24"/>
    <p:sldId id="501" r:id="rId25"/>
    <p:sldId id="460" r:id="rId26"/>
    <p:sldId id="503" r:id="rId27"/>
    <p:sldId id="504" r:id="rId28"/>
    <p:sldId id="421" r:id="rId29"/>
    <p:sldId id="548" r:id="rId30"/>
    <p:sldId id="549" r:id="rId31"/>
    <p:sldId id="550" r:id="rId32"/>
    <p:sldId id="551" r:id="rId33"/>
    <p:sldId id="552" r:id="rId34"/>
    <p:sldId id="553" r:id="rId35"/>
    <p:sldId id="554" r:id="rId36"/>
    <p:sldId id="478" r:id="rId37"/>
    <p:sldId id="556" r:id="rId38"/>
    <p:sldId id="557" r:id="rId39"/>
    <p:sldId id="555" r:id="rId40"/>
    <p:sldId id="534" r:id="rId41"/>
    <p:sldId id="509" r:id="rId42"/>
    <p:sldId id="535" r:id="rId43"/>
    <p:sldId id="558" r:id="rId44"/>
    <p:sldId id="560" r:id="rId45"/>
    <p:sldId id="575" r:id="rId46"/>
    <p:sldId id="294" r:id="rId47"/>
    <p:sldId id="295" r:id="rId4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80" d="100"/>
          <a:sy n="80" d="100"/>
        </p:scale>
        <p:origin x="-1086" y="-27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70237027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96c5f5a607_0_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1" name="Google Shape;61;g96c5f5a60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141000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141000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141000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141000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141000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141000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141000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141000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1410009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141000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96c5f5a607_0_16: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9" name="Google Shape;79;g96c5f5a607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1410009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282534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1410009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1410009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1410009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1410009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1410009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1410009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282534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28253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96c5f5a607_0_16: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9" name="Google Shape;79;g96c5f5a607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4604098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282534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282534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282534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282534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282534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282534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282534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282534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282534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28253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96c5f5a607_0_16: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9" name="Google Shape;79;g96c5f5a607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9373538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282534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282534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282534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282534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282534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282534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0904532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96c5f5a607_0_133: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0" name="Google Shape;210;g96c5f5a607_0_1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141000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141000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141000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141000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141000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1">
  <p:cSld name="Blank">
    <p:spTree>
      <p:nvGrpSpPr>
        <p:cNvPr id="1" name="Shape 50"/>
        <p:cNvGrpSpPr/>
        <p:nvPr/>
      </p:nvGrpSpPr>
      <p:grpSpPr>
        <a:xfrm>
          <a:off x="0" y="0"/>
          <a:ext cx="0" cy="0"/>
          <a:chOff x="0" y="0"/>
          <a:chExt cx="0" cy="0"/>
        </a:xfrm>
      </p:grpSpPr>
      <p:sp>
        <p:nvSpPr>
          <p:cNvPr id="51" name="Google Shape;51;p13"/>
          <p:cNvSpPr txBox="1">
            <a:spLocks noGrp="1"/>
          </p:cNvSpPr>
          <p:nvPr>
            <p:ph type="ftr" idx="11"/>
          </p:nvPr>
        </p:nvSpPr>
        <p:spPr>
          <a:xfrm>
            <a:off x="3108960" y="4783455"/>
            <a:ext cx="2926200" cy="257100"/>
          </a:xfrm>
          <a:prstGeom prst="rect">
            <a:avLst/>
          </a:prstGeom>
          <a:noFill/>
          <a:ln>
            <a:noFill/>
          </a:ln>
        </p:spPr>
        <p:txBody>
          <a:bodyPr spcFirstLastPara="1" wrap="square" lIns="0" tIns="0" rIns="0" bIns="0" anchor="t" anchorCtr="0">
            <a:noAutofit/>
          </a:bodyPr>
          <a:lstStyle>
            <a:lvl1pPr lvl="0" algn="ctr"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2" name="Google Shape;52;p13"/>
          <p:cNvSpPr txBox="1">
            <a:spLocks noGrp="1"/>
          </p:cNvSpPr>
          <p:nvPr>
            <p:ph type="dt" idx="10"/>
          </p:nvPr>
        </p:nvSpPr>
        <p:spPr>
          <a:xfrm>
            <a:off x="457200" y="4783455"/>
            <a:ext cx="2103000" cy="257100"/>
          </a:xfrm>
          <a:prstGeom prst="rect">
            <a:avLst/>
          </a:prstGeom>
          <a:noFill/>
          <a:ln>
            <a:noFill/>
          </a:ln>
        </p:spPr>
        <p:txBody>
          <a:bodyPr spcFirstLastPara="1" wrap="square" lIns="0" tIns="0" rIns="0" bIns="0" anchor="t" anchorCtr="0">
            <a:noAutofit/>
          </a:bodyPr>
          <a:lstStyle>
            <a:lvl1pPr lvl="0" algn="l"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3" name="Google Shape;53;p13"/>
          <p:cNvSpPr txBox="1">
            <a:spLocks noGrp="1"/>
          </p:cNvSpPr>
          <p:nvPr>
            <p:ph type="sldNum" idx="12"/>
          </p:nvPr>
        </p:nvSpPr>
        <p:spPr>
          <a:xfrm>
            <a:off x="6583680" y="4783455"/>
            <a:ext cx="2103000" cy="257100"/>
          </a:xfrm>
          <a:prstGeom prst="rect">
            <a:avLst/>
          </a:prstGeom>
          <a:noFill/>
          <a:ln>
            <a:noFill/>
          </a:ln>
        </p:spPr>
        <p:txBody>
          <a:bodyPr spcFirstLastPara="1" wrap="square" lIns="0" tIns="0" rIns="0" bIns="0" anchor="t" anchorCtr="0">
            <a:noAutofit/>
          </a:bodyPr>
          <a:lstStyle>
            <a:lvl1pPr marL="0" lvl="0" indent="0" algn="r" rtl="0">
              <a:spcBef>
                <a:spcPts val="0"/>
              </a:spcBef>
              <a:buNone/>
              <a:defRPr>
                <a:solidFill>
                  <a:srgbClr val="888888"/>
                </a:solidFill>
              </a:defRPr>
            </a:lvl1pPr>
            <a:lvl2pPr marL="0" lvl="1" indent="0" algn="r" rtl="0">
              <a:spcBef>
                <a:spcPts val="0"/>
              </a:spcBef>
              <a:buNone/>
              <a:defRPr>
                <a:solidFill>
                  <a:srgbClr val="888888"/>
                </a:solidFill>
              </a:defRPr>
            </a:lvl2pPr>
            <a:lvl3pPr marL="0" lvl="2" indent="0" algn="r" rtl="0">
              <a:spcBef>
                <a:spcPts val="0"/>
              </a:spcBef>
              <a:buNone/>
              <a:defRPr>
                <a:solidFill>
                  <a:srgbClr val="888888"/>
                </a:solidFill>
              </a:defRPr>
            </a:lvl3pPr>
            <a:lvl4pPr marL="0" lvl="3" indent="0" algn="r" rtl="0">
              <a:spcBef>
                <a:spcPts val="0"/>
              </a:spcBef>
              <a:buNone/>
              <a:defRPr>
                <a:solidFill>
                  <a:srgbClr val="888888"/>
                </a:solidFill>
              </a:defRPr>
            </a:lvl4pPr>
            <a:lvl5pPr marL="0" lvl="4" indent="0" algn="r" rtl="0">
              <a:spcBef>
                <a:spcPts val="0"/>
              </a:spcBef>
              <a:buNone/>
              <a:defRPr>
                <a:solidFill>
                  <a:srgbClr val="888888"/>
                </a:solidFill>
              </a:defRPr>
            </a:lvl5pPr>
            <a:lvl6pPr marL="0" lvl="5" indent="0" algn="r" rtl="0">
              <a:spcBef>
                <a:spcPts val="0"/>
              </a:spcBef>
              <a:buNone/>
              <a:defRPr>
                <a:solidFill>
                  <a:srgbClr val="888888"/>
                </a:solidFill>
              </a:defRPr>
            </a:lvl6pPr>
            <a:lvl7pPr marL="0" lvl="6" indent="0" algn="r" rtl="0">
              <a:spcBef>
                <a:spcPts val="0"/>
              </a:spcBef>
              <a:buNone/>
              <a:defRPr>
                <a:solidFill>
                  <a:srgbClr val="888888"/>
                </a:solidFill>
              </a:defRPr>
            </a:lvl7pPr>
            <a:lvl8pPr marL="0" lvl="7" indent="0" algn="r" rtl="0">
              <a:spcBef>
                <a:spcPts val="0"/>
              </a:spcBef>
              <a:buNone/>
              <a:defRPr>
                <a:solidFill>
                  <a:srgbClr val="888888"/>
                </a:solidFill>
              </a:defRPr>
            </a:lvl8pPr>
            <a:lvl9pPr marL="0" lvl="8" indent="0" algn="r" rtl="0">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
              <a:t>‹#›</a:t>
            </a:fld>
            <a:endParaRPr>
              <a:solidFill>
                <a:schemeClr val="dk2"/>
              </a:solidFil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type="obj">
  <p:cSld name="OBJECT">
    <p:spTree>
      <p:nvGrpSpPr>
        <p:cNvPr id="1" name="Shape 54"/>
        <p:cNvGrpSpPr/>
        <p:nvPr/>
      </p:nvGrpSpPr>
      <p:grpSpPr>
        <a:xfrm>
          <a:off x="0" y="0"/>
          <a:ext cx="0" cy="0"/>
          <a:chOff x="0" y="0"/>
          <a:chExt cx="0" cy="0"/>
        </a:xfrm>
      </p:grpSpPr>
      <p:sp>
        <p:nvSpPr>
          <p:cNvPr id="55" name="Google Shape;55;p14"/>
          <p:cNvSpPr txBox="1">
            <a:spLocks noGrp="1"/>
          </p:cNvSpPr>
          <p:nvPr>
            <p:ph type="title"/>
          </p:nvPr>
        </p:nvSpPr>
        <p:spPr>
          <a:xfrm>
            <a:off x="628060" y="2614667"/>
            <a:ext cx="7887900" cy="635100"/>
          </a:xfrm>
          <a:prstGeom prst="rect">
            <a:avLst/>
          </a:prstGeom>
          <a:noFill/>
          <a:ln>
            <a:noFill/>
          </a:ln>
        </p:spPr>
        <p:txBody>
          <a:bodyPr spcFirstLastPara="1" wrap="square" lIns="0" tIns="0" rIns="0" bIns="0" anchor="t" anchorCtr="0">
            <a:noAutofit/>
          </a:bodyPr>
          <a:lstStyle>
            <a:lvl1pPr lvl="0" algn="l" rtl="0">
              <a:spcBef>
                <a:spcPts val="0"/>
              </a:spcBef>
              <a:spcAft>
                <a:spcPts val="0"/>
              </a:spcAft>
              <a:buSzPts val="2800"/>
              <a:buNone/>
              <a:defRPr sz="4000" b="0" i="0">
                <a:solidFill>
                  <a:schemeClr val="dk1"/>
                </a:solidFill>
                <a:latin typeface="Trebuchet MS"/>
                <a:ea typeface="Trebuchet MS"/>
                <a:cs typeface="Trebuchet MS"/>
                <a:sym typeface="Trebuchet MS"/>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6" name="Google Shape;56;p14"/>
          <p:cNvSpPr txBox="1">
            <a:spLocks noGrp="1"/>
          </p:cNvSpPr>
          <p:nvPr>
            <p:ph type="ftr" idx="11"/>
          </p:nvPr>
        </p:nvSpPr>
        <p:spPr>
          <a:xfrm>
            <a:off x="3108960" y="4783455"/>
            <a:ext cx="2926200" cy="257100"/>
          </a:xfrm>
          <a:prstGeom prst="rect">
            <a:avLst/>
          </a:prstGeom>
          <a:noFill/>
          <a:ln>
            <a:noFill/>
          </a:ln>
        </p:spPr>
        <p:txBody>
          <a:bodyPr spcFirstLastPara="1" wrap="square" lIns="0" tIns="0" rIns="0" bIns="0" anchor="t" anchorCtr="0">
            <a:noAutofit/>
          </a:bodyPr>
          <a:lstStyle>
            <a:lvl1pPr lvl="0" algn="ctr"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7" name="Google Shape;57;p14"/>
          <p:cNvSpPr txBox="1">
            <a:spLocks noGrp="1"/>
          </p:cNvSpPr>
          <p:nvPr>
            <p:ph type="dt" idx="10"/>
          </p:nvPr>
        </p:nvSpPr>
        <p:spPr>
          <a:xfrm>
            <a:off x="457200" y="4783455"/>
            <a:ext cx="2103000" cy="257100"/>
          </a:xfrm>
          <a:prstGeom prst="rect">
            <a:avLst/>
          </a:prstGeom>
          <a:noFill/>
          <a:ln>
            <a:noFill/>
          </a:ln>
        </p:spPr>
        <p:txBody>
          <a:bodyPr spcFirstLastPara="1" wrap="square" lIns="0" tIns="0" rIns="0" bIns="0" anchor="t" anchorCtr="0">
            <a:noAutofit/>
          </a:bodyPr>
          <a:lstStyle>
            <a:lvl1pPr lvl="0" algn="l"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8" name="Google Shape;58;p14"/>
          <p:cNvSpPr txBox="1">
            <a:spLocks noGrp="1"/>
          </p:cNvSpPr>
          <p:nvPr>
            <p:ph type="sldNum" idx="12"/>
          </p:nvPr>
        </p:nvSpPr>
        <p:spPr>
          <a:xfrm>
            <a:off x="6583680" y="4783455"/>
            <a:ext cx="2103000" cy="257100"/>
          </a:xfrm>
          <a:prstGeom prst="rect">
            <a:avLst/>
          </a:prstGeom>
          <a:noFill/>
          <a:ln>
            <a:noFill/>
          </a:ln>
        </p:spPr>
        <p:txBody>
          <a:bodyPr spcFirstLastPara="1" wrap="square" lIns="0" tIns="0" rIns="0" bIns="0" anchor="t" anchorCtr="0">
            <a:noAutofit/>
          </a:bodyPr>
          <a:lstStyle>
            <a:lvl1pPr marL="0" lvl="0" indent="0" algn="r" rtl="0">
              <a:spcBef>
                <a:spcPts val="0"/>
              </a:spcBef>
              <a:buNone/>
              <a:defRPr>
                <a:solidFill>
                  <a:srgbClr val="888888"/>
                </a:solidFill>
              </a:defRPr>
            </a:lvl1pPr>
            <a:lvl2pPr marL="0" lvl="1" indent="0" algn="r" rtl="0">
              <a:spcBef>
                <a:spcPts val="0"/>
              </a:spcBef>
              <a:buNone/>
              <a:defRPr>
                <a:solidFill>
                  <a:srgbClr val="888888"/>
                </a:solidFill>
              </a:defRPr>
            </a:lvl2pPr>
            <a:lvl3pPr marL="0" lvl="2" indent="0" algn="r" rtl="0">
              <a:spcBef>
                <a:spcPts val="0"/>
              </a:spcBef>
              <a:buNone/>
              <a:defRPr>
                <a:solidFill>
                  <a:srgbClr val="888888"/>
                </a:solidFill>
              </a:defRPr>
            </a:lvl3pPr>
            <a:lvl4pPr marL="0" lvl="3" indent="0" algn="r" rtl="0">
              <a:spcBef>
                <a:spcPts val="0"/>
              </a:spcBef>
              <a:buNone/>
              <a:defRPr>
                <a:solidFill>
                  <a:srgbClr val="888888"/>
                </a:solidFill>
              </a:defRPr>
            </a:lvl4pPr>
            <a:lvl5pPr marL="0" lvl="4" indent="0" algn="r" rtl="0">
              <a:spcBef>
                <a:spcPts val="0"/>
              </a:spcBef>
              <a:buNone/>
              <a:defRPr>
                <a:solidFill>
                  <a:srgbClr val="888888"/>
                </a:solidFill>
              </a:defRPr>
            </a:lvl5pPr>
            <a:lvl6pPr marL="0" lvl="5" indent="0" algn="r" rtl="0">
              <a:spcBef>
                <a:spcPts val="0"/>
              </a:spcBef>
              <a:buNone/>
              <a:defRPr>
                <a:solidFill>
                  <a:srgbClr val="888888"/>
                </a:solidFill>
              </a:defRPr>
            </a:lvl6pPr>
            <a:lvl7pPr marL="0" lvl="6" indent="0" algn="r" rtl="0">
              <a:spcBef>
                <a:spcPts val="0"/>
              </a:spcBef>
              <a:buNone/>
              <a:defRPr>
                <a:solidFill>
                  <a:srgbClr val="888888"/>
                </a:solidFill>
              </a:defRPr>
            </a:lvl7pPr>
            <a:lvl8pPr marL="0" lvl="7" indent="0" algn="r" rtl="0">
              <a:spcBef>
                <a:spcPts val="0"/>
              </a:spcBef>
              <a:buNone/>
              <a:defRPr>
                <a:solidFill>
                  <a:srgbClr val="888888"/>
                </a:solidFill>
              </a:defRPr>
            </a:lvl8pPr>
            <a:lvl9pPr marL="0" lvl="8" indent="0" algn="r" rtl="0">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
              <a:t>‹#›</a:t>
            </a:fld>
            <a:endParaRPr>
              <a:solidFill>
                <a:schemeClr val="dk2"/>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6.xml"/><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46.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4" name="Google Shape;64;p15"/>
          <p:cNvSpPr txBox="1"/>
          <p:nvPr/>
        </p:nvSpPr>
        <p:spPr>
          <a:xfrm>
            <a:off x="1057272" y="1288764"/>
            <a:ext cx="1700400" cy="217200"/>
          </a:xfrm>
          <a:prstGeom prst="rect">
            <a:avLst/>
          </a:prstGeom>
          <a:noFill/>
          <a:ln>
            <a:noFill/>
          </a:ln>
        </p:spPr>
        <p:txBody>
          <a:bodyPr spcFirstLastPara="1" wrap="square" lIns="0" tIns="0" rIns="0" bIns="0" anchor="t" anchorCtr="0">
            <a:noAutofit/>
          </a:bodyPr>
          <a:lstStyle/>
          <a:p>
            <a:pPr marL="0" marR="0" lvl="0" indent="0" algn="l" rtl="0">
              <a:lnSpc>
                <a:spcPct val="112142"/>
              </a:lnSpc>
              <a:spcBef>
                <a:spcPts val="0"/>
              </a:spcBef>
              <a:spcAft>
                <a:spcPts val="0"/>
              </a:spcAft>
              <a:buNone/>
            </a:pPr>
            <a:r>
              <a:rPr lang="en" sz="1400" dirty="0">
                <a:solidFill>
                  <a:srgbClr val="FFFFFF"/>
                </a:solidFill>
                <a:latin typeface="Trebuchet MS"/>
                <a:ea typeface="Trebuchet MS"/>
                <a:cs typeface="Trebuchet MS"/>
                <a:sym typeface="Trebuchet MS"/>
              </a:rPr>
              <a:t>EditEdit MasterMaster  texttext stylesstyles</a:t>
            </a:r>
            <a:endParaRPr sz="1400" dirty="0">
              <a:latin typeface="Trebuchet MS"/>
              <a:ea typeface="Trebuchet MS"/>
              <a:cs typeface="Trebuchet MS"/>
              <a:sym typeface="Trebuchet MS"/>
            </a:endParaRPr>
          </a:p>
        </p:txBody>
      </p:sp>
      <p:pic>
        <p:nvPicPr>
          <p:cNvPr id="4" name="Picture 3" descr="Logo, company name&#10;&#10;Description automatically generated">
            <a:extLst>
              <a:ext uri="{FF2B5EF4-FFF2-40B4-BE49-F238E27FC236}">
                <a16:creationId xmlns="" xmlns:a16="http://schemas.microsoft.com/office/drawing/2014/main" id="{B6694CB6-B6E1-4B1A-96F3-D43C0D1FAA0B}"/>
              </a:ext>
            </a:extLst>
          </p:cNvPr>
          <p:cNvPicPr>
            <a:picLocks noChangeAspect="1"/>
          </p:cNvPicPr>
          <p:nvPr/>
        </p:nvPicPr>
        <p:blipFill>
          <a:blip r:embed="rId3"/>
          <a:stretch>
            <a:fillRect/>
          </a:stretch>
        </p:blipFill>
        <p:spPr>
          <a:xfrm>
            <a:off x="5225235" y="1161385"/>
            <a:ext cx="3405963" cy="2820729"/>
          </a:xfrm>
          <a:prstGeom prst="rect">
            <a:avLst/>
          </a:prstGeom>
        </p:spPr>
      </p:pic>
      <p:sp>
        <p:nvSpPr>
          <p:cNvPr id="5" name="TextBox 4">
            <a:extLst>
              <a:ext uri="{FF2B5EF4-FFF2-40B4-BE49-F238E27FC236}">
                <a16:creationId xmlns="" xmlns:a16="http://schemas.microsoft.com/office/drawing/2014/main" id="{7B2D9052-DA56-4630-BE36-AB8167995E78}"/>
              </a:ext>
            </a:extLst>
          </p:cNvPr>
          <p:cNvSpPr txBox="1"/>
          <p:nvPr/>
        </p:nvSpPr>
        <p:spPr>
          <a:xfrm>
            <a:off x="142504" y="2249983"/>
            <a:ext cx="4454601" cy="400110"/>
          </a:xfrm>
          <a:prstGeom prst="rect">
            <a:avLst/>
          </a:prstGeom>
          <a:noFill/>
        </p:spPr>
        <p:txBody>
          <a:bodyPr wrap="square" lIns="91440" tIns="45720" rIns="91440" bIns="45720" rtlCol="0" anchor="t">
            <a:spAutoFit/>
          </a:bodyPr>
          <a:lstStyle/>
          <a:p>
            <a:pPr algn="ctr"/>
            <a:r>
              <a:rPr lang="en-US" sz="2000" b="1" dirty="0"/>
              <a:t>Practical Lecture : </a:t>
            </a:r>
            <a:r>
              <a:rPr lang="en-US" sz="2000" dirty="0" smtClean="0"/>
              <a:t>STL Day 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pPr lvl="1"/>
            <a:r>
              <a:rPr lang="en-US" sz="1800" dirty="0">
                <a:latin typeface="Calibri" pitchFamily="34" charset="0"/>
                <a:cs typeface="Calibri" pitchFamily="34" charset="0"/>
              </a:rPr>
              <a:t>Following are the operations that can be used with Iterators to perform various actions.</a:t>
            </a:r>
          </a:p>
          <a:p>
            <a:pPr lvl="1"/>
            <a:endParaRPr lang="en-US" sz="1800" dirty="0">
              <a:latin typeface="Calibri" pitchFamily="34" charset="0"/>
              <a:cs typeface="Calibri" pitchFamily="34" charset="0"/>
            </a:endParaRPr>
          </a:p>
          <a:p>
            <a:pPr lvl="1"/>
            <a:r>
              <a:rPr lang="en-US" sz="1800" dirty="0" smtClean="0">
                <a:latin typeface="Calibri" pitchFamily="34" charset="0"/>
                <a:cs typeface="Calibri" pitchFamily="34" charset="0"/>
              </a:rPr>
              <a:t>Advance</a:t>
            </a:r>
          </a:p>
          <a:p>
            <a:pPr lvl="1"/>
            <a:endParaRPr lang="en-US" sz="1800" dirty="0">
              <a:latin typeface="Calibri" pitchFamily="34" charset="0"/>
              <a:cs typeface="Calibri" pitchFamily="34" charset="0"/>
            </a:endParaRPr>
          </a:p>
          <a:p>
            <a:pPr lvl="1"/>
            <a:r>
              <a:rPr lang="en-US" sz="1800" dirty="0">
                <a:latin typeface="Calibri" pitchFamily="34" charset="0"/>
                <a:cs typeface="Calibri" pitchFamily="34" charset="0"/>
              </a:rPr>
              <a:t>distance</a:t>
            </a:r>
          </a:p>
          <a:p>
            <a:pPr lvl="1"/>
            <a:endParaRPr lang="en-US" sz="1800" dirty="0" smtClean="0">
              <a:latin typeface="Calibri" pitchFamily="34" charset="0"/>
              <a:cs typeface="Calibri" pitchFamily="34" charset="0"/>
            </a:endParaRPr>
          </a:p>
          <a:p>
            <a:pPr lvl="1"/>
            <a:r>
              <a:rPr lang="en-US" sz="1800" dirty="0" smtClean="0">
                <a:latin typeface="Calibri" pitchFamily="34" charset="0"/>
                <a:cs typeface="Calibri" pitchFamily="34" charset="0"/>
              </a:rPr>
              <a:t>next</a:t>
            </a:r>
            <a:endParaRPr lang="en-US" sz="1800" dirty="0">
              <a:latin typeface="Calibri" pitchFamily="34" charset="0"/>
              <a:cs typeface="Calibri" pitchFamily="34" charset="0"/>
            </a:endParaRPr>
          </a:p>
          <a:p>
            <a:pPr lvl="1"/>
            <a:endParaRPr lang="en-US" sz="1800" dirty="0" smtClean="0">
              <a:latin typeface="Calibri" pitchFamily="34" charset="0"/>
              <a:cs typeface="Calibri" pitchFamily="34" charset="0"/>
            </a:endParaRPr>
          </a:p>
          <a:p>
            <a:pPr lvl="1"/>
            <a:r>
              <a:rPr lang="en-US" sz="1800" dirty="0" err="1" smtClean="0">
                <a:latin typeface="Calibri" pitchFamily="34" charset="0"/>
                <a:cs typeface="Calibri" pitchFamily="34" charset="0"/>
              </a:rPr>
              <a:t>prev</a:t>
            </a:r>
            <a:endParaRPr lang="en-US" sz="1800" dirty="0">
              <a:latin typeface="Calibri" pitchFamily="34" charset="0"/>
              <a:cs typeface="Calibri" pitchFamily="34" charset="0"/>
            </a:endParaRPr>
          </a:p>
          <a:p>
            <a:pPr lvl="1"/>
            <a:endParaRPr lang="en-US" sz="1800" dirty="0" smtClean="0">
              <a:latin typeface="Calibri" pitchFamily="34" charset="0"/>
              <a:cs typeface="Calibri" pitchFamily="34" charset="0"/>
            </a:endParaRPr>
          </a:p>
          <a:p>
            <a:pPr lvl="1"/>
            <a:r>
              <a:rPr lang="en-US" sz="1800" dirty="0" smtClean="0">
                <a:latin typeface="Calibri" pitchFamily="34" charset="0"/>
                <a:cs typeface="Calibri" pitchFamily="34" charset="0"/>
              </a:rPr>
              <a:t>begin</a:t>
            </a:r>
            <a:endParaRPr lang="en-US" sz="1800" dirty="0">
              <a:latin typeface="Calibri" pitchFamily="34" charset="0"/>
              <a:cs typeface="Calibri" pitchFamily="34" charset="0"/>
            </a:endParaRPr>
          </a:p>
          <a:p>
            <a:pPr lvl="1"/>
            <a:endParaRPr lang="en-US" sz="1800" dirty="0" smtClean="0">
              <a:latin typeface="Calibri" pitchFamily="34" charset="0"/>
              <a:cs typeface="Calibri" pitchFamily="34" charset="0"/>
            </a:endParaRPr>
          </a:p>
          <a:p>
            <a:pPr lvl="1"/>
            <a:r>
              <a:rPr lang="en-US" sz="1800" dirty="0" smtClean="0">
                <a:latin typeface="Calibri" pitchFamily="34" charset="0"/>
                <a:cs typeface="Calibri" pitchFamily="34" charset="0"/>
              </a:rPr>
              <a:t>end</a:t>
            </a:r>
          </a:p>
        </p:txBody>
      </p:sp>
      <p:sp>
        <p:nvSpPr>
          <p:cNvPr id="8" name="Google Shape;99;p19">
            <a:extLst>
              <a:ext uri="{FF2B5EF4-FFF2-40B4-BE49-F238E27FC236}">
                <a16:creationId xmlns=""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b="1" dirty="0" smtClean="0">
                <a:solidFill>
                  <a:srgbClr val="FFFFFF"/>
                </a:solidFill>
                <a:latin typeface="Calibri"/>
                <a:cs typeface="Calibri"/>
              </a:rPr>
              <a:t>Operations on Iterators</a:t>
            </a:r>
            <a:endParaRPr lang="en" sz="2400" b="1" dirty="0">
              <a:solidFill>
                <a:srgbClr val="FFFFFF"/>
              </a:solidFill>
              <a:latin typeface="Calibri" panose="020F0502020204030204" pitchFamily="34" charset="0"/>
              <a:cs typeface="Calibri" panose="020F0502020204030204" pitchFamily="34" charset="0"/>
            </a:endParaRPr>
          </a:p>
        </p:txBody>
      </p:sp>
      <p:sp>
        <p:nvSpPr>
          <p:cNvPr id="5" name="Rectangle 3"/>
          <p:cNvSpPr>
            <a:spLocks noChangeArrowheads="1"/>
          </p:cNvSpPr>
          <p:nvPr/>
        </p:nvSpPr>
        <p:spPr bwMode="auto">
          <a:xfrm>
            <a:off x="2628900" y="1108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7059523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pPr lvl="1"/>
            <a:r>
              <a:rPr lang="en-US" sz="1800" dirty="0">
                <a:latin typeface="Calibri" pitchFamily="34" charset="0"/>
                <a:cs typeface="Calibri" pitchFamily="34" charset="0"/>
              </a:rPr>
              <a:t>Advance: It will increment the iterator i by the value of the distance. If the value of distance is negative, then iterator will be decremented.</a:t>
            </a:r>
          </a:p>
          <a:p>
            <a:pPr lvl="1"/>
            <a:endParaRPr lang="en-US" sz="1800" dirty="0">
              <a:latin typeface="Calibri" pitchFamily="34" charset="0"/>
              <a:cs typeface="Calibri" pitchFamily="34" charset="0"/>
            </a:endParaRPr>
          </a:p>
          <a:p>
            <a:pPr lvl="1"/>
            <a:r>
              <a:rPr lang="en-US" sz="1800" dirty="0">
                <a:latin typeface="Calibri" pitchFamily="34" charset="0"/>
                <a:cs typeface="Calibri" pitchFamily="34" charset="0"/>
              </a:rPr>
              <a:t>SYNTAX: advance(iterator i ,</a:t>
            </a:r>
            <a:r>
              <a:rPr lang="en-US" sz="1800" dirty="0" err="1">
                <a:latin typeface="Calibri" pitchFamily="34" charset="0"/>
                <a:cs typeface="Calibri" pitchFamily="34" charset="0"/>
              </a:rPr>
              <a:t>int</a:t>
            </a:r>
            <a:r>
              <a:rPr lang="en-US" sz="1800" dirty="0">
                <a:latin typeface="Calibri" pitchFamily="34" charset="0"/>
                <a:cs typeface="Calibri" pitchFamily="34" charset="0"/>
              </a:rPr>
              <a:t> distance</a:t>
            </a:r>
            <a:r>
              <a:rPr lang="en-US" sz="1800" dirty="0" smtClean="0">
                <a:latin typeface="Calibri" pitchFamily="34" charset="0"/>
                <a:cs typeface="Calibri" pitchFamily="34" charset="0"/>
              </a:rPr>
              <a:t>)</a:t>
            </a:r>
          </a:p>
          <a:p>
            <a:pPr lvl="1"/>
            <a:endParaRPr lang="en-US" sz="1800" dirty="0" smtClean="0">
              <a:latin typeface="Calibri" pitchFamily="34" charset="0"/>
              <a:cs typeface="Calibri" pitchFamily="34" charset="0"/>
            </a:endParaRPr>
          </a:p>
          <a:p>
            <a:pPr lvl="1"/>
            <a:r>
              <a:rPr lang="en-US" sz="1800" dirty="0" smtClean="0">
                <a:latin typeface="Calibri" pitchFamily="34" charset="0"/>
                <a:cs typeface="Calibri" pitchFamily="34" charset="0"/>
              </a:rPr>
              <a:t>Consider following program:</a:t>
            </a:r>
          </a:p>
          <a:p>
            <a:pPr lvl="1"/>
            <a:endParaRPr lang="en-US" sz="1800" dirty="0">
              <a:latin typeface="Calibri" pitchFamily="34" charset="0"/>
              <a:cs typeface="Calibri" pitchFamily="34" charset="0"/>
            </a:endParaRPr>
          </a:p>
          <a:p>
            <a:pPr lvl="1"/>
            <a:r>
              <a:rPr lang="en-US" sz="1800" dirty="0">
                <a:latin typeface="Calibri" pitchFamily="34" charset="0"/>
                <a:cs typeface="Calibri" pitchFamily="34" charset="0"/>
              </a:rPr>
              <a:t>#include&lt;</a:t>
            </a:r>
            <a:r>
              <a:rPr lang="en-US" sz="1800" dirty="0" err="1">
                <a:latin typeface="Calibri" pitchFamily="34" charset="0"/>
                <a:cs typeface="Calibri" pitchFamily="34" charset="0"/>
              </a:rPr>
              <a:t>iostream</a:t>
            </a:r>
            <a:r>
              <a:rPr lang="en-US" sz="1800" dirty="0">
                <a:latin typeface="Calibri" pitchFamily="34" charset="0"/>
                <a:cs typeface="Calibri" pitchFamily="34" charset="0"/>
              </a:rPr>
              <a:t>&gt;</a:t>
            </a:r>
          </a:p>
          <a:p>
            <a:pPr lvl="1"/>
            <a:r>
              <a:rPr lang="en-US" sz="1800" dirty="0">
                <a:latin typeface="Calibri" pitchFamily="34" charset="0"/>
                <a:cs typeface="Calibri" pitchFamily="34" charset="0"/>
              </a:rPr>
              <a:t>#include&lt;vector&gt;</a:t>
            </a:r>
          </a:p>
          <a:p>
            <a:pPr lvl="1"/>
            <a:r>
              <a:rPr lang="en-US" sz="1800" dirty="0">
                <a:latin typeface="Calibri" pitchFamily="34" charset="0"/>
                <a:cs typeface="Calibri" pitchFamily="34" charset="0"/>
              </a:rPr>
              <a:t>using namespace </a:t>
            </a:r>
            <a:r>
              <a:rPr lang="en-US" sz="1800" dirty="0" err="1">
                <a:latin typeface="Calibri" pitchFamily="34" charset="0"/>
                <a:cs typeface="Calibri" pitchFamily="34" charset="0"/>
              </a:rPr>
              <a:t>std</a:t>
            </a:r>
            <a:r>
              <a:rPr lang="en-US" sz="1800" dirty="0">
                <a:latin typeface="Calibri" pitchFamily="34" charset="0"/>
                <a:cs typeface="Calibri" pitchFamily="34" charset="0"/>
              </a:rPr>
              <a:t>;</a:t>
            </a:r>
          </a:p>
          <a:p>
            <a:pPr lvl="1"/>
            <a:r>
              <a:rPr lang="en-US" sz="1800" dirty="0" err="1">
                <a:latin typeface="Calibri" pitchFamily="34" charset="0"/>
                <a:cs typeface="Calibri" pitchFamily="34" charset="0"/>
              </a:rPr>
              <a:t>int</a:t>
            </a:r>
            <a:r>
              <a:rPr lang="en-US" sz="1800" dirty="0">
                <a:latin typeface="Calibri" pitchFamily="34" charset="0"/>
                <a:cs typeface="Calibri" pitchFamily="34" charset="0"/>
              </a:rPr>
              <a:t> main()</a:t>
            </a:r>
          </a:p>
          <a:p>
            <a:pPr lvl="1"/>
            <a:r>
              <a:rPr lang="en-US" sz="1800" dirty="0">
                <a:latin typeface="Calibri" pitchFamily="34" charset="0"/>
                <a:cs typeface="Calibri" pitchFamily="34" charset="0"/>
              </a:rPr>
              <a:t>{</a:t>
            </a:r>
          </a:p>
          <a:p>
            <a:pPr lvl="1"/>
            <a:r>
              <a:rPr lang="en-US" sz="1800" dirty="0">
                <a:latin typeface="Calibri" pitchFamily="34" charset="0"/>
                <a:cs typeface="Calibri" pitchFamily="34" charset="0"/>
              </a:rPr>
              <a:t>    vector&lt;</a:t>
            </a:r>
            <a:r>
              <a:rPr lang="en-US" sz="1800" dirty="0" err="1">
                <a:latin typeface="Calibri" pitchFamily="34" charset="0"/>
                <a:cs typeface="Calibri" pitchFamily="34" charset="0"/>
              </a:rPr>
              <a:t>int</a:t>
            </a:r>
            <a:r>
              <a:rPr lang="en-US" sz="1800" dirty="0">
                <a:latin typeface="Calibri" pitchFamily="34" charset="0"/>
                <a:cs typeface="Calibri" pitchFamily="34" charset="0"/>
              </a:rPr>
              <a:t>&gt;  v {1,2,3,4,5,6,7,8,9,10};    // create a vector of 10 0's</a:t>
            </a:r>
          </a:p>
          <a:p>
            <a:pPr lvl="1"/>
            <a:r>
              <a:rPr lang="en-US" sz="1800" dirty="0">
                <a:latin typeface="Calibri" pitchFamily="34" charset="0"/>
                <a:cs typeface="Calibri" pitchFamily="34" charset="0"/>
              </a:rPr>
              <a:t>    vector&lt;</a:t>
            </a:r>
            <a:r>
              <a:rPr lang="en-US" sz="1800" dirty="0" err="1">
                <a:latin typeface="Calibri" pitchFamily="34" charset="0"/>
                <a:cs typeface="Calibri" pitchFamily="34" charset="0"/>
              </a:rPr>
              <a:t>int</a:t>
            </a:r>
            <a:r>
              <a:rPr lang="en-US" sz="1800" dirty="0">
                <a:latin typeface="Calibri" pitchFamily="34" charset="0"/>
                <a:cs typeface="Calibri" pitchFamily="34" charset="0"/>
              </a:rPr>
              <a:t>&gt;::iterator i;  // defines an iterator i to the vector of integers</a:t>
            </a:r>
          </a:p>
          <a:p>
            <a:pPr lvl="1"/>
            <a:endParaRPr lang="en-US" sz="1800" dirty="0" smtClean="0">
              <a:latin typeface="Calibri" pitchFamily="34" charset="0"/>
              <a:cs typeface="Calibri" pitchFamily="34" charset="0"/>
            </a:endParaRPr>
          </a:p>
        </p:txBody>
      </p:sp>
      <p:sp>
        <p:nvSpPr>
          <p:cNvPr id="8" name="Google Shape;99;p19">
            <a:extLst>
              <a:ext uri="{FF2B5EF4-FFF2-40B4-BE49-F238E27FC236}">
                <a16:creationId xmlns=""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b="1" dirty="0" smtClean="0">
                <a:solidFill>
                  <a:srgbClr val="FFFFFF"/>
                </a:solidFill>
                <a:latin typeface="Calibri"/>
                <a:cs typeface="Calibri"/>
              </a:rPr>
              <a:t>Operations on Iterators: advance()</a:t>
            </a:r>
            <a:endParaRPr lang="en" sz="2400" b="1" dirty="0">
              <a:solidFill>
                <a:srgbClr val="FFFFFF"/>
              </a:solidFill>
              <a:latin typeface="Calibri" panose="020F0502020204030204" pitchFamily="34" charset="0"/>
              <a:cs typeface="Calibri" panose="020F0502020204030204" pitchFamily="34" charset="0"/>
            </a:endParaRPr>
          </a:p>
        </p:txBody>
      </p:sp>
      <p:sp>
        <p:nvSpPr>
          <p:cNvPr id="5" name="Rectangle 3"/>
          <p:cNvSpPr>
            <a:spLocks noChangeArrowheads="1"/>
          </p:cNvSpPr>
          <p:nvPr/>
        </p:nvSpPr>
        <p:spPr bwMode="auto">
          <a:xfrm>
            <a:off x="2628900" y="1108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5416765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pPr lvl="1"/>
            <a:r>
              <a:rPr lang="en-US" sz="1800" dirty="0" smtClean="0">
                <a:latin typeface="Calibri" pitchFamily="34" charset="0"/>
                <a:cs typeface="Calibri" pitchFamily="34" charset="0"/>
              </a:rPr>
              <a:t>    </a:t>
            </a:r>
            <a:endParaRPr lang="en-US" sz="1800" dirty="0">
              <a:latin typeface="Calibri" pitchFamily="34" charset="0"/>
              <a:cs typeface="Calibri" pitchFamily="34" charset="0"/>
            </a:endParaRPr>
          </a:p>
          <a:p>
            <a:pPr lvl="1"/>
            <a:r>
              <a:rPr lang="en-US" sz="1800" dirty="0">
                <a:latin typeface="Calibri" pitchFamily="34" charset="0"/>
                <a:cs typeface="Calibri" pitchFamily="34" charset="0"/>
              </a:rPr>
              <a:t>    i = </a:t>
            </a:r>
            <a:r>
              <a:rPr lang="en-US" sz="1800" dirty="0" err="1">
                <a:latin typeface="Calibri" pitchFamily="34" charset="0"/>
                <a:cs typeface="Calibri" pitchFamily="34" charset="0"/>
              </a:rPr>
              <a:t>v.begin</a:t>
            </a:r>
            <a:r>
              <a:rPr lang="en-US" sz="1800" dirty="0">
                <a:latin typeface="Calibri" pitchFamily="34" charset="0"/>
                <a:cs typeface="Calibri" pitchFamily="34" charset="0"/>
              </a:rPr>
              <a:t>();</a:t>
            </a:r>
          </a:p>
          <a:p>
            <a:pPr lvl="1"/>
            <a:r>
              <a:rPr lang="en-US" sz="1800" dirty="0">
                <a:latin typeface="Calibri" pitchFamily="34" charset="0"/>
                <a:cs typeface="Calibri" pitchFamily="34" charset="0"/>
              </a:rPr>
              <a:t>    </a:t>
            </a:r>
            <a:r>
              <a:rPr lang="en-US" sz="1800" dirty="0" err="1">
                <a:latin typeface="Calibri" pitchFamily="34" charset="0"/>
                <a:cs typeface="Calibri" pitchFamily="34" charset="0"/>
              </a:rPr>
              <a:t>cout</a:t>
            </a:r>
            <a:r>
              <a:rPr lang="en-US" sz="1800" dirty="0">
                <a:latin typeface="Calibri" pitchFamily="34" charset="0"/>
                <a:cs typeface="Calibri" pitchFamily="34" charset="0"/>
              </a:rPr>
              <a:t>&lt;&lt;" Value at i " &lt;&lt;*i&lt;&lt;</a:t>
            </a:r>
            <a:r>
              <a:rPr lang="en-US" sz="1800" dirty="0" err="1">
                <a:latin typeface="Calibri" pitchFamily="34" charset="0"/>
                <a:cs typeface="Calibri" pitchFamily="34" charset="0"/>
              </a:rPr>
              <a:t>endl</a:t>
            </a:r>
            <a:r>
              <a:rPr lang="en-US" sz="1800" dirty="0">
                <a:latin typeface="Calibri" pitchFamily="34" charset="0"/>
                <a:cs typeface="Calibri" pitchFamily="34" charset="0"/>
              </a:rPr>
              <a:t>;</a:t>
            </a:r>
          </a:p>
          <a:p>
            <a:pPr lvl="1"/>
            <a:r>
              <a:rPr lang="en-US" sz="1800" dirty="0">
                <a:latin typeface="Calibri" pitchFamily="34" charset="0"/>
                <a:cs typeface="Calibri" pitchFamily="34" charset="0"/>
              </a:rPr>
              <a:t>    /* i now points to the beginning of the vector v */</a:t>
            </a:r>
          </a:p>
          <a:p>
            <a:pPr lvl="1"/>
            <a:r>
              <a:rPr lang="en-US" sz="1800" dirty="0">
                <a:latin typeface="Calibri" pitchFamily="34" charset="0"/>
                <a:cs typeface="Calibri" pitchFamily="34" charset="0"/>
              </a:rPr>
              <a:t>    </a:t>
            </a:r>
          </a:p>
          <a:p>
            <a:pPr lvl="1"/>
            <a:r>
              <a:rPr lang="en-US" sz="1800" dirty="0">
                <a:latin typeface="Calibri" pitchFamily="34" charset="0"/>
                <a:cs typeface="Calibri" pitchFamily="34" charset="0"/>
              </a:rPr>
              <a:t>    advance(i,5);</a:t>
            </a:r>
          </a:p>
          <a:p>
            <a:pPr lvl="1"/>
            <a:r>
              <a:rPr lang="en-US" sz="1800" dirty="0">
                <a:latin typeface="Calibri" pitchFamily="34" charset="0"/>
                <a:cs typeface="Calibri" pitchFamily="34" charset="0"/>
              </a:rPr>
              <a:t>    </a:t>
            </a:r>
            <a:r>
              <a:rPr lang="en-US" sz="1800" dirty="0" err="1">
                <a:latin typeface="Calibri" pitchFamily="34" charset="0"/>
                <a:cs typeface="Calibri" pitchFamily="34" charset="0"/>
              </a:rPr>
              <a:t>cout</a:t>
            </a:r>
            <a:r>
              <a:rPr lang="en-US" sz="1800" dirty="0">
                <a:latin typeface="Calibri" pitchFamily="34" charset="0"/>
                <a:cs typeface="Calibri" pitchFamily="34" charset="0"/>
              </a:rPr>
              <a:t>&lt;&lt;" Value at i " &lt;&lt;*i&lt;&lt;</a:t>
            </a:r>
            <a:r>
              <a:rPr lang="en-US" sz="1800" dirty="0" err="1">
                <a:latin typeface="Calibri" pitchFamily="34" charset="0"/>
                <a:cs typeface="Calibri" pitchFamily="34" charset="0"/>
              </a:rPr>
              <a:t>endl</a:t>
            </a:r>
            <a:r>
              <a:rPr lang="en-US" sz="1800" dirty="0">
                <a:latin typeface="Calibri" pitchFamily="34" charset="0"/>
                <a:cs typeface="Calibri" pitchFamily="34" charset="0"/>
              </a:rPr>
              <a:t>;</a:t>
            </a:r>
          </a:p>
          <a:p>
            <a:pPr lvl="1"/>
            <a:r>
              <a:rPr lang="en-US" sz="1800" dirty="0">
                <a:latin typeface="Calibri" pitchFamily="34" charset="0"/>
                <a:cs typeface="Calibri" pitchFamily="34" charset="0"/>
              </a:rPr>
              <a:t>    /* i now points to the fifth element form the </a:t>
            </a:r>
          </a:p>
          <a:p>
            <a:pPr lvl="1"/>
            <a:r>
              <a:rPr lang="en-US" sz="1800" dirty="0">
                <a:latin typeface="Calibri" pitchFamily="34" charset="0"/>
                <a:cs typeface="Calibri" pitchFamily="34" charset="0"/>
              </a:rPr>
              <a:t>    beginning of the vector v */</a:t>
            </a:r>
          </a:p>
          <a:p>
            <a:pPr lvl="1"/>
            <a:r>
              <a:rPr lang="en-US" sz="1800" dirty="0">
                <a:latin typeface="Calibri" pitchFamily="34" charset="0"/>
                <a:cs typeface="Calibri" pitchFamily="34" charset="0"/>
              </a:rPr>
              <a:t>    </a:t>
            </a:r>
          </a:p>
          <a:p>
            <a:pPr lvl="1"/>
            <a:r>
              <a:rPr lang="en-US" sz="1800" dirty="0">
                <a:latin typeface="Calibri" pitchFamily="34" charset="0"/>
                <a:cs typeface="Calibri" pitchFamily="34" charset="0"/>
              </a:rPr>
              <a:t>    advance(i,-1);</a:t>
            </a:r>
          </a:p>
          <a:p>
            <a:pPr lvl="1"/>
            <a:r>
              <a:rPr lang="en-US" sz="1800" dirty="0">
                <a:latin typeface="Calibri" pitchFamily="34" charset="0"/>
                <a:cs typeface="Calibri" pitchFamily="34" charset="0"/>
              </a:rPr>
              <a:t>    </a:t>
            </a:r>
            <a:r>
              <a:rPr lang="en-US" sz="1800" dirty="0" err="1">
                <a:latin typeface="Calibri" pitchFamily="34" charset="0"/>
                <a:cs typeface="Calibri" pitchFamily="34" charset="0"/>
              </a:rPr>
              <a:t>cout</a:t>
            </a:r>
            <a:r>
              <a:rPr lang="en-US" sz="1800" dirty="0">
                <a:latin typeface="Calibri" pitchFamily="34" charset="0"/>
                <a:cs typeface="Calibri" pitchFamily="34" charset="0"/>
              </a:rPr>
              <a:t>&lt;&lt;" Value at i " &lt;&lt;*i&lt;&lt;</a:t>
            </a:r>
            <a:r>
              <a:rPr lang="en-US" sz="1800" dirty="0" err="1">
                <a:latin typeface="Calibri" pitchFamily="34" charset="0"/>
                <a:cs typeface="Calibri" pitchFamily="34" charset="0"/>
              </a:rPr>
              <a:t>endl</a:t>
            </a:r>
            <a:r>
              <a:rPr lang="en-US" sz="1800" dirty="0">
                <a:latin typeface="Calibri" pitchFamily="34" charset="0"/>
                <a:cs typeface="Calibri" pitchFamily="34" charset="0"/>
              </a:rPr>
              <a:t>;</a:t>
            </a:r>
          </a:p>
          <a:p>
            <a:pPr lvl="1"/>
            <a:r>
              <a:rPr lang="en-US" sz="1800" dirty="0">
                <a:latin typeface="Calibri" pitchFamily="34" charset="0"/>
                <a:cs typeface="Calibri" pitchFamily="34" charset="0"/>
              </a:rPr>
              <a:t>    /* i  now points to the fourth element from the </a:t>
            </a:r>
          </a:p>
          <a:p>
            <a:pPr lvl="1"/>
            <a:r>
              <a:rPr lang="en-US" sz="1800" dirty="0">
                <a:latin typeface="Calibri" pitchFamily="34" charset="0"/>
                <a:cs typeface="Calibri" pitchFamily="34" charset="0"/>
              </a:rPr>
              <a:t>    beginning of the vector */ </a:t>
            </a:r>
          </a:p>
          <a:p>
            <a:pPr lvl="1"/>
            <a:r>
              <a:rPr lang="en-US" sz="1800" dirty="0">
                <a:latin typeface="Calibri" pitchFamily="34" charset="0"/>
                <a:cs typeface="Calibri" pitchFamily="34" charset="0"/>
              </a:rPr>
              <a:t>}</a:t>
            </a:r>
            <a:endParaRPr lang="en-US" sz="1800" dirty="0" smtClean="0">
              <a:latin typeface="Calibri" pitchFamily="34" charset="0"/>
              <a:cs typeface="Calibri" pitchFamily="34" charset="0"/>
            </a:endParaRPr>
          </a:p>
        </p:txBody>
      </p:sp>
      <p:sp>
        <p:nvSpPr>
          <p:cNvPr id="8" name="Google Shape;99;p19">
            <a:extLst>
              <a:ext uri="{FF2B5EF4-FFF2-40B4-BE49-F238E27FC236}">
                <a16:creationId xmlns=""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b="1" dirty="0" smtClean="0">
                <a:solidFill>
                  <a:srgbClr val="FFFFFF"/>
                </a:solidFill>
                <a:latin typeface="Calibri"/>
                <a:cs typeface="Calibri"/>
              </a:rPr>
              <a:t>Operations on Iterators: advance()</a:t>
            </a:r>
            <a:endParaRPr lang="en" sz="2400" b="1" dirty="0">
              <a:solidFill>
                <a:srgbClr val="FFFFFF"/>
              </a:solidFill>
              <a:latin typeface="Calibri" panose="020F0502020204030204" pitchFamily="34" charset="0"/>
              <a:cs typeface="Calibri" panose="020F0502020204030204" pitchFamily="34" charset="0"/>
            </a:endParaRPr>
          </a:p>
        </p:txBody>
      </p:sp>
      <p:sp>
        <p:nvSpPr>
          <p:cNvPr id="5" name="Rectangle 3"/>
          <p:cNvSpPr>
            <a:spLocks noChangeArrowheads="1"/>
          </p:cNvSpPr>
          <p:nvPr/>
        </p:nvSpPr>
        <p:spPr bwMode="auto">
          <a:xfrm>
            <a:off x="2628900" y="1108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5446463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pPr lvl="1"/>
            <a:r>
              <a:rPr lang="en-US" sz="1800" dirty="0">
                <a:latin typeface="Calibri" pitchFamily="34" charset="0"/>
                <a:cs typeface="Calibri" pitchFamily="34" charset="0"/>
              </a:rPr>
              <a:t>distance() </a:t>
            </a:r>
            <a:r>
              <a:rPr lang="en-US" sz="1800" dirty="0" smtClean="0">
                <a:latin typeface="Calibri" pitchFamily="34" charset="0"/>
                <a:cs typeface="Calibri" pitchFamily="34" charset="0"/>
              </a:rPr>
              <a:t>Operation : It </a:t>
            </a:r>
            <a:r>
              <a:rPr lang="en-US" sz="1800" dirty="0">
                <a:latin typeface="Calibri" pitchFamily="34" charset="0"/>
                <a:cs typeface="Calibri" pitchFamily="34" charset="0"/>
              </a:rPr>
              <a:t>will return the number of elements or we can say distance between the first and the last iterator.</a:t>
            </a:r>
          </a:p>
          <a:p>
            <a:pPr lvl="1"/>
            <a:r>
              <a:rPr lang="en-US" sz="1800" dirty="0" smtClean="0">
                <a:latin typeface="Calibri" pitchFamily="34" charset="0"/>
                <a:cs typeface="Calibri" pitchFamily="34" charset="0"/>
              </a:rPr>
              <a:t>SYNTAX</a:t>
            </a:r>
            <a:r>
              <a:rPr lang="en-US" sz="1800" dirty="0">
                <a:latin typeface="Calibri" pitchFamily="34" charset="0"/>
                <a:cs typeface="Calibri" pitchFamily="34" charset="0"/>
              </a:rPr>
              <a:t>: distance(iterator first, iterator last</a:t>
            </a:r>
            <a:r>
              <a:rPr lang="en-US" sz="1800" dirty="0" smtClean="0">
                <a:latin typeface="Calibri" pitchFamily="34" charset="0"/>
                <a:cs typeface="Calibri" pitchFamily="34" charset="0"/>
              </a:rPr>
              <a:t>)</a:t>
            </a:r>
          </a:p>
          <a:p>
            <a:pPr lvl="1"/>
            <a:endParaRPr lang="en-US" sz="1800" dirty="0" smtClean="0">
              <a:latin typeface="Calibri" pitchFamily="34" charset="0"/>
              <a:cs typeface="Calibri" pitchFamily="34" charset="0"/>
            </a:endParaRPr>
          </a:p>
          <a:p>
            <a:pPr lvl="1"/>
            <a:r>
              <a:rPr lang="en-US" sz="1800" dirty="0" smtClean="0">
                <a:latin typeface="Calibri" pitchFamily="34" charset="0"/>
                <a:cs typeface="Calibri" pitchFamily="34" charset="0"/>
              </a:rPr>
              <a:t>#</a:t>
            </a:r>
            <a:r>
              <a:rPr lang="en-US" sz="1800" dirty="0">
                <a:latin typeface="Calibri" pitchFamily="34" charset="0"/>
                <a:cs typeface="Calibri" pitchFamily="34" charset="0"/>
              </a:rPr>
              <a:t>include&lt;</a:t>
            </a:r>
            <a:r>
              <a:rPr lang="en-US" sz="1800" dirty="0" err="1">
                <a:latin typeface="Calibri" pitchFamily="34" charset="0"/>
                <a:cs typeface="Calibri" pitchFamily="34" charset="0"/>
              </a:rPr>
              <a:t>iostream</a:t>
            </a:r>
            <a:r>
              <a:rPr lang="en-US" sz="1800" dirty="0">
                <a:latin typeface="Calibri" pitchFamily="34" charset="0"/>
                <a:cs typeface="Calibri" pitchFamily="34" charset="0"/>
              </a:rPr>
              <a:t>&gt;</a:t>
            </a:r>
          </a:p>
          <a:p>
            <a:pPr lvl="1"/>
            <a:r>
              <a:rPr lang="en-US" sz="1800" dirty="0">
                <a:latin typeface="Calibri" pitchFamily="34" charset="0"/>
                <a:cs typeface="Calibri" pitchFamily="34" charset="0"/>
              </a:rPr>
              <a:t>#include&lt;vector&gt;</a:t>
            </a:r>
          </a:p>
          <a:p>
            <a:pPr lvl="1"/>
            <a:r>
              <a:rPr lang="en-US" sz="1800" dirty="0">
                <a:latin typeface="Calibri" pitchFamily="34" charset="0"/>
                <a:cs typeface="Calibri" pitchFamily="34" charset="0"/>
              </a:rPr>
              <a:t>using namespace </a:t>
            </a:r>
            <a:r>
              <a:rPr lang="en-US" sz="1800" dirty="0" err="1">
                <a:latin typeface="Calibri" pitchFamily="34" charset="0"/>
                <a:cs typeface="Calibri" pitchFamily="34" charset="0"/>
              </a:rPr>
              <a:t>std</a:t>
            </a:r>
            <a:r>
              <a:rPr lang="en-US" sz="1800" dirty="0">
                <a:latin typeface="Calibri" pitchFamily="34" charset="0"/>
                <a:cs typeface="Calibri" pitchFamily="34" charset="0"/>
              </a:rPr>
              <a:t>;</a:t>
            </a:r>
          </a:p>
          <a:p>
            <a:pPr lvl="1"/>
            <a:r>
              <a:rPr lang="en-US" sz="1800" dirty="0" err="1">
                <a:latin typeface="Calibri" pitchFamily="34" charset="0"/>
                <a:cs typeface="Calibri" pitchFamily="34" charset="0"/>
              </a:rPr>
              <a:t>int</a:t>
            </a:r>
            <a:r>
              <a:rPr lang="en-US" sz="1800" dirty="0">
                <a:latin typeface="Calibri" pitchFamily="34" charset="0"/>
                <a:cs typeface="Calibri" pitchFamily="34" charset="0"/>
              </a:rPr>
              <a:t> main()</a:t>
            </a:r>
          </a:p>
          <a:p>
            <a:pPr lvl="1"/>
            <a:r>
              <a:rPr lang="en-US" sz="1800" dirty="0">
                <a:latin typeface="Calibri" pitchFamily="34" charset="0"/>
                <a:cs typeface="Calibri" pitchFamily="34" charset="0"/>
              </a:rPr>
              <a:t>{</a:t>
            </a:r>
          </a:p>
          <a:p>
            <a:pPr lvl="1"/>
            <a:r>
              <a:rPr lang="en-US" sz="1800" dirty="0">
                <a:latin typeface="Calibri" pitchFamily="34" charset="0"/>
                <a:cs typeface="Calibri" pitchFamily="34" charset="0"/>
              </a:rPr>
              <a:t>    vector&lt;</a:t>
            </a:r>
            <a:r>
              <a:rPr lang="en-US" sz="1800" dirty="0" err="1">
                <a:latin typeface="Calibri" pitchFamily="34" charset="0"/>
                <a:cs typeface="Calibri" pitchFamily="34" charset="0"/>
              </a:rPr>
              <a:t>int</a:t>
            </a:r>
            <a:r>
              <a:rPr lang="en-US" sz="1800" dirty="0">
                <a:latin typeface="Calibri" pitchFamily="34" charset="0"/>
                <a:cs typeface="Calibri" pitchFamily="34" charset="0"/>
              </a:rPr>
              <a:t>&gt;  v(10) ;    // create a vector of 10 0's</a:t>
            </a:r>
          </a:p>
          <a:p>
            <a:pPr lvl="1"/>
            <a:r>
              <a:rPr lang="en-US" sz="1800" dirty="0">
                <a:latin typeface="Calibri" pitchFamily="34" charset="0"/>
                <a:cs typeface="Calibri" pitchFamily="34" charset="0"/>
              </a:rPr>
              <a:t>    vector&lt;</a:t>
            </a:r>
            <a:r>
              <a:rPr lang="en-US" sz="1800" dirty="0" err="1">
                <a:latin typeface="Calibri" pitchFamily="34" charset="0"/>
                <a:cs typeface="Calibri" pitchFamily="34" charset="0"/>
              </a:rPr>
              <a:t>int</a:t>
            </a:r>
            <a:r>
              <a:rPr lang="en-US" sz="1800" dirty="0">
                <a:latin typeface="Calibri" pitchFamily="34" charset="0"/>
                <a:cs typeface="Calibri" pitchFamily="34" charset="0"/>
              </a:rPr>
              <a:t>&gt;::iterator i, j;  // defines iterators </a:t>
            </a:r>
            <a:r>
              <a:rPr lang="en-US" sz="1800" dirty="0" err="1">
                <a:latin typeface="Calibri" pitchFamily="34" charset="0"/>
                <a:cs typeface="Calibri" pitchFamily="34" charset="0"/>
              </a:rPr>
              <a:t>i,j</a:t>
            </a:r>
            <a:r>
              <a:rPr lang="en-US" sz="1800" dirty="0">
                <a:latin typeface="Calibri" pitchFamily="34" charset="0"/>
                <a:cs typeface="Calibri" pitchFamily="34" charset="0"/>
              </a:rPr>
              <a:t> to the vector of integers  </a:t>
            </a:r>
          </a:p>
          <a:p>
            <a:pPr lvl="1"/>
            <a:r>
              <a:rPr lang="en-US" sz="1800" dirty="0" smtClean="0">
                <a:latin typeface="Calibri" pitchFamily="34" charset="0"/>
                <a:cs typeface="Calibri" pitchFamily="34" charset="0"/>
              </a:rPr>
              <a:t>    i </a:t>
            </a:r>
            <a:r>
              <a:rPr lang="en-US" sz="1800" dirty="0">
                <a:latin typeface="Calibri" pitchFamily="34" charset="0"/>
                <a:cs typeface="Calibri" pitchFamily="34" charset="0"/>
              </a:rPr>
              <a:t>= </a:t>
            </a:r>
            <a:r>
              <a:rPr lang="en-US" sz="1800" dirty="0" err="1">
                <a:latin typeface="Calibri" pitchFamily="34" charset="0"/>
                <a:cs typeface="Calibri" pitchFamily="34" charset="0"/>
              </a:rPr>
              <a:t>v.begin</a:t>
            </a:r>
            <a:r>
              <a:rPr lang="en-US" sz="1800" dirty="0" smtClean="0">
                <a:latin typeface="Calibri" pitchFamily="34" charset="0"/>
                <a:cs typeface="Calibri" pitchFamily="34" charset="0"/>
              </a:rPr>
              <a:t>();     </a:t>
            </a:r>
            <a:r>
              <a:rPr lang="en-US" sz="1800" dirty="0">
                <a:latin typeface="Calibri" pitchFamily="34" charset="0"/>
                <a:cs typeface="Calibri" pitchFamily="34" charset="0"/>
              </a:rPr>
              <a:t>/* i now points to the beginning of the vector v */</a:t>
            </a:r>
          </a:p>
          <a:p>
            <a:pPr lvl="1"/>
            <a:r>
              <a:rPr lang="en-US" sz="1800" dirty="0" smtClean="0">
                <a:latin typeface="Calibri" pitchFamily="34" charset="0"/>
                <a:cs typeface="Calibri" pitchFamily="34" charset="0"/>
              </a:rPr>
              <a:t>    j </a:t>
            </a:r>
            <a:r>
              <a:rPr lang="en-US" sz="1800" dirty="0">
                <a:latin typeface="Calibri" pitchFamily="34" charset="0"/>
                <a:cs typeface="Calibri" pitchFamily="34" charset="0"/>
              </a:rPr>
              <a:t>= </a:t>
            </a:r>
            <a:r>
              <a:rPr lang="en-US" sz="1800" dirty="0" err="1">
                <a:latin typeface="Calibri" pitchFamily="34" charset="0"/>
                <a:cs typeface="Calibri" pitchFamily="34" charset="0"/>
              </a:rPr>
              <a:t>v.end</a:t>
            </a:r>
            <a:r>
              <a:rPr lang="en-US" sz="1800" dirty="0" smtClean="0">
                <a:latin typeface="Calibri" pitchFamily="34" charset="0"/>
                <a:cs typeface="Calibri" pitchFamily="34" charset="0"/>
              </a:rPr>
              <a:t>();     </a:t>
            </a:r>
            <a:r>
              <a:rPr lang="en-US" sz="1800" dirty="0">
                <a:latin typeface="Calibri" pitchFamily="34" charset="0"/>
                <a:cs typeface="Calibri" pitchFamily="34" charset="0"/>
              </a:rPr>
              <a:t>/* j now points to the end() of the vector v */</a:t>
            </a:r>
          </a:p>
          <a:p>
            <a:pPr lvl="1"/>
            <a:r>
              <a:rPr lang="en-US" sz="1800" dirty="0" smtClean="0">
                <a:latin typeface="Calibri" pitchFamily="34" charset="0"/>
                <a:cs typeface="Calibri" pitchFamily="34" charset="0"/>
              </a:rPr>
              <a:t>    </a:t>
            </a:r>
            <a:r>
              <a:rPr lang="en-US" sz="1800" dirty="0" err="1" smtClean="0">
                <a:latin typeface="Calibri" pitchFamily="34" charset="0"/>
                <a:cs typeface="Calibri" pitchFamily="34" charset="0"/>
              </a:rPr>
              <a:t>cout</a:t>
            </a:r>
            <a:r>
              <a:rPr lang="en-US" sz="1800" dirty="0" smtClean="0">
                <a:latin typeface="Calibri" pitchFamily="34" charset="0"/>
                <a:cs typeface="Calibri" pitchFamily="34" charset="0"/>
              </a:rPr>
              <a:t> </a:t>
            </a:r>
            <a:r>
              <a:rPr lang="en-US" sz="1800" dirty="0">
                <a:latin typeface="Calibri" pitchFamily="34" charset="0"/>
                <a:cs typeface="Calibri" pitchFamily="34" charset="0"/>
              </a:rPr>
              <a:t>&lt;&lt; distance(</a:t>
            </a:r>
            <a:r>
              <a:rPr lang="en-US" sz="1800" dirty="0" err="1">
                <a:latin typeface="Calibri" pitchFamily="34" charset="0"/>
                <a:cs typeface="Calibri" pitchFamily="34" charset="0"/>
              </a:rPr>
              <a:t>i,j</a:t>
            </a:r>
            <a:r>
              <a:rPr lang="en-US" sz="1800" dirty="0">
                <a:latin typeface="Calibri" pitchFamily="34" charset="0"/>
                <a:cs typeface="Calibri" pitchFamily="34" charset="0"/>
              </a:rPr>
              <a:t>) &lt;&lt; </a:t>
            </a:r>
            <a:r>
              <a:rPr lang="en-US" sz="1800" dirty="0" err="1">
                <a:latin typeface="Calibri" pitchFamily="34" charset="0"/>
                <a:cs typeface="Calibri" pitchFamily="34" charset="0"/>
              </a:rPr>
              <a:t>endl</a:t>
            </a:r>
            <a:r>
              <a:rPr lang="en-US" sz="1800" dirty="0">
                <a:latin typeface="Calibri" pitchFamily="34" charset="0"/>
                <a:cs typeface="Calibri" pitchFamily="34" charset="0"/>
              </a:rPr>
              <a:t>;</a:t>
            </a:r>
          </a:p>
          <a:p>
            <a:pPr lvl="1"/>
            <a:r>
              <a:rPr lang="en-US" sz="1800" dirty="0">
                <a:latin typeface="Calibri" pitchFamily="34" charset="0"/>
                <a:cs typeface="Calibri" pitchFamily="34" charset="0"/>
              </a:rPr>
              <a:t>    /* prints 10 , */</a:t>
            </a:r>
          </a:p>
          <a:p>
            <a:pPr lvl="1"/>
            <a:r>
              <a:rPr lang="en-US" sz="1800" dirty="0">
                <a:latin typeface="Calibri" pitchFamily="34" charset="0"/>
                <a:cs typeface="Calibri" pitchFamily="34" charset="0"/>
              </a:rPr>
              <a:t>}</a:t>
            </a:r>
          </a:p>
          <a:p>
            <a:pPr lvl="1"/>
            <a:endParaRPr lang="en-US" sz="1800" dirty="0">
              <a:latin typeface="Calibri" pitchFamily="34" charset="0"/>
              <a:cs typeface="Calibri" pitchFamily="34" charset="0"/>
            </a:endParaRPr>
          </a:p>
          <a:p>
            <a:pPr lvl="1"/>
            <a:endParaRPr lang="en-US" sz="1800" dirty="0" smtClean="0">
              <a:latin typeface="Calibri" pitchFamily="34" charset="0"/>
              <a:cs typeface="Calibri" pitchFamily="34" charset="0"/>
            </a:endParaRPr>
          </a:p>
        </p:txBody>
      </p:sp>
      <p:sp>
        <p:nvSpPr>
          <p:cNvPr id="8" name="Google Shape;99;p19">
            <a:extLst>
              <a:ext uri="{FF2B5EF4-FFF2-40B4-BE49-F238E27FC236}">
                <a16:creationId xmlns=""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b="1" dirty="0" smtClean="0">
                <a:solidFill>
                  <a:srgbClr val="FFFFFF"/>
                </a:solidFill>
                <a:latin typeface="Calibri"/>
                <a:cs typeface="Calibri"/>
              </a:rPr>
              <a:t>Operations on Iterators: distance()</a:t>
            </a:r>
            <a:endParaRPr lang="en" sz="2400" b="1" dirty="0">
              <a:solidFill>
                <a:srgbClr val="FFFFFF"/>
              </a:solidFill>
              <a:latin typeface="Calibri" panose="020F0502020204030204" pitchFamily="34" charset="0"/>
              <a:cs typeface="Calibri" panose="020F0502020204030204" pitchFamily="34" charset="0"/>
            </a:endParaRPr>
          </a:p>
        </p:txBody>
      </p:sp>
      <p:sp>
        <p:nvSpPr>
          <p:cNvPr id="5" name="Rectangle 3"/>
          <p:cNvSpPr>
            <a:spLocks noChangeArrowheads="1"/>
          </p:cNvSpPr>
          <p:nvPr/>
        </p:nvSpPr>
        <p:spPr bwMode="auto">
          <a:xfrm>
            <a:off x="2628900" y="1108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1381036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pPr lvl="1"/>
            <a:r>
              <a:rPr lang="en-US" sz="1800" dirty="0">
                <a:latin typeface="Calibri" pitchFamily="34" charset="0"/>
                <a:cs typeface="Calibri" pitchFamily="34" charset="0"/>
              </a:rPr>
              <a:t>next() </a:t>
            </a:r>
            <a:r>
              <a:rPr lang="en-US" sz="1800" dirty="0" smtClean="0">
                <a:latin typeface="Calibri" pitchFamily="34" charset="0"/>
                <a:cs typeface="Calibri" pitchFamily="34" charset="0"/>
              </a:rPr>
              <a:t>Operation: It </a:t>
            </a:r>
            <a:r>
              <a:rPr lang="en-US" sz="1800" dirty="0">
                <a:latin typeface="Calibri" pitchFamily="34" charset="0"/>
                <a:cs typeface="Calibri" pitchFamily="34" charset="0"/>
              </a:rPr>
              <a:t>will return the nth iterator to i, </a:t>
            </a:r>
            <a:r>
              <a:rPr lang="en-US" sz="1800" dirty="0" err="1">
                <a:latin typeface="Calibri" pitchFamily="34" charset="0"/>
                <a:cs typeface="Calibri" pitchFamily="34" charset="0"/>
              </a:rPr>
              <a:t>i.e</a:t>
            </a:r>
            <a:r>
              <a:rPr lang="en-US" sz="1800" dirty="0">
                <a:latin typeface="Calibri" pitchFamily="34" charset="0"/>
                <a:cs typeface="Calibri" pitchFamily="34" charset="0"/>
              </a:rPr>
              <a:t> iterator pointing to the nth element from the element pointed by i.</a:t>
            </a:r>
          </a:p>
          <a:p>
            <a:pPr lvl="1"/>
            <a:r>
              <a:rPr lang="en-US" sz="1800" dirty="0" smtClean="0">
                <a:latin typeface="Calibri" pitchFamily="34" charset="0"/>
                <a:cs typeface="Calibri" pitchFamily="34" charset="0"/>
              </a:rPr>
              <a:t>SYNTAX</a:t>
            </a:r>
            <a:r>
              <a:rPr lang="en-US" sz="1800" dirty="0">
                <a:latin typeface="Calibri" pitchFamily="34" charset="0"/>
                <a:cs typeface="Calibri" pitchFamily="34" charset="0"/>
              </a:rPr>
              <a:t>: next(iterator i ,</a:t>
            </a:r>
            <a:r>
              <a:rPr lang="en-US" sz="1800" dirty="0" err="1">
                <a:latin typeface="Calibri" pitchFamily="34" charset="0"/>
                <a:cs typeface="Calibri" pitchFamily="34" charset="0"/>
              </a:rPr>
              <a:t>int</a:t>
            </a:r>
            <a:r>
              <a:rPr lang="en-US" sz="1800" dirty="0">
                <a:latin typeface="Calibri" pitchFamily="34" charset="0"/>
                <a:cs typeface="Calibri" pitchFamily="34" charset="0"/>
              </a:rPr>
              <a:t> n)</a:t>
            </a:r>
          </a:p>
          <a:p>
            <a:pPr lvl="1"/>
            <a:endParaRPr lang="en-US" sz="1800" dirty="0">
              <a:latin typeface="Calibri" pitchFamily="34" charset="0"/>
              <a:cs typeface="Calibri" pitchFamily="34" charset="0"/>
            </a:endParaRPr>
          </a:p>
          <a:p>
            <a:pPr lvl="1"/>
            <a:r>
              <a:rPr lang="en-US" sz="1800" dirty="0" err="1">
                <a:latin typeface="Calibri" pitchFamily="34" charset="0"/>
                <a:cs typeface="Calibri" pitchFamily="34" charset="0"/>
              </a:rPr>
              <a:t>prev</a:t>
            </a:r>
            <a:r>
              <a:rPr lang="en-US" sz="1800" dirty="0">
                <a:latin typeface="Calibri" pitchFamily="34" charset="0"/>
                <a:cs typeface="Calibri" pitchFamily="34" charset="0"/>
              </a:rPr>
              <a:t>() </a:t>
            </a:r>
            <a:r>
              <a:rPr lang="en-US" sz="1800" dirty="0" smtClean="0">
                <a:latin typeface="Calibri" pitchFamily="34" charset="0"/>
                <a:cs typeface="Calibri" pitchFamily="34" charset="0"/>
              </a:rPr>
              <a:t>Operation :It </a:t>
            </a:r>
            <a:r>
              <a:rPr lang="en-US" sz="1800" dirty="0">
                <a:latin typeface="Calibri" pitchFamily="34" charset="0"/>
                <a:cs typeface="Calibri" pitchFamily="34" charset="0"/>
              </a:rPr>
              <a:t>will return the nth predecessor to i, </a:t>
            </a:r>
            <a:r>
              <a:rPr lang="en-US" sz="1800" dirty="0" err="1">
                <a:latin typeface="Calibri" pitchFamily="34" charset="0"/>
                <a:cs typeface="Calibri" pitchFamily="34" charset="0"/>
              </a:rPr>
              <a:t>i.e</a:t>
            </a:r>
            <a:r>
              <a:rPr lang="en-US" sz="1800" dirty="0">
                <a:latin typeface="Calibri" pitchFamily="34" charset="0"/>
                <a:cs typeface="Calibri" pitchFamily="34" charset="0"/>
              </a:rPr>
              <a:t> iterator pointing to the nth predecessor element from the element pointed by i.</a:t>
            </a:r>
          </a:p>
          <a:p>
            <a:pPr lvl="1"/>
            <a:r>
              <a:rPr lang="en-US" sz="1800" dirty="0" smtClean="0">
                <a:latin typeface="Calibri" pitchFamily="34" charset="0"/>
                <a:cs typeface="Calibri" pitchFamily="34" charset="0"/>
              </a:rPr>
              <a:t>SYNTAX</a:t>
            </a:r>
            <a:r>
              <a:rPr lang="en-US" sz="1800" dirty="0">
                <a:latin typeface="Calibri" pitchFamily="34" charset="0"/>
                <a:cs typeface="Calibri" pitchFamily="34" charset="0"/>
              </a:rPr>
              <a:t>: </a:t>
            </a:r>
            <a:r>
              <a:rPr lang="en-US" sz="1800" dirty="0" err="1">
                <a:latin typeface="Calibri" pitchFamily="34" charset="0"/>
                <a:cs typeface="Calibri" pitchFamily="34" charset="0"/>
              </a:rPr>
              <a:t>prev</a:t>
            </a:r>
            <a:r>
              <a:rPr lang="en-US" sz="1800" dirty="0">
                <a:latin typeface="Calibri" pitchFamily="34" charset="0"/>
                <a:cs typeface="Calibri" pitchFamily="34" charset="0"/>
              </a:rPr>
              <a:t>(iterator i, </a:t>
            </a:r>
            <a:r>
              <a:rPr lang="en-US" sz="1800" dirty="0" err="1">
                <a:latin typeface="Calibri" pitchFamily="34" charset="0"/>
                <a:cs typeface="Calibri" pitchFamily="34" charset="0"/>
              </a:rPr>
              <a:t>int</a:t>
            </a:r>
            <a:r>
              <a:rPr lang="en-US" sz="1800" dirty="0">
                <a:latin typeface="Calibri" pitchFamily="34" charset="0"/>
                <a:cs typeface="Calibri" pitchFamily="34" charset="0"/>
              </a:rPr>
              <a:t> n</a:t>
            </a:r>
            <a:r>
              <a:rPr lang="en-US" sz="1800" dirty="0" smtClean="0">
                <a:latin typeface="Calibri" pitchFamily="34" charset="0"/>
                <a:cs typeface="Calibri" pitchFamily="34" charset="0"/>
              </a:rPr>
              <a:t>)</a:t>
            </a:r>
          </a:p>
          <a:p>
            <a:pPr lvl="1"/>
            <a:endParaRPr lang="en-US" sz="1800" dirty="0" smtClean="0">
              <a:latin typeface="Calibri" pitchFamily="34" charset="0"/>
              <a:cs typeface="Calibri" pitchFamily="34" charset="0"/>
            </a:endParaRPr>
          </a:p>
          <a:p>
            <a:pPr lvl="1"/>
            <a:r>
              <a:rPr lang="en-US" sz="1800" dirty="0" smtClean="0">
                <a:latin typeface="Calibri" pitchFamily="34" charset="0"/>
                <a:cs typeface="Calibri" pitchFamily="34" charset="0"/>
              </a:rPr>
              <a:t>begin</a:t>
            </a:r>
            <a:r>
              <a:rPr lang="en-US" sz="1800" dirty="0">
                <a:latin typeface="Calibri" pitchFamily="34" charset="0"/>
                <a:cs typeface="Calibri" pitchFamily="34" charset="0"/>
              </a:rPr>
              <a:t>() </a:t>
            </a:r>
            <a:r>
              <a:rPr lang="en-US" sz="1800" dirty="0" smtClean="0">
                <a:latin typeface="Calibri" pitchFamily="34" charset="0"/>
                <a:cs typeface="Calibri" pitchFamily="34" charset="0"/>
              </a:rPr>
              <a:t>Operation: This </a:t>
            </a:r>
            <a:r>
              <a:rPr lang="en-US" sz="1800" dirty="0">
                <a:latin typeface="Calibri" pitchFamily="34" charset="0"/>
                <a:cs typeface="Calibri" pitchFamily="34" charset="0"/>
              </a:rPr>
              <a:t>method returns an iterator to the start of the given container.</a:t>
            </a:r>
          </a:p>
          <a:p>
            <a:pPr lvl="1"/>
            <a:r>
              <a:rPr lang="en-US" sz="1800" dirty="0" smtClean="0">
                <a:latin typeface="Calibri" pitchFamily="34" charset="0"/>
                <a:cs typeface="Calibri" pitchFamily="34" charset="0"/>
              </a:rPr>
              <a:t>SYNTAX</a:t>
            </a:r>
            <a:r>
              <a:rPr lang="en-US" sz="1800" dirty="0">
                <a:latin typeface="Calibri" pitchFamily="34" charset="0"/>
                <a:cs typeface="Calibri" pitchFamily="34" charset="0"/>
              </a:rPr>
              <a:t>: begin()</a:t>
            </a:r>
          </a:p>
          <a:p>
            <a:pPr lvl="1"/>
            <a:endParaRPr lang="en-US" sz="1800" dirty="0">
              <a:latin typeface="Calibri" pitchFamily="34" charset="0"/>
              <a:cs typeface="Calibri" pitchFamily="34" charset="0"/>
            </a:endParaRPr>
          </a:p>
          <a:p>
            <a:pPr lvl="1"/>
            <a:r>
              <a:rPr lang="en-US" sz="1800" dirty="0">
                <a:latin typeface="Calibri" pitchFamily="34" charset="0"/>
                <a:cs typeface="Calibri" pitchFamily="34" charset="0"/>
              </a:rPr>
              <a:t>end() </a:t>
            </a:r>
            <a:r>
              <a:rPr lang="en-US" sz="1800" dirty="0" smtClean="0">
                <a:latin typeface="Calibri" pitchFamily="34" charset="0"/>
                <a:cs typeface="Calibri" pitchFamily="34" charset="0"/>
              </a:rPr>
              <a:t>Operation: This </a:t>
            </a:r>
            <a:r>
              <a:rPr lang="en-US" sz="1800" dirty="0">
                <a:latin typeface="Calibri" pitchFamily="34" charset="0"/>
                <a:cs typeface="Calibri" pitchFamily="34" charset="0"/>
              </a:rPr>
              <a:t>method returns an iterator to the end of the given container.</a:t>
            </a:r>
          </a:p>
          <a:p>
            <a:pPr lvl="1"/>
            <a:r>
              <a:rPr lang="en-US" sz="1800" dirty="0" smtClean="0">
                <a:latin typeface="Calibri" pitchFamily="34" charset="0"/>
                <a:cs typeface="Calibri" pitchFamily="34" charset="0"/>
              </a:rPr>
              <a:t>SYNTAX</a:t>
            </a:r>
            <a:r>
              <a:rPr lang="en-US" sz="1800" dirty="0">
                <a:latin typeface="Calibri" pitchFamily="34" charset="0"/>
                <a:cs typeface="Calibri" pitchFamily="34" charset="0"/>
              </a:rPr>
              <a:t>: end()</a:t>
            </a:r>
            <a:endParaRPr lang="en-US" sz="1800" dirty="0" smtClean="0">
              <a:latin typeface="Calibri" pitchFamily="34" charset="0"/>
              <a:cs typeface="Calibri" pitchFamily="34" charset="0"/>
            </a:endParaRPr>
          </a:p>
        </p:txBody>
      </p:sp>
      <p:sp>
        <p:nvSpPr>
          <p:cNvPr id="8" name="Google Shape;99;p19">
            <a:extLst>
              <a:ext uri="{FF2B5EF4-FFF2-40B4-BE49-F238E27FC236}">
                <a16:creationId xmlns=""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b="1" dirty="0" smtClean="0">
                <a:solidFill>
                  <a:srgbClr val="FFFFFF"/>
                </a:solidFill>
                <a:latin typeface="Calibri"/>
                <a:cs typeface="Calibri"/>
              </a:rPr>
              <a:t>Operations on Iterators</a:t>
            </a:r>
            <a:endParaRPr lang="en" sz="2400" b="1" dirty="0">
              <a:solidFill>
                <a:srgbClr val="FFFFFF"/>
              </a:solidFill>
              <a:latin typeface="Calibri" panose="020F0502020204030204" pitchFamily="34" charset="0"/>
              <a:cs typeface="Calibri" panose="020F0502020204030204" pitchFamily="34" charset="0"/>
            </a:endParaRPr>
          </a:p>
        </p:txBody>
      </p:sp>
      <p:sp>
        <p:nvSpPr>
          <p:cNvPr id="5" name="Rectangle 3"/>
          <p:cNvSpPr>
            <a:spLocks noChangeArrowheads="1"/>
          </p:cNvSpPr>
          <p:nvPr/>
        </p:nvSpPr>
        <p:spPr bwMode="auto">
          <a:xfrm>
            <a:off x="2628900" y="1108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6800970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pPr lvl="1"/>
            <a:r>
              <a:rPr lang="en-US" sz="1800" dirty="0" smtClean="0">
                <a:latin typeface="Calibri" pitchFamily="34" charset="0"/>
                <a:cs typeface="Calibri" pitchFamily="34" charset="0"/>
              </a:rPr>
              <a:t>#include&lt;</a:t>
            </a:r>
            <a:r>
              <a:rPr lang="en-US" sz="1800" dirty="0" err="1" smtClean="0">
                <a:latin typeface="Calibri" pitchFamily="34" charset="0"/>
                <a:cs typeface="Calibri" pitchFamily="34" charset="0"/>
              </a:rPr>
              <a:t>iostream</a:t>
            </a:r>
            <a:r>
              <a:rPr lang="en-US" sz="1800" dirty="0" smtClean="0">
                <a:latin typeface="Calibri" pitchFamily="34" charset="0"/>
                <a:cs typeface="Calibri" pitchFamily="34" charset="0"/>
              </a:rPr>
              <a:t>&gt;</a:t>
            </a:r>
          </a:p>
          <a:p>
            <a:pPr lvl="1"/>
            <a:r>
              <a:rPr lang="en-US" sz="1800" dirty="0" smtClean="0">
                <a:latin typeface="Calibri" pitchFamily="34" charset="0"/>
                <a:cs typeface="Calibri" pitchFamily="34" charset="0"/>
              </a:rPr>
              <a:t>#include&lt;vector&gt;</a:t>
            </a:r>
          </a:p>
          <a:p>
            <a:pPr lvl="1"/>
            <a:r>
              <a:rPr lang="en-US" sz="1800" dirty="0" smtClean="0">
                <a:latin typeface="Calibri" pitchFamily="34" charset="0"/>
                <a:cs typeface="Calibri" pitchFamily="34" charset="0"/>
              </a:rPr>
              <a:t>using namespace </a:t>
            </a:r>
            <a:r>
              <a:rPr lang="en-US" sz="1800" dirty="0" err="1" smtClean="0">
                <a:latin typeface="Calibri" pitchFamily="34" charset="0"/>
                <a:cs typeface="Calibri" pitchFamily="34" charset="0"/>
              </a:rPr>
              <a:t>std</a:t>
            </a:r>
            <a:r>
              <a:rPr lang="en-US" sz="1800" dirty="0" smtClean="0">
                <a:latin typeface="Calibri" pitchFamily="34" charset="0"/>
                <a:cs typeface="Calibri" pitchFamily="34" charset="0"/>
              </a:rPr>
              <a:t>;</a:t>
            </a:r>
          </a:p>
          <a:p>
            <a:pPr lvl="1"/>
            <a:r>
              <a:rPr lang="en-US" sz="1800" dirty="0" err="1" smtClean="0">
                <a:latin typeface="Calibri" pitchFamily="34" charset="0"/>
                <a:cs typeface="Calibri" pitchFamily="34" charset="0"/>
              </a:rPr>
              <a:t>int</a:t>
            </a:r>
            <a:r>
              <a:rPr lang="en-US" sz="1800" dirty="0" smtClean="0">
                <a:latin typeface="Calibri" pitchFamily="34" charset="0"/>
                <a:cs typeface="Calibri" pitchFamily="34" charset="0"/>
              </a:rPr>
              <a:t> main()</a:t>
            </a:r>
          </a:p>
          <a:p>
            <a:pPr lvl="1"/>
            <a:r>
              <a:rPr lang="en-US" sz="1800" dirty="0" smtClean="0">
                <a:latin typeface="Calibri" pitchFamily="34" charset="0"/>
                <a:cs typeface="Calibri" pitchFamily="34" charset="0"/>
              </a:rPr>
              <a:t>{</a:t>
            </a:r>
          </a:p>
          <a:p>
            <a:pPr lvl="1"/>
            <a:r>
              <a:rPr lang="en-US" sz="1800" dirty="0" smtClean="0">
                <a:latin typeface="Calibri" pitchFamily="34" charset="0"/>
                <a:cs typeface="Calibri" pitchFamily="34" charset="0"/>
              </a:rPr>
              <a:t>   </a:t>
            </a:r>
          </a:p>
          <a:p>
            <a:pPr lvl="1"/>
            <a:r>
              <a:rPr lang="en-US" sz="1800" dirty="0" smtClean="0">
                <a:latin typeface="Calibri" pitchFamily="34" charset="0"/>
                <a:cs typeface="Calibri" pitchFamily="34" charset="0"/>
              </a:rPr>
              <a:t>    vector&lt;</a:t>
            </a:r>
            <a:r>
              <a:rPr lang="en-US" sz="1800" dirty="0" err="1" smtClean="0">
                <a:latin typeface="Calibri" pitchFamily="34" charset="0"/>
                <a:cs typeface="Calibri" pitchFamily="34" charset="0"/>
              </a:rPr>
              <a:t>int</a:t>
            </a:r>
            <a:r>
              <a:rPr lang="en-US" sz="1800" dirty="0" smtClean="0">
                <a:latin typeface="Calibri" pitchFamily="34" charset="0"/>
                <a:cs typeface="Calibri" pitchFamily="34" charset="0"/>
              </a:rPr>
              <a:t>&gt;  v{1,2,3,4,5,6,7,8,9,10};    // create a vector of 10 0's</a:t>
            </a:r>
          </a:p>
          <a:p>
            <a:pPr lvl="1"/>
            <a:r>
              <a:rPr lang="en-US" sz="1800" dirty="0" smtClean="0">
                <a:latin typeface="Calibri" pitchFamily="34" charset="0"/>
                <a:cs typeface="Calibri" pitchFamily="34" charset="0"/>
              </a:rPr>
              <a:t>    vector&lt;</a:t>
            </a:r>
            <a:r>
              <a:rPr lang="en-US" sz="1800" dirty="0" err="1" smtClean="0">
                <a:latin typeface="Calibri" pitchFamily="34" charset="0"/>
                <a:cs typeface="Calibri" pitchFamily="34" charset="0"/>
              </a:rPr>
              <a:t>int</a:t>
            </a:r>
            <a:r>
              <a:rPr lang="en-US" sz="1800" dirty="0" smtClean="0">
                <a:latin typeface="Calibri" pitchFamily="34" charset="0"/>
                <a:cs typeface="Calibri" pitchFamily="34" charset="0"/>
              </a:rPr>
              <a:t>&gt;::iterator i;  // defines an iterator i to the vector of integers</a:t>
            </a:r>
          </a:p>
          <a:p>
            <a:pPr lvl="1"/>
            <a:endParaRPr lang="en-US" sz="1800" dirty="0" smtClean="0">
              <a:latin typeface="Calibri" pitchFamily="34" charset="0"/>
              <a:cs typeface="Calibri" pitchFamily="34" charset="0"/>
            </a:endParaRPr>
          </a:p>
          <a:p>
            <a:pPr lvl="1"/>
            <a:r>
              <a:rPr lang="en-US" sz="1800" dirty="0" smtClean="0">
                <a:latin typeface="Calibri" pitchFamily="34" charset="0"/>
                <a:cs typeface="Calibri" pitchFamily="34" charset="0"/>
              </a:rPr>
              <a:t>    for( i = </a:t>
            </a:r>
            <a:r>
              <a:rPr lang="en-US" sz="1800" dirty="0" err="1" smtClean="0">
                <a:latin typeface="Calibri" pitchFamily="34" charset="0"/>
                <a:cs typeface="Calibri" pitchFamily="34" charset="0"/>
              </a:rPr>
              <a:t>v.begin</a:t>
            </a:r>
            <a:r>
              <a:rPr lang="en-US" sz="1800" dirty="0" smtClean="0">
                <a:latin typeface="Calibri" pitchFamily="34" charset="0"/>
                <a:cs typeface="Calibri" pitchFamily="34" charset="0"/>
              </a:rPr>
              <a:t>(); i != </a:t>
            </a:r>
            <a:r>
              <a:rPr lang="en-US" sz="1800" dirty="0" err="1" smtClean="0">
                <a:latin typeface="Calibri" pitchFamily="34" charset="0"/>
                <a:cs typeface="Calibri" pitchFamily="34" charset="0"/>
              </a:rPr>
              <a:t>v.end</a:t>
            </a:r>
            <a:r>
              <a:rPr lang="en-US" sz="1800" dirty="0" smtClean="0">
                <a:latin typeface="Calibri" pitchFamily="34" charset="0"/>
                <a:cs typeface="Calibri" pitchFamily="34" charset="0"/>
              </a:rPr>
              <a:t>(); i++) </a:t>
            </a:r>
          </a:p>
          <a:p>
            <a:pPr lvl="1"/>
            <a:r>
              <a:rPr lang="en-US" sz="1800" dirty="0" smtClean="0">
                <a:latin typeface="Calibri" pitchFamily="34" charset="0"/>
                <a:cs typeface="Calibri" pitchFamily="34" charset="0"/>
              </a:rPr>
              <a:t>    {</a:t>
            </a:r>
          </a:p>
          <a:p>
            <a:pPr lvl="1"/>
            <a:r>
              <a:rPr lang="en-US" sz="1800" dirty="0" smtClean="0">
                <a:latin typeface="Calibri" pitchFamily="34" charset="0"/>
                <a:cs typeface="Calibri" pitchFamily="34" charset="0"/>
              </a:rPr>
              <a:t>          </a:t>
            </a:r>
            <a:r>
              <a:rPr lang="en-US" sz="1800" dirty="0" err="1" smtClean="0">
                <a:latin typeface="Calibri" pitchFamily="34" charset="0"/>
                <a:cs typeface="Calibri" pitchFamily="34" charset="0"/>
              </a:rPr>
              <a:t>cout</a:t>
            </a:r>
            <a:r>
              <a:rPr lang="en-US" sz="1800" dirty="0" smtClean="0">
                <a:latin typeface="Calibri" pitchFamily="34" charset="0"/>
                <a:cs typeface="Calibri" pitchFamily="34" charset="0"/>
              </a:rPr>
              <a:t> &lt;&lt; *i &lt;&lt;" ";   // for printing the vector</a:t>
            </a:r>
          </a:p>
          <a:p>
            <a:pPr lvl="1"/>
            <a:r>
              <a:rPr lang="en-US" sz="1800" dirty="0" smtClean="0">
                <a:latin typeface="Calibri" pitchFamily="34" charset="0"/>
                <a:cs typeface="Calibri" pitchFamily="34" charset="0"/>
              </a:rPr>
              <a:t>    }</a:t>
            </a:r>
          </a:p>
          <a:p>
            <a:pPr lvl="1"/>
            <a:r>
              <a:rPr lang="en-US" sz="1800" dirty="0" smtClean="0">
                <a:latin typeface="Calibri" pitchFamily="34" charset="0"/>
                <a:cs typeface="Calibri" pitchFamily="34" charset="0"/>
              </a:rPr>
              <a:t>   </a:t>
            </a:r>
          </a:p>
          <a:p>
            <a:pPr lvl="1"/>
            <a:r>
              <a:rPr lang="en-US" sz="1800" dirty="0" smtClean="0">
                <a:latin typeface="Calibri" pitchFamily="34" charset="0"/>
                <a:cs typeface="Calibri" pitchFamily="34" charset="0"/>
              </a:rPr>
              <a:t>}</a:t>
            </a:r>
            <a:endParaRPr lang="en-US" sz="1800" dirty="0">
              <a:latin typeface="Calibri" pitchFamily="34" charset="0"/>
              <a:cs typeface="Calibri" pitchFamily="34" charset="0"/>
            </a:endParaRPr>
          </a:p>
        </p:txBody>
      </p:sp>
      <p:sp>
        <p:nvSpPr>
          <p:cNvPr id="8" name="Google Shape;99;p19">
            <a:extLst>
              <a:ext uri="{FF2B5EF4-FFF2-40B4-BE49-F238E27FC236}">
                <a16:creationId xmlns=""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b="1" dirty="0" smtClean="0">
                <a:solidFill>
                  <a:srgbClr val="FFFFFF"/>
                </a:solidFill>
                <a:latin typeface="Calibri"/>
                <a:cs typeface="Calibri"/>
              </a:rPr>
              <a:t>Operations on Iterators : begin(), end()</a:t>
            </a:r>
            <a:endParaRPr lang="en" sz="2400" b="1" dirty="0">
              <a:solidFill>
                <a:srgbClr val="FFFFFF"/>
              </a:solidFill>
              <a:latin typeface="Calibri" panose="020F0502020204030204" pitchFamily="34" charset="0"/>
              <a:cs typeface="Calibri" panose="020F0502020204030204" pitchFamily="34" charset="0"/>
            </a:endParaRPr>
          </a:p>
        </p:txBody>
      </p:sp>
      <p:sp>
        <p:nvSpPr>
          <p:cNvPr id="5" name="Rectangle 3"/>
          <p:cNvSpPr>
            <a:spLocks noChangeArrowheads="1"/>
          </p:cNvSpPr>
          <p:nvPr/>
        </p:nvSpPr>
        <p:spPr bwMode="auto">
          <a:xfrm>
            <a:off x="2628900" y="1108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3702412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pPr lvl="1"/>
            <a:r>
              <a:rPr lang="en-US" sz="1800" dirty="0">
                <a:latin typeface="Calibri" pitchFamily="34" charset="0"/>
                <a:cs typeface="Calibri" pitchFamily="34" charset="0"/>
              </a:rPr>
              <a:t>#include&lt;</a:t>
            </a:r>
            <a:r>
              <a:rPr lang="en-US" sz="1800" dirty="0" err="1">
                <a:latin typeface="Calibri" pitchFamily="34" charset="0"/>
                <a:cs typeface="Calibri" pitchFamily="34" charset="0"/>
              </a:rPr>
              <a:t>iostream</a:t>
            </a:r>
            <a:r>
              <a:rPr lang="en-US" sz="1800" dirty="0">
                <a:latin typeface="Calibri" pitchFamily="34" charset="0"/>
                <a:cs typeface="Calibri" pitchFamily="34" charset="0"/>
              </a:rPr>
              <a:t>&gt;</a:t>
            </a:r>
          </a:p>
          <a:p>
            <a:pPr lvl="1"/>
            <a:r>
              <a:rPr lang="en-US" sz="1800" dirty="0">
                <a:latin typeface="Calibri" pitchFamily="34" charset="0"/>
                <a:cs typeface="Calibri" pitchFamily="34" charset="0"/>
              </a:rPr>
              <a:t>#include&lt;vector&gt;</a:t>
            </a:r>
          </a:p>
          <a:p>
            <a:pPr lvl="1"/>
            <a:r>
              <a:rPr lang="en-US" sz="1800" dirty="0">
                <a:latin typeface="Calibri" pitchFamily="34" charset="0"/>
                <a:cs typeface="Calibri" pitchFamily="34" charset="0"/>
              </a:rPr>
              <a:t>using namespace </a:t>
            </a:r>
            <a:r>
              <a:rPr lang="en-US" sz="1800" dirty="0" err="1">
                <a:latin typeface="Calibri" pitchFamily="34" charset="0"/>
                <a:cs typeface="Calibri" pitchFamily="34" charset="0"/>
              </a:rPr>
              <a:t>std</a:t>
            </a:r>
            <a:r>
              <a:rPr lang="en-US" sz="1800" dirty="0">
                <a:latin typeface="Calibri" pitchFamily="34" charset="0"/>
                <a:cs typeface="Calibri" pitchFamily="34" charset="0"/>
              </a:rPr>
              <a:t>;</a:t>
            </a:r>
          </a:p>
          <a:p>
            <a:pPr lvl="1"/>
            <a:r>
              <a:rPr lang="en-US" sz="1800" dirty="0" err="1">
                <a:latin typeface="Calibri" pitchFamily="34" charset="0"/>
                <a:cs typeface="Calibri" pitchFamily="34" charset="0"/>
              </a:rPr>
              <a:t>int</a:t>
            </a:r>
            <a:r>
              <a:rPr lang="en-US" sz="1800" dirty="0">
                <a:latin typeface="Calibri" pitchFamily="34" charset="0"/>
                <a:cs typeface="Calibri" pitchFamily="34" charset="0"/>
              </a:rPr>
              <a:t> main()</a:t>
            </a:r>
          </a:p>
          <a:p>
            <a:pPr lvl="1"/>
            <a:r>
              <a:rPr lang="en-US" sz="1800" dirty="0">
                <a:latin typeface="Calibri" pitchFamily="34" charset="0"/>
                <a:cs typeface="Calibri" pitchFamily="34" charset="0"/>
              </a:rPr>
              <a:t>{</a:t>
            </a:r>
          </a:p>
          <a:p>
            <a:pPr lvl="1"/>
            <a:r>
              <a:rPr lang="en-US" sz="1800" dirty="0">
                <a:latin typeface="Calibri" pitchFamily="34" charset="0"/>
                <a:cs typeface="Calibri" pitchFamily="34" charset="0"/>
              </a:rPr>
              <a:t>   </a:t>
            </a:r>
          </a:p>
          <a:p>
            <a:pPr lvl="1"/>
            <a:r>
              <a:rPr lang="en-US" sz="1800" dirty="0">
                <a:latin typeface="Calibri" pitchFamily="34" charset="0"/>
                <a:cs typeface="Calibri" pitchFamily="34" charset="0"/>
              </a:rPr>
              <a:t>    vector&lt;</a:t>
            </a:r>
            <a:r>
              <a:rPr lang="en-US" sz="1800" dirty="0" err="1">
                <a:latin typeface="Calibri" pitchFamily="34" charset="0"/>
                <a:cs typeface="Calibri" pitchFamily="34" charset="0"/>
              </a:rPr>
              <a:t>int</a:t>
            </a:r>
            <a:r>
              <a:rPr lang="en-US" sz="1800" dirty="0">
                <a:latin typeface="Calibri" pitchFamily="34" charset="0"/>
                <a:cs typeface="Calibri" pitchFamily="34" charset="0"/>
              </a:rPr>
              <a:t>&gt;  v{1,2,3,4,5,6,7,8,9,10};    // create a vector of 10 0's</a:t>
            </a:r>
          </a:p>
          <a:p>
            <a:pPr lvl="1"/>
            <a:r>
              <a:rPr lang="en-US" sz="1800" dirty="0">
                <a:latin typeface="Calibri" pitchFamily="34" charset="0"/>
                <a:cs typeface="Calibri" pitchFamily="34" charset="0"/>
              </a:rPr>
              <a:t>    vector&lt;</a:t>
            </a:r>
            <a:r>
              <a:rPr lang="en-US" sz="1800" dirty="0" err="1">
                <a:latin typeface="Calibri" pitchFamily="34" charset="0"/>
                <a:cs typeface="Calibri" pitchFamily="34" charset="0"/>
              </a:rPr>
              <a:t>int</a:t>
            </a:r>
            <a:r>
              <a:rPr lang="en-US" sz="1800" dirty="0">
                <a:latin typeface="Calibri" pitchFamily="34" charset="0"/>
                <a:cs typeface="Calibri" pitchFamily="34" charset="0"/>
              </a:rPr>
              <a:t>&gt;::iterator i;  // defines an iterator i to the vector of integers</a:t>
            </a:r>
          </a:p>
          <a:p>
            <a:pPr lvl="1"/>
            <a:r>
              <a:rPr lang="en-US" sz="1800" dirty="0">
                <a:latin typeface="Calibri" pitchFamily="34" charset="0"/>
                <a:cs typeface="Calibri" pitchFamily="34" charset="0"/>
              </a:rPr>
              <a:t>    i=</a:t>
            </a:r>
            <a:r>
              <a:rPr lang="en-US" sz="1800" dirty="0" err="1">
                <a:latin typeface="Calibri" pitchFamily="34" charset="0"/>
                <a:cs typeface="Calibri" pitchFamily="34" charset="0"/>
              </a:rPr>
              <a:t>v.begin</a:t>
            </a:r>
            <a:r>
              <a:rPr lang="en-US" sz="1800" dirty="0">
                <a:latin typeface="Calibri" pitchFamily="34" charset="0"/>
                <a:cs typeface="Calibri" pitchFamily="34" charset="0"/>
              </a:rPr>
              <a:t>();</a:t>
            </a:r>
          </a:p>
          <a:p>
            <a:pPr lvl="1"/>
            <a:r>
              <a:rPr lang="en-US" sz="1800" dirty="0">
                <a:latin typeface="Calibri" pitchFamily="34" charset="0"/>
                <a:cs typeface="Calibri" pitchFamily="34" charset="0"/>
              </a:rPr>
              <a:t>    </a:t>
            </a:r>
            <a:r>
              <a:rPr lang="en-US" sz="1800" dirty="0" err="1">
                <a:latin typeface="Calibri" pitchFamily="34" charset="0"/>
                <a:cs typeface="Calibri" pitchFamily="34" charset="0"/>
              </a:rPr>
              <a:t>cout</a:t>
            </a:r>
            <a:r>
              <a:rPr lang="en-US" sz="1800" dirty="0">
                <a:latin typeface="Calibri" pitchFamily="34" charset="0"/>
                <a:cs typeface="Calibri" pitchFamily="34" charset="0"/>
              </a:rPr>
              <a:t>&lt;&lt;"Currently at " &lt;&lt;*i&lt;&lt;</a:t>
            </a:r>
            <a:r>
              <a:rPr lang="en-US" sz="1800" dirty="0" err="1">
                <a:latin typeface="Calibri" pitchFamily="34" charset="0"/>
                <a:cs typeface="Calibri" pitchFamily="34" charset="0"/>
              </a:rPr>
              <a:t>endl</a:t>
            </a:r>
            <a:r>
              <a:rPr lang="en-US" sz="1800" dirty="0">
                <a:latin typeface="Calibri" pitchFamily="34" charset="0"/>
                <a:cs typeface="Calibri" pitchFamily="34" charset="0"/>
              </a:rPr>
              <a:t>; //prints 1 </a:t>
            </a:r>
          </a:p>
          <a:p>
            <a:pPr lvl="1"/>
            <a:r>
              <a:rPr lang="en-US" sz="1800" dirty="0">
                <a:latin typeface="Calibri" pitchFamily="34" charset="0"/>
                <a:cs typeface="Calibri" pitchFamily="34" charset="0"/>
              </a:rPr>
              <a:t>    </a:t>
            </a:r>
            <a:r>
              <a:rPr lang="en-US" sz="1800" dirty="0" err="1">
                <a:latin typeface="Calibri" pitchFamily="34" charset="0"/>
                <a:cs typeface="Calibri" pitchFamily="34" charset="0"/>
              </a:rPr>
              <a:t>cout</a:t>
            </a:r>
            <a:r>
              <a:rPr lang="en-US" sz="1800" dirty="0">
                <a:latin typeface="Calibri" pitchFamily="34" charset="0"/>
                <a:cs typeface="Calibri" pitchFamily="34" charset="0"/>
              </a:rPr>
              <a:t>&lt;&lt;"Now at " &lt;&lt; *next(i ,5)&lt;&lt;</a:t>
            </a:r>
            <a:r>
              <a:rPr lang="en-US" sz="1800" dirty="0" err="1">
                <a:latin typeface="Calibri" pitchFamily="34" charset="0"/>
                <a:cs typeface="Calibri" pitchFamily="34" charset="0"/>
              </a:rPr>
              <a:t>endl</a:t>
            </a:r>
            <a:r>
              <a:rPr lang="en-US" sz="1800" dirty="0">
                <a:latin typeface="Calibri" pitchFamily="34" charset="0"/>
                <a:cs typeface="Calibri" pitchFamily="34" charset="0"/>
              </a:rPr>
              <a:t>;  //prints 6</a:t>
            </a:r>
          </a:p>
          <a:p>
            <a:pPr lvl="1"/>
            <a:r>
              <a:rPr lang="en-US" sz="1800" dirty="0">
                <a:latin typeface="Calibri" pitchFamily="34" charset="0"/>
                <a:cs typeface="Calibri" pitchFamily="34" charset="0"/>
              </a:rPr>
              <a:t>    i=</a:t>
            </a:r>
            <a:r>
              <a:rPr lang="en-US" sz="1800" dirty="0" err="1">
                <a:latin typeface="Calibri" pitchFamily="34" charset="0"/>
                <a:cs typeface="Calibri" pitchFamily="34" charset="0"/>
              </a:rPr>
              <a:t>v.end</a:t>
            </a:r>
            <a:r>
              <a:rPr lang="en-US" sz="1800" dirty="0">
                <a:latin typeface="Calibri" pitchFamily="34" charset="0"/>
                <a:cs typeface="Calibri" pitchFamily="34" charset="0"/>
              </a:rPr>
              <a:t>()-1; //</a:t>
            </a:r>
            <a:r>
              <a:rPr lang="en-US" sz="1800" dirty="0" err="1">
                <a:latin typeface="Calibri" pitchFamily="34" charset="0"/>
                <a:cs typeface="Calibri" pitchFamily="34" charset="0"/>
              </a:rPr>
              <a:t>v.end</a:t>
            </a:r>
            <a:r>
              <a:rPr lang="en-US" sz="1800" dirty="0">
                <a:latin typeface="Calibri" pitchFamily="34" charset="0"/>
                <a:cs typeface="Calibri" pitchFamily="34" charset="0"/>
              </a:rPr>
              <a:t>() gives end of the vector. -1 will take you to last element in vector</a:t>
            </a:r>
          </a:p>
          <a:p>
            <a:pPr lvl="1"/>
            <a:r>
              <a:rPr lang="en-US" sz="1800" dirty="0">
                <a:latin typeface="Calibri" pitchFamily="34" charset="0"/>
                <a:cs typeface="Calibri" pitchFamily="34" charset="0"/>
              </a:rPr>
              <a:t>    </a:t>
            </a:r>
            <a:r>
              <a:rPr lang="en-US" sz="1800" dirty="0" err="1">
                <a:latin typeface="Calibri" pitchFamily="34" charset="0"/>
                <a:cs typeface="Calibri" pitchFamily="34" charset="0"/>
              </a:rPr>
              <a:t>cout</a:t>
            </a:r>
            <a:r>
              <a:rPr lang="en-US" sz="1800" dirty="0">
                <a:latin typeface="Calibri" pitchFamily="34" charset="0"/>
                <a:cs typeface="Calibri" pitchFamily="34" charset="0"/>
              </a:rPr>
              <a:t>&lt;&lt;"Currently at " &lt;&lt;*i&lt;&lt;</a:t>
            </a:r>
            <a:r>
              <a:rPr lang="en-US" sz="1800" dirty="0" err="1">
                <a:latin typeface="Calibri" pitchFamily="34" charset="0"/>
                <a:cs typeface="Calibri" pitchFamily="34" charset="0"/>
              </a:rPr>
              <a:t>endl</a:t>
            </a:r>
            <a:r>
              <a:rPr lang="en-US" sz="1800" dirty="0">
                <a:latin typeface="Calibri" pitchFamily="34" charset="0"/>
                <a:cs typeface="Calibri" pitchFamily="34" charset="0"/>
              </a:rPr>
              <a:t>; //prints 10</a:t>
            </a:r>
          </a:p>
          <a:p>
            <a:pPr lvl="1"/>
            <a:r>
              <a:rPr lang="en-US" sz="1800" dirty="0">
                <a:latin typeface="Calibri" pitchFamily="34" charset="0"/>
                <a:cs typeface="Calibri" pitchFamily="34" charset="0"/>
              </a:rPr>
              <a:t>    </a:t>
            </a:r>
            <a:r>
              <a:rPr lang="en-US" sz="1800" dirty="0" err="1">
                <a:latin typeface="Calibri" pitchFamily="34" charset="0"/>
                <a:cs typeface="Calibri" pitchFamily="34" charset="0"/>
              </a:rPr>
              <a:t>cout</a:t>
            </a:r>
            <a:r>
              <a:rPr lang="en-US" sz="1800" dirty="0">
                <a:latin typeface="Calibri" pitchFamily="34" charset="0"/>
                <a:cs typeface="Calibri" pitchFamily="34" charset="0"/>
              </a:rPr>
              <a:t>&lt;&lt;"Now at " &lt;&lt; *</a:t>
            </a:r>
            <a:r>
              <a:rPr lang="en-US" sz="1800" dirty="0" err="1">
                <a:latin typeface="Calibri" pitchFamily="34" charset="0"/>
                <a:cs typeface="Calibri" pitchFamily="34" charset="0"/>
              </a:rPr>
              <a:t>prev</a:t>
            </a:r>
            <a:r>
              <a:rPr lang="en-US" sz="1800" dirty="0">
                <a:latin typeface="Calibri" pitchFamily="34" charset="0"/>
                <a:cs typeface="Calibri" pitchFamily="34" charset="0"/>
              </a:rPr>
              <a:t>(i ,7)&lt;&lt;</a:t>
            </a:r>
            <a:r>
              <a:rPr lang="en-US" sz="1800" dirty="0" err="1">
                <a:latin typeface="Calibri" pitchFamily="34" charset="0"/>
                <a:cs typeface="Calibri" pitchFamily="34" charset="0"/>
              </a:rPr>
              <a:t>endl</a:t>
            </a:r>
            <a:r>
              <a:rPr lang="en-US" sz="1800" dirty="0">
                <a:latin typeface="Calibri" pitchFamily="34" charset="0"/>
                <a:cs typeface="Calibri" pitchFamily="34" charset="0"/>
              </a:rPr>
              <a:t>;  //prints </a:t>
            </a:r>
            <a:r>
              <a:rPr lang="en-US" sz="1800" dirty="0" smtClean="0">
                <a:latin typeface="Calibri" pitchFamily="34" charset="0"/>
                <a:cs typeface="Calibri" pitchFamily="34" charset="0"/>
              </a:rPr>
              <a:t>3</a:t>
            </a:r>
            <a:endParaRPr lang="en-US" sz="1800" dirty="0">
              <a:latin typeface="Calibri" pitchFamily="34" charset="0"/>
              <a:cs typeface="Calibri" pitchFamily="34" charset="0"/>
            </a:endParaRPr>
          </a:p>
          <a:p>
            <a:pPr lvl="1"/>
            <a:r>
              <a:rPr lang="en-US" sz="1800" dirty="0">
                <a:latin typeface="Calibri" pitchFamily="34" charset="0"/>
                <a:cs typeface="Calibri" pitchFamily="34" charset="0"/>
              </a:rPr>
              <a:t>}</a:t>
            </a:r>
          </a:p>
          <a:p>
            <a:pPr lvl="1"/>
            <a:endParaRPr lang="en-US" sz="1800" dirty="0">
              <a:latin typeface="Calibri" pitchFamily="34" charset="0"/>
              <a:cs typeface="Calibri" pitchFamily="34" charset="0"/>
            </a:endParaRPr>
          </a:p>
        </p:txBody>
      </p:sp>
      <p:sp>
        <p:nvSpPr>
          <p:cNvPr id="8" name="Google Shape;99;p19">
            <a:extLst>
              <a:ext uri="{FF2B5EF4-FFF2-40B4-BE49-F238E27FC236}">
                <a16:creationId xmlns=""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b="1" dirty="0" smtClean="0">
                <a:solidFill>
                  <a:srgbClr val="FFFFFF"/>
                </a:solidFill>
                <a:latin typeface="Calibri"/>
                <a:cs typeface="Calibri"/>
              </a:rPr>
              <a:t>Operations on Iterators : </a:t>
            </a:r>
            <a:r>
              <a:rPr lang="en-US" sz="2400" b="1" dirty="0" err="1" smtClean="0">
                <a:solidFill>
                  <a:srgbClr val="FFFFFF"/>
                </a:solidFill>
                <a:latin typeface="Calibri"/>
                <a:cs typeface="Calibri"/>
              </a:rPr>
              <a:t>prev</a:t>
            </a:r>
            <a:r>
              <a:rPr lang="en-US" sz="2400" b="1" dirty="0" smtClean="0">
                <a:solidFill>
                  <a:srgbClr val="FFFFFF"/>
                </a:solidFill>
                <a:latin typeface="Calibri"/>
                <a:cs typeface="Calibri"/>
              </a:rPr>
              <a:t>(), next()</a:t>
            </a:r>
            <a:endParaRPr lang="en" sz="2400" b="1" dirty="0">
              <a:solidFill>
                <a:srgbClr val="FFFFFF"/>
              </a:solidFill>
              <a:latin typeface="Calibri" panose="020F0502020204030204" pitchFamily="34" charset="0"/>
              <a:cs typeface="Calibri" panose="020F0502020204030204" pitchFamily="34" charset="0"/>
            </a:endParaRPr>
          </a:p>
        </p:txBody>
      </p:sp>
      <p:sp>
        <p:nvSpPr>
          <p:cNvPr id="5" name="Rectangle 3"/>
          <p:cNvSpPr>
            <a:spLocks noChangeArrowheads="1"/>
          </p:cNvSpPr>
          <p:nvPr/>
        </p:nvSpPr>
        <p:spPr bwMode="auto">
          <a:xfrm>
            <a:off x="2628900" y="1108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1861656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pPr lvl="1"/>
            <a:r>
              <a:rPr lang="en-US" sz="1800" dirty="0" smtClean="0">
                <a:latin typeface="Calibri" pitchFamily="34" charset="0"/>
                <a:cs typeface="Calibri" pitchFamily="34" charset="0"/>
              </a:rPr>
              <a:t>Which pair of functions are not available with iterators?</a:t>
            </a:r>
          </a:p>
          <a:p>
            <a:pPr lvl="1"/>
            <a:endParaRPr lang="en-US" sz="1800" dirty="0">
              <a:latin typeface="Calibri" pitchFamily="34" charset="0"/>
              <a:cs typeface="Calibri" pitchFamily="34" charset="0"/>
            </a:endParaRPr>
          </a:p>
          <a:p>
            <a:pPr marL="342900" lvl="1" indent="-342900">
              <a:buFont typeface="+mj-lt"/>
              <a:buAutoNum type="arabicPeriod"/>
            </a:pPr>
            <a:r>
              <a:rPr lang="en-US" sz="1800" dirty="0" smtClean="0">
                <a:latin typeface="Calibri" pitchFamily="34" charset="0"/>
                <a:cs typeface="Calibri" pitchFamily="34" charset="0"/>
              </a:rPr>
              <a:t>Front, Back</a:t>
            </a:r>
          </a:p>
          <a:p>
            <a:pPr marL="342900" lvl="1" indent="-342900">
              <a:buFont typeface="+mj-lt"/>
              <a:buAutoNum type="arabicPeriod"/>
            </a:pPr>
            <a:r>
              <a:rPr lang="en-US" sz="1800" dirty="0" err="1" smtClean="0">
                <a:latin typeface="Calibri" pitchFamily="34" charset="0"/>
                <a:cs typeface="Calibri" pitchFamily="34" charset="0"/>
              </a:rPr>
              <a:t>Next,Prev</a:t>
            </a:r>
            <a:endParaRPr lang="en-US" sz="1800" dirty="0" smtClean="0">
              <a:latin typeface="Calibri" pitchFamily="34" charset="0"/>
              <a:cs typeface="Calibri" pitchFamily="34" charset="0"/>
            </a:endParaRPr>
          </a:p>
          <a:p>
            <a:pPr marL="342900" lvl="1" indent="-342900">
              <a:buFont typeface="+mj-lt"/>
              <a:buAutoNum type="arabicPeriod"/>
            </a:pPr>
            <a:r>
              <a:rPr lang="en-US" sz="1800" dirty="0" smtClean="0">
                <a:latin typeface="Calibri" pitchFamily="34" charset="0"/>
                <a:cs typeface="Calibri" pitchFamily="34" charset="0"/>
              </a:rPr>
              <a:t>Advance, Distance</a:t>
            </a:r>
          </a:p>
          <a:p>
            <a:pPr marL="342900" lvl="1" indent="-342900">
              <a:buFont typeface="+mj-lt"/>
              <a:buAutoNum type="arabicPeriod"/>
            </a:pPr>
            <a:r>
              <a:rPr lang="en-US" sz="1800" dirty="0" smtClean="0">
                <a:latin typeface="Calibri" pitchFamily="34" charset="0"/>
                <a:cs typeface="Calibri" pitchFamily="34" charset="0"/>
              </a:rPr>
              <a:t>Begin , end</a:t>
            </a:r>
          </a:p>
          <a:p>
            <a:pPr lvl="1"/>
            <a:endParaRPr lang="en-US" sz="1800" dirty="0" smtClean="0">
              <a:latin typeface="Calibri" pitchFamily="34" charset="0"/>
              <a:cs typeface="Calibri" pitchFamily="34" charset="0"/>
            </a:endParaRPr>
          </a:p>
          <a:p>
            <a:pPr lvl="1"/>
            <a:endParaRPr lang="en-US" sz="1800" dirty="0">
              <a:latin typeface="Calibri" pitchFamily="34" charset="0"/>
              <a:cs typeface="Calibri" pitchFamily="34" charset="0"/>
            </a:endParaRPr>
          </a:p>
        </p:txBody>
      </p:sp>
      <p:sp>
        <p:nvSpPr>
          <p:cNvPr id="8" name="Google Shape;99;p19">
            <a:extLst>
              <a:ext uri="{FF2B5EF4-FFF2-40B4-BE49-F238E27FC236}">
                <a16:creationId xmlns=""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b="1" dirty="0" smtClean="0">
                <a:solidFill>
                  <a:srgbClr val="FFFFFF"/>
                </a:solidFill>
                <a:latin typeface="Calibri"/>
                <a:cs typeface="Calibri"/>
              </a:rPr>
              <a:t>MCQ</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8749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pPr lvl="1"/>
            <a:r>
              <a:rPr lang="en-US" sz="1800" dirty="0" smtClean="0">
                <a:latin typeface="Calibri" pitchFamily="34" charset="0"/>
                <a:cs typeface="Calibri" pitchFamily="34" charset="0"/>
              </a:rPr>
              <a:t>Which pair of functions are not available with iterators?</a:t>
            </a:r>
          </a:p>
          <a:p>
            <a:pPr lvl="1"/>
            <a:endParaRPr lang="en-US" sz="1800" dirty="0">
              <a:latin typeface="Calibri" pitchFamily="34" charset="0"/>
              <a:cs typeface="Calibri" pitchFamily="34" charset="0"/>
            </a:endParaRPr>
          </a:p>
          <a:p>
            <a:pPr marL="342900" lvl="1" indent="-342900">
              <a:buFont typeface="+mj-lt"/>
              <a:buAutoNum type="arabicPeriod"/>
            </a:pPr>
            <a:r>
              <a:rPr lang="en-US" sz="1800" dirty="0" smtClean="0">
                <a:solidFill>
                  <a:srgbClr val="FF0000"/>
                </a:solidFill>
                <a:latin typeface="Calibri" pitchFamily="34" charset="0"/>
                <a:cs typeface="Calibri" pitchFamily="34" charset="0"/>
              </a:rPr>
              <a:t>Front, Back</a:t>
            </a:r>
          </a:p>
          <a:p>
            <a:pPr marL="342900" lvl="1" indent="-342900">
              <a:buFont typeface="+mj-lt"/>
              <a:buAutoNum type="arabicPeriod"/>
            </a:pPr>
            <a:r>
              <a:rPr lang="en-US" sz="1800" dirty="0" err="1" smtClean="0">
                <a:latin typeface="Calibri" pitchFamily="34" charset="0"/>
                <a:cs typeface="Calibri" pitchFamily="34" charset="0"/>
              </a:rPr>
              <a:t>Next,Prev</a:t>
            </a:r>
            <a:endParaRPr lang="en-US" sz="1800" dirty="0" smtClean="0">
              <a:latin typeface="Calibri" pitchFamily="34" charset="0"/>
              <a:cs typeface="Calibri" pitchFamily="34" charset="0"/>
            </a:endParaRPr>
          </a:p>
          <a:p>
            <a:pPr marL="342900" lvl="1" indent="-342900">
              <a:buFont typeface="+mj-lt"/>
              <a:buAutoNum type="arabicPeriod"/>
            </a:pPr>
            <a:r>
              <a:rPr lang="en-US" sz="1800" dirty="0" smtClean="0">
                <a:latin typeface="Calibri" pitchFamily="34" charset="0"/>
                <a:cs typeface="Calibri" pitchFamily="34" charset="0"/>
              </a:rPr>
              <a:t>Advance, Distance</a:t>
            </a:r>
          </a:p>
          <a:p>
            <a:pPr marL="342900" lvl="1" indent="-342900">
              <a:buFont typeface="+mj-lt"/>
              <a:buAutoNum type="arabicPeriod"/>
            </a:pPr>
            <a:r>
              <a:rPr lang="en-US" sz="1800" dirty="0" smtClean="0">
                <a:latin typeface="Calibri" pitchFamily="34" charset="0"/>
                <a:cs typeface="Calibri" pitchFamily="34" charset="0"/>
              </a:rPr>
              <a:t>Begin , end</a:t>
            </a:r>
          </a:p>
          <a:p>
            <a:pPr lvl="1"/>
            <a:endParaRPr lang="en-US" sz="1800" dirty="0" smtClean="0">
              <a:latin typeface="Calibri" pitchFamily="34" charset="0"/>
              <a:cs typeface="Calibri" pitchFamily="34" charset="0"/>
            </a:endParaRPr>
          </a:p>
          <a:p>
            <a:pPr lvl="1"/>
            <a:endParaRPr lang="en-US" sz="1800" dirty="0">
              <a:latin typeface="Calibri" pitchFamily="34" charset="0"/>
              <a:cs typeface="Calibri" pitchFamily="34" charset="0"/>
            </a:endParaRPr>
          </a:p>
        </p:txBody>
      </p:sp>
      <p:sp>
        <p:nvSpPr>
          <p:cNvPr id="8" name="Google Shape;99;p19">
            <a:extLst>
              <a:ext uri="{FF2B5EF4-FFF2-40B4-BE49-F238E27FC236}">
                <a16:creationId xmlns=""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b="1" dirty="0" smtClean="0">
                <a:solidFill>
                  <a:srgbClr val="FFFFFF"/>
                </a:solidFill>
                <a:latin typeface="Calibri"/>
                <a:cs typeface="Calibri"/>
              </a:rPr>
              <a:t>MCQ</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595953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pPr lvl="1"/>
            <a:r>
              <a:rPr lang="en-US" sz="1800" dirty="0" smtClean="0">
                <a:latin typeface="Calibri" pitchFamily="34" charset="0"/>
                <a:cs typeface="Calibri" pitchFamily="34" charset="0"/>
              </a:rPr>
              <a:t>Which of the following is false in case of iterators</a:t>
            </a:r>
          </a:p>
          <a:p>
            <a:pPr lvl="1"/>
            <a:endParaRPr lang="en-US" sz="1800" dirty="0">
              <a:latin typeface="Calibri" pitchFamily="34" charset="0"/>
              <a:cs typeface="Calibri" pitchFamily="34" charset="0"/>
            </a:endParaRPr>
          </a:p>
          <a:p>
            <a:pPr marL="342900" lvl="1" indent="-342900">
              <a:buFont typeface="+mj-lt"/>
              <a:buAutoNum type="arabicPeriod"/>
            </a:pPr>
            <a:r>
              <a:rPr lang="en-US" sz="1800" dirty="0" smtClean="0">
                <a:solidFill>
                  <a:schemeClr val="tx1"/>
                </a:solidFill>
                <a:latin typeface="Calibri" pitchFamily="34" charset="0"/>
                <a:cs typeface="Calibri" pitchFamily="34" charset="0"/>
              </a:rPr>
              <a:t>Distance function will return number of elements between first and last iterator</a:t>
            </a:r>
          </a:p>
          <a:p>
            <a:pPr marL="342900" lvl="1" indent="-342900">
              <a:buFont typeface="+mj-lt"/>
              <a:buAutoNum type="arabicPeriod"/>
            </a:pPr>
            <a:r>
              <a:rPr lang="en-US" sz="1800" dirty="0" smtClean="0">
                <a:latin typeface="Calibri" pitchFamily="34" charset="0"/>
                <a:cs typeface="Calibri" pitchFamily="34" charset="0"/>
              </a:rPr>
              <a:t>End will always take you to the last element in the container (vector, list)</a:t>
            </a:r>
          </a:p>
          <a:p>
            <a:pPr marL="342900" lvl="1" indent="-342900">
              <a:buFont typeface="+mj-lt"/>
              <a:buAutoNum type="arabicPeriod"/>
            </a:pPr>
            <a:r>
              <a:rPr lang="en-US" sz="1800" dirty="0" smtClean="0">
                <a:latin typeface="Calibri" pitchFamily="34" charset="0"/>
                <a:cs typeface="Calibri" pitchFamily="34" charset="0"/>
              </a:rPr>
              <a:t>Iterators help you to traverse through the list or vector</a:t>
            </a:r>
          </a:p>
          <a:p>
            <a:pPr marL="342900" lvl="1" indent="-342900">
              <a:buFont typeface="+mj-lt"/>
              <a:buAutoNum type="arabicPeriod"/>
            </a:pPr>
            <a:r>
              <a:rPr lang="en-US" sz="1800" dirty="0" smtClean="0">
                <a:latin typeface="Calibri" pitchFamily="34" charset="0"/>
                <a:cs typeface="Calibri" pitchFamily="34" charset="0"/>
              </a:rPr>
              <a:t>Iterators can help you to de-reference the container elements</a:t>
            </a:r>
          </a:p>
          <a:p>
            <a:pPr lvl="1"/>
            <a:endParaRPr lang="en-US" sz="1800" dirty="0" smtClean="0">
              <a:latin typeface="Calibri" pitchFamily="34" charset="0"/>
              <a:cs typeface="Calibri" pitchFamily="34" charset="0"/>
            </a:endParaRPr>
          </a:p>
          <a:p>
            <a:pPr lvl="1"/>
            <a:endParaRPr lang="en-US" sz="1800" dirty="0">
              <a:latin typeface="Calibri" pitchFamily="34" charset="0"/>
              <a:cs typeface="Calibri" pitchFamily="34" charset="0"/>
            </a:endParaRPr>
          </a:p>
        </p:txBody>
      </p:sp>
      <p:sp>
        <p:nvSpPr>
          <p:cNvPr id="8" name="Google Shape;99;p19">
            <a:extLst>
              <a:ext uri="{FF2B5EF4-FFF2-40B4-BE49-F238E27FC236}">
                <a16:creationId xmlns=""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b="1" dirty="0" smtClean="0">
                <a:solidFill>
                  <a:srgbClr val="FFFFFF"/>
                </a:solidFill>
                <a:latin typeface="Calibri"/>
                <a:cs typeface="Calibri"/>
              </a:rPr>
              <a:t>MCQ</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726051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7"/>
          <p:cNvSpPr txBox="1"/>
          <p:nvPr/>
        </p:nvSpPr>
        <p:spPr>
          <a:xfrm>
            <a:off x="-2968" y="641768"/>
            <a:ext cx="9128131" cy="4504017"/>
          </a:xfrm>
          <a:prstGeom prst="rect">
            <a:avLst/>
          </a:prstGeom>
          <a:noFill/>
          <a:ln>
            <a:noFill/>
          </a:ln>
        </p:spPr>
        <p:txBody>
          <a:bodyPr spcFirstLastPara="1" wrap="square" lIns="91425" tIns="91425" rIns="91425" bIns="91425" anchor="t" anchorCtr="0">
            <a:noAutofit/>
          </a:bodyPr>
          <a:lstStyle/>
          <a:p>
            <a:pPr marL="76200">
              <a:lnSpc>
                <a:spcPct val="200000"/>
              </a:lnSpc>
              <a:buSzPts val="2400"/>
            </a:pPr>
            <a:r>
              <a:rPr lang="en" sz="1800" dirty="0" smtClean="0">
                <a:latin typeface="Calibri" panose="020F0502020204030204" pitchFamily="34" charset="0"/>
                <a:cs typeface="Calibri" panose="020F0502020204030204" pitchFamily="34" charset="0"/>
              </a:rPr>
              <a:t>Let’s take a quick recap of previous lecture – </a:t>
            </a:r>
          </a:p>
          <a:p>
            <a:pPr marL="419100" indent="-342900">
              <a:lnSpc>
                <a:spcPct val="200000"/>
              </a:lnSpc>
              <a:buSzPts val="2400"/>
              <a:buFont typeface="Arial" pitchFamily="34" charset="0"/>
              <a:buChar char="•"/>
            </a:pPr>
            <a:r>
              <a:rPr lang="en-US" sz="1800" dirty="0">
                <a:latin typeface="Calibri" pitchFamily="34" charset="0"/>
                <a:cs typeface="Calibri" pitchFamily="34" charset="0"/>
              </a:rPr>
              <a:t>Introduction to STL </a:t>
            </a:r>
          </a:p>
          <a:p>
            <a:pPr marL="419100" indent="-342900">
              <a:lnSpc>
                <a:spcPct val="200000"/>
              </a:lnSpc>
              <a:buSzPts val="2400"/>
              <a:buFont typeface="Arial" pitchFamily="34" charset="0"/>
              <a:buChar char="•"/>
            </a:pPr>
            <a:r>
              <a:rPr lang="en-US" sz="1800" dirty="0" smtClean="0">
                <a:latin typeface="Calibri" pitchFamily="34" charset="0"/>
                <a:cs typeface="Calibri" pitchFamily="34" charset="0"/>
              </a:rPr>
              <a:t>Containers- Vector</a:t>
            </a:r>
            <a:endParaRPr lang="en-US" sz="1800" dirty="0">
              <a:latin typeface="Calibri" pitchFamily="34" charset="0"/>
              <a:cs typeface="Calibri" pitchFamily="34" charset="0"/>
            </a:endParaRPr>
          </a:p>
        </p:txBody>
      </p:sp>
      <p:sp>
        <p:nvSpPr>
          <p:cNvPr id="82" name="Google Shape;82;p17"/>
          <p:cNvSpPr/>
          <p:nvPr/>
        </p:nvSpPr>
        <p:spPr>
          <a:xfrm>
            <a:off x="7611909" y="303609"/>
            <a:ext cx="909900" cy="2430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3" name="Google Shape;83;p17"/>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4" name="Google Shape;84;p17"/>
          <p:cNvSpPr txBox="1"/>
          <p:nvPr/>
        </p:nvSpPr>
        <p:spPr>
          <a:xfrm>
            <a:off x="127591" y="14350"/>
            <a:ext cx="4157330" cy="532259"/>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IN" sz="3000" b="1" dirty="0">
                <a:solidFill>
                  <a:srgbClr val="FFFFFF"/>
                </a:solidFill>
                <a:latin typeface="Calibri"/>
                <a:ea typeface="Calibri"/>
                <a:cs typeface="Calibri"/>
                <a:sym typeface="Calibri"/>
              </a:rPr>
              <a:t>Quick Recap</a:t>
            </a:r>
            <a:endParaRPr sz="3000" b="1" dirty="0">
              <a:solidFill>
                <a:srgbClr val="FFFFFF"/>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pPr lvl="1"/>
            <a:r>
              <a:rPr lang="en-US" sz="1800" dirty="0" smtClean="0">
                <a:latin typeface="Calibri" pitchFamily="34" charset="0"/>
                <a:cs typeface="Calibri" pitchFamily="34" charset="0"/>
              </a:rPr>
              <a:t>Which of the following is false in case of iterators</a:t>
            </a:r>
          </a:p>
          <a:p>
            <a:pPr lvl="1"/>
            <a:endParaRPr lang="en-US" sz="1800" dirty="0">
              <a:latin typeface="Calibri" pitchFamily="34" charset="0"/>
              <a:cs typeface="Calibri" pitchFamily="34" charset="0"/>
            </a:endParaRPr>
          </a:p>
          <a:p>
            <a:pPr marL="342900" lvl="1" indent="-342900">
              <a:buFont typeface="+mj-lt"/>
              <a:buAutoNum type="arabicPeriod"/>
            </a:pPr>
            <a:r>
              <a:rPr lang="en-US" sz="1800" dirty="0" smtClean="0">
                <a:solidFill>
                  <a:schemeClr val="tx1"/>
                </a:solidFill>
                <a:latin typeface="Calibri" pitchFamily="34" charset="0"/>
                <a:cs typeface="Calibri" pitchFamily="34" charset="0"/>
              </a:rPr>
              <a:t>Distance function will return number of elements between first and last iterator</a:t>
            </a:r>
          </a:p>
          <a:p>
            <a:pPr marL="342900" lvl="1" indent="-342900">
              <a:buFont typeface="+mj-lt"/>
              <a:buAutoNum type="arabicPeriod"/>
            </a:pPr>
            <a:r>
              <a:rPr lang="en-US" sz="1800" dirty="0" smtClean="0">
                <a:solidFill>
                  <a:srgbClr val="FF0000"/>
                </a:solidFill>
                <a:latin typeface="Calibri" pitchFamily="34" charset="0"/>
                <a:cs typeface="Calibri" pitchFamily="34" charset="0"/>
              </a:rPr>
              <a:t>End will always take you to the last element in the container (vector, list)</a:t>
            </a:r>
          </a:p>
          <a:p>
            <a:pPr marL="342900" lvl="1" indent="-342900">
              <a:buFont typeface="+mj-lt"/>
              <a:buAutoNum type="arabicPeriod"/>
            </a:pPr>
            <a:r>
              <a:rPr lang="en-US" sz="1800" dirty="0" smtClean="0">
                <a:latin typeface="Calibri" pitchFamily="34" charset="0"/>
                <a:cs typeface="Calibri" pitchFamily="34" charset="0"/>
              </a:rPr>
              <a:t>Iterators help you to traverse through the list or vector</a:t>
            </a:r>
          </a:p>
          <a:p>
            <a:pPr marL="342900" lvl="1" indent="-342900">
              <a:buFont typeface="+mj-lt"/>
              <a:buAutoNum type="arabicPeriod"/>
            </a:pPr>
            <a:r>
              <a:rPr lang="en-US" sz="1800" dirty="0" smtClean="0">
                <a:latin typeface="Calibri" pitchFamily="34" charset="0"/>
                <a:cs typeface="Calibri" pitchFamily="34" charset="0"/>
              </a:rPr>
              <a:t>Iterators can help you to de-reference the container elements</a:t>
            </a:r>
          </a:p>
          <a:p>
            <a:pPr lvl="1"/>
            <a:endParaRPr lang="en-US" sz="1800" dirty="0" smtClean="0">
              <a:latin typeface="Calibri" pitchFamily="34" charset="0"/>
              <a:cs typeface="Calibri" pitchFamily="34" charset="0"/>
            </a:endParaRPr>
          </a:p>
          <a:p>
            <a:pPr lvl="1"/>
            <a:endParaRPr lang="en-US" sz="1800" dirty="0">
              <a:latin typeface="Calibri" pitchFamily="34" charset="0"/>
              <a:cs typeface="Calibri" pitchFamily="34" charset="0"/>
            </a:endParaRPr>
          </a:p>
        </p:txBody>
      </p:sp>
      <p:sp>
        <p:nvSpPr>
          <p:cNvPr id="8" name="Google Shape;99;p19">
            <a:extLst>
              <a:ext uri="{FF2B5EF4-FFF2-40B4-BE49-F238E27FC236}">
                <a16:creationId xmlns=""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b="1" dirty="0" smtClean="0">
                <a:solidFill>
                  <a:srgbClr val="FFFFFF"/>
                </a:solidFill>
                <a:latin typeface="Calibri"/>
                <a:cs typeface="Calibri"/>
              </a:rPr>
              <a:t>MCQ</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776244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 name="Google Shape;99;p19">
            <a:extLst>
              <a:ext uri="{FF2B5EF4-FFF2-40B4-BE49-F238E27FC236}">
                <a16:creationId xmlns=""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smtClean="0">
                <a:solidFill>
                  <a:srgbClr val="FFFFFF"/>
                </a:solidFill>
                <a:latin typeface="Calibri" panose="020F0502020204030204" pitchFamily="34" charset="0"/>
                <a:cs typeface="Calibri" panose="020F0502020204030204" pitchFamily="34" charset="0"/>
              </a:rPr>
              <a:t>Assignment</a:t>
            </a:r>
            <a:endParaRPr lang="en" sz="2400" b="1" dirty="0">
              <a:solidFill>
                <a:srgbClr val="FFFFFF"/>
              </a:solidFill>
              <a:latin typeface="Calibri" panose="020F0502020204030204" pitchFamily="34" charset="0"/>
              <a:cs typeface="Calibri" panose="020F050202020403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475799756"/>
              </p:ext>
            </p:extLst>
          </p:nvPr>
        </p:nvGraphicFramePr>
        <p:xfrm>
          <a:off x="153575" y="783780"/>
          <a:ext cx="7481888" cy="3435845"/>
        </p:xfrm>
        <a:graphic>
          <a:graphicData uri="http://schemas.openxmlformats.org/drawingml/2006/table">
            <a:tbl>
              <a:tblPr/>
              <a:tblGrid>
                <a:gridCol w="7481888"/>
              </a:tblGrid>
              <a:tr h="3435845">
                <a:tc>
                  <a:txBody>
                    <a:bodyPr/>
                    <a:lstStyle/>
                    <a:p>
                      <a:pPr rtl="0" fontAlgn="base"/>
                      <a:r>
                        <a:rPr lang="en-US" sz="1800" b="0" i="0" u="none" strike="noStrike" cap="none" dirty="0" smtClean="0">
                          <a:solidFill>
                            <a:schemeClr val="tx1"/>
                          </a:solidFill>
                          <a:effectLst/>
                          <a:latin typeface="Calibri" pitchFamily="34" charset="0"/>
                          <a:ea typeface="+mn-ea"/>
                          <a:cs typeface="Calibri" pitchFamily="34" charset="0"/>
                          <a:sym typeface="Arial"/>
                        </a:rPr>
                        <a:t>Create</a:t>
                      </a:r>
                      <a:r>
                        <a:rPr lang="en-US" sz="1800" b="0" i="0" u="none" strike="noStrike" cap="none" baseline="0" dirty="0" smtClean="0">
                          <a:solidFill>
                            <a:schemeClr val="tx1"/>
                          </a:solidFill>
                          <a:effectLst/>
                          <a:latin typeface="Calibri" pitchFamily="34" charset="0"/>
                          <a:ea typeface="+mn-ea"/>
                          <a:cs typeface="Calibri" pitchFamily="34" charset="0"/>
                          <a:sym typeface="Arial"/>
                        </a:rPr>
                        <a:t> a vector of 10  integers</a:t>
                      </a:r>
                    </a:p>
                    <a:p>
                      <a:pPr rtl="0" fontAlgn="base"/>
                      <a:r>
                        <a:rPr lang="en-US" sz="1800" b="0" i="0" u="none" strike="noStrike" cap="none" baseline="0" dirty="0" smtClean="0">
                          <a:solidFill>
                            <a:schemeClr val="tx1"/>
                          </a:solidFill>
                          <a:effectLst/>
                          <a:latin typeface="Calibri" pitchFamily="34" charset="0"/>
                          <a:ea typeface="+mn-ea"/>
                          <a:cs typeface="Calibri" pitchFamily="34" charset="0"/>
                          <a:sym typeface="Arial"/>
                        </a:rPr>
                        <a:t>Apply following functions on it and observe the output by printing the contents.</a:t>
                      </a:r>
                    </a:p>
                    <a:p>
                      <a:pPr marL="342900" indent="-342900" rtl="0" fontAlgn="base">
                        <a:buFont typeface="+mj-lt"/>
                        <a:buAutoNum type="arabicPeriod"/>
                      </a:pPr>
                      <a:r>
                        <a:rPr lang="en-US" sz="1800" b="0" i="0" u="none" strike="noStrike" cap="none" baseline="0" dirty="0" smtClean="0">
                          <a:solidFill>
                            <a:schemeClr val="tx1"/>
                          </a:solidFill>
                          <a:effectLst/>
                          <a:latin typeface="Calibri" pitchFamily="34" charset="0"/>
                          <a:ea typeface="+mn-ea"/>
                          <a:cs typeface="Calibri" pitchFamily="34" charset="0"/>
                          <a:sym typeface="Arial"/>
                        </a:rPr>
                        <a:t>begin</a:t>
                      </a:r>
                    </a:p>
                    <a:p>
                      <a:pPr marL="342900" indent="-342900" rtl="0" fontAlgn="base">
                        <a:buFont typeface="+mj-lt"/>
                        <a:buAutoNum type="arabicPeriod"/>
                      </a:pPr>
                      <a:r>
                        <a:rPr lang="en-US" sz="1800" b="0" i="0" u="none" strike="noStrike" cap="none" baseline="0" dirty="0" smtClean="0">
                          <a:solidFill>
                            <a:schemeClr val="tx1"/>
                          </a:solidFill>
                          <a:effectLst/>
                          <a:latin typeface="Calibri" pitchFamily="34" charset="0"/>
                          <a:ea typeface="+mn-ea"/>
                          <a:cs typeface="Calibri" pitchFamily="34" charset="0"/>
                          <a:sym typeface="Arial"/>
                        </a:rPr>
                        <a:t>end</a:t>
                      </a:r>
                    </a:p>
                    <a:p>
                      <a:pPr marL="342900" indent="-342900" rtl="0" fontAlgn="base">
                        <a:buFont typeface="+mj-lt"/>
                        <a:buAutoNum type="arabicPeriod"/>
                      </a:pPr>
                      <a:r>
                        <a:rPr lang="en-US" sz="1800" b="0" i="0" u="none" strike="noStrike" cap="none" baseline="0" dirty="0" smtClean="0">
                          <a:solidFill>
                            <a:schemeClr val="tx1"/>
                          </a:solidFill>
                          <a:effectLst/>
                          <a:latin typeface="Calibri" pitchFamily="34" charset="0"/>
                          <a:ea typeface="+mn-ea"/>
                          <a:cs typeface="Calibri" pitchFamily="34" charset="0"/>
                          <a:sym typeface="Arial"/>
                        </a:rPr>
                        <a:t>next</a:t>
                      </a:r>
                    </a:p>
                    <a:p>
                      <a:pPr marL="342900" indent="-342900" rtl="0" fontAlgn="base">
                        <a:buFont typeface="+mj-lt"/>
                        <a:buAutoNum type="arabicPeriod"/>
                      </a:pPr>
                      <a:r>
                        <a:rPr lang="en-US" sz="1800" b="0" i="0" u="none" strike="noStrike" cap="none" baseline="0" dirty="0" err="1" smtClean="0">
                          <a:solidFill>
                            <a:schemeClr val="tx1"/>
                          </a:solidFill>
                          <a:effectLst/>
                          <a:latin typeface="Calibri" pitchFamily="34" charset="0"/>
                          <a:ea typeface="+mn-ea"/>
                          <a:cs typeface="Calibri" pitchFamily="34" charset="0"/>
                          <a:sym typeface="Arial"/>
                        </a:rPr>
                        <a:t>prev</a:t>
                      </a:r>
                      <a:endParaRPr lang="en-US" sz="1800" b="0" i="0" u="none" strike="noStrike" cap="none" baseline="0" dirty="0" smtClean="0">
                        <a:solidFill>
                          <a:schemeClr val="tx1"/>
                        </a:solidFill>
                        <a:effectLst/>
                        <a:latin typeface="Calibri" pitchFamily="34" charset="0"/>
                        <a:ea typeface="+mn-ea"/>
                        <a:cs typeface="Calibri" pitchFamily="34" charset="0"/>
                        <a:sym typeface="Arial"/>
                      </a:endParaRPr>
                    </a:p>
                    <a:p>
                      <a:pPr marL="342900" indent="-342900" rtl="0" fontAlgn="base">
                        <a:buFont typeface="+mj-lt"/>
                        <a:buAutoNum type="arabicPeriod"/>
                      </a:pPr>
                      <a:r>
                        <a:rPr lang="en-US" sz="1800" b="0" i="0" u="none" strike="noStrike" cap="none" baseline="0" dirty="0" smtClean="0">
                          <a:solidFill>
                            <a:schemeClr val="tx1"/>
                          </a:solidFill>
                          <a:effectLst/>
                          <a:latin typeface="Calibri" pitchFamily="34" charset="0"/>
                          <a:ea typeface="+mn-ea"/>
                          <a:cs typeface="Calibri" pitchFamily="34" charset="0"/>
                          <a:sym typeface="Arial"/>
                        </a:rPr>
                        <a:t>distance</a:t>
                      </a:r>
                    </a:p>
                    <a:p>
                      <a:pPr marL="342900" indent="-342900" rtl="0" fontAlgn="base">
                        <a:buFont typeface="+mj-lt"/>
                        <a:buAutoNum type="arabicPeriod"/>
                      </a:pPr>
                      <a:r>
                        <a:rPr lang="en-US" sz="1800" b="0" i="0" u="none" strike="noStrike" cap="none" baseline="0" dirty="0" smtClean="0">
                          <a:solidFill>
                            <a:schemeClr val="tx1"/>
                          </a:solidFill>
                          <a:effectLst/>
                          <a:latin typeface="Calibri" pitchFamily="34" charset="0"/>
                          <a:ea typeface="+mn-ea"/>
                          <a:cs typeface="Calibri" pitchFamily="34" charset="0"/>
                          <a:sym typeface="Arial"/>
                        </a:rPr>
                        <a:t>advance</a:t>
                      </a:r>
                    </a:p>
                  </a:txBody>
                  <a:tcPr marL="0" marR="0" marT="0" marB="0" anchor="ctr">
                    <a:lnL>
                      <a:noFill/>
                    </a:lnL>
                    <a:lnR>
                      <a:noFill/>
                    </a:lnR>
                    <a:lnT>
                      <a:noFill/>
                    </a:lnT>
                    <a:lnB>
                      <a:noFill/>
                    </a:lnB>
                  </a:tcPr>
                </a:tc>
              </a:tr>
            </a:tbl>
          </a:graphicData>
        </a:graphic>
      </p:graphicFrame>
    </p:spTree>
    <p:extLst>
      <p:ext uri="{BB962C8B-B14F-4D97-AF65-F5344CB8AC3E}">
        <p14:creationId xmlns:p14="http://schemas.microsoft.com/office/powerpoint/2010/main" val="45482384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r>
              <a:rPr lang="en-US" sz="1800" dirty="0">
                <a:latin typeface="Calibri" pitchFamily="34" charset="0"/>
                <a:cs typeface="Calibri" pitchFamily="34" charset="0"/>
              </a:rPr>
              <a:t>Array and Vector are contiguous containers, </a:t>
            </a:r>
            <a:r>
              <a:rPr lang="en-US" sz="1800" dirty="0" err="1">
                <a:latin typeface="Calibri" pitchFamily="34" charset="0"/>
                <a:cs typeface="Calibri" pitchFamily="34" charset="0"/>
              </a:rPr>
              <a:t>i.e</a:t>
            </a:r>
            <a:r>
              <a:rPr lang="en-US" sz="1800" dirty="0">
                <a:latin typeface="Calibri" pitchFamily="34" charset="0"/>
                <a:cs typeface="Calibri" pitchFamily="34" charset="0"/>
              </a:rPr>
              <a:t> they store their data on continuous </a:t>
            </a:r>
            <a:r>
              <a:rPr lang="en-US" sz="1800" dirty="0" smtClean="0">
                <a:latin typeface="Calibri" pitchFamily="34" charset="0"/>
                <a:cs typeface="Calibri" pitchFamily="34" charset="0"/>
              </a:rPr>
              <a:t>memory</a:t>
            </a:r>
          </a:p>
          <a:p>
            <a:r>
              <a:rPr lang="en-US" sz="1800" dirty="0" smtClean="0">
                <a:latin typeface="Calibri" pitchFamily="34" charset="0"/>
                <a:cs typeface="Calibri" pitchFamily="34" charset="0"/>
              </a:rPr>
              <a:t/>
            </a:r>
            <a:br>
              <a:rPr lang="en-US" sz="1800" dirty="0" smtClean="0">
                <a:latin typeface="Calibri" pitchFamily="34" charset="0"/>
                <a:cs typeface="Calibri" pitchFamily="34" charset="0"/>
              </a:rPr>
            </a:br>
            <a:r>
              <a:rPr lang="en-US" sz="1800" dirty="0" smtClean="0">
                <a:latin typeface="Calibri" pitchFamily="34" charset="0"/>
                <a:cs typeface="Calibri" pitchFamily="34" charset="0"/>
              </a:rPr>
              <a:t>The </a:t>
            </a:r>
            <a:r>
              <a:rPr lang="en-US" sz="1800" dirty="0">
                <a:latin typeface="Calibri" pitchFamily="34" charset="0"/>
                <a:cs typeface="Calibri" pitchFamily="34" charset="0"/>
              </a:rPr>
              <a:t>the insert operation at the middle of vector/array is very costly (in terms of number of </a:t>
            </a:r>
            <a:r>
              <a:rPr lang="en-US" sz="1800" dirty="0" smtClean="0">
                <a:latin typeface="Calibri" pitchFamily="34" charset="0"/>
                <a:cs typeface="Calibri" pitchFamily="34" charset="0"/>
              </a:rPr>
              <a:t>operation </a:t>
            </a:r>
            <a:r>
              <a:rPr lang="en-US" sz="1800" dirty="0">
                <a:latin typeface="Calibri" pitchFamily="34" charset="0"/>
                <a:cs typeface="Calibri" pitchFamily="34" charset="0"/>
              </a:rPr>
              <a:t>and process time) because we have to shift all the elements, linked list overcome this problem. </a:t>
            </a:r>
            <a:endParaRPr lang="en-US" sz="1800" dirty="0" smtClean="0">
              <a:latin typeface="Calibri" pitchFamily="34" charset="0"/>
              <a:cs typeface="Calibri" pitchFamily="34" charset="0"/>
            </a:endParaRPr>
          </a:p>
          <a:p>
            <a:endParaRPr lang="en-US" sz="1800" dirty="0">
              <a:latin typeface="Calibri" pitchFamily="34" charset="0"/>
              <a:cs typeface="Calibri" pitchFamily="34" charset="0"/>
            </a:endParaRPr>
          </a:p>
          <a:p>
            <a:r>
              <a:rPr lang="en-US" sz="1800" dirty="0" smtClean="0">
                <a:latin typeface="Calibri" pitchFamily="34" charset="0"/>
                <a:cs typeface="Calibri" pitchFamily="34" charset="0"/>
              </a:rPr>
              <a:t>Linked </a:t>
            </a:r>
            <a:r>
              <a:rPr lang="en-US" sz="1800" dirty="0">
                <a:latin typeface="Calibri" pitchFamily="34" charset="0"/>
                <a:cs typeface="Calibri" pitchFamily="34" charset="0"/>
              </a:rPr>
              <a:t>list can be implemented by using the list container.</a:t>
            </a:r>
          </a:p>
        </p:txBody>
      </p:sp>
      <p:sp>
        <p:nvSpPr>
          <p:cNvPr id="8" name="Google Shape;99;p19">
            <a:extLst>
              <a:ext uri="{FF2B5EF4-FFF2-40B4-BE49-F238E27FC236}">
                <a16:creationId xmlns="" xmlns:a16="http://schemas.microsoft.com/office/drawing/2014/main" id="{8A90869E-2300-483D-BE0B-A73EFF819635}"/>
              </a:ext>
            </a:extLst>
          </p:cNvPr>
          <p:cNvSpPr txBox="1">
            <a:spLocks/>
          </p:cNvSpPr>
          <p:nvPr/>
        </p:nvSpPr>
        <p:spPr>
          <a:xfrm>
            <a:off x="389700" y="92375"/>
            <a:ext cx="8646274"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smtClean="0">
                <a:solidFill>
                  <a:srgbClr val="FFFFFF"/>
                </a:solidFill>
                <a:latin typeface="Calibri" panose="020F0502020204030204" pitchFamily="34" charset="0"/>
                <a:cs typeface="Calibri" panose="020F0502020204030204" pitchFamily="34" charset="0"/>
              </a:rPr>
              <a:t>Container - List</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013880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5856" y="636905"/>
            <a:ext cx="4559272" cy="4379804"/>
          </a:xfrm>
          <a:prstGeom prst="rect">
            <a:avLst/>
          </a:prstGeom>
          <a:noFill/>
          <a:ln>
            <a:solidFill>
              <a:schemeClr val="tx1"/>
            </a:solidFill>
          </a:ln>
        </p:spPr>
        <p:txBody>
          <a:bodyPr spcFirstLastPara="1" wrap="square" lIns="91425" tIns="91425" rIns="91425" bIns="91425" anchor="t" anchorCtr="0">
            <a:noAutofit/>
          </a:bodyPr>
          <a:lstStyle/>
          <a:p>
            <a:r>
              <a:rPr lang="en-US" sz="1800" dirty="0">
                <a:latin typeface="Calibri" pitchFamily="34" charset="0"/>
                <a:cs typeface="Calibri" pitchFamily="34" charset="0"/>
              </a:rPr>
              <a:t>include &lt;</a:t>
            </a:r>
            <a:r>
              <a:rPr lang="en-US" sz="1800" dirty="0" err="1">
                <a:latin typeface="Calibri" pitchFamily="34" charset="0"/>
                <a:cs typeface="Calibri" pitchFamily="34" charset="0"/>
              </a:rPr>
              <a:t>iostream</a:t>
            </a:r>
            <a:r>
              <a:rPr lang="en-US" sz="1800" dirty="0">
                <a:latin typeface="Calibri" pitchFamily="34" charset="0"/>
                <a:cs typeface="Calibri" pitchFamily="34" charset="0"/>
              </a:rPr>
              <a:t>&gt;</a:t>
            </a:r>
          </a:p>
          <a:p>
            <a:r>
              <a:rPr lang="en-US" sz="1800" dirty="0">
                <a:latin typeface="Calibri" pitchFamily="34" charset="0"/>
                <a:cs typeface="Calibri" pitchFamily="34" charset="0"/>
              </a:rPr>
              <a:t>#include &lt;list&gt;</a:t>
            </a:r>
          </a:p>
          <a:p>
            <a:r>
              <a:rPr lang="en-US" sz="1800" dirty="0">
                <a:latin typeface="Calibri" pitchFamily="34" charset="0"/>
                <a:cs typeface="Calibri" pitchFamily="34" charset="0"/>
              </a:rPr>
              <a:t>u</a:t>
            </a:r>
            <a:r>
              <a:rPr lang="en-US" sz="1800" dirty="0" smtClean="0">
                <a:latin typeface="Calibri" pitchFamily="34" charset="0"/>
                <a:cs typeface="Calibri" pitchFamily="34" charset="0"/>
              </a:rPr>
              <a:t>sing namespace </a:t>
            </a:r>
            <a:r>
              <a:rPr lang="en-US" sz="1800" dirty="0" err="1" smtClean="0">
                <a:latin typeface="Calibri" pitchFamily="34" charset="0"/>
                <a:cs typeface="Calibri" pitchFamily="34" charset="0"/>
              </a:rPr>
              <a:t>std</a:t>
            </a:r>
            <a:r>
              <a:rPr lang="en-US" sz="1800" dirty="0" smtClean="0">
                <a:latin typeface="Calibri" pitchFamily="34" charset="0"/>
                <a:cs typeface="Calibri" pitchFamily="34" charset="0"/>
              </a:rPr>
              <a:t>;</a:t>
            </a:r>
            <a:endParaRPr lang="en-US" sz="1800" dirty="0">
              <a:latin typeface="Calibri" pitchFamily="34" charset="0"/>
              <a:cs typeface="Calibri" pitchFamily="34" charset="0"/>
            </a:endParaRPr>
          </a:p>
          <a:p>
            <a:r>
              <a:rPr lang="en-US" sz="1800" dirty="0" err="1">
                <a:latin typeface="Calibri" pitchFamily="34" charset="0"/>
                <a:cs typeface="Calibri" pitchFamily="34" charset="0"/>
              </a:rPr>
              <a:t>int</a:t>
            </a:r>
            <a:r>
              <a:rPr lang="en-US" sz="1800" dirty="0">
                <a:latin typeface="Calibri" pitchFamily="34" charset="0"/>
                <a:cs typeface="Calibri" pitchFamily="34" charset="0"/>
              </a:rPr>
              <a:t> main()</a:t>
            </a:r>
          </a:p>
          <a:p>
            <a:r>
              <a:rPr lang="en-US" sz="1800" dirty="0">
                <a:latin typeface="Calibri" pitchFamily="34" charset="0"/>
                <a:cs typeface="Calibri" pitchFamily="34" charset="0"/>
              </a:rPr>
              <a:t>{</a:t>
            </a:r>
          </a:p>
          <a:p>
            <a:r>
              <a:rPr lang="en-US" sz="1800" dirty="0">
                <a:latin typeface="Calibri" pitchFamily="34" charset="0"/>
                <a:cs typeface="Calibri" pitchFamily="34" charset="0"/>
              </a:rPr>
              <a:t>    </a:t>
            </a:r>
            <a:r>
              <a:rPr lang="en-US" sz="1800" dirty="0" smtClean="0">
                <a:latin typeface="Calibri" pitchFamily="34" charset="0"/>
                <a:cs typeface="Calibri" pitchFamily="34" charset="0"/>
              </a:rPr>
              <a:t>list&lt;</a:t>
            </a:r>
            <a:r>
              <a:rPr lang="en-US" sz="1800" dirty="0" err="1" smtClean="0">
                <a:latin typeface="Calibri" pitchFamily="34" charset="0"/>
                <a:cs typeface="Calibri" pitchFamily="34" charset="0"/>
              </a:rPr>
              <a:t>int</a:t>
            </a:r>
            <a:r>
              <a:rPr lang="en-US" sz="1800" dirty="0">
                <a:latin typeface="Calibri" pitchFamily="34" charset="0"/>
                <a:cs typeface="Calibri" pitchFamily="34" charset="0"/>
              </a:rPr>
              <a:t>&gt; l;</a:t>
            </a:r>
          </a:p>
          <a:p>
            <a:r>
              <a:rPr lang="en-US" sz="1800" dirty="0" smtClean="0">
                <a:latin typeface="Calibri" pitchFamily="34" charset="0"/>
                <a:cs typeface="Calibri" pitchFamily="34" charset="0"/>
              </a:rPr>
              <a:t>/* </a:t>
            </a:r>
            <a:r>
              <a:rPr lang="en-US" sz="1800" dirty="0">
                <a:latin typeface="Calibri" pitchFamily="34" charset="0"/>
                <a:cs typeface="Calibri" pitchFamily="34" charset="0"/>
              </a:rPr>
              <a:t>Creates a new empty linked list l </a:t>
            </a:r>
            <a:r>
              <a:rPr lang="en-US" sz="1800" dirty="0" smtClean="0">
                <a:latin typeface="Calibri" pitchFamily="34" charset="0"/>
                <a:cs typeface="Calibri" pitchFamily="34" charset="0"/>
              </a:rPr>
              <a:t>*/</a:t>
            </a:r>
          </a:p>
          <a:p>
            <a:endParaRPr lang="en-US" sz="1800" dirty="0">
              <a:latin typeface="Calibri" pitchFamily="34" charset="0"/>
              <a:cs typeface="Calibri" pitchFamily="34" charset="0"/>
            </a:endParaRPr>
          </a:p>
          <a:p>
            <a:r>
              <a:rPr lang="en-US" sz="1800" dirty="0">
                <a:latin typeface="Calibri" pitchFamily="34" charset="0"/>
                <a:cs typeface="Calibri" pitchFamily="34" charset="0"/>
              </a:rPr>
              <a:t> list&lt;</a:t>
            </a:r>
            <a:r>
              <a:rPr lang="en-US" sz="1800" dirty="0" err="1">
                <a:latin typeface="Calibri" pitchFamily="34" charset="0"/>
                <a:cs typeface="Calibri" pitchFamily="34" charset="0"/>
              </a:rPr>
              <a:t>int</a:t>
            </a:r>
            <a:r>
              <a:rPr lang="en-US" sz="1800" dirty="0">
                <a:latin typeface="Calibri" pitchFamily="34" charset="0"/>
                <a:cs typeface="Calibri" pitchFamily="34" charset="0"/>
              </a:rPr>
              <a:t>&gt; </a:t>
            </a:r>
            <a:r>
              <a:rPr lang="en-US" sz="1800" dirty="0" err="1">
                <a:latin typeface="Calibri" pitchFamily="34" charset="0"/>
                <a:cs typeface="Calibri" pitchFamily="34" charset="0"/>
              </a:rPr>
              <a:t>myList</a:t>
            </a:r>
            <a:r>
              <a:rPr lang="en-US" sz="1800" dirty="0">
                <a:latin typeface="Calibri" pitchFamily="34" charset="0"/>
                <a:cs typeface="Calibri" pitchFamily="34" charset="0"/>
              </a:rPr>
              <a:t>{1,2,3};</a:t>
            </a:r>
          </a:p>
          <a:p>
            <a:r>
              <a:rPr lang="en-US" sz="1800" dirty="0">
                <a:latin typeface="Calibri" pitchFamily="34" charset="0"/>
                <a:cs typeface="Calibri" pitchFamily="34" charset="0"/>
              </a:rPr>
              <a:t>    /* creates list with 1,2,3 in it */</a:t>
            </a:r>
          </a:p>
          <a:p>
            <a:r>
              <a:rPr lang="en-US" sz="1800" dirty="0">
                <a:latin typeface="Calibri" pitchFamily="34" charset="0"/>
                <a:cs typeface="Calibri" pitchFamily="34" charset="0"/>
              </a:rPr>
              <a:t>    </a:t>
            </a:r>
          </a:p>
          <a:p>
            <a:r>
              <a:rPr lang="en-US" sz="1800" dirty="0">
                <a:latin typeface="Calibri" pitchFamily="34" charset="0"/>
                <a:cs typeface="Calibri" pitchFamily="34" charset="0"/>
              </a:rPr>
              <a:t>    list&lt;</a:t>
            </a:r>
            <a:r>
              <a:rPr lang="en-US" sz="1800" dirty="0" err="1">
                <a:latin typeface="Calibri" pitchFamily="34" charset="0"/>
                <a:cs typeface="Calibri" pitchFamily="34" charset="0"/>
              </a:rPr>
              <a:t>int</a:t>
            </a:r>
            <a:r>
              <a:rPr lang="en-US" sz="1800" dirty="0">
                <a:latin typeface="Calibri" pitchFamily="34" charset="0"/>
                <a:cs typeface="Calibri" pitchFamily="34" charset="0"/>
              </a:rPr>
              <a:t>&gt; </a:t>
            </a:r>
            <a:r>
              <a:rPr lang="en-US" sz="1800" dirty="0" err="1">
                <a:latin typeface="Calibri" pitchFamily="34" charset="0"/>
                <a:cs typeface="Calibri" pitchFamily="34" charset="0"/>
              </a:rPr>
              <a:t>myNewList</a:t>
            </a:r>
            <a:r>
              <a:rPr lang="en-US" sz="1800" dirty="0">
                <a:latin typeface="Calibri" pitchFamily="34" charset="0"/>
                <a:cs typeface="Calibri" pitchFamily="34" charset="0"/>
              </a:rPr>
              <a:t> = 1;</a:t>
            </a:r>
          </a:p>
          <a:p>
            <a:r>
              <a:rPr lang="en-US" sz="1800" dirty="0">
                <a:latin typeface="Calibri" pitchFamily="34" charset="0"/>
                <a:cs typeface="Calibri" pitchFamily="34" charset="0"/>
              </a:rPr>
              <a:t>    /*  create list </a:t>
            </a:r>
            <a:r>
              <a:rPr lang="en-US" sz="1800" dirty="0" err="1">
                <a:latin typeface="Calibri" pitchFamily="34" charset="0"/>
                <a:cs typeface="Calibri" pitchFamily="34" charset="0"/>
              </a:rPr>
              <a:t>myNewList</a:t>
            </a:r>
            <a:r>
              <a:rPr lang="en-US" sz="1800" dirty="0">
                <a:latin typeface="Calibri" pitchFamily="34" charset="0"/>
                <a:cs typeface="Calibri" pitchFamily="34" charset="0"/>
              </a:rPr>
              <a:t> of integer </a:t>
            </a:r>
          </a:p>
          <a:p>
            <a:r>
              <a:rPr lang="en-US" sz="1800" dirty="0">
                <a:latin typeface="Calibri" pitchFamily="34" charset="0"/>
                <a:cs typeface="Calibri" pitchFamily="34" charset="0"/>
              </a:rPr>
              <a:t>        and copies value of 1 into it*/</a:t>
            </a:r>
          </a:p>
          <a:p>
            <a:r>
              <a:rPr lang="en-US" sz="1800" dirty="0" smtClean="0">
                <a:latin typeface="Calibri" pitchFamily="34" charset="0"/>
                <a:cs typeface="Calibri" pitchFamily="34" charset="0"/>
              </a:rPr>
              <a:t>}</a:t>
            </a:r>
          </a:p>
          <a:p>
            <a:r>
              <a:rPr lang="en-IN" sz="1800" dirty="0">
                <a:latin typeface="Calibri" pitchFamily="34" charset="0"/>
                <a:cs typeface="Calibri" pitchFamily="34" charset="0"/>
              </a:rPr>
              <a:t/>
            </a:r>
            <a:br>
              <a:rPr lang="en-IN" sz="1800" dirty="0">
                <a:latin typeface="Calibri" pitchFamily="34" charset="0"/>
                <a:cs typeface="Calibri" pitchFamily="34" charset="0"/>
              </a:rPr>
            </a:br>
            <a:endParaRPr lang="en-IN" sz="1800" dirty="0">
              <a:latin typeface="Calibri" pitchFamily="34" charset="0"/>
              <a:cs typeface="Calibri" pitchFamily="34" charset="0"/>
            </a:endParaRPr>
          </a:p>
        </p:txBody>
      </p:sp>
      <p:sp>
        <p:nvSpPr>
          <p:cNvPr id="8" name="Google Shape;99;p19">
            <a:extLst>
              <a:ext uri="{FF2B5EF4-FFF2-40B4-BE49-F238E27FC236}">
                <a16:creationId xmlns=""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b="1" dirty="0" smtClean="0">
                <a:solidFill>
                  <a:srgbClr val="FFFFFF"/>
                </a:solidFill>
                <a:latin typeface="Calibri"/>
                <a:cs typeface="Calibri"/>
              </a:rPr>
              <a:t>List</a:t>
            </a:r>
            <a:endParaRPr lang="en" sz="2400" b="1" dirty="0">
              <a:solidFill>
                <a:srgbClr val="FFFFFF"/>
              </a:solidFill>
              <a:latin typeface="Calibri" panose="020F0502020204030204" pitchFamily="34" charset="0"/>
              <a:cs typeface="Calibri" panose="020F0502020204030204" pitchFamily="34" charset="0"/>
            </a:endParaRPr>
          </a:p>
        </p:txBody>
      </p:sp>
      <p:pic>
        <p:nvPicPr>
          <p:cNvPr id="4098" name="Picture 2" descr="List creation examp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61839" y="2826807"/>
            <a:ext cx="3076575" cy="189547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4655128" y="636905"/>
            <a:ext cx="4405745" cy="4247317"/>
          </a:xfrm>
          <a:prstGeom prst="rect">
            <a:avLst/>
          </a:prstGeom>
          <a:noFill/>
          <a:ln>
            <a:solidFill>
              <a:schemeClr val="tx1"/>
            </a:solidFill>
          </a:ln>
        </p:spPr>
        <p:txBody>
          <a:bodyPr wrap="square" rtlCol="0">
            <a:spAutoFit/>
          </a:bodyPr>
          <a:lstStyle/>
          <a:p>
            <a:r>
              <a:rPr lang="en-US" sz="1800" dirty="0">
                <a:latin typeface="Calibri" pitchFamily="34" charset="0"/>
                <a:cs typeface="Calibri" pitchFamily="34" charset="0"/>
              </a:rPr>
              <a:t>Similar to vector and array, lists can also be initialized with parameters,</a:t>
            </a:r>
          </a:p>
          <a:p>
            <a:r>
              <a:rPr lang="en-US" sz="1800" dirty="0">
                <a:latin typeface="Calibri" pitchFamily="34" charset="0"/>
                <a:cs typeface="Calibri" pitchFamily="34" charset="0"/>
              </a:rPr>
              <a:t/>
            </a:r>
            <a:br>
              <a:rPr lang="en-US" sz="1800" dirty="0">
                <a:latin typeface="Calibri" pitchFamily="34" charset="0"/>
                <a:cs typeface="Calibri" pitchFamily="34" charset="0"/>
              </a:rPr>
            </a:br>
            <a:r>
              <a:rPr lang="en-US" sz="1800" dirty="0">
                <a:latin typeface="Calibri" pitchFamily="34" charset="0"/>
                <a:cs typeface="Calibri" pitchFamily="34" charset="0"/>
              </a:rPr>
              <a:t>list&lt;</a:t>
            </a:r>
            <a:r>
              <a:rPr lang="en-US" sz="1800" dirty="0" err="1">
                <a:latin typeface="Calibri" pitchFamily="34" charset="0"/>
                <a:cs typeface="Calibri" pitchFamily="34" charset="0"/>
              </a:rPr>
              <a:t>int</a:t>
            </a:r>
            <a:r>
              <a:rPr lang="en-US" sz="1800" dirty="0">
                <a:latin typeface="Calibri" pitchFamily="34" charset="0"/>
                <a:cs typeface="Calibri" pitchFamily="34" charset="0"/>
              </a:rPr>
              <a:t>&gt; l{1,2,3}; </a:t>
            </a:r>
            <a:endParaRPr lang="en-US" sz="1800" dirty="0" smtClean="0">
              <a:latin typeface="Calibri" pitchFamily="34" charset="0"/>
              <a:cs typeface="Calibri" pitchFamily="34" charset="0"/>
            </a:endParaRPr>
          </a:p>
          <a:p>
            <a:endParaRPr lang="en-US" sz="1800" dirty="0">
              <a:latin typeface="Calibri" pitchFamily="34" charset="0"/>
              <a:cs typeface="Calibri" pitchFamily="34" charset="0"/>
            </a:endParaRPr>
          </a:p>
          <a:p>
            <a:endParaRPr lang="en-US" sz="1800" dirty="0" smtClean="0">
              <a:latin typeface="Calibri" pitchFamily="34" charset="0"/>
              <a:cs typeface="Calibri" pitchFamily="34" charset="0"/>
            </a:endParaRPr>
          </a:p>
          <a:p>
            <a:endParaRPr lang="en-US" sz="1800" dirty="0">
              <a:latin typeface="Calibri" pitchFamily="34" charset="0"/>
              <a:cs typeface="Calibri" pitchFamily="34" charset="0"/>
            </a:endParaRPr>
          </a:p>
          <a:p>
            <a:endParaRPr lang="en-US" sz="1800" dirty="0" smtClean="0">
              <a:latin typeface="Calibri" pitchFamily="34" charset="0"/>
              <a:cs typeface="Calibri" pitchFamily="34" charset="0"/>
            </a:endParaRPr>
          </a:p>
          <a:p>
            <a:endParaRPr lang="en-US" sz="1800" dirty="0">
              <a:latin typeface="Calibri" pitchFamily="34" charset="0"/>
              <a:cs typeface="Calibri" pitchFamily="34" charset="0"/>
            </a:endParaRPr>
          </a:p>
          <a:p>
            <a:endParaRPr lang="en-US" sz="1800" dirty="0" smtClean="0">
              <a:latin typeface="Calibri" pitchFamily="34" charset="0"/>
              <a:cs typeface="Calibri" pitchFamily="34" charset="0"/>
            </a:endParaRPr>
          </a:p>
          <a:p>
            <a:endParaRPr lang="en-US" sz="1800" dirty="0">
              <a:latin typeface="Calibri" pitchFamily="34" charset="0"/>
              <a:cs typeface="Calibri" pitchFamily="34" charset="0"/>
            </a:endParaRPr>
          </a:p>
          <a:p>
            <a:endParaRPr lang="en-US" sz="1800" dirty="0" smtClean="0">
              <a:latin typeface="Calibri" pitchFamily="34" charset="0"/>
              <a:cs typeface="Calibri" pitchFamily="34" charset="0"/>
            </a:endParaRPr>
          </a:p>
          <a:p>
            <a:endParaRPr lang="en-US" sz="1800" dirty="0">
              <a:latin typeface="Calibri" pitchFamily="34" charset="0"/>
              <a:cs typeface="Calibri" pitchFamily="34" charset="0"/>
            </a:endParaRPr>
          </a:p>
          <a:p>
            <a:endParaRPr lang="en-US" sz="1800" dirty="0" smtClean="0">
              <a:latin typeface="Calibri" pitchFamily="34" charset="0"/>
              <a:cs typeface="Calibri" pitchFamily="34" charset="0"/>
            </a:endParaRPr>
          </a:p>
          <a:p>
            <a:endParaRPr lang="en-US" sz="1800" dirty="0">
              <a:latin typeface="Calibri" pitchFamily="34" charset="0"/>
              <a:cs typeface="Calibri" pitchFamily="34" charset="0"/>
            </a:endParaRPr>
          </a:p>
        </p:txBody>
      </p:sp>
    </p:spTree>
    <p:extLst>
      <p:ext uri="{BB962C8B-B14F-4D97-AF65-F5344CB8AC3E}">
        <p14:creationId xmlns:p14="http://schemas.microsoft.com/office/powerpoint/2010/main" val="16620342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5854" y="636905"/>
            <a:ext cx="9048145" cy="4379804"/>
          </a:xfrm>
          <a:prstGeom prst="rect">
            <a:avLst/>
          </a:prstGeom>
          <a:noFill/>
          <a:ln>
            <a:solidFill>
              <a:schemeClr val="tx1"/>
            </a:solidFill>
          </a:ln>
        </p:spPr>
        <p:txBody>
          <a:bodyPr spcFirstLastPara="1" wrap="square" lIns="91425" tIns="91425" rIns="91425" bIns="91425" anchor="t" anchorCtr="0">
            <a:noAutofit/>
          </a:bodyPr>
          <a:lstStyle/>
          <a:p>
            <a:r>
              <a:rPr lang="en-US" sz="1800" dirty="0">
                <a:latin typeface="Calibri" pitchFamily="34" charset="0"/>
                <a:cs typeface="Calibri" pitchFamily="34" charset="0"/>
              </a:rPr>
              <a:t>empty </a:t>
            </a:r>
            <a:r>
              <a:rPr lang="en-US" sz="1800" dirty="0" smtClean="0">
                <a:latin typeface="Calibri" pitchFamily="34" charset="0"/>
                <a:cs typeface="Calibri" pitchFamily="34" charset="0"/>
              </a:rPr>
              <a:t>function :This </a:t>
            </a:r>
            <a:r>
              <a:rPr lang="en-US" sz="1800" dirty="0">
                <a:latin typeface="Calibri" pitchFamily="34" charset="0"/>
                <a:cs typeface="Calibri" pitchFamily="34" charset="0"/>
              </a:rPr>
              <a:t>method returns true if the list is empty else returns false</a:t>
            </a:r>
            <a:r>
              <a:rPr lang="en-US" sz="1800" dirty="0" smtClean="0">
                <a:latin typeface="Calibri" pitchFamily="34" charset="0"/>
                <a:cs typeface="Calibri" pitchFamily="34" charset="0"/>
              </a:rPr>
              <a:t>.</a:t>
            </a:r>
          </a:p>
          <a:p>
            <a:endParaRPr lang="en-US" sz="1800" dirty="0">
              <a:latin typeface="Calibri" pitchFamily="34" charset="0"/>
              <a:cs typeface="Calibri" pitchFamily="34" charset="0"/>
            </a:endParaRPr>
          </a:p>
          <a:p>
            <a:r>
              <a:rPr lang="en-US" sz="1800" dirty="0">
                <a:latin typeface="Calibri" pitchFamily="34" charset="0"/>
                <a:cs typeface="Calibri" pitchFamily="34" charset="0"/>
              </a:rPr>
              <a:t>size </a:t>
            </a:r>
            <a:r>
              <a:rPr lang="en-US" sz="1800" dirty="0" smtClean="0">
                <a:latin typeface="Calibri" pitchFamily="34" charset="0"/>
                <a:cs typeface="Calibri" pitchFamily="34" charset="0"/>
              </a:rPr>
              <a:t>function : This </a:t>
            </a:r>
            <a:r>
              <a:rPr lang="en-US" sz="1800" dirty="0">
                <a:latin typeface="Calibri" pitchFamily="34" charset="0"/>
                <a:cs typeface="Calibri" pitchFamily="34" charset="0"/>
              </a:rPr>
              <a:t>method can be used to find the number of elements present in the list.</a:t>
            </a:r>
          </a:p>
          <a:p>
            <a:endParaRPr lang="en-US" sz="1800" dirty="0" smtClean="0">
              <a:latin typeface="Calibri" pitchFamily="34" charset="0"/>
              <a:cs typeface="Calibri" pitchFamily="34" charset="0"/>
            </a:endParaRPr>
          </a:p>
          <a:p>
            <a:r>
              <a:rPr lang="en-US" sz="1800" dirty="0" smtClean="0">
                <a:latin typeface="Calibri" pitchFamily="34" charset="0"/>
                <a:cs typeface="Calibri" pitchFamily="34" charset="0"/>
              </a:rPr>
              <a:t>front </a:t>
            </a:r>
            <a:r>
              <a:rPr lang="en-US" sz="1800" dirty="0">
                <a:latin typeface="Calibri" pitchFamily="34" charset="0"/>
                <a:cs typeface="Calibri" pitchFamily="34" charset="0"/>
              </a:rPr>
              <a:t>and back </a:t>
            </a:r>
            <a:r>
              <a:rPr lang="en-US" sz="1800" dirty="0" smtClean="0">
                <a:latin typeface="Calibri" pitchFamily="34" charset="0"/>
                <a:cs typeface="Calibri" pitchFamily="34" charset="0"/>
              </a:rPr>
              <a:t>function : front</a:t>
            </a:r>
            <a:r>
              <a:rPr lang="en-US" sz="1800" dirty="0">
                <a:latin typeface="Calibri" pitchFamily="34" charset="0"/>
                <a:cs typeface="Calibri" pitchFamily="34" charset="0"/>
              </a:rPr>
              <a:t>() is used to get the first element of the list from the start while back() is used to get the first element of the list from the back</a:t>
            </a:r>
            <a:r>
              <a:rPr lang="en-US" sz="1800" dirty="0" smtClean="0">
                <a:latin typeface="Calibri" pitchFamily="34" charset="0"/>
                <a:cs typeface="Calibri" pitchFamily="34" charset="0"/>
              </a:rPr>
              <a:t>.</a:t>
            </a:r>
          </a:p>
          <a:p>
            <a:endParaRPr lang="en-US" sz="1800" dirty="0" smtClean="0">
              <a:latin typeface="Calibri" pitchFamily="34" charset="0"/>
              <a:cs typeface="Calibri" pitchFamily="34" charset="0"/>
            </a:endParaRPr>
          </a:p>
          <a:p>
            <a:r>
              <a:rPr lang="en-US" sz="1800" dirty="0" smtClean="0">
                <a:latin typeface="Calibri" pitchFamily="34" charset="0"/>
                <a:cs typeface="Calibri" pitchFamily="34" charset="0"/>
              </a:rPr>
              <a:t>reverse</a:t>
            </a:r>
            <a:r>
              <a:rPr lang="en-US" sz="1800" dirty="0">
                <a:latin typeface="Calibri" pitchFamily="34" charset="0"/>
                <a:cs typeface="Calibri" pitchFamily="34" charset="0"/>
              </a:rPr>
              <a:t> </a:t>
            </a:r>
            <a:r>
              <a:rPr lang="en-US" sz="1800" dirty="0" smtClean="0">
                <a:latin typeface="Calibri" pitchFamily="34" charset="0"/>
                <a:cs typeface="Calibri" pitchFamily="34" charset="0"/>
              </a:rPr>
              <a:t>function :This </a:t>
            </a:r>
            <a:r>
              <a:rPr lang="en-US" sz="1800" dirty="0">
                <a:latin typeface="Calibri" pitchFamily="34" charset="0"/>
                <a:cs typeface="Calibri" pitchFamily="34" charset="0"/>
              </a:rPr>
              <a:t>method can be used to reverse a list completely</a:t>
            </a:r>
            <a:r>
              <a:rPr lang="en-US" sz="1800" dirty="0" smtClean="0">
                <a:latin typeface="Calibri" pitchFamily="34" charset="0"/>
                <a:cs typeface="Calibri" pitchFamily="34" charset="0"/>
              </a:rPr>
              <a:t>.</a:t>
            </a:r>
          </a:p>
          <a:p>
            <a:endParaRPr lang="en-US" sz="1800" dirty="0">
              <a:latin typeface="Calibri" pitchFamily="34" charset="0"/>
              <a:cs typeface="Calibri" pitchFamily="34" charset="0"/>
            </a:endParaRPr>
          </a:p>
          <a:p>
            <a:r>
              <a:rPr lang="en-US" sz="1800" dirty="0" err="1">
                <a:latin typeface="Calibri" pitchFamily="34" charset="0"/>
                <a:cs typeface="Calibri" pitchFamily="34" charset="0"/>
              </a:rPr>
              <a:t>push_back</a:t>
            </a:r>
            <a:r>
              <a:rPr lang="en-US" sz="1800" dirty="0">
                <a:latin typeface="Calibri" pitchFamily="34" charset="0"/>
                <a:cs typeface="Calibri" pitchFamily="34" charset="0"/>
              </a:rPr>
              <a:t> and </a:t>
            </a:r>
            <a:r>
              <a:rPr lang="en-US" sz="1800" dirty="0" err="1">
                <a:latin typeface="Calibri" pitchFamily="34" charset="0"/>
                <a:cs typeface="Calibri" pitchFamily="34" charset="0"/>
              </a:rPr>
              <a:t>push_front</a:t>
            </a:r>
            <a:r>
              <a:rPr lang="en-US" sz="1800" dirty="0">
                <a:latin typeface="Calibri" pitchFamily="34" charset="0"/>
                <a:cs typeface="Calibri" pitchFamily="34" charset="0"/>
              </a:rPr>
              <a:t> </a:t>
            </a:r>
            <a:r>
              <a:rPr lang="en-US" sz="1800" dirty="0" smtClean="0">
                <a:latin typeface="Calibri" pitchFamily="34" charset="0"/>
                <a:cs typeface="Calibri" pitchFamily="34" charset="0"/>
              </a:rPr>
              <a:t>functions :</a:t>
            </a:r>
            <a:endParaRPr lang="en-US" sz="1800" dirty="0">
              <a:latin typeface="Calibri" pitchFamily="34" charset="0"/>
              <a:cs typeface="Calibri" pitchFamily="34" charset="0"/>
            </a:endParaRPr>
          </a:p>
          <a:p>
            <a:r>
              <a:rPr lang="en-US" sz="1800" dirty="0" err="1">
                <a:latin typeface="Calibri" pitchFamily="34" charset="0"/>
                <a:cs typeface="Calibri" pitchFamily="34" charset="0"/>
              </a:rPr>
              <a:t>push_back</a:t>
            </a:r>
            <a:r>
              <a:rPr lang="en-US" sz="1800" dirty="0">
                <a:latin typeface="Calibri" pitchFamily="34" charset="0"/>
                <a:cs typeface="Calibri" pitchFamily="34" charset="0"/>
              </a:rPr>
              <a:t>(element) method is used to push elements into a list from the back.</a:t>
            </a:r>
          </a:p>
          <a:p>
            <a:r>
              <a:rPr lang="en-US" sz="1800" dirty="0" err="1">
                <a:latin typeface="Calibri" pitchFamily="34" charset="0"/>
                <a:cs typeface="Calibri" pitchFamily="34" charset="0"/>
              </a:rPr>
              <a:t>push_front</a:t>
            </a:r>
            <a:r>
              <a:rPr lang="en-US" sz="1800" dirty="0">
                <a:latin typeface="Calibri" pitchFamily="34" charset="0"/>
                <a:cs typeface="Calibri" pitchFamily="34" charset="0"/>
              </a:rPr>
              <a:t>(element) method is used to push elements into a list from the front.</a:t>
            </a:r>
          </a:p>
          <a:p>
            <a:endParaRPr lang="en-US" sz="1800" dirty="0" smtClean="0">
              <a:latin typeface="Calibri" pitchFamily="34" charset="0"/>
              <a:cs typeface="Calibri" pitchFamily="34" charset="0"/>
            </a:endParaRPr>
          </a:p>
          <a:p>
            <a:r>
              <a:rPr lang="en-US" sz="1800" dirty="0" err="1">
                <a:latin typeface="Calibri" pitchFamily="34" charset="0"/>
                <a:cs typeface="Calibri" pitchFamily="34" charset="0"/>
              </a:rPr>
              <a:t>p</a:t>
            </a:r>
            <a:r>
              <a:rPr lang="en-US" sz="1800" dirty="0" err="1" smtClean="0">
                <a:latin typeface="Calibri" pitchFamily="34" charset="0"/>
                <a:cs typeface="Calibri" pitchFamily="34" charset="0"/>
              </a:rPr>
              <a:t>op_front</a:t>
            </a:r>
            <a:r>
              <a:rPr lang="en-US" sz="1800" dirty="0" smtClean="0">
                <a:latin typeface="Calibri" pitchFamily="34" charset="0"/>
                <a:cs typeface="Calibri" pitchFamily="34" charset="0"/>
              </a:rPr>
              <a:t>() , </a:t>
            </a:r>
            <a:r>
              <a:rPr lang="en-US" sz="1800" dirty="0" err="1" smtClean="0">
                <a:latin typeface="Calibri" pitchFamily="34" charset="0"/>
                <a:cs typeface="Calibri" pitchFamily="34" charset="0"/>
              </a:rPr>
              <a:t>pop_back</a:t>
            </a:r>
            <a:r>
              <a:rPr lang="en-US" sz="1800" dirty="0" smtClean="0">
                <a:latin typeface="Calibri" pitchFamily="34" charset="0"/>
                <a:cs typeface="Calibri" pitchFamily="34" charset="0"/>
              </a:rPr>
              <a:t>(): </a:t>
            </a:r>
            <a:r>
              <a:rPr lang="en-US" sz="1800" dirty="0" err="1">
                <a:latin typeface="Calibri" pitchFamily="34" charset="0"/>
                <a:cs typeface="Calibri" pitchFamily="34" charset="0"/>
              </a:rPr>
              <a:t>pop_front</a:t>
            </a:r>
            <a:r>
              <a:rPr lang="en-US" sz="1800" dirty="0">
                <a:latin typeface="Calibri" pitchFamily="34" charset="0"/>
                <a:cs typeface="Calibri" pitchFamily="34" charset="0"/>
              </a:rPr>
              <a:t>() removes first element from the start of the list. While </a:t>
            </a:r>
            <a:r>
              <a:rPr lang="en-US" sz="1800" dirty="0" err="1">
                <a:latin typeface="Calibri" pitchFamily="34" charset="0"/>
                <a:cs typeface="Calibri" pitchFamily="34" charset="0"/>
              </a:rPr>
              <a:t>pop_back</a:t>
            </a:r>
            <a:r>
              <a:rPr lang="en-US" sz="1800" dirty="0">
                <a:latin typeface="Calibri" pitchFamily="34" charset="0"/>
                <a:cs typeface="Calibri" pitchFamily="34" charset="0"/>
              </a:rPr>
              <a:t>() removes first element from the end of the list.</a:t>
            </a:r>
            <a:endParaRPr lang="en-US" sz="1800" dirty="0" smtClean="0">
              <a:latin typeface="Calibri" pitchFamily="34" charset="0"/>
              <a:cs typeface="Calibri" pitchFamily="34" charset="0"/>
            </a:endParaRPr>
          </a:p>
          <a:p>
            <a:r>
              <a:rPr lang="en-US" sz="1800" dirty="0">
                <a:latin typeface="Calibri" pitchFamily="34" charset="0"/>
                <a:cs typeface="Calibri" pitchFamily="34" charset="0"/>
              </a:rPr>
              <a:t/>
            </a:r>
            <a:br>
              <a:rPr lang="en-US" sz="1800" dirty="0">
                <a:latin typeface="Calibri" pitchFamily="34" charset="0"/>
                <a:cs typeface="Calibri" pitchFamily="34" charset="0"/>
              </a:rPr>
            </a:br>
            <a:endParaRPr lang="en-US" sz="1800" dirty="0">
              <a:latin typeface="Calibri" pitchFamily="34" charset="0"/>
              <a:cs typeface="Calibri" pitchFamily="34" charset="0"/>
            </a:endParaRPr>
          </a:p>
          <a:p>
            <a:endParaRPr lang="en-US" sz="1800" dirty="0">
              <a:latin typeface="Calibri" pitchFamily="34" charset="0"/>
              <a:cs typeface="Calibri" pitchFamily="34" charset="0"/>
            </a:endParaRPr>
          </a:p>
        </p:txBody>
      </p:sp>
      <p:sp>
        <p:nvSpPr>
          <p:cNvPr id="8" name="Google Shape;99;p19">
            <a:extLst>
              <a:ext uri="{FF2B5EF4-FFF2-40B4-BE49-F238E27FC236}">
                <a16:creationId xmlns=""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b="1" dirty="0" smtClean="0">
                <a:solidFill>
                  <a:srgbClr val="FFFFFF"/>
                </a:solidFill>
                <a:latin typeface="Calibri"/>
                <a:cs typeface="Calibri"/>
              </a:rPr>
              <a:t>Functions in List</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1481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5855" y="636905"/>
            <a:ext cx="8952289" cy="4379804"/>
          </a:xfrm>
          <a:prstGeom prst="rect">
            <a:avLst/>
          </a:prstGeom>
          <a:noFill/>
          <a:ln>
            <a:noFill/>
          </a:ln>
        </p:spPr>
        <p:txBody>
          <a:bodyPr spcFirstLastPara="1" wrap="square" lIns="91425" tIns="91425" rIns="91425" bIns="91425" anchor="t" anchorCtr="0">
            <a:noAutofit/>
          </a:bodyPr>
          <a:lstStyle/>
          <a:p>
            <a:r>
              <a:rPr lang="en-US" sz="1800" dirty="0">
                <a:latin typeface="Calibri" pitchFamily="34" charset="0"/>
                <a:cs typeface="Calibri" pitchFamily="34" charset="0"/>
              </a:rPr>
              <a:t>#include &lt;</a:t>
            </a:r>
            <a:r>
              <a:rPr lang="en-US" sz="1800" dirty="0" err="1">
                <a:latin typeface="Calibri" pitchFamily="34" charset="0"/>
                <a:cs typeface="Calibri" pitchFamily="34" charset="0"/>
              </a:rPr>
              <a:t>iostream</a:t>
            </a:r>
            <a:r>
              <a:rPr lang="en-US" sz="1800" dirty="0">
                <a:latin typeface="Calibri" pitchFamily="34" charset="0"/>
                <a:cs typeface="Calibri" pitchFamily="34" charset="0"/>
              </a:rPr>
              <a:t>&gt;</a:t>
            </a:r>
          </a:p>
          <a:p>
            <a:r>
              <a:rPr lang="en-US" sz="1800" dirty="0">
                <a:latin typeface="Calibri" pitchFamily="34" charset="0"/>
                <a:cs typeface="Calibri" pitchFamily="34" charset="0"/>
              </a:rPr>
              <a:t>#include &lt;list&gt;</a:t>
            </a:r>
          </a:p>
          <a:p>
            <a:r>
              <a:rPr lang="en-US" sz="1800" dirty="0" smtClean="0">
                <a:latin typeface="Calibri" pitchFamily="34" charset="0"/>
                <a:cs typeface="Calibri" pitchFamily="34" charset="0"/>
              </a:rPr>
              <a:t>using </a:t>
            </a:r>
            <a:r>
              <a:rPr lang="en-US" sz="1800" dirty="0">
                <a:latin typeface="Calibri" pitchFamily="34" charset="0"/>
                <a:cs typeface="Calibri" pitchFamily="34" charset="0"/>
              </a:rPr>
              <a:t>namespace </a:t>
            </a:r>
            <a:r>
              <a:rPr lang="en-US" sz="1800" dirty="0" err="1">
                <a:latin typeface="Calibri" pitchFamily="34" charset="0"/>
                <a:cs typeface="Calibri" pitchFamily="34" charset="0"/>
              </a:rPr>
              <a:t>std</a:t>
            </a:r>
            <a:r>
              <a:rPr lang="en-US" sz="1800" dirty="0">
                <a:latin typeface="Calibri" pitchFamily="34" charset="0"/>
                <a:cs typeface="Calibri" pitchFamily="34" charset="0"/>
              </a:rPr>
              <a:t>;</a:t>
            </a:r>
          </a:p>
          <a:p>
            <a:r>
              <a:rPr lang="en-US" sz="1800" dirty="0" err="1" smtClean="0">
                <a:latin typeface="Calibri" pitchFamily="34" charset="0"/>
                <a:cs typeface="Calibri" pitchFamily="34" charset="0"/>
              </a:rPr>
              <a:t>int</a:t>
            </a:r>
            <a:r>
              <a:rPr lang="en-US" sz="1800" dirty="0" smtClean="0">
                <a:latin typeface="Calibri" pitchFamily="34" charset="0"/>
                <a:cs typeface="Calibri" pitchFamily="34" charset="0"/>
              </a:rPr>
              <a:t> </a:t>
            </a:r>
            <a:r>
              <a:rPr lang="en-US" sz="1800" dirty="0">
                <a:latin typeface="Calibri" pitchFamily="34" charset="0"/>
                <a:cs typeface="Calibri" pitchFamily="34" charset="0"/>
              </a:rPr>
              <a:t>main()</a:t>
            </a:r>
          </a:p>
          <a:p>
            <a:r>
              <a:rPr lang="en-US" sz="1800" dirty="0">
                <a:latin typeface="Calibri" pitchFamily="34" charset="0"/>
                <a:cs typeface="Calibri" pitchFamily="34" charset="0"/>
              </a:rPr>
              <a:t>{</a:t>
            </a:r>
          </a:p>
          <a:p>
            <a:r>
              <a:rPr lang="en-US" sz="1800" dirty="0">
                <a:latin typeface="Calibri" pitchFamily="34" charset="0"/>
                <a:cs typeface="Calibri" pitchFamily="34" charset="0"/>
              </a:rPr>
              <a:t>    list&lt;</a:t>
            </a:r>
            <a:r>
              <a:rPr lang="en-US" sz="1800" dirty="0" err="1">
                <a:latin typeface="Calibri" pitchFamily="34" charset="0"/>
                <a:cs typeface="Calibri" pitchFamily="34" charset="0"/>
              </a:rPr>
              <a:t>int</a:t>
            </a:r>
            <a:r>
              <a:rPr lang="en-US" sz="1800" dirty="0">
                <a:latin typeface="Calibri" pitchFamily="34" charset="0"/>
                <a:cs typeface="Calibri" pitchFamily="34" charset="0"/>
              </a:rPr>
              <a:t>&gt; l{1,2,3,4,5};</a:t>
            </a:r>
          </a:p>
          <a:p>
            <a:r>
              <a:rPr lang="en-US" sz="1800" dirty="0">
                <a:latin typeface="Calibri" pitchFamily="34" charset="0"/>
                <a:cs typeface="Calibri" pitchFamily="34" charset="0"/>
              </a:rPr>
              <a:t> </a:t>
            </a:r>
            <a:r>
              <a:rPr lang="en-US" sz="1800" dirty="0" smtClean="0">
                <a:latin typeface="Calibri" pitchFamily="34" charset="0"/>
                <a:cs typeface="Calibri" pitchFamily="34" charset="0"/>
              </a:rPr>
              <a:t>   </a:t>
            </a:r>
            <a:r>
              <a:rPr lang="en-US" sz="1800" dirty="0" err="1" smtClean="0">
                <a:latin typeface="Calibri" pitchFamily="34" charset="0"/>
                <a:cs typeface="Calibri" pitchFamily="34" charset="0"/>
              </a:rPr>
              <a:t>l.push_back</a:t>
            </a:r>
            <a:r>
              <a:rPr lang="en-US" sz="1800" dirty="0" smtClean="0">
                <a:latin typeface="Calibri" pitchFamily="34" charset="0"/>
                <a:cs typeface="Calibri" pitchFamily="34" charset="0"/>
              </a:rPr>
              <a:t>(6</a:t>
            </a:r>
            <a:r>
              <a:rPr lang="en-US" sz="1800" dirty="0">
                <a:latin typeface="Calibri" pitchFamily="34" charset="0"/>
                <a:cs typeface="Calibri" pitchFamily="34" charset="0"/>
              </a:rPr>
              <a:t>);</a:t>
            </a:r>
          </a:p>
          <a:p>
            <a:r>
              <a:rPr lang="en-US" sz="1800" dirty="0">
                <a:latin typeface="Calibri" pitchFamily="34" charset="0"/>
                <a:cs typeface="Calibri" pitchFamily="34" charset="0"/>
              </a:rPr>
              <a:t>    </a:t>
            </a:r>
            <a:r>
              <a:rPr lang="en-US" sz="1800" dirty="0" err="1">
                <a:latin typeface="Calibri" pitchFamily="34" charset="0"/>
                <a:cs typeface="Calibri" pitchFamily="34" charset="0"/>
              </a:rPr>
              <a:t>l.push_back</a:t>
            </a:r>
            <a:r>
              <a:rPr lang="en-US" sz="1800" dirty="0">
                <a:latin typeface="Calibri" pitchFamily="34" charset="0"/>
                <a:cs typeface="Calibri" pitchFamily="34" charset="0"/>
              </a:rPr>
              <a:t>(7);</a:t>
            </a:r>
          </a:p>
          <a:p>
            <a:r>
              <a:rPr lang="en-US" sz="1800" dirty="0">
                <a:latin typeface="Calibri" pitchFamily="34" charset="0"/>
                <a:cs typeface="Calibri" pitchFamily="34" charset="0"/>
              </a:rPr>
              <a:t>    /* now the list becomes 1,2,3,4,5,6,7 */</a:t>
            </a:r>
          </a:p>
          <a:p>
            <a:r>
              <a:rPr lang="en-US" sz="1800" dirty="0" smtClean="0">
                <a:latin typeface="Calibri" pitchFamily="34" charset="0"/>
                <a:cs typeface="Calibri" pitchFamily="34" charset="0"/>
              </a:rPr>
              <a:t>    </a:t>
            </a:r>
            <a:r>
              <a:rPr lang="en-US" sz="1800" dirty="0" err="1" smtClean="0">
                <a:latin typeface="Calibri" pitchFamily="34" charset="0"/>
                <a:cs typeface="Calibri" pitchFamily="34" charset="0"/>
              </a:rPr>
              <a:t>l.push_front</a:t>
            </a:r>
            <a:r>
              <a:rPr lang="en-US" sz="1800" dirty="0" smtClean="0">
                <a:latin typeface="Calibri" pitchFamily="34" charset="0"/>
                <a:cs typeface="Calibri" pitchFamily="34" charset="0"/>
              </a:rPr>
              <a:t>(8</a:t>
            </a:r>
            <a:r>
              <a:rPr lang="en-US" sz="1800" dirty="0">
                <a:latin typeface="Calibri" pitchFamily="34" charset="0"/>
                <a:cs typeface="Calibri" pitchFamily="34" charset="0"/>
              </a:rPr>
              <a:t>);</a:t>
            </a:r>
          </a:p>
          <a:p>
            <a:r>
              <a:rPr lang="en-US" sz="1800" dirty="0">
                <a:latin typeface="Calibri" pitchFamily="34" charset="0"/>
                <a:cs typeface="Calibri" pitchFamily="34" charset="0"/>
              </a:rPr>
              <a:t>    </a:t>
            </a:r>
            <a:r>
              <a:rPr lang="en-US" sz="1800" dirty="0" err="1">
                <a:latin typeface="Calibri" pitchFamily="34" charset="0"/>
                <a:cs typeface="Calibri" pitchFamily="34" charset="0"/>
              </a:rPr>
              <a:t>l.push_front</a:t>
            </a:r>
            <a:r>
              <a:rPr lang="en-US" sz="1800" dirty="0">
                <a:latin typeface="Calibri" pitchFamily="34" charset="0"/>
                <a:cs typeface="Calibri" pitchFamily="34" charset="0"/>
              </a:rPr>
              <a:t>(9);</a:t>
            </a:r>
          </a:p>
          <a:p>
            <a:r>
              <a:rPr lang="en-US" sz="1800" dirty="0">
                <a:latin typeface="Calibri" pitchFamily="34" charset="0"/>
                <a:cs typeface="Calibri" pitchFamily="34" charset="0"/>
              </a:rPr>
              <a:t>    /* now the list becomes 9,8,1,2,3,4,5,6,7 */</a:t>
            </a:r>
          </a:p>
          <a:p>
            <a:endParaRPr lang="en-US" sz="1800" dirty="0">
              <a:latin typeface="Calibri" pitchFamily="34" charset="0"/>
              <a:cs typeface="Calibri" pitchFamily="34" charset="0"/>
            </a:endParaRPr>
          </a:p>
          <a:p>
            <a:r>
              <a:rPr lang="en-US" sz="1800" dirty="0">
                <a:latin typeface="Calibri" pitchFamily="34" charset="0"/>
                <a:cs typeface="Calibri" pitchFamily="34" charset="0"/>
              </a:rPr>
              <a:t>}</a:t>
            </a:r>
            <a:endParaRPr lang="en-IN" sz="1800" dirty="0">
              <a:latin typeface="Calibri" pitchFamily="34" charset="0"/>
              <a:cs typeface="Calibri" pitchFamily="34" charset="0"/>
            </a:endParaRPr>
          </a:p>
        </p:txBody>
      </p:sp>
      <p:sp>
        <p:nvSpPr>
          <p:cNvPr id="8" name="Google Shape;99;p19">
            <a:extLst>
              <a:ext uri="{FF2B5EF4-FFF2-40B4-BE49-F238E27FC236}">
                <a16:creationId xmlns=""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b="1" dirty="0" smtClean="0">
                <a:solidFill>
                  <a:srgbClr val="FFFFFF"/>
                </a:solidFill>
                <a:latin typeface="Calibri"/>
                <a:cs typeface="Calibri"/>
              </a:rPr>
              <a:t>Practice question –</a:t>
            </a:r>
            <a:r>
              <a:rPr lang="en-US" sz="2400" b="1" dirty="0" err="1" smtClean="0">
                <a:solidFill>
                  <a:srgbClr val="FFFFFF"/>
                </a:solidFill>
                <a:latin typeface="Calibri"/>
                <a:cs typeface="Calibri"/>
              </a:rPr>
              <a:t>push_back</a:t>
            </a:r>
            <a:r>
              <a:rPr lang="en-US" sz="2400" b="1" dirty="0" smtClean="0">
                <a:solidFill>
                  <a:srgbClr val="FFFFFF"/>
                </a:solidFill>
                <a:latin typeface="Calibri"/>
                <a:cs typeface="Calibri"/>
              </a:rPr>
              <a:t>, </a:t>
            </a:r>
            <a:r>
              <a:rPr lang="en-US" sz="2400" b="1" dirty="0" err="1" smtClean="0">
                <a:solidFill>
                  <a:srgbClr val="FFFFFF"/>
                </a:solidFill>
                <a:latin typeface="Calibri"/>
                <a:cs typeface="Calibri"/>
              </a:rPr>
              <a:t>push_front</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970395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 name="Google Shape;99;p19">
            <a:extLst>
              <a:ext uri="{FF2B5EF4-FFF2-40B4-BE49-F238E27FC236}">
                <a16:creationId xmlns=""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b="1" dirty="0" err="1">
                <a:solidFill>
                  <a:srgbClr val="FFFFFF"/>
                </a:solidFill>
                <a:latin typeface="Calibri"/>
                <a:cs typeface="Calibri"/>
              </a:rPr>
              <a:t>p</a:t>
            </a:r>
            <a:r>
              <a:rPr lang="en-US" sz="2400" b="1" dirty="0" err="1" smtClean="0">
                <a:solidFill>
                  <a:srgbClr val="FFFFFF"/>
                </a:solidFill>
                <a:latin typeface="Calibri"/>
                <a:cs typeface="Calibri"/>
              </a:rPr>
              <a:t>ush_back</a:t>
            </a:r>
            <a:r>
              <a:rPr lang="en-US" sz="2400" b="1" dirty="0" smtClean="0">
                <a:solidFill>
                  <a:srgbClr val="FFFFFF"/>
                </a:solidFill>
                <a:latin typeface="Calibri"/>
                <a:cs typeface="Calibri"/>
              </a:rPr>
              <a:t> and </a:t>
            </a:r>
            <a:r>
              <a:rPr lang="en-US" sz="2400" b="1" dirty="0" err="1" smtClean="0">
                <a:solidFill>
                  <a:srgbClr val="FFFFFF"/>
                </a:solidFill>
                <a:latin typeface="Calibri"/>
                <a:cs typeface="Calibri"/>
              </a:rPr>
              <a:t>push_front</a:t>
            </a:r>
            <a:endParaRPr lang="en" sz="2400" b="1" dirty="0">
              <a:solidFill>
                <a:srgbClr val="FFFFFF"/>
              </a:solidFill>
              <a:latin typeface="Calibri" panose="020F0502020204030204" pitchFamily="34" charset="0"/>
              <a:cs typeface="Calibri" panose="020F0502020204030204" pitchFamily="34" charset="0"/>
            </a:endParaRPr>
          </a:p>
        </p:txBody>
      </p:sp>
      <p:pic>
        <p:nvPicPr>
          <p:cNvPr id="5122" name="Picture 2" descr="Push elements from back in List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6578" y="912218"/>
            <a:ext cx="5562600" cy="2200275"/>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Push elements from front in List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4437" y="3221675"/>
            <a:ext cx="6372225" cy="1921826"/>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5"/>
          <p:cNvSpPr>
            <a:spLocks noChangeArrowheads="1"/>
          </p:cNvSpPr>
          <p:nvPr/>
        </p:nvSpPr>
        <p:spPr bwMode="auto">
          <a:xfrm>
            <a:off x="91765" y="750635"/>
            <a:ext cx="6768199" cy="3231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dirty="0" err="1">
                <a:solidFill>
                  <a:srgbClr val="D63384"/>
                </a:solidFill>
                <a:latin typeface="var(--bs-font-monospace)"/>
                <a:cs typeface="Arial" pitchFamily="34" charset="0"/>
              </a:rPr>
              <a:t>p</a:t>
            </a:r>
            <a:r>
              <a:rPr kumimoji="0" lang="en-US" b="0" i="0" u="none" strike="noStrike" cap="none" normalizeH="0" baseline="0" dirty="0" err="1" smtClean="0">
                <a:ln>
                  <a:noFill/>
                </a:ln>
                <a:solidFill>
                  <a:srgbClr val="D63384"/>
                </a:solidFill>
                <a:effectLst/>
                <a:latin typeface="var(--bs-font-monospace)"/>
                <a:cs typeface="Arial" pitchFamily="34" charset="0"/>
              </a:rPr>
              <a:t>ush_back</a:t>
            </a:r>
            <a:r>
              <a:rPr kumimoji="0" lang="en-US" b="0" i="0" u="none" strike="noStrike" cap="none" normalizeH="0" baseline="0" dirty="0" smtClean="0">
                <a:ln>
                  <a:noFill/>
                </a:ln>
                <a:solidFill>
                  <a:srgbClr val="D63384"/>
                </a:solidFill>
                <a:effectLst/>
                <a:latin typeface="var(--bs-font-monospace)"/>
                <a:cs typeface="Arial" pitchFamily="34" charset="0"/>
              </a:rPr>
              <a:t>(element)</a:t>
            </a:r>
            <a:r>
              <a:rPr kumimoji="0" lang="en-US" sz="1500" b="0" i="0" u="none" strike="noStrike" cap="none" normalizeH="0" baseline="0" dirty="0" smtClean="0">
                <a:ln>
                  <a:noFill/>
                </a:ln>
                <a:solidFill>
                  <a:srgbClr val="212529"/>
                </a:solidFill>
                <a:effectLst/>
                <a:latin typeface="system-ui"/>
                <a:cs typeface="Arial" pitchFamily="34" charset="0"/>
              </a:rPr>
              <a:t> method is used to push elements into a list from the back.</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p:txBody>
      </p:sp>
      <p:sp>
        <p:nvSpPr>
          <p:cNvPr id="3" name="Rectangle 6"/>
          <p:cNvSpPr>
            <a:spLocks noChangeArrowheads="1"/>
          </p:cNvSpPr>
          <p:nvPr/>
        </p:nvSpPr>
        <p:spPr bwMode="auto">
          <a:xfrm>
            <a:off x="91765" y="2919586"/>
            <a:ext cx="6724918" cy="3231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err="1" smtClean="0">
                <a:ln>
                  <a:noFill/>
                </a:ln>
                <a:solidFill>
                  <a:srgbClr val="D63384"/>
                </a:solidFill>
                <a:effectLst/>
                <a:latin typeface="var(--bs-font-monospace)"/>
                <a:cs typeface="Arial" pitchFamily="34" charset="0"/>
              </a:rPr>
              <a:t>push_front</a:t>
            </a:r>
            <a:r>
              <a:rPr kumimoji="0" lang="en-US" b="0" i="0" u="none" strike="noStrike" cap="none" normalizeH="0" baseline="0" dirty="0" smtClean="0">
                <a:ln>
                  <a:noFill/>
                </a:ln>
                <a:solidFill>
                  <a:srgbClr val="D63384"/>
                </a:solidFill>
                <a:effectLst/>
                <a:latin typeface="var(--bs-font-monospace)"/>
                <a:cs typeface="Arial" pitchFamily="34" charset="0"/>
              </a:rPr>
              <a:t>(element)</a:t>
            </a:r>
            <a:r>
              <a:rPr kumimoji="0" lang="en-US" sz="1500" b="0" i="0" u="none" strike="noStrike" cap="none" normalizeH="0" baseline="0" dirty="0" smtClean="0">
                <a:ln>
                  <a:noFill/>
                </a:ln>
                <a:solidFill>
                  <a:srgbClr val="212529"/>
                </a:solidFill>
                <a:effectLst/>
                <a:latin typeface="system-ui"/>
                <a:cs typeface="Arial" pitchFamily="34" charset="0"/>
              </a:rPr>
              <a:t> method is used to push elements into a list from the front.</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2321725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5854" y="636905"/>
            <a:ext cx="9048145" cy="4379804"/>
          </a:xfrm>
          <a:prstGeom prst="rect">
            <a:avLst/>
          </a:prstGeom>
          <a:noFill/>
          <a:ln>
            <a:solidFill>
              <a:schemeClr val="tx1"/>
            </a:solidFill>
          </a:ln>
        </p:spPr>
        <p:txBody>
          <a:bodyPr spcFirstLastPara="1" wrap="square" lIns="91425" tIns="91425" rIns="91425" bIns="91425" anchor="t" anchorCtr="0">
            <a:noAutofit/>
          </a:bodyPr>
          <a:lstStyle/>
          <a:p>
            <a:r>
              <a:rPr lang="en-US" sz="1800" dirty="0">
                <a:latin typeface="Calibri" pitchFamily="34" charset="0"/>
                <a:cs typeface="Calibri" pitchFamily="34" charset="0"/>
              </a:rPr>
              <a:t>#include &lt;</a:t>
            </a:r>
            <a:r>
              <a:rPr lang="en-US" sz="1800" dirty="0" err="1">
                <a:latin typeface="Calibri" pitchFamily="34" charset="0"/>
                <a:cs typeface="Calibri" pitchFamily="34" charset="0"/>
              </a:rPr>
              <a:t>iostream</a:t>
            </a:r>
            <a:r>
              <a:rPr lang="en-US" sz="1800" dirty="0">
                <a:latin typeface="Calibri" pitchFamily="34" charset="0"/>
                <a:cs typeface="Calibri" pitchFamily="34" charset="0"/>
              </a:rPr>
              <a:t>&gt;</a:t>
            </a:r>
          </a:p>
          <a:p>
            <a:r>
              <a:rPr lang="en-US" sz="1800" dirty="0">
                <a:latin typeface="Calibri" pitchFamily="34" charset="0"/>
                <a:cs typeface="Calibri" pitchFamily="34" charset="0"/>
              </a:rPr>
              <a:t>#include &lt;list&gt;</a:t>
            </a:r>
          </a:p>
          <a:p>
            <a:r>
              <a:rPr lang="en-US" sz="1800" dirty="0" smtClean="0">
                <a:latin typeface="Calibri" pitchFamily="34" charset="0"/>
                <a:cs typeface="Calibri" pitchFamily="34" charset="0"/>
              </a:rPr>
              <a:t>using </a:t>
            </a:r>
            <a:r>
              <a:rPr lang="en-US" sz="1800" dirty="0">
                <a:latin typeface="Calibri" pitchFamily="34" charset="0"/>
                <a:cs typeface="Calibri" pitchFamily="34" charset="0"/>
              </a:rPr>
              <a:t>namespace </a:t>
            </a:r>
            <a:r>
              <a:rPr lang="en-US" sz="1800" dirty="0" err="1">
                <a:latin typeface="Calibri" pitchFamily="34" charset="0"/>
                <a:cs typeface="Calibri" pitchFamily="34" charset="0"/>
              </a:rPr>
              <a:t>std</a:t>
            </a:r>
            <a:r>
              <a:rPr lang="en-US" sz="1800" dirty="0">
                <a:latin typeface="Calibri" pitchFamily="34" charset="0"/>
                <a:cs typeface="Calibri" pitchFamily="34" charset="0"/>
              </a:rPr>
              <a:t>;</a:t>
            </a:r>
          </a:p>
          <a:p>
            <a:r>
              <a:rPr lang="en-US" sz="1800" dirty="0" err="1" smtClean="0">
                <a:latin typeface="Calibri" pitchFamily="34" charset="0"/>
                <a:cs typeface="Calibri" pitchFamily="34" charset="0"/>
              </a:rPr>
              <a:t>int</a:t>
            </a:r>
            <a:r>
              <a:rPr lang="en-US" sz="1800" dirty="0" smtClean="0">
                <a:latin typeface="Calibri" pitchFamily="34" charset="0"/>
                <a:cs typeface="Calibri" pitchFamily="34" charset="0"/>
              </a:rPr>
              <a:t> </a:t>
            </a:r>
            <a:r>
              <a:rPr lang="en-US" sz="1800" dirty="0">
                <a:latin typeface="Calibri" pitchFamily="34" charset="0"/>
                <a:cs typeface="Calibri" pitchFamily="34" charset="0"/>
              </a:rPr>
              <a:t>main()</a:t>
            </a:r>
          </a:p>
          <a:p>
            <a:r>
              <a:rPr lang="en-US" sz="1800" dirty="0">
                <a:latin typeface="Calibri" pitchFamily="34" charset="0"/>
                <a:cs typeface="Calibri" pitchFamily="34" charset="0"/>
              </a:rPr>
              <a:t>{</a:t>
            </a:r>
          </a:p>
          <a:p>
            <a:r>
              <a:rPr lang="en-US" sz="1800" dirty="0">
                <a:latin typeface="Calibri" pitchFamily="34" charset="0"/>
                <a:cs typeface="Calibri" pitchFamily="34" charset="0"/>
              </a:rPr>
              <a:t>    list&lt;</a:t>
            </a:r>
            <a:r>
              <a:rPr lang="en-US" sz="1800" dirty="0" err="1">
                <a:latin typeface="Calibri" pitchFamily="34" charset="0"/>
                <a:cs typeface="Calibri" pitchFamily="34" charset="0"/>
              </a:rPr>
              <a:t>int</a:t>
            </a:r>
            <a:r>
              <a:rPr lang="en-US" sz="1800" dirty="0">
                <a:latin typeface="Calibri" pitchFamily="34" charset="0"/>
                <a:cs typeface="Calibri" pitchFamily="34" charset="0"/>
              </a:rPr>
              <a:t>&gt; l{1,2,3,4,5};</a:t>
            </a:r>
          </a:p>
          <a:p>
            <a:r>
              <a:rPr lang="en-US" sz="1800" dirty="0" smtClean="0">
                <a:latin typeface="Calibri" pitchFamily="34" charset="0"/>
                <a:cs typeface="Calibri" pitchFamily="34" charset="0"/>
              </a:rPr>
              <a:t>    </a:t>
            </a:r>
            <a:r>
              <a:rPr lang="en-US" sz="1800" dirty="0" err="1" smtClean="0">
                <a:latin typeface="Calibri" pitchFamily="34" charset="0"/>
                <a:cs typeface="Calibri" pitchFamily="34" charset="0"/>
              </a:rPr>
              <a:t>l.pop_back</a:t>
            </a:r>
            <a:r>
              <a:rPr lang="en-US" sz="1800" dirty="0">
                <a:latin typeface="Calibri" pitchFamily="34" charset="0"/>
                <a:cs typeface="Calibri" pitchFamily="34" charset="0"/>
              </a:rPr>
              <a:t>()();</a:t>
            </a:r>
          </a:p>
          <a:p>
            <a:r>
              <a:rPr lang="en-US" sz="1800" dirty="0">
                <a:latin typeface="Calibri" pitchFamily="34" charset="0"/>
                <a:cs typeface="Calibri" pitchFamily="34" charset="0"/>
              </a:rPr>
              <a:t>    /* now the list becomes 1,2,3,4 */</a:t>
            </a:r>
          </a:p>
          <a:p>
            <a:r>
              <a:rPr lang="en-US" sz="1800" dirty="0" smtClean="0">
                <a:latin typeface="Calibri" pitchFamily="34" charset="0"/>
                <a:cs typeface="Calibri" pitchFamily="34" charset="0"/>
              </a:rPr>
              <a:t>    </a:t>
            </a:r>
            <a:r>
              <a:rPr lang="en-US" sz="1800" dirty="0" err="1" smtClean="0">
                <a:latin typeface="Calibri" pitchFamily="34" charset="0"/>
                <a:cs typeface="Calibri" pitchFamily="34" charset="0"/>
              </a:rPr>
              <a:t>l.pop_front</a:t>
            </a:r>
            <a:r>
              <a:rPr lang="en-US" sz="1800" dirty="0">
                <a:latin typeface="Calibri" pitchFamily="34" charset="0"/>
                <a:cs typeface="Calibri" pitchFamily="34" charset="0"/>
              </a:rPr>
              <a:t>()();</a:t>
            </a:r>
          </a:p>
          <a:p>
            <a:r>
              <a:rPr lang="en-US" sz="1800" dirty="0">
                <a:latin typeface="Calibri" pitchFamily="34" charset="0"/>
                <a:cs typeface="Calibri" pitchFamily="34" charset="0"/>
              </a:rPr>
              <a:t>    /* now the list becomes 2,3,4 */</a:t>
            </a:r>
          </a:p>
          <a:p>
            <a:r>
              <a:rPr lang="en-US" sz="1800" dirty="0">
                <a:latin typeface="Calibri" pitchFamily="34" charset="0"/>
                <a:cs typeface="Calibri" pitchFamily="34" charset="0"/>
              </a:rPr>
              <a:t>}</a:t>
            </a:r>
            <a:endParaRPr lang="en-IN" sz="1800" dirty="0">
              <a:latin typeface="Calibri" pitchFamily="34" charset="0"/>
              <a:cs typeface="Calibri" pitchFamily="34" charset="0"/>
            </a:endParaRPr>
          </a:p>
        </p:txBody>
      </p:sp>
      <p:sp>
        <p:nvSpPr>
          <p:cNvPr id="8" name="Google Shape;99;p19">
            <a:extLst>
              <a:ext uri="{FF2B5EF4-FFF2-40B4-BE49-F238E27FC236}">
                <a16:creationId xmlns=""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b="1" dirty="0" smtClean="0">
                <a:solidFill>
                  <a:srgbClr val="FFFFFF"/>
                </a:solidFill>
                <a:latin typeface="Calibri"/>
                <a:cs typeface="Calibri"/>
              </a:rPr>
              <a:t>Practice question –</a:t>
            </a:r>
            <a:r>
              <a:rPr lang="en-US" sz="2400" b="1" dirty="0" err="1" smtClean="0">
                <a:solidFill>
                  <a:srgbClr val="FFFFFF"/>
                </a:solidFill>
                <a:latin typeface="Calibri"/>
                <a:cs typeface="Calibri"/>
              </a:rPr>
              <a:t>pop_back</a:t>
            </a:r>
            <a:r>
              <a:rPr lang="en-US" sz="2400" b="1" dirty="0" smtClean="0">
                <a:solidFill>
                  <a:srgbClr val="FFFFFF"/>
                </a:solidFill>
                <a:latin typeface="Calibri"/>
                <a:cs typeface="Calibri"/>
              </a:rPr>
              <a:t> , </a:t>
            </a:r>
            <a:r>
              <a:rPr lang="en-US" sz="2400" b="1" dirty="0" err="1" smtClean="0">
                <a:solidFill>
                  <a:srgbClr val="FFFFFF"/>
                </a:solidFill>
                <a:latin typeface="Calibri"/>
                <a:cs typeface="Calibri"/>
              </a:rPr>
              <a:t>pop_front</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0279389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pPr fontAlgn="base"/>
            <a:r>
              <a:rPr lang="en-US" sz="1800" dirty="0">
                <a:solidFill>
                  <a:schemeClr val="tx1"/>
                </a:solidFill>
                <a:latin typeface="Calibri" pitchFamily="34" charset="0"/>
                <a:cs typeface="Calibri" pitchFamily="34" charset="0"/>
              </a:rPr>
              <a:t>#include &lt;</a:t>
            </a:r>
            <a:r>
              <a:rPr lang="en-US" sz="1800" dirty="0" err="1">
                <a:solidFill>
                  <a:schemeClr val="tx1"/>
                </a:solidFill>
                <a:latin typeface="Calibri" pitchFamily="34" charset="0"/>
                <a:cs typeface="Calibri" pitchFamily="34" charset="0"/>
              </a:rPr>
              <a:t>iostream</a:t>
            </a:r>
            <a:r>
              <a:rPr lang="en-US" sz="1800" dirty="0">
                <a:solidFill>
                  <a:schemeClr val="tx1"/>
                </a:solidFill>
                <a:latin typeface="Calibri" pitchFamily="34" charset="0"/>
                <a:cs typeface="Calibri" pitchFamily="34" charset="0"/>
              </a:rPr>
              <a:t>&gt;</a:t>
            </a:r>
          </a:p>
          <a:p>
            <a:pPr fontAlgn="base"/>
            <a:r>
              <a:rPr lang="en-US" sz="1800" dirty="0">
                <a:solidFill>
                  <a:schemeClr val="tx1"/>
                </a:solidFill>
                <a:latin typeface="Calibri" pitchFamily="34" charset="0"/>
                <a:cs typeface="Calibri" pitchFamily="34" charset="0"/>
              </a:rPr>
              <a:t>#include &lt;list&gt;</a:t>
            </a:r>
          </a:p>
          <a:p>
            <a:pPr fontAlgn="base"/>
            <a:r>
              <a:rPr lang="en-US" sz="1800" dirty="0" smtClean="0">
                <a:solidFill>
                  <a:schemeClr val="tx1"/>
                </a:solidFill>
                <a:latin typeface="Calibri" pitchFamily="34" charset="0"/>
                <a:cs typeface="Calibri" pitchFamily="34" charset="0"/>
              </a:rPr>
              <a:t>using </a:t>
            </a:r>
            <a:r>
              <a:rPr lang="en-US" sz="1800" dirty="0">
                <a:solidFill>
                  <a:schemeClr val="tx1"/>
                </a:solidFill>
                <a:latin typeface="Calibri" pitchFamily="34" charset="0"/>
                <a:cs typeface="Calibri" pitchFamily="34" charset="0"/>
              </a:rPr>
              <a:t>namespace </a:t>
            </a:r>
            <a:r>
              <a:rPr lang="en-US" sz="1800" dirty="0" err="1">
                <a:solidFill>
                  <a:schemeClr val="tx1"/>
                </a:solidFill>
                <a:latin typeface="Calibri" pitchFamily="34" charset="0"/>
                <a:cs typeface="Calibri" pitchFamily="34" charset="0"/>
              </a:rPr>
              <a:t>std</a:t>
            </a:r>
            <a:r>
              <a:rPr lang="en-US" sz="1800" dirty="0">
                <a:solidFill>
                  <a:schemeClr val="tx1"/>
                </a:solidFill>
                <a:latin typeface="Calibri" pitchFamily="34" charset="0"/>
                <a:cs typeface="Calibri" pitchFamily="34" charset="0"/>
              </a:rPr>
              <a:t>;</a:t>
            </a:r>
          </a:p>
          <a:p>
            <a:pPr fontAlgn="base"/>
            <a:r>
              <a:rPr lang="en-US" sz="1800" dirty="0" err="1" smtClean="0">
                <a:solidFill>
                  <a:schemeClr val="tx1"/>
                </a:solidFill>
                <a:latin typeface="Calibri" pitchFamily="34" charset="0"/>
                <a:cs typeface="Calibri" pitchFamily="34" charset="0"/>
              </a:rPr>
              <a:t>int</a:t>
            </a:r>
            <a:r>
              <a:rPr lang="en-US" sz="1800" dirty="0" smtClean="0">
                <a:solidFill>
                  <a:schemeClr val="tx1"/>
                </a:solidFill>
                <a:latin typeface="Calibri" pitchFamily="34" charset="0"/>
                <a:cs typeface="Calibri" pitchFamily="34" charset="0"/>
              </a:rPr>
              <a:t> </a:t>
            </a:r>
            <a:r>
              <a:rPr lang="en-US" sz="1800" dirty="0">
                <a:solidFill>
                  <a:schemeClr val="tx1"/>
                </a:solidFill>
                <a:latin typeface="Calibri" pitchFamily="34" charset="0"/>
                <a:cs typeface="Calibri" pitchFamily="34" charset="0"/>
              </a:rPr>
              <a:t>main()</a:t>
            </a:r>
          </a:p>
          <a:p>
            <a:pPr fontAlgn="base"/>
            <a:r>
              <a:rPr lang="en-US" sz="1800" dirty="0">
                <a:solidFill>
                  <a:schemeClr val="tx1"/>
                </a:solidFill>
                <a:latin typeface="Calibri" pitchFamily="34" charset="0"/>
                <a:cs typeface="Calibri" pitchFamily="34" charset="0"/>
              </a:rPr>
              <a:t>{</a:t>
            </a:r>
          </a:p>
          <a:p>
            <a:pPr fontAlgn="base"/>
            <a:r>
              <a:rPr lang="en-US" sz="1800" dirty="0">
                <a:solidFill>
                  <a:schemeClr val="tx1"/>
                </a:solidFill>
                <a:latin typeface="Calibri" pitchFamily="34" charset="0"/>
                <a:cs typeface="Calibri" pitchFamily="34" charset="0"/>
              </a:rPr>
              <a:t>    list&lt;</a:t>
            </a:r>
            <a:r>
              <a:rPr lang="en-US" sz="1800" dirty="0" err="1">
                <a:solidFill>
                  <a:schemeClr val="tx1"/>
                </a:solidFill>
                <a:latin typeface="Calibri" pitchFamily="34" charset="0"/>
                <a:cs typeface="Calibri" pitchFamily="34" charset="0"/>
              </a:rPr>
              <a:t>int</a:t>
            </a:r>
            <a:r>
              <a:rPr lang="en-US" sz="1800" dirty="0">
                <a:solidFill>
                  <a:schemeClr val="tx1"/>
                </a:solidFill>
                <a:latin typeface="Calibri" pitchFamily="34" charset="0"/>
                <a:cs typeface="Calibri" pitchFamily="34" charset="0"/>
              </a:rPr>
              <a:t>&gt; l{1,2,3,4,5};</a:t>
            </a:r>
          </a:p>
          <a:p>
            <a:pPr fontAlgn="base"/>
            <a:r>
              <a:rPr lang="en-US" sz="1800" dirty="0">
                <a:solidFill>
                  <a:schemeClr val="tx1"/>
                </a:solidFill>
                <a:latin typeface="Calibri" pitchFamily="34" charset="0"/>
                <a:cs typeface="Calibri" pitchFamily="34" charset="0"/>
              </a:rPr>
              <a:t> </a:t>
            </a:r>
            <a:r>
              <a:rPr lang="en-US" sz="1800" dirty="0" smtClean="0">
                <a:solidFill>
                  <a:schemeClr val="tx1"/>
                </a:solidFill>
                <a:latin typeface="Calibri" pitchFamily="34" charset="0"/>
                <a:cs typeface="Calibri" pitchFamily="34" charset="0"/>
              </a:rPr>
              <a:t>   </a:t>
            </a:r>
            <a:r>
              <a:rPr lang="en-US" sz="1800" dirty="0" err="1" smtClean="0">
                <a:solidFill>
                  <a:schemeClr val="tx1"/>
                </a:solidFill>
                <a:latin typeface="Calibri" pitchFamily="34" charset="0"/>
                <a:cs typeface="Calibri" pitchFamily="34" charset="0"/>
              </a:rPr>
              <a:t>cout</a:t>
            </a:r>
            <a:r>
              <a:rPr lang="en-US" sz="1800" dirty="0">
                <a:solidFill>
                  <a:schemeClr val="tx1"/>
                </a:solidFill>
                <a:latin typeface="Calibri" pitchFamily="34" charset="0"/>
                <a:cs typeface="Calibri" pitchFamily="34" charset="0"/>
              </a:rPr>
              <a:t>&lt;&lt;"size of list = "&lt;&lt;</a:t>
            </a:r>
            <a:r>
              <a:rPr lang="en-US" sz="1800" dirty="0" err="1">
                <a:solidFill>
                  <a:schemeClr val="tx1"/>
                </a:solidFill>
                <a:latin typeface="Calibri" pitchFamily="34" charset="0"/>
                <a:cs typeface="Calibri" pitchFamily="34" charset="0"/>
              </a:rPr>
              <a:t>l.size</a:t>
            </a:r>
            <a:r>
              <a:rPr lang="en-US" sz="1800" dirty="0">
                <a:solidFill>
                  <a:schemeClr val="tx1"/>
                </a:solidFill>
                <a:latin typeface="Calibri" pitchFamily="34" charset="0"/>
                <a:cs typeface="Calibri" pitchFamily="34" charset="0"/>
              </a:rPr>
              <a:t>()&lt;&lt;</a:t>
            </a:r>
            <a:r>
              <a:rPr lang="en-US" sz="1800" dirty="0" err="1">
                <a:solidFill>
                  <a:schemeClr val="tx1"/>
                </a:solidFill>
                <a:latin typeface="Calibri" pitchFamily="34" charset="0"/>
                <a:cs typeface="Calibri" pitchFamily="34" charset="0"/>
              </a:rPr>
              <a:t>endl</a:t>
            </a:r>
            <a:r>
              <a:rPr lang="en-US" sz="1800" dirty="0" smtClean="0">
                <a:solidFill>
                  <a:schemeClr val="tx1"/>
                </a:solidFill>
                <a:latin typeface="Calibri" pitchFamily="34" charset="0"/>
                <a:cs typeface="Calibri" pitchFamily="34" charset="0"/>
              </a:rPr>
              <a:t>; //size is 5</a:t>
            </a:r>
            <a:endParaRPr lang="en-US" sz="1800" dirty="0">
              <a:solidFill>
                <a:schemeClr val="tx1"/>
              </a:solidFill>
              <a:latin typeface="Calibri" pitchFamily="34" charset="0"/>
              <a:cs typeface="Calibri" pitchFamily="34" charset="0"/>
            </a:endParaRPr>
          </a:p>
          <a:p>
            <a:pPr fontAlgn="base"/>
            <a:r>
              <a:rPr lang="en-US" sz="1800" dirty="0">
                <a:solidFill>
                  <a:schemeClr val="tx1"/>
                </a:solidFill>
                <a:latin typeface="Calibri" pitchFamily="34" charset="0"/>
                <a:cs typeface="Calibri" pitchFamily="34" charset="0"/>
              </a:rPr>
              <a:t>    </a:t>
            </a:r>
            <a:r>
              <a:rPr lang="en-US" sz="1800" dirty="0" err="1">
                <a:solidFill>
                  <a:schemeClr val="tx1"/>
                </a:solidFill>
                <a:latin typeface="Calibri" pitchFamily="34" charset="0"/>
                <a:cs typeface="Calibri" pitchFamily="34" charset="0"/>
              </a:rPr>
              <a:t>cout</a:t>
            </a:r>
            <a:r>
              <a:rPr lang="en-US" sz="1800" dirty="0">
                <a:solidFill>
                  <a:schemeClr val="tx1"/>
                </a:solidFill>
                <a:latin typeface="Calibri" pitchFamily="34" charset="0"/>
                <a:cs typeface="Calibri" pitchFamily="34" charset="0"/>
              </a:rPr>
              <a:t>&lt;&lt;"Front element in list =  "&lt;&lt;</a:t>
            </a:r>
            <a:r>
              <a:rPr lang="en-US" sz="1800" dirty="0" err="1">
                <a:solidFill>
                  <a:schemeClr val="tx1"/>
                </a:solidFill>
                <a:latin typeface="Calibri" pitchFamily="34" charset="0"/>
                <a:cs typeface="Calibri" pitchFamily="34" charset="0"/>
              </a:rPr>
              <a:t>l.front</a:t>
            </a:r>
            <a:r>
              <a:rPr lang="en-US" sz="1800" dirty="0">
                <a:solidFill>
                  <a:schemeClr val="tx1"/>
                </a:solidFill>
                <a:latin typeface="Calibri" pitchFamily="34" charset="0"/>
                <a:cs typeface="Calibri" pitchFamily="34" charset="0"/>
              </a:rPr>
              <a:t>()&lt;&lt;</a:t>
            </a:r>
            <a:r>
              <a:rPr lang="en-US" sz="1800" dirty="0" err="1">
                <a:solidFill>
                  <a:schemeClr val="tx1"/>
                </a:solidFill>
                <a:latin typeface="Calibri" pitchFamily="34" charset="0"/>
                <a:cs typeface="Calibri" pitchFamily="34" charset="0"/>
              </a:rPr>
              <a:t>endl</a:t>
            </a:r>
            <a:r>
              <a:rPr lang="en-US" sz="1800" dirty="0" smtClean="0">
                <a:solidFill>
                  <a:schemeClr val="tx1"/>
                </a:solidFill>
                <a:latin typeface="Calibri" pitchFamily="34" charset="0"/>
                <a:cs typeface="Calibri" pitchFamily="34" charset="0"/>
              </a:rPr>
              <a:t>; //returns 1</a:t>
            </a:r>
            <a:endParaRPr lang="en-US" sz="1800" dirty="0">
              <a:solidFill>
                <a:schemeClr val="tx1"/>
              </a:solidFill>
              <a:latin typeface="Calibri" pitchFamily="34" charset="0"/>
              <a:cs typeface="Calibri" pitchFamily="34" charset="0"/>
            </a:endParaRPr>
          </a:p>
          <a:p>
            <a:pPr fontAlgn="base"/>
            <a:r>
              <a:rPr lang="en-US" sz="1800" dirty="0">
                <a:solidFill>
                  <a:schemeClr val="tx1"/>
                </a:solidFill>
                <a:latin typeface="Calibri" pitchFamily="34" charset="0"/>
                <a:cs typeface="Calibri" pitchFamily="34" charset="0"/>
              </a:rPr>
              <a:t>    </a:t>
            </a:r>
            <a:r>
              <a:rPr lang="en-US" sz="1800" dirty="0" err="1">
                <a:solidFill>
                  <a:schemeClr val="tx1"/>
                </a:solidFill>
                <a:latin typeface="Calibri" pitchFamily="34" charset="0"/>
                <a:cs typeface="Calibri" pitchFamily="34" charset="0"/>
              </a:rPr>
              <a:t>cout</a:t>
            </a:r>
            <a:r>
              <a:rPr lang="en-US" sz="1800" dirty="0">
                <a:solidFill>
                  <a:schemeClr val="tx1"/>
                </a:solidFill>
                <a:latin typeface="Calibri" pitchFamily="34" charset="0"/>
                <a:cs typeface="Calibri" pitchFamily="34" charset="0"/>
              </a:rPr>
              <a:t>&lt;&lt;"Back element in list =  "&lt;&lt;</a:t>
            </a:r>
            <a:r>
              <a:rPr lang="en-US" sz="1800" dirty="0" err="1">
                <a:solidFill>
                  <a:schemeClr val="tx1"/>
                </a:solidFill>
                <a:latin typeface="Calibri" pitchFamily="34" charset="0"/>
                <a:cs typeface="Calibri" pitchFamily="34" charset="0"/>
              </a:rPr>
              <a:t>l.back</a:t>
            </a:r>
            <a:r>
              <a:rPr lang="en-US" sz="1800" dirty="0">
                <a:solidFill>
                  <a:schemeClr val="tx1"/>
                </a:solidFill>
                <a:latin typeface="Calibri" pitchFamily="34" charset="0"/>
                <a:cs typeface="Calibri" pitchFamily="34" charset="0"/>
              </a:rPr>
              <a:t>()&lt;&lt;</a:t>
            </a:r>
            <a:r>
              <a:rPr lang="en-US" sz="1800" dirty="0" err="1">
                <a:solidFill>
                  <a:schemeClr val="tx1"/>
                </a:solidFill>
                <a:latin typeface="Calibri" pitchFamily="34" charset="0"/>
                <a:cs typeface="Calibri" pitchFamily="34" charset="0"/>
              </a:rPr>
              <a:t>endl</a:t>
            </a:r>
            <a:r>
              <a:rPr lang="en-US" sz="1800" dirty="0" smtClean="0">
                <a:solidFill>
                  <a:schemeClr val="tx1"/>
                </a:solidFill>
                <a:latin typeface="Calibri" pitchFamily="34" charset="0"/>
                <a:cs typeface="Calibri" pitchFamily="34" charset="0"/>
              </a:rPr>
              <a:t>; //returns 5</a:t>
            </a:r>
            <a:endParaRPr lang="en-US" sz="1800" dirty="0">
              <a:solidFill>
                <a:schemeClr val="tx1"/>
              </a:solidFill>
              <a:latin typeface="Calibri" pitchFamily="34" charset="0"/>
              <a:cs typeface="Calibri" pitchFamily="34" charset="0"/>
            </a:endParaRPr>
          </a:p>
          <a:p>
            <a:pPr fontAlgn="base"/>
            <a:r>
              <a:rPr lang="en-US" sz="1800" dirty="0">
                <a:solidFill>
                  <a:schemeClr val="tx1"/>
                </a:solidFill>
                <a:latin typeface="Calibri" pitchFamily="34" charset="0"/>
                <a:cs typeface="Calibri" pitchFamily="34" charset="0"/>
              </a:rPr>
              <a:t>    </a:t>
            </a:r>
            <a:r>
              <a:rPr lang="en-US" sz="1800" dirty="0" err="1">
                <a:solidFill>
                  <a:schemeClr val="tx1"/>
                </a:solidFill>
                <a:latin typeface="Calibri" pitchFamily="34" charset="0"/>
                <a:cs typeface="Calibri" pitchFamily="34" charset="0"/>
              </a:rPr>
              <a:t>l.clear</a:t>
            </a:r>
            <a:r>
              <a:rPr lang="en-US" sz="1800" dirty="0" smtClean="0">
                <a:solidFill>
                  <a:schemeClr val="tx1"/>
                </a:solidFill>
                <a:latin typeface="Calibri" pitchFamily="34" charset="0"/>
                <a:cs typeface="Calibri" pitchFamily="34" charset="0"/>
              </a:rPr>
              <a:t>(); //clears the list</a:t>
            </a:r>
            <a:endParaRPr lang="en-US" sz="1800" dirty="0">
              <a:solidFill>
                <a:schemeClr val="tx1"/>
              </a:solidFill>
              <a:latin typeface="Calibri" pitchFamily="34" charset="0"/>
              <a:cs typeface="Calibri" pitchFamily="34" charset="0"/>
            </a:endParaRPr>
          </a:p>
          <a:p>
            <a:pPr fontAlgn="base"/>
            <a:r>
              <a:rPr lang="en-US" sz="1800" dirty="0">
                <a:solidFill>
                  <a:schemeClr val="tx1"/>
                </a:solidFill>
                <a:latin typeface="Calibri" pitchFamily="34" charset="0"/>
                <a:cs typeface="Calibri" pitchFamily="34" charset="0"/>
              </a:rPr>
              <a:t>    </a:t>
            </a:r>
            <a:r>
              <a:rPr lang="en-US" sz="1800" dirty="0" err="1">
                <a:solidFill>
                  <a:schemeClr val="tx1"/>
                </a:solidFill>
                <a:latin typeface="Calibri" pitchFamily="34" charset="0"/>
                <a:cs typeface="Calibri" pitchFamily="34" charset="0"/>
              </a:rPr>
              <a:t>cout</a:t>
            </a:r>
            <a:r>
              <a:rPr lang="en-US" sz="1800" dirty="0">
                <a:solidFill>
                  <a:schemeClr val="tx1"/>
                </a:solidFill>
                <a:latin typeface="Calibri" pitchFamily="34" charset="0"/>
                <a:cs typeface="Calibri" pitchFamily="34" charset="0"/>
              </a:rPr>
              <a:t>&lt;&lt;"size of list = "&lt;&lt;</a:t>
            </a:r>
            <a:r>
              <a:rPr lang="en-US" sz="1800" dirty="0" err="1">
                <a:solidFill>
                  <a:schemeClr val="tx1"/>
                </a:solidFill>
                <a:latin typeface="Calibri" pitchFamily="34" charset="0"/>
                <a:cs typeface="Calibri" pitchFamily="34" charset="0"/>
              </a:rPr>
              <a:t>l.size</a:t>
            </a:r>
            <a:r>
              <a:rPr lang="en-US" sz="1800" dirty="0">
                <a:solidFill>
                  <a:schemeClr val="tx1"/>
                </a:solidFill>
                <a:latin typeface="Calibri" pitchFamily="34" charset="0"/>
                <a:cs typeface="Calibri" pitchFamily="34" charset="0"/>
              </a:rPr>
              <a:t>()&lt;&lt;</a:t>
            </a:r>
            <a:r>
              <a:rPr lang="en-US" sz="1800" dirty="0" err="1">
                <a:solidFill>
                  <a:schemeClr val="tx1"/>
                </a:solidFill>
                <a:latin typeface="Calibri" pitchFamily="34" charset="0"/>
                <a:cs typeface="Calibri" pitchFamily="34" charset="0"/>
              </a:rPr>
              <a:t>endl</a:t>
            </a:r>
            <a:r>
              <a:rPr lang="en-US" sz="1800" dirty="0" smtClean="0">
                <a:solidFill>
                  <a:schemeClr val="tx1"/>
                </a:solidFill>
                <a:latin typeface="Calibri" pitchFamily="34" charset="0"/>
                <a:cs typeface="Calibri" pitchFamily="34" charset="0"/>
              </a:rPr>
              <a:t>; //size becomes 0</a:t>
            </a:r>
            <a:endParaRPr lang="en-US" sz="1800" dirty="0">
              <a:solidFill>
                <a:schemeClr val="tx1"/>
              </a:solidFill>
              <a:latin typeface="Calibri" pitchFamily="34" charset="0"/>
              <a:cs typeface="Calibri" pitchFamily="34" charset="0"/>
            </a:endParaRPr>
          </a:p>
          <a:p>
            <a:pPr fontAlgn="base"/>
            <a:r>
              <a:rPr lang="en-US" sz="1800" dirty="0" smtClean="0">
                <a:solidFill>
                  <a:schemeClr val="tx1"/>
                </a:solidFill>
                <a:latin typeface="Calibri" pitchFamily="34" charset="0"/>
                <a:cs typeface="Calibri" pitchFamily="34" charset="0"/>
              </a:rPr>
              <a:t>    </a:t>
            </a:r>
            <a:r>
              <a:rPr lang="en-US" sz="1800" dirty="0" err="1" smtClean="0">
                <a:solidFill>
                  <a:schemeClr val="tx1"/>
                </a:solidFill>
                <a:latin typeface="Calibri" pitchFamily="34" charset="0"/>
                <a:cs typeface="Calibri" pitchFamily="34" charset="0"/>
              </a:rPr>
              <a:t>l.reverse</a:t>
            </a:r>
            <a:r>
              <a:rPr lang="en-US" sz="1800" dirty="0">
                <a:solidFill>
                  <a:schemeClr val="tx1"/>
                </a:solidFill>
                <a:latin typeface="Calibri" pitchFamily="34" charset="0"/>
                <a:cs typeface="Calibri" pitchFamily="34" charset="0"/>
              </a:rPr>
              <a:t>(); /* now the list becomes 5,4,3,2,1 */</a:t>
            </a:r>
          </a:p>
          <a:p>
            <a:pPr fontAlgn="base"/>
            <a:r>
              <a:rPr lang="en-US" sz="1800" dirty="0" smtClean="0">
                <a:solidFill>
                  <a:schemeClr val="tx1"/>
                </a:solidFill>
                <a:latin typeface="Calibri" pitchFamily="34" charset="0"/>
                <a:cs typeface="Calibri" pitchFamily="34" charset="0"/>
              </a:rPr>
              <a:t>   </a:t>
            </a:r>
            <a:r>
              <a:rPr lang="en-US" sz="1800" dirty="0">
                <a:solidFill>
                  <a:schemeClr val="tx1"/>
                </a:solidFill>
                <a:latin typeface="Calibri" pitchFamily="34" charset="0"/>
                <a:cs typeface="Calibri" pitchFamily="34" charset="0"/>
              </a:rPr>
              <a:t>list&lt;</a:t>
            </a:r>
            <a:r>
              <a:rPr lang="en-US" sz="1800" dirty="0" err="1">
                <a:solidFill>
                  <a:schemeClr val="tx1"/>
                </a:solidFill>
                <a:latin typeface="Calibri" pitchFamily="34" charset="0"/>
                <a:cs typeface="Calibri" pitchFamily="34" charset="0"/>
              </a:rPr>
              <a:t>int</a:t>
            </a:r>
            <a:r>
              <a:rPr lang="en-US" sz="1800" dirty="0">
                <a:solidFill>
                  <a:schemeClr val="tx1"/>
                </a:solidFill>
                <a:latin typeface="Calibri" pitchFamily="34" charset="0"/>
                <a:cs typeface="Calibri" pitchFamily="34" charset="0"/>
              </a:rPr>
              <a:t>&gt;::iterator </a:t>
            </a:r>
            <a:r>
              <a:rPr lang="en-US" sz="1800" dirty="0" smtClean="0">
                <a:solidFill>
                  <a:schemeClr val="tx1"/>
                </a:solidFill>
                <a:latin typeface="Calibri" pitchFamily="34" charset="0"/>
                <a:cs typeface="Calibri" pitchFamily="34" charset="0"/>
              </a:rPr>
              <a:t>it;    //you can’t print the list  using at(), this function not available with list</a:t>
            </a:r>
            <a:endParaRPr lang="en-US" sz="1800" dirty="0">
              <a:solidFill>
                <a:schemeClr val="tx1"/>
              </a:solidFill>
              <a:latin typeface="Calibri" pitchFamily="34" charset="0"/>
              <a:cs typeface="Calibri" pitchFamily="34" charset="0"/>
            </a:endParaRPr>
          </a:p>
          <a:p>
            <a:pPr fontAlgn="base"/>
            <a:r>
              <a:rPr lang="en-US" sz="1800" dirty="0" smtClean="0">
                <a:solidFill>
                  <a:schemeClr val="tx1"/>
                </a:solidFill>
                <a:latin typeface="Calibri" pitchFamily="34" charset="0"/>
                <a:cs typeface="Calibri" pitchFamily="34" charset="0"/>
              </a:rPr>
              <a:t>   for(it=</a:t>
            </a:r>
            <a:r>
              <a:rPr lang="en-US" sz="1800" dirty="0" err="1" smtClean="0">
                <a:solidFill>
                  <a:schemeClr val="tx1"/>
                </a:solidFill>
                <a:latin typeface="Calibri" pitchFamily="34" charset="0"/>
                <a:cs typeface="Calibri" pitchFamily="34" charset="0"/>
              </a:rPr>
              <a:t>l.begin</a:t>
            </a:r>
            <a:r>
              <a:rPr lang="en-US" sz="1800" dirty="0">
                <a:solidFill>
                  <a:schemeClr val="tx1"/>
                </a:solidFill>
                <a:latin typeface="Calibri" pitchFamily="34" charset="0"/>
                <a:cs typeface="Calibri" pitchFamily="34" charset="0"/>
              </a:rPr>
              <a:t>(); it!=</a:t>
            </a:r>
            <a:r>
              <a:rPr lang="en-US" sz="1800" dirty="0" err="1">
                <a:solidFill>
                  <a:schemeClr val="tx1"/>
                </a:solidFill>
                <a:latin typeface="Calibri" pitchFamily="34" charset="0"/>
                <a:cs typeface="Calibri" pitchFamily="34" charset="0"/>
              </a:rPr>
              <a:t>l.end</a:t>
            </a:r>
            <a:r>
              <a:rPr lang="en-US" sz="1800" dirty="0">
                <a:solidFill>
                  <a:schemeClr val="tx1"/>
                </a:solidFill>
                <a:latin typeface="Calibri" pitchFamily="34" charset="0"/>
                <a:cs typeface="Calibri" pitchFamily="34" charset="0"/>
              </a:rPr>
              <a:t>();it++)</a:t>
            </a:r>
          </a:p>
          <a:p>
            <a:pPr fontAlgn="base"/>
            <a:r>
              <a:rPr lang="en-US" sz="1800" dirty="0">
                <a:solidFill>
                  <a:schemeClr val="tx1"/>
                </a:solidFill>
                <a:latin typeface="Calibri" pitchFamily="34" charset="0"/>
                <a:cs typeface="Calibri" pitchFamily="34" charset="0"/>
              </a:rPr>
              <a:t>        </a:t>
            </a:r>
            <a:r>
              <a:rPr lang="en-US" sz="1800" dirty="0" err="1">
                <a:solidFill>
                  <a:schemeClr val="tx1"/>
                </a:solidFill>
                <a:latin typeface="Calibri" pitchFamily="34" charset="0"/>
                <a:cs typeface="Calibri" pitchFamily="34" charset="0"/>
              </a:rPr>
              <a:t>cout</a:t>
            </a:r>
            <a:r>
              <a:rPr lang="en-US" sz="1800" dirty="0">
                <a:solidFill>
                  <a:schemeClr val="tx1"/>
                </a:solidFill>
                <a:latin typeface="Calibri" pitchFamily="34" charset="0"/>
                <a:cs typeface="Calibri" pitchFamily="34" charset="0"/>
              </a:rPr>
              <a:t>&lt;&lt;*it &lt;&lt;" ";</a:t>
            </a:r>
          </a:p>
          <a:p>
            <a:pPr fontAlgn="base"/>
            <a:r>
              <a:rPr lang="en-US" sz="1800" dirty="0" smtClean="0">
                <a:solidFill>
                  <a:schemeClr val="tx1"/>
                </a:solidFill>
                <a:latin typeface="Calibri" pitchFamily="34" charset="0"/>
                <a:cs typeface="Calibri" pitchFamily="34" charset="0"/>
              </a:rPr>
              <a:t>}</a:t>
            </a:r>
            <a:endParaRPr lang="en-US" sz="1800" dirty="0">
              <a:solidFill>
                <a:schemeClr val="tx1"/>
              </a:solidFill>
              <a:latin typeface="Calibri" pitchFamily="34" charset="0"/>
              <a:cs typeface="Calibri" pitchFamily="34" charset="0"/>
            </a:endParaRPr>
          </a:p>
        </p:txBody>
      </p:sp>
      <p:sp>
        <p:nvSpPr>
          <p:cNvPr id="8" name="Google Shape;99;p19">
            <a:extLst>
              <a:ext uri="{FF2B5EF4-FFF2-40B4-BE49-F238E27FC236}">
                <a16:creationId xmlns=""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smtClean="0">
                <a:solidFill>
                  <a:srgbClr val="FFFFFF"/>
                </a:solidFill>
                <a:latin typeface="Calibri" panose="020F0502020204030204" pitchFamily="34" charset="0"/>
                <a:cs typeface="Calibri" panose="020F0502020204030204" pitchFamily="34" charset="0"/>
              </a:rPr>
              <a:t>Practice question –size, clear, reverse</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8067550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pPr fontAlgn="base"/>
            <a:r>
              <a:rPr lang="en-US" sz="1800" dirty="0">
                <a:solidFill>
                  <a:schemeClr val="tx1"/>
                </a:solidFill>
                <a:latin typeface="Calibri" pitchFamily="34" charset="0"/>
                <a:cs typeface="Calibri" pitchFamily="34" charset="0"/>
              </a:rPr>
              <a:t>insert </a:t>
            </a:r>
            <a:r>
              <a:rPr lang="en-US" sz="1800" dirty="0" smtClean="0">
                <a:solidFill>
                  <a:schemeClr val="tx1"/>
                </a:solidFill>
                <a:latin typeface="Calibri" pitchFamily="34" charset="0"/>
                <a:cs typeface="Calibri" pitchFamily="34" charset="0"/>
              </a:rPr>
              <a:t>function:  This </a:t>
            </a:r>
            <a:r>
              <a:rPr lang="en-US" sz="1800" dirty="0">
                <a:solidFill>
                  <a:schemeClr val="tx1"/>
                </a:solidFill>
                <a:latin typeface="Calibri" pitchFamily="34" charset="0"/>
                <a:cs typeface="Calibri" pitchFamily="34" charset="0"/>
              </a:rPr>
              <a:t>method, as the name suggests, inserts an element at specific position, in a list</a:t>
            </a:r>
            <a:r>
              <a:rPr lang="en-US" sz="1800" dirty="0" smtClean="0">
                <a:solidFill>
                  <a:schemeClr val="tx1"/>
                </a:solidFill>
                <a:latin typeface="Calibri" pitchFamily="34" charset="0"/>
                <a:cs typeface="Calibri" pitchFamily="34" charset="0"/>
              </a:rPr>
              <a:t>.</a:t>
            </a:r>
          </a:p>
          <a:p>
            <a:pPr fontAlgn="base"/>
            <a:endParaRPr lang="en-US" sz="1800" dirty="0">
              <a:solidFill>
                <a:schemeClr val="tx1"/>
              </a:solidFill>
              <a:latin typeface="Calibri" pitchFamily="34" charset="0"/>
              <a:cs typeface="Calibri" pitchFamily="34" charset="0"/>
            </a:endParaRPr>
          </a:p>
          <a:p>
            <a:pPr fontAlgn="base"/>
            <a:r>
              <a:rPr lang="en-US" sz="1800" dirty="0" smtClean="0">
                <a:solidFill>
                  <a:schemeClr val="tx1"/>
                </a:solidFill>
                <a:latin typeface="Calibri" pitchFamily="34" charset="0"/>
                <a:cs typeface="Calibri" pitchFamily="34" charset="0"/>
              </a:rPr>
              <a:t>There </a:t>
            </a:r>
            <a:r>
              <a:rPr lang="en-US" sz="1800" dirty="0">
                <a:solidFill>
                  <a:schemeClr val="tx1"/>
                </a:solidFill>
                <a:latin typeface="Calibri" pitchFamily="34" charset="0"/>
                <a:cs typeface="Calibri" pitchFamily="34" charset="0"/>
              </a:rPr>
              <a:t>are 3 variations of insert(), they are as follows :</a:t>
            </a:r>
          </a:p>
          <a:p>
            <a:pPr fontAlgn="base"/>
            <a:endParaRPr lang="en-US" sz="1800" dirty="0">
              <a:solidFill>
                <a:schemeClr val="tx1"/>
              </a:solidFill>
              <a:latin typeface="Calibri" pitchFamily="34" charset="0"/>
              <a:cs typeface="Calibri" pitchFamily="34" charset="0"/>
            </a:endParaRPr>
          </a:p>
          <a:p>
            <a:pPr fontAlgn="base"/>
            <a:r>
              <a:rPr lang="en-US" sz="1800" dirty="0">
                <a:solidFill>
                  <a:schemeClr val="tx1"/>
                </a:solidFill>
                <a:latin typeface="Calibri" pitchFamily="34" charset="0"/>
                <a:cs typeface="Calibri" pitchFamily="34" charset="0"/>
              </a:rPr>
              <a:t>insert(iterator, element) : inserts element in the list before the position pointed by the iterator</a:t>
            </a:r>
            <a:r>
              <a:rPr lang="en-US" sz="1800" dirty="0" smtClean="0">
                <a:solidFill>
                  <a:schemeClr val="tx1"/>
                </a:solidFill>
                <a:latin typeface="Calibri" pitchFamily="34" charset="0"/>
                <a:cs typeface="Calibri" pitchFamily="34" charset="0"/>
              </a:rPr>
              <a:t>.</a:t>
            </a:r>
          </a:p>
          <a:p>
            <a:pPr fontAlgn="base"/>
            <a:endParaRPr lang="en-US" sz="1800" dirty="0">
              <a:solidFill>
                <a:schemeClr val="tx1"/>
              </a:solidFill>
              <a:latin typeface="Calibri" pitchFamily="34" charset="0"/>
              <a:cs typeface="Calibri" pitchFamily="34" charset="0"/>
            </a:endParaRPr>
          </a:p>
          <a:p>
            <a:pPr fontAlgn="base"/>
            <a:r>
              <a:rPr lang="en-US" sz="1800" dirty="0">
                <a:solidFill>
                  <a:schemeClr val="tx1"/>
                </a:solidFill>
                <a:latin typeface="Calibri" pitchFamily="34" charset="0"/>
                <a:cs typeface="Calibri" pitchFamily="34" charset="0"/>
              </a:rPr>
              <a:t>insert(iterator, count, element) : inserts element in the list before the position pointed by the iterator, count number of times.</a:t>
            </a:r>
          </a:p>
          <a:p>
            <a:pPr fontAlgn="base"/>
            <a:endParaRPr lang="en-US" sz="1800" dirty="0" smtClean="0">
              <a:solidFill>
                <a:schemeClr val="tx1"/>
              </a:solidFill>
              <a:latin typeface="Calibri" pitchFamily="34" charset="0"/>
              <a:cs typeface="Calibri" pitchFamily="34" charset="0"/>
            </a:endParaRPr>
          </a:p>
          <a:p>
            <a:pPr fontAlgn="base"/>
            <a:r>
              <a:rPr lang="en-US" sz="1800" dirty="0" smtClean="0">
                <a:solidFill>
                  <a:schemeClr val="tx1"/>
                </a:solidFill>
                <a:latin typeface="Calibri" pitchFamily="34" charset="0"/>
                <a:cs typeface="Calibri" pitchFamily="34" charset="0"/>
              </a:rPr>
              <a:t>insert(iterator</a:t>
            </a:r>
            <a:r>
              <a:rPr lang="en-US" sz="1800" dirty="0">
                <a:solidFill>
                  <a:schemeClr val="tx1"/>
                </a:solidFill>
                <a:latin typeface="Calibri" pitchFamily="34" charset="0"/>
                <a:cs typeface="Calibri" pitchFamily="34" charset="0"/>
              </a:rPr>
              <a:t>, </a:t>
            </a:r>
            <a:r>
              <a:rPr lang="en-US" sz="1800" dirty="0" err="1">
                <a:solidFill>
                  <a:schemeClr val="tx1"/>
                </a:solidFill>
                <a:latin typeface="Calibri" pitchFamily="34" charset="0"/>
                <a:cs typeface="Calibri" pitchFamily="34" charset="0"/>
              </a:rPr>
              <a:t>start_iterator</a:t>
            </a:r>
            <a:r>
              <a:rPr lang="en-US" sz="1800" dirty="0">
                <a:solidFill>
                  <a:schemeClr val="tx1"/>
                </a:solidFill>
                <a:latin typeface="Calibri" pitchFamily="34" charset="0"/>
                <a:cs typeface="Calibri" pitchFamily="34" charset="0"/>
              </a:rPr>
              <a:t>, </a:t>
            </a:r>
            <a:r>
              <a:rPr lang="en-US" sz="1800" dirty="0" err="1">
                <a:solidFill>
                  <a:schemeClr val="tx1"/>
                </a:solidFill>
                <a:latin typeface="Calibri" pitchFamily="34" charset="0"/>
                <a:cs typeface="Calibri" pitchFamily="34" charset="0"/>
              </a:rPr>
              <a:t>end_iterator</a:t>
            </a:r>
            <a:r>
              <a:rPr lang="en-US" sz="1800" dirty="0">
                <a:solidFill>
                  <a:schemeClr val="tx1"/>
                </a:solidFill>
                <a:latin typeface="Calibri" pitchFamily="34" charset="0"/>
                <a:cs typeface="Calibri" pitchFamily="34" charset="0"/>
              </a:rPr>
              <a:t>): insert the element pointed by </a:t>
            </a:r>
            <a:r>
              <a:rPr lang="en-US" sz="1800" dirty="0" err="1">
                <a:solidFill>
                  <a:schemeClr val="tx1"/>
                </a:solidFill>
                <a:latin typeface="Calibri" pitchFamily="34" charset="0"/>
                <a:cs typeface="Calibri" pitchFamily="34" charset="0"/>
              </a:rPr>
              <a:t>start_iterator</a:t>
            </a:r>
            <a:r>
              <a:rPr lang="en-US" sz="1800" dirty="0">
                <a:solidFill>
                  <a:schemeClr val="tx1"/>
                </a:solidFill>
                <a:latin typeface="Calibri" pitchFamily="34" charset="0"/>
                <a:cs typeface="Calibri" pitchFamily="34" charset="0"/>
              </a:rPr>
              <a:t> to the element pointed by </a:t>
            </a:r>
            <a:r>
              <a:rPr lang="en-US" sz="1800" dirty="0" err="1">
                <a:solidFill>
                  <a:schemeClr val="tx1"/>
                </a:solidFill>
                <a:latin typeface="Calibri" pitchFamily="34" charset="0"/>
                <a:cs typeface="Calibri" pitchFamily="34" charset="0"/>
              </a:rPr>
              <a:t>end_iterator</a:t>
            </a:r>
            <a:r>
              <a:rPr lang="en-US" sz="1800" dirty="0">
                <a:solidFill>
                  <a:schemeClr val="tx1"/>
                </a:solidFill>
                <a:latin typeface="Calibri" pitchFamily="34" charset="0"/>
                <a:cs typeface="Calibri" pitchFamily="34" charset="0"/>
              </a:rPr>
              <a:t> before the position pointed by iterator</a:t>
            </a:r>
          </a:p>
        </p:txBody>
      </p:sp>
      <p:sp>
        <p:nvSpPr>
          <p:cNvPr id="8" name="Google Shape;99;p19">
            <a:extLst>
              <a:ext uri="{FF2B5EF4-FFF2-40B4-BE49-F238E27FC236}">
                <a16:creationId xmlns=""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smtClean="0">
                <a:solidFill>
                  <a:srgbClr val="FFFFFF"/>
                </a:solidFill>
                <a:latin typeface="Calibri" panose="020F0502020204030204" pitchFamily="34" charset="0"/>
                <a:cs typeface="Calibri" panose="020F0502020204030204" pitchFamily="34" charset="0"/>
              </a:rPr>
              <a:t>Practice question –insert </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5370245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7"/>
          <p:cNvSpPr txBox="1"/>
          <p:nvPr/>
        </p:nvSpPr>
        <p:spPr>
          <a:xfrm>
            <a:off x="-2968" y="641768"/>
            <a:ext cx="9128131" cy="4504017"/>
          </a:xfrm>
          <a:prstGeom prst="rect">
            <a:avLst/>
          </a:prstGeom>
          <a:noFill/>
          <a:ln>
            <a:noFill/>
          </a:ln>
        </p:spPr>
        <p:txBody>
          <a:bodyPr spcFirstLastPara="1" wrap="square" lIns="91425" tIns="91425" rIns="91425" bIns="91425" anchor="t" anchorCtr="0">
            <a:noAutofit/>
          </a:bodyPr>
          <a:lstStyle/>
          <a:p>
            <a:pPr marL="76200">
              <a:lnSpc>
                <a:spcPct val="200000"/>
              </a:lnSpc>
              <a:buSzPts val="2400"/>
            </a:pPr>
            <a:r>
              <a:rPr lang="en" sz="2000" dirty="0">
                <a:latin typeface="Calibri" panose="020F0502020204030204" pitchFamily="34" charset="0"/>
                <a:cs typeface="Calibri" panose="020F0502020204030204" pitchFamily="34" charset="0"/>
                <a:sym typeface="Calibri"/>
              </a:rPr>
              <a:t>Today we are going to cover </a:t>
            </a:r>
            <a:r>
              <a:rPr lang="en" sz="2000" dirty="0" smtClean="0">
                <a:latin typeface="Calibri" panose="020F0502020204030204" pitchFamily="34" charset="0"/>
                <a:cs typeface="Calibri" panose="020F0502020204030204" pitchFamily="34" charset="0"/>
                <a:sym typeface="Calibri"/>
              </a:rPr>
              <a:t>–</a:t>
            </a:r>
          </a:p>
          <a:p>
            <a:pPr marL="419100" indent="-342900">
              <a:lnSpc>
                <a:spcPct val="200000"/>
              </a:lnSpc>
              <a:buSzPts val="2400"/>
              <a:buFont typeface="Arial" pitchFamily="34" charset="0"/>
              <a:buChar char="•"/>
            </a:pPr>
            <a:r>
              <a:rPr lang="en-US" sz="2000" dirty="0" smtClean="0">
                <a:latin typeface="Calibri" pitchFamily="34" charset="0"/>
                <a:cs typeface="Calibri" pitchFamily="34" charset="0"/>
              </a:rPr>
              <a:t>iterators</a:t>
            </a:r>
            <a:endParaRPr lang="en-US" sz="2000" dirty="0">
              <a:latin typeface="Calibri" pitchFamily="34" charset="0"/>
              <a:cs typeface="Calibri" pitchFamily="34" charset="0"/>
            </a:endParaRPr>
          </a:p>
          <a:p>
            <a:pPr marL="419100" indent="-342900">
              <a:lnSpc>
                <a:spcPct val="200000"/>
              </a:lnSpc>
              <a:buSzPts val="2400"/>
              <a:buFont typeface="Arial" pitchFamily="34" charset="0"/>
              <a:buChar char="•"/>
            </a:pPr>
            <a:r>
              <a:rPr lang="en-US" sz="2000" dirty="0">
                <a:latin typeface="Calibri" pitchFamily="34" charset="0"/>
                <a:cs typeface="Calibri" pitchFamily="34" charset="0"/>
              </a:rPr>
              <a:t>Container - </a:t>
            </a:r>
            <a:r>
              <a:rPr lang="en-US" sz="2000" dirty="0" smtClean="0">
                <a:latin typeface="Calibri" pitchFamily="34" charset="0"/>
                <a:cs typeface="Calibri" pitchFamily="34" charset="0"/>
              </a:rPr>
              <a:t>List</a:t>
            </a:r>
            <a:r>
              <a:rPr lang="en-US" sz="2000" dirty="0">
                <a:latin typeface="Calibri" pitchFamily="34" charset="0"/>
                <a:cs typeface="Calibri" pitchFamily="34" charset="0"/>
              </a:rPr>
              <a:t>.</a:t>
            </a:r>
            <a:endParaRPr lang="en-US" sz="2000" dirty="0">
              <a:latin typeface="Calibri" panose="020F0502020204030204" pitchFamily="34" charset="0"/>
              <a:cs typeface="Calibri" panose="020F0502020204030204" pitchFamily="34" charset="0"/>
              <a:sym typeface="Calibri"/>
            </a:endParaRPr>
          </a:p>
          <a:p>
            <a:pPr marL="76200">
              <a:lnSpc>
                <a:spcPct val="200000"/>
              </a:lnSpc>
              <a:buSzPts val="2400"/>
            </a:pPr>
            <a:endParaRPr lang="en" sz="2000" dirty="0" smtClean="0">
              <a:latin typeface="Calibri" panose="020F0502020204030204" pitchFamily="34" charset="0"/>
              <a:cs typeface="Calibri" panose="020F0502020204030204" pitchFamily="34" charset="0"/>
              <a:sym typeface="Calibri"/>
            </a:endParaRPr>
          </a:p>
        </p:txBody>
      </p:sp>
      <p:sp>
        <p:nvSpPr>
          <p:cNvPr id="82" name="Google Shape;82;p17"/>
          <p:cNvSpPr/>
          <p:nvPr/>
        </p:nvSpPr>
        <p:spPr>
          <a:xfrm>
            <a:off x="7611909" y="303609"/>
            <a:ext cx="909900" cy="2430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3" name="Google Shape;83;p17"/>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b="1" dirty="0"/>
          </a:p>
        </p:txBody>
      </p:sp>
      <p:sp>
        <p:nvSpPr>
          <p:cNvPr id="84" name="Google Shape;84;p17"/>
          <p:cNvSpPr txBox="1"/>
          <p:nvPr/>
        </p:nvSpPr>
        <p:spPr>
          <a:xfrm>
            <a:off x="148856" y="14350"/>
            <a:ext cx="3280144" cy="821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000" b="1" dirty="0">
                <a:solidFill>
                  <a:srgbClr val="FFFFFF"/>
                </a:solidFill>
                <a:latin typeface="Calibri"/>
                <a:ea typeface="Calibri"/>
                <a:cs typeface="Calibri"/>
                <a:sym typeface="Calibri"/>
              </a:rPr>
              <a:t>Today’s Agenda</a:t>
            </a:r>
            <a:endParaRPr sz="3000" b="1" dirty="0">
              <a:solidFill>
                <a:srgbClr val="FFFFFF"/>
              </a:solidFill>
              <a:latin typeface="Calibri"/>
              <a:ea typeface="Calibri"/>
              <a:cs typeface="Calibri"/>
              <a:sym typeface="Calibri"/>
            </a:endParaRPr>
          </a:p>
        </p:txBody>
      </p:sp>
    </p:spTree>
    <p:extLst>
      <p:ext uri="{BB962C8B-B14F-4D97-AF65-F5344CB8AC3E}">
        <p14:creationId xmlns:p14="http://schemas.microsoft.com/office/powerpoint/2010/main" val="33536816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6" y="671320"/>
            <a:ext cx="4381436" cy="4379804"/>
          </a:xfrm>
          <a:prstGeom prst="rect">
            <a:avLst/>
          </a:prstGeom>
          <a:noFill/>
          <a:ln>
            <a:solidFill>
              <a:schemeClr val="tx1"/>
            </a:solidFill>
          </a:ln>
        </p:spPr>
        <p:txBody>
          <a:bodyPr spcFirstLastPara="1" wrap="square" lIns="91425" tIns="91425" rIns="91425" bIns="91425" anchor="t" anchorCtr="0">
            <a:noAutofit/>
          </a:bodyPr>
          <a:lstStyle/>
          <a:p>
            <a:pPr fontAlgn="base"/>
            <a:r>
              <a:rPr lang="en-US" sz="1800" dirty="0">
                <a:solidFill>
                  <a:schemeClr val="tx1"/>
                </a:solidFill>
                <a:latin typeface="Calibri" pitchFamily="34" charset="0"/>
                <a:cs typeface="Calibri" pitchFamily="34" charset="0"/>
              </a:rPr>
              <a:t>#include &lt;</a:t>
            </a:r>
            <a:r>
              <a:rPr lang="en-US" sz="1800" dirty="0" err="1">
                <a:solidFill>
                  <a:schemeClr val="tx1"/>
                </a:solidFill>
                <a:latin typeface="Calibri" pitchFamily="34" charset="0"/>
                <a:cs typeface="Calibri" pitchFamily="34" charset="0"/>
              </a:rPr>
              <a:t>iostream</a:t>
            </a:r>
            <a:r>
              <a:rPr lang="en-US" sz="1800" dirty="0">
                <a:solidFill>
                  <a:schemeClr val="tx1"/>
                </a:solidFill>
                <a:latin typeface="Calibri" pitchFamily="34" charset="0"/>
                <a:cs typeface="Calibri" pitchFamily="34" charset="0"/>
              </a:rPr>
              <a:t>&gt;</a:t>
            </a:r>
          </a:p>
          <a:p>
            <a:pPr fontAlgn="base"/>
            <a:r>
              <a:rPr lang="en-US" sz="1800" dirty="0">
                <a:solidFill>
                  <a:schemeClr val="tx1"/>
                </a:solidFill>
                <a:latin typeface="Calibri" pitchFamily="34" charset="0"/>
                <a:cs typeface="Calibri" pitchFamily="34" charset="0"/>
              </a:rPr>
              <a:t>#include &lt;list&gt;</a:t>
            </a:r>
          </a:p>
          <a:p>
            <a:pPr fontAlgn="base"/>
            <a:r>
              <a:rPr lang="en-US" sz="1800" dirty="0" smtClean="0">
                <a:solidFill>
                  <a:schemeClr val="tx1"/>
                </a:solidFill>
                <a:latin typeface="Calibri" pitchFamily="34" charset="0"/>
                <a:cs typeface="Calibri" pitchFamily="34" charset="0"/>
              </a:rPr>
              <a:t>using </a:t>
            </a:r>
            <a:r>
              <a:rPr lang="en-US" sz="1800" dirty="0">
                <a:solidFill>
                  <a:schemeClr val="tx1"/>
                </a:solidFill>
                <a:latin typeface="Calibri" pitchFamily="34" charset="0"/>
                <a:cs typeface="Calibri" pitchFamily="34" charset="0"/>
              </a:rPr>
              <a:t>namespace </a:t>
            </a:r>
            <a:r>
              <a:rPr lang="en-US" sz="1800" dirty="0" err="1">
                <a:solidFill>
                  <a:schemeClr val="tx1"/>
                </a:solidFill>
                <a:latin typeface="Calibri" pitchFamily="34" charset="0"/>
                <a:cs typeface="Calibri" pitchFamily="34" charset="0"/>
              </a:rPr>
              <a:t>std</a:t>
            </a:r>
            <a:r>
              <a:rPr lang="en-US" sz="1800" dirty="0">
                <a:solidFill>
                  <a:schemeClr val="tx1"/>
                </a:solidFill>
                <a:latin typeface="Calibri" pitchFamily="34" charset="0"/>
                <a:cs typeface="Calibri" pitchFamily="34" charset="0"/>
              </a:rPr>
              <a:t>;</a:t>
            </a:r>
          </a:p>
          <a:p>
            <a:pPr fontAlgn="base"/>
            <a:r>
              <a:rPr lang="en-US" sz="1800" dirty="0" err="1" smtClean="0">
                <a:solidFill>
                  <a:schemeClr val="tx1"/>
                </a:solidFill>
                <a:latin typeface="Calibri" pitchFamily="34" charset="0"/>
                <a:cs typeface="Calibri" pitchFamily="34" charset="0"/>
              </a:rPr>
              <a:t>int</a:t>
            </a:r>
            <a:r>
              <a:rPr lang="en-US" sz="1800" dirty="0" smtClean="0">
                <a:solidFill>
                  <a:schemeClr val="tx1"/>
                </a:solidFill>
                <a:latin typeface="Calibri" pitchFamily="34" charset="0"/>
                <a:cs typeface="Calibri" pitchFamily="34" charset="0"/>
              </a:rPr>
              <a:t> </a:t>
            </a:r>
            <a:r>
              <a:rPr lang="en-US" sz="1800" dirty="0">
                <a:solidFill>
                  <a:schemeClr val="tx1"/>
                </a:solidFill>
                <a:latin typeface="Calibri" pitchFamily="34" charset="0"/>
                <a:cs typeface="Calibri" pitchFamily="34" charset="0"/>
              </a:rPr>
              <a:t>main()</a:t>
            </a:r>
          </a:p>
          <a:p>
            <a:pPr fontAlgn="base"/>
            <a:r>
              <a:rPr lang="en-US" sz="1800" dirty="0">
                <a:solidFill>
                  <a:schemeClr val="tx1"/>
                </a:solidFill>
                <a:latin typeface="Calibri" pitchFamily="34" charset="0"/>
                <a:cs typeface="Calibri" pitchFamily="34" charset="0"/>
              </a:rPr>
              <a:t>{</a:t>
            </a:r>
          </a:p>
          <a:p>
            <a:pPr fontAlgn="base"/>
            <a:r>
              <a:rPr lang="en-US" sz="1800" dirty="0">
                <a:solidFill>
                  <a:schemeClr val="tx1"/>
                </a:solidFill>
                <a:latin typeface="Calibri" pitchFamily="34" charset="0"/>
                <a:cs typeface="Calibri" pitchFamily="34" charset="0"/>
              </a:rPr>
              <a:t>    list&lt;</a:t>
            </a:r>
            <a:r>
              <a:rPr lang="en-US" sz="1800" dirty="0" err="1">
                <a:solidFill>
                  <a:schemeClr val="tx1"/>
                </a:solidFill>
                <a:latin typeface="Calibri" pitchFamily="34" charset="0"/>
                <a:cs typeface="Calibri" pitchFamily="34" charset="0"/>
              </a:rPr>
              <a:t>int</a:t>
            </a:r>
            <a:r>
              <a:rPr lang="en-US" sz="1800" dirty="0">
                <a:solidFill>
                  <a:schemeClr val="tx1"/>
                </a:solidFill>
                <a:latin typeface="Calibri" pitchFamily="34" charset="0"/>
                <a:cs typeface="Calibri" pitchFamily="34" charset="0"/>
              </a:rPr>
              <a:t>&gt; l = {1,2,3,4,5</a:t>
            </a:r>
            <a:r>
              <a:rPr lang="en-US" sz="1800" dirty="0" smtClean="0">
                <a:solidFill>
                  <a:schemeClr val="tx1"/>
                </a:solidFill>
                <a:latin typeface="Calibri" pitchFamily="34" charset="0"/>
                <a:cs typeface="Calibri" pitchFamily="34" charset="0"/>
              </a:rPr>
              <a:t>};</a:t>
            </a:r>
          </a:p>
          <a:p>
            <a:pPr fontAlgn="base"/>
            <a:endParaRPr lang="en-US" sz="1800" dirty="0">
              <a:solidFill>
                <a:schemeClr val="tx1"/>
              </a:solidFill>
              <a:latin typeface="Calibri" pitchFamily="34" charset="0"/>
              <a:cs typeface="Calibri" pitchFamily="34" charset="0"/>
            </a:endParaRPr>
          </a:p>
          <a:p>
            <a:pPr fontAlgn="base"/>
            <a:r>
              <a:rPr lang="en-US" sz="1800" dirty="0">
                <a:solidFill>
                  <a:schemeClr val="tx1"/>
                </a:solidFill>
                <a:latin typeface="Calibri" pitchFamily="34" charset="0"/>
                <a:cs typeface="Calibri" pitchFamily="34" charset="0"/>
              </a:rPr>
              <a:t>    list&lt;</a:t>
            </a:r>
            <a:r>
              <a:rPr lang="en-US" sz="1800" dirty="0" err="1">
                <a:solidFill>
                  <a:schemeClr val="tx1"/>
                </a:solidFill>
                <a:latin typeface="Calibri" pitchFamily="34" charset="0"/>
                <a:cs typeface="Calibri" pitchFamily="34" charset="0"/>
              </a:rPr>
              <a:t>int</a:t>
            </a:r>
            <a:r>
              <a:rPr lang="en-US" sz="1800" dirty="0">
                <a:solidFill>
                  <a:schemeClr val="tx1"/>
                </a:solidFill>
                <a:latin typeface="Calibri" pitchFamily="34" charset="0"/>
                <a:cs typeface="Calibri" pitchFamily="34" charset="0"/>
              </a:rPr>
              <a:t>&gt;::iterator it = </a:t>
            </a:r>
            <a:r>
              <a:rPr lang="en-US" sz="1800" dirty="0" err="1">
                <a:solidFill>
                  <a:schemeClr val="tx1"/>
                </a:solidFill>
                <a:latin typeface="Calibri" pitchFamily="34" charset="0"/>
                <a:cs typeface="Calibri" pitchFamily="34" charset="0"/>
              </a:rPr>
              <a:t>l.begin</a:t>
            </a:r>
            <a:r>
              <a:rPr lang="en-US" sz="1800" dirty="0">
                <a:solidFill>
                  <a:schemeClr val="tx1"/>
                </a:solidFill>
                <a:latin typeface="Calibri" pitchFamily="34" charset="0"/>
                <a:cs typeface="Calibri" pitchFamily="34" charset="0"/>
              </a:rPr>
              <a:t>();           </a:t>
            </a:r>
          </a:p>
          <a:p>
            <a:pPr fontAlgn="base"/>
            <a:endParaRPr lang="en-US" sz="1800" dirty="0" smtClean="0">
              <a:solidFill>
                <a:schemeClr val="tx1"/>
              </a:solidFill>
              <a:latin typeface="Calibri" pitchFamily="34" charset="0"/>
              <a:cs typeface="Calibri" pitchFamily="34" charset="0"/>
            </a:endParaRPr>
          </a:p>
          <a:p>
            <a:pPr fontAlgn="base"/>
            <a:r>
              <a:rPr lang="en-US" sz="1800" dirty="0" smtClean="0">
                <a:solidFill>
                  <a:schemeClr val="tx1"/>
                </a:solidFill>
                <a:latin typeface="Calibri" pitchFamily="34" charset="0"/>
                <a:cs typeface="Calibri" pitchFamily="34" charset="0"/>
              </a:rPr>
              <a:t>    for(it=</a:t>
            </a:r>
            <a:r>
              <a:rPr lang="en-US" sz="1800" dirty="0" err="1" smtClean="0">
                <a:solidFill>
                  <a:schemeClr val="tx1"/>
                </a:solidFill>
                <a:latin typeface="Calibri" pitchFamily="34" charset="0"/>
                <a:cs typeface="Calibri" pitchFamily="34" charset="0"/>
              </a:rPr>
              <a:t>l.begin</a:t>
            </a:r>
            <a:r>
              <a:rPr lang="en-US" sz="1800" dirty="0">
                <a:solidFill>
                  <a:schemeClr val="tx1"/>
                </a:solidFill>
                <a:latin typeface="Calibri" pitchFamily="34" charset="0"/>
                <a:cs typeface="Calibri" pitchFamily="34" charset="0"/>
              </a:rPr>
              <a:t>(); it!=</a:t>
            </a:r>
            <a:r>
              <a:rPr lang="en-US" sz="1800" dirty="0" err="1">
                <a:solidFill>
                  <a:schemeClr val="tx1"/>
                </a:solidFill>
                <a:latin typeface="Calibri" pitchFamily="34" charset="0"/>
                <a:cs typeface="Calibri" pitchFamily="34" charset="0"/>
              </a:rPr>
              <a:t>l.end</a:t>
            </a:r>
            <a:r>
              <a:rPr lang="en-US" sz="1800" dirty="0">
                <a:solidFill>
                  <a:schemeClr val="tx1"/>
                </a:solidFill>
                <a:latin typeface="Calibri" pitchFamily="34" charset="0"/>
                <a:cs typeface="Calibri" pitchFamily="34" charset="0"/>
              </a:rPr>
              <a:t>();it++)</a:t>
            </a:r>
          </a:p>
          <a:p>
            <a:pPr fontAlgn="base"/>
            <a:r>
              <a:rPr lang="en-US" sz="1800" dirty="0">
                <a:solidFill>
                  <a:schemeClr val="tx1"/>
                </a:solidFill>
                <a:latin typeface="Calibri" pitchFamily="34" charset="0"/>
                <a:cs typeface="Calibri" pitchFamily="34" charset="0"/>
              </a:rPr>
              <a:t>        </a:t>
            </a:r>
            <a:r>
              <a:rPr lang="en-US" sz="1800" dirty="0" err="1">
                <a:solidFill>
                  <a:schemeClr val="tx1"/>
                </a:solidFill>
                <a:latin typeface="Calibri" pitchFamily="34" charset="0"/>
                <a:cs typeface="Calibri" pitchFamily="34" charset="0"/>
              </a:rPr>
              <a:t>cout</a:t>
            </a:r>
            <a:r>
              <a:rPr lang="en-US" sz="1800" dirty="0">
                <a:solidFill>
                  <a:schemeClr val="tx1"/>
                </a:solidFill>
                <a:latin typeface="Calibri" pitchFamily="34" charset="0"/>
                <a:cs typeface="Calibri" pitchFamily="34" charset="0"/>
              </a:rPr>
              <a:t>&lt;&lt;*it &lt;&lt;" ";</a:t>
            </a:r>
          </a:p>
          <a:p>
            <a:pPr fontAlgn="base"/>
            <a:endParaRPr lang="en-US" sz="1800" dirty="0" smtClean="0">
              <a:solidFill>
                <a:schemeClr val="tx1"/>
              </a:solidFill>
              <a:latin typeface="Calibri" pitchFamily="34" charset="0"/>
              <a:cs typeface="Calibri" pitchFamily="34" charset="0"/>
            </a:endParaRPr>
          </a:p>
          <a:p>
            <a:pPr fontAlgn="base"/>
            <a:r>
              <a:rPr lang="en-US" sz="1800" dirty="0" smtClean="0">
                <a:solidFill>
                  <a:schemeClr val="tx1"/>
                </a:solidFill>
                <a:latin typeface="Calibri" pitchFamily="34" charset="0"/>
                <a:cs typeface="Calibri" pitchFamily="34" charset="0"/>
              </a:rPr>
              <a:t>    </a:t>
            </a:r>
            <a:endParaRPr lang="en-US" sz="1800" dirty="0">
              <a:solidFill>
                <a:schemeClr val="tx1"/>
              </a:solidFill>
              <a:latin typeface="Calibri" pitchFamily="34" charset="0"/>
              <a:cs typeface="Calibri" pitchFamily="34" charset="0"/>
            </a:endParaRPr>
          </a:p>
          <a:p>
            <a:pPr fontAlgn="base"/>
            <a:r>
              <a:rPr lang="en-US" sz="1800" dirty="0">
                <a:solidFill>
                  <a:schemeClr val="tx1"/>
                </a:solidFill>
                <a:latin typeface="Calibri" pitchFamily="34" charset="0"/>
                <a:cs typeface="Calibri" pitchFamily="34" charset="0"/>
              </a:rPr>
              <a:t>    </a:t>
            </a:r>
          </a:p>
        </p:txBody>
      </p:sp>
      <p:sp>
        <p:nvSpPr>
          <p:cNvPr id="8" name="Google Shape;99;p19">
            <a:extLst>
              <a:ext uri="{FF2B5EF4-FFF2-40B4-BE49-F238E27FC236}">
                <a16:creationId xmlns=""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smtClean="0">
                <a:solidFill>
                  <a:srgbClr val="FFFFFF"/>
                </a:solidFill>
                <a:latin typeface="Calibri" panose="020F0502020204030204" pitchFamily="34" charset="0"/>
                <a:cs typeface="Calibri" panose="020F0502020204030204" pitchFamily="34" charset="0"/>
              </a:rPr>
              <a:t>Practice question –insert </a:t>
            </a:r>
            <a:endParaRPr lang="en" sz="2400" b="1" dirty="0">
              <a:solidFill>
                <a:srgbClr val="FFFFFF"/>
              </a:solidFill>
              <a:latin typeface="Calibri" panose="020F0502020204030204" pitchFamily="34" charset="0"/>
              <a:cs typeface="Calibri" panose="020F0502020204030204" pitchFamily="34" charset="0"/>
            </a:endParaRPr>
          </a:p>
        </p:txBody>
      </p:sp>
      <p:sp>
        <p:nvSpPr>
          <p:cNvPr id="6" name="Google Shape;100;p19"/>
          <p:cNvSpPr txBox="1"/>
          <p:nvPr/>
        </p:nvSpPr>
        <p:spPr>
          <a:xfrm>
            <a:off x="4453248" y="675643"/>
            <a:ext cx="4678878" cy="4379804"/>
          </a:xfrm>
          <a:prstGeom prst="rect">
            <a:avLst/>
          </a:prstGeom>
          <a:noFill/>
          <a:ln>
            <a:solidFill>
              <a:schemeClr val="tx1"/>
            </a:solidFill>
          </a:ln>
        </p:spPr>
        <p:txBody>
          <a:bodyPr spcFirstLastPara="1" wrap="square" lIns="91425" tIns="91425" rIns="91425" bIns="91425" anchor="t" anchorCtr="0">
            <a:noAutofit/>
          </a:bodyPr>
          <a:lstStyle/>
          <a:p>
            <a:pPr fontAlgn="base"/>
            <a:r>
              <a:rPr lang="en-US" sz="1800" dirty="0">
                <a:solidFill>
                  <a:schemeClr val="tx1"/>
                </a:solidFill>
                <a:latin typeface="Calibri" pitchFamily="34" charset="0"/>
                <a:cs typeface="Calibri" pitchFamily="34" charset="0"/>
              </a:rPr>
              <a:t> it=</a:t>
            </a:r>
            <a:r>
              <a:rPr lang="en-US" sz="1800" dirty="0" err="1">
                <a:solidFill>
                  <a:schemeClr val="tx1"/>
                </a:solidFill>
                <a:latin typeface="Calibri" pitchFamily="34" charset="0"/>
                <a:cs typeface="Calibri" pitchFamily="34" charset="0"/>
              </a:rPr>
              <a:t>l.begin</a:t>
            </a:r>
            <a:r>
              <a:rPr lang="en-US" sz="1800" dirty="0">
                <a:solidFill>
                  <a:schemeClr val="tx1"/>
                </a:solidFill>
                <a:latin typeface="Calibri" pitchFamily="34" charset="0"/>
                <a:cs typeface="Calibri" pitchFamily="34" charset="0"/>
              </a:rPr>
              <a:t>() </a:t>
            </a:r>
            <a:r>
              <a:rPr lang="en-US" sz="1800" dirty="0" smtClean="0">
                <a:solidFill>
                  <a:schemeClr val="tx1"/>
                </a:solidFill>
                <a:latin typeface="Calibri" pitchFamily="34" charset="0"/>
                <a:cs typeface="Calibri" pitchFamily="34" charset="0"/>
              </a:rPr>
              <a:t>;</a:t>
            </a:r>
          </a:p>
          <a:p>
            <a:pPr fontAlgn="base"/>
            <a:endParaRPr lang="en-US" sz="1800" dirty="0" smtClean="0">
              <a:solidFill>
                <a:schemeClr val="tx1"/>
              </a:solidFill>
              <a:latin typeface="Calibri" pitchFamily="34" charset="0"/>
              <a:cs typeface="Calibri" pitchFamily="34" charset="0"/>
            </a:endParaRPr>
          </a:p>
          <a:p>
            <a:pPr fontAlgn="base"/>
            <a:r>
              <a:rPr lang="en-US" sz="1800" dirty="0" smtClean="0">
                <a:solidFill>
                  <a:schemeClr val="tx1"/>
                </a:solidFill>
                <a:latin typeface="Calibri" pitchFamily="34" charset="0"/>
                <a:cs typeface="Calibri" pitchFamily="34" charset="0"/>
              </a:rPr>
              <a:t> </a:t>
            </a:r>
            <a:r>
              <a:rPr lang="en-US" sz="1800" dirty="0" err="1" smtClean="0">
                <a:solidFill>
                  <a:schemeClr val="tx1"/>
                </a:solidFill>
                <a:latin typeface="Calibri" pitchFamily="34" charset="0"/>
                <a:cs typeface="Calibri" pitchFamily="34" charset="0"/>
              </a:rPr>
              <a:t>l.insert</a:t>
            </a:r>
            <a:r>
              <a:rPr lang="en-US" sz="1800" dirty="0" smtClean="0">
                <a:solidFill>
                  <a:schemeClr val="tx1"/>
                </a:solidFill>
                <a:latin typeface="Calibri" pitchFamily="34" charset="0"/>
                <a:cs typeface="Calibri" pitchFamily="34" charset="0"/>
              </a:rPr>
              <a:t> </a:t>
            </a:r>
            <a:r>
              <a:rPr lang="en-US" sz="1800" dirty="0">
                <a:solidFill>
                  <a:schemeClr val="tx1"/>
                </a:solidFill>
                <a:latin typeface="Calibri" pitchFamily="34" charset="0"/>
                <a:cs typeface="Calibri" pitchFamily="34" charset="0"/>
              </a:rPr>
              <a:t>(it, 100);    </a:t>
            </a:r>
            <a:endParaRPr lang="en-US" sz="1800" dirty="0" smtClean="0">
              <a:solidFill>
                <a:schemeClr val="tx1"/>
              </a:solidFill>
              <a:latin typeface="Calibri" pitchFamily="34" charset="0"/>
              <a:cs typeface="Calibri" pitchFamily="34" charset="0"/>
            </a:endParaRPr>
          </a:p>
          <a:p>
            <a:pPr fontAlgn="base"/>
            <a:endParaRPr lang="en-US" sz="1800" dirty="0" smtClean="0">
              <a:solidFill>
                <a:schemeClr val="tx1"/>
              </a:solidFill>
              <a:latin typeface="Calibri" pitchFamily="34" charset="0"/>
              <a:cs typeface="Calibri" pitchFamily="34" charset="0"/>
            </a:endParaRPr>
          </a:p>
          <a:p>
            <a:pPr fontAlgn="base"/>
            <a:r>
              <a:rPr lang="en-US" sz="1800" dirty="0" smtClean="0">
                <a:solidFill>
                  <a:schemeClr val="tx1"/>
                </a:solidFill>
                <a:latin typeface="Calibri" pitchFamily="34" charset="0"/>
                <a:cs typeface="Calibri" pitchFamily="34" charset="0"/>
              </a:rPr>
              <a:t>// </a:t>
            </a:r>
            <a:r>
              <a:rPr lang="en-US" sz="1800" dirty="0">
                <a:solidFill>
                  <a:schemeClr val="tx1"/>
                </a:solidFill>
                <a:latin typeface="Calibri" pitchFamily="34" charset="0"/>
                <a:cs typeface="Calibri" pitchFamily="34" charset="0"/>
              </a:rPr>
              <a:t>insert 100 before </a:t>
            </a:r>
            <a:r>
              <a:rPr lang="en-US" sz="1800" dirty="0" smtClean="0">
                <a:solidFill>
                  <a:schemeClr val="tx1"/>
                </a:solidFill>
                <a:latin typeface="Calibri" pitchFamily="34" charset="0"/>
                <a:cs typeface="Calibri" pitchFamily="34" charset="0"/>
              </a:rPr>
              <a:t>1 </a:t>
            </a:r>
            <a:r>
              <a:rPr lang="en-US" sz="1800" dirty="0">
                <a:solidFill>
                  <a:schemeClr val="tx1"/>
                </a:solidFill>
                <a:latin typeface="Calibri" pitchFamily="34" charset="0"/>
                <a:cs typeface="Calibri" pitchFamily="34" charset="0"/>
              </a:rPr>
              <a:t>position</a:t>
            </a:r>
          </a:p>
          <a:p>
            <a:pPr fontAlgn="base"/>
            <a:endParaRPr lang="en-US" sz="1800" dirty="0" smtClean="0">
              <a:solidFill>
                <a:schemeClr val="tx1"/>
              </a:solidFill>
              <a:latin typeface="Calibri" pitchFamily="34" charset="0"/>
              <a:cs typeface="Calibri" pitchFamily="34" charset="0"/>
            </a:endParaRPr>
          </a:p>
          <a:p>
            <a:pPr fontAlgn="base"/>
            <a:r>
              <a:rPr lang="en-US" sz="1800" dirty="0" smtClean="0">
                <a:solidFill>
                  <a:schemeClr val="tx1"/>
                </a:solidFill>
                <a:latin typeface="Calibri" pitchFamily="34" charset="0"/>
                <a:cs typeface="Calibri" pitchFamily="34" charset="0"/>
              </a:rPr>
              <a:t>    </a:t>
            </a:r>
            <a:r>
              <a:rPr lang="en-US" sz="1800" dirty="0">
                <a:solidFill>
                  <a:schemeClr val="tx1"/>
                </a:solidFill>
                <a:latin typeface="Calibri" pitchFamily="34" charset="0"/>
                <a:cs typeface="Calibri" pitchFamily="34" charset="0"/>
              </a:rPr>
              <a:t>/* now the list is 100 1 2 3 4 5 */</a:t>
            </a:r>
          </a:p>
          <a:p>
            <a:pPr fontAlgn="base"/>
            <a:endParaRPr lang="en-US" sz="1800" dirty="0" smtClean="0">
              <a:solidFill>
                <a:schemeClr val="tx1"/>
              </a:solidFill>
              <a:latin typeface="Calibri" pitchFamily="34" charset="0"/>
              <a:cs typeface="Calibri" pitchFamily="34" charset="0"/>
            </a:endParaRPr>
          </a:p>
          <a:p>
            <a:pPr fontAlgn="base"/>
            <a:r>
              <a:rPr lang="en-US" sz="1800" dirty="0" smtClean="0">
                <a:solidFill>
                  <a:schemeClr val="tx1"/>
                </a:solidFill>
                <a:latin typeface="Calibri" pitchFamily="34" charset="0"/>
                <a:cs typeface="Calibri" pitchFamily="34" charset="0"/>
              </a:rPr>
              <a:t>    </a:t>
            </a:r>
            <a:r>
              <a:rPr lang="en-US" sz="1800" dirty="0" err="1">
                <a:solidFill>
                  <a:schemeClr val="tx1"/>
                </a:solidFill>
                <a:latin typeface="Calibri" pitchFamily="34" charset="0"/>
                <a:cs typeface="Calibri" pitchFamily="34" charset="0"/>
              </a:rPr>
              <a:t>cout</a:t>
            </a:r>
            <a:r>
              <a:rPr lang="en-US" sz="1800" dirty="0">
                <a:solidFill>
                  <a:schemeClr val="tx1"/>
                </a:solidFill>
                <a:latin typeface="Calibri" pitchFamily="34" charset="0"/>
                <a:cs typeface="Calibri" pitchFamily="34" charset="0"/>
              </a:rPr>
              <a:t>&lt;&lt;</a:t>
            </a:r>
            <a:r>
              <a:rPr lang="en-US" sz="1800" dirty="0" err="1">
                <a:solidFill>
                  <a:schemeClr val="tx1"/>
                </a:solidFill>
                <a:latin typeface="Calibri" pitchFamily="34" charset="0"/>
                <a:cs typeface="Calibri" pitchFamily="34" charset="0"/>
              </a:rPr>
              <a:t>endl</a:t>
            </a:r>
            <a:r>
              <a:rPr lang="en-US" sz="1800" dirty="0">
                <a:solidFill>
                  <a:schemeClr val="tx1"/>
                </a:solidFill>
                <a:latin typeface="Calibri" pitchFamily="34" charset="0"/>
                <a:cs typeface="Calibri" pitchFamily="34" charset="0"/>
              </a:rPr>
              <a:t>&lt;&lt; "The revised list is "&lt;&lt;</a:t>
            </a:r>
            <a:r>
              <a:rPr lang="en-US" sz="1800" dirty="0" err="1">
                <a:solidFill>
                  <a:schemeClr val="tx1"/>
                </a:solidFill>
                <a:latin typeface="Calibri" pitchFamily="34" charset="0"/>
                <a:cs typeface="Calibri" pitchFamily="34" charset="0"/>
              </a:rPr>
              <a:t>endl</a:t>
            </a:r>
            <a:r>
              <a:rPr lang="en-US" sz="1800" dirty="0">
                <a:solidFill>
                  <a:schemeClr val="tx1"/>
                </a:solidFill>
                <a:latin typeface="Calibri" pitchFamily="34" charset="0"/>
                <a:cs typeface="Calibri" pitchFamily="34" charset="0"/>
              </a:rPr>
              <a:t>;</a:t>
            </a:r>
          </a:p>
          <a:p>
            <a:pPr fontAlgn="base"/>
            <a:endParaRPr lang="en-US" sz="1800" dirty="0" smtClean="0">
              <a:solidFill>
                <a:schemeClr val="tx1"/>
              </a:solidFill>
              <a:latin typeface="Calibri" pitchFamily="34" charset="0"/>
              <a:cs typeface="Calibri" pitchFamily="34" charset="0"/>
            </a:endParaRPr>
          </a:p>
          <a:p>
            <a:pPr fontAlgn="base"/>
            <a:r>
              <a:rPr lang="en-US" sz="1800" dirty="0" smtClean="0">
                <a:solidFill>
                  <a:schemeClr val="tx1"/>
                </a:solidFill>
                <a:latin typeface="Calibri" pitchFamily="34" charset="0"/>
                <a:cs typeface="Calibri" pitchFamily="34" charset="0"/>
              </a:rPr>
              <a:t>    </a:t>
            </a:r>
            <a:r>
              <a:rPr lang="en-US" sz="1800" dirty="0">
                <a:solidFill>
                  <a:schemeClr val="tx1"/>
                </a:solidFill>
                <a:latin typeface="Calibri" pitchFamily="34" charset="0"/>
                <a:cs typeface="Calibri" pitchFamily="34" charset="0"/>
              </a:rPr>
              <a:t>for(it=</a:t>
            </a:r>
            <a:r>
              <a:rPr lang="en-US" sz="1800" dirty="0" err="1">
                <a:solidFill>
                  <a:schemeClr val="tx1"/>
                </a:solidFill>
                <a:latin typeface="Calibri" pitchFamily="34" charset="0"/>
                <a:cs typeface="Calibri" pitchFamily="34" charset="0"/>
              </a:rPr>
              <a:t>l.begin</a:t>
            </a:r>
            <a:r>
              <a:rPr lang="en-US" sz="1800" dirty="0">
                <a:solidFill>
                  <a:schemeClr val="tx1"/>
                </a:solidFill>
                <a:latin typeface="Calibri" pitchFamily="34" charset="0"/>
                <a:cs typeface="Calibri" pitchFamily="34" charset="0"/>
              </a:rPr>
              <a:t>(); it!=</a:t>
            </a:r>
            <a:r>
              <a:rPr lang="en-US" sz="1800" dirty="0" err="1">
                <a:solidFill>
                  <a:schemeClr val="tx1"/>
                </a:solidFill>
                <a:latin typeface="Calibri" pitchFamily="34" charset="0"/>
                <a:cs typeface="Calibri" pitchFamily="34" charset="0"/>
              </a:rPr>
              <a:t>l.end</a:t>
            </a:r>
            <a:r>
              <a:rPr lang="en-US" sz="1800" dirty="0">
                <a:solidFill>
                  <a:schemeClr val="tx1"/>
                </a:solidFill>
                <a:latin typeface="Calibri" pitchFamily="34" charset="0"/>
                <a:cs typeface="Calibri" pitchFamily="34" charset="0"/>
              </a:rPr>
              <a:t>();it++)</a:t>
            </a:r>
          </a:p>
          <a:p>
            <a:pPr fontAlgn="base"/>
            <a:r>
              <a:rPr lang="en-US" sz="1800" dirty="0">
                <a:solidFill>
                  <a:schemeClr val="tx1"/>
                </a:solidFill>
                <a:latin typeface="Calibri" pitchFamily="34" charset="0"/>
                <a:cs typeface="Calibri" pitchFamily="34" charset="0"/>
              </a:rPr>
              <a:t>        </a:t>
            </a:r>
            <a:r>
              <a:rPr lang="en-US" sz="1800" dirty="0" err="1">
                <a:solidFill>
                  <a:schemeClr val="tx1"/>
                </a:solidFill>
                <a:latin typeface="Calibri" pitchFamily="34" charset="0"/>
                <a:cs typeface="Calibri" pitchFamily="34" charset="0"/>
              </a:rPr>
              <a:t>cout</a:t>
            </a:r>
            <a:r>
              <a:rPr lang="en-US" sz="1800" dirty="0">
                <a:solidFill>
                  <a:schemeClr val="tx1"/>
                </a:solidFill>
                <a:latin typeface="Calibri" pitchFamily="34" charset="0"/>
                <a:cs typeface="Calibri" pitchFamily="34" charset="0"/>
              </a:rPr>
              <a:t>&lt;&lt;*it &lt;&lt;" ";</a:t>
            </a:r>
          </a:p>
          <a:p>
            <a:pPr fontAlgn="base"/>
            <a:r>
              <a:rPr lang="en-US" sz="1800" dirty="0">
                <a:solidFill>
                  <a:schemeClr val="tx1"/>
                </a:solidFill>
                <a:latin typeface="Calibri" pitchFamily="34" charset="0"/>
                <a:cs typeface="Calibri" pitchFamily="34" charset="0"/>
              </a:rPr>
              <a:t>    </a:t>
            </a:r>
          </a:p>
          <a:p>
            <a:pPr fontAlgn="base"/>
            <a:r>
              <a:rPr lang="en-US" sz="1800" dirty="0">
                <a:solidFill>
                  <a:schemeClr val="tx1"/>
                </a:solidFill>
                <a:latin typeface="Calibri" pitchFamily="34" charset="0"/>
                <a:cs typeface="Calibri" pitchFamily="34" charset="0"/>
              </a:rPr>
              <a:t>    </a:t>
            </a:r>
          </a:p>
        </p:txBody>
      </p:sp>
    </p:spTree>
    <p:extLst>
      <p:ext uri="{BB962C8B-B14F-4D97-AF65-F5344CB8AC3E}">
        <p14:creationId xmlns:p14="http://schemas.microsoft.com/office/powerpoint/2010/main" val="64664950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pPr fontAlgn="base"/>
            <a:r>
              <a:rPr lang="en-US" sz="1800" dirty="0" smtClean="0">
                <a:solidFill>
                  <a:schemeClr val="tx1"/>
                </a:solidFill>
                <a:latin typeface="Calibri" pitchFamily="34" charset="0"/>
                <a:cs typeface="Calibri" pitchFamily="34" charset="0"/>
              </a:rPr>
              <a:t>     list&lt;</a:t>
            </a:r>
            <a:r>
              <a:rPr lang="en-US" sz="1800" dirty="0" err="1" smtClean="0">
                <a:solidFill>
                  <a:schemeClr val="tx1"/>
                </a:solidFill>
                <a:latin typeface="Calibri" pitchFamily="34" charset="0"/>
                <a:cs typeface="Calibri" pitchFamily="34" charset="0"/>
              </a:rPr>
              <a:t>int</a:t>
            </a:r>
            <a:r>
              <a:rPr lang="en-US" sz="1800" dirty="0">
                <a:solidFill>
                  <a:schemeClr val="tx1"/>
                </a:solidFill>
                <a:latin typeface="Calibri" pitchFamily="34" charset="0"/>
                <a:cs typeface="Calibri" pitchFamily="34" charset="0"/>
              </a:rPr>
              <a:t>&gt; </a:t>
            </a:r>
            <a:r>
              <a:rPr lang="en-US" sz="1800" dirty="0" err="1">
                <a:solidFill>
                  <a:schemeClr val="tx1"/>
                </a:solidFill>
                <a:latin typeface="Calibri" pitchFamily="34" charset="0"/>
                <a:cs typeface="Calibri" pitchFamily="34" charset="0"/>
              </a:rPr>
              <a:t>new_l</a:t>
            </a:r>
            <a:r>
              <a:rPr lang="en-US" sz="1800" dirty="0">
                <a:solidFill>
                  <a:schemeClr val="tx1"/>
                </a:solidFill>
                <a:latin typeface="Calibri" pitchFamily="34" charset="0"/>
                <a:cs typeface="Calibri" pitchFamily="34" charset="0"/>
              </a:rPr>
              <a:t> = {10,20,30,40};   // new </a:t>
            </a:r>
            <a:r>
              <a:rPr lang="en-US" sz="1800" dirty="0" smtClean="0">
                <a:solidFill>
                  <a:schemeClr val="tx1"/>
                </a:solidFill>
                <a:latin typeface="Calibri" pitchFamily="34" charset="0"/>
                <a:cs typeface="Calibri" pitchFamily="34" charset="0"/>
              </a:rPr>
              <a:t>list</a:t>
            </a:r>
          </a:p>
          <a:p>
            <a:pPr fontAlgn="base"/>
            <a:endParaRPr lang="en-US" sz="1800" dirty="0">
              <a:solidFill>
                <a:schemeClr val="tx1"/>
              </a:solidFill>
              <a:latin typeface="Calibri" pitchFamily="34" charset="0"/>
              <a:cs typeface="Calibri" pitchFamily="34" charset="0"/>
            </a:endParaRPr>
          </a:p>
          <a:p>
            <a:pPr fontAlgn="base"/>
            <a:r>
              <a:rPr lang="en-US" sz="1800" dirty="0">
                <a:solidFill>
                  <a:schemeClr val="tx1"/>
                </a:solidFill>
                <a:latin typeface="Calibri" pitchFamily="34" charset="0"/>
                <a:cs typeface="Calibri" pitchFamily="34" charset="0"/>
              </a:rPr>
              <a:t>    </a:t>
            </a:r>
            <a:r>
              <a:rPr lang="en-US" sz="1800" dirty="0" err="1">
                <a:solidFill>
                  <a:schemeClr val="tx1"/>
                </a:solidFill>
                <a:latin typeface="Calibri" pitchFamily="34" charset="0"/>
                <a:cs typeface="Calibri" pitchFamily="34" charset="0"/>
              </a:rPr>
              <a:t>cout</a:t>
            </a:r>
            <a:r>
              <a:rPr lang="en-US" sz="1800" dirty="0">
                <a:solidFill>
                  <a:schemeClr val="tx1"/>
                </a:solidFill>
                <a:latin typeface="Calibri" pitchFamily="34" charset="0"/>
                <a:cs typeface="Calibri" pitchFamily="34" charset="0"/>
              </a:rPr>
              <a:t>&lt;&lt;</a:t>
            </a:r>
            <a:r>
              <a:rPr lang="en-US" sz="1800" dirty="0" err="1">
                <a:solidFill>
                  <a:schemeClr val="tx1"/>
                </a:solidFill>
                <a:latin typeface="Calibri" pitchFamily="34" charset="0"/>
                <a:cs typeface="Calibri" pitchFamily="34" charset="0"/>
              </a:rPr>
              <a:t>endl</a:t>
            </a:r>
            <a:r>
              <a:rPr lang="en-US" sz="1800" dirty="0">
                <a:solidFill>
                  <a:schemeClr val="tx1"/>
                </a:solidFill>
                <a:latin typeface="Calibri" pitchFamily="34" charset="0"/>
                <a:cs typeface="Calibri" pitchFamily="34" charset="0"/>
              </a:rPr>
              <a:t>&lt;&lt;"The new list is "&lt;&lt;</a:t>
            </a:r>
            <a:r>
              <a:rPr lang="en-US" sz="1800" dirty="0" err="1">
                <a:solidFill>
                  <a:schemeClr val="tx1"/>
                </a:solidFill>
                <a:latin typeface="Calibri" pitchFamily="34" charset="0"/>
                <a:cs typeface="Calibri" pitchFamily="34" charset="0"/>
              </a:rPr>
              <a:t>endl</a:t>
            </a:r>
            <a:r>
              <a:rPr lang="en-US" sz="1800" dirty="0">
                <a:solidFill>
                  <a:schemeClr val="tx1"/>
                </a:solidFill>
                <a:latin typeface="Calibri" pitchFamily="34" charset="0"/>
                <a:cs typeface="Calibri" pitchFamily="34" charset="0"/>
              </a:rPr>
              <a:t>;</a:t>
            </a:r>
          </a:p>
          <a:p>
            <a:pPr fontAlgn="base"/>
            <a:endParaRPr lang="en-US" sz="1800" dirty="0" smtClean="0">
              <a:solidFill>
                <a:schemeClr val="tx1"/>
              </a:solidFill>
              <a:latin typeface="Calibri" pitchFamily="34" charset="0"/>
              <a:cs typeface="Calibri" pitchFamily="34" charset="0"/>
            </a:endParaRPr>
          </a:p>
          <a:p>
            <a:pPr fontAlgn="base"/>
            <a:r>
              <a:rPr lang="en-US" sz="1800" dirty="0" smtClean="0">
                <a:solidFill>
                  <a:schemeClr val="tx1"/>
                </a:solidFill>
                <a:latin typeface="Calibri" pitchFamily="34" charset="0"/>
                <a:cs typeface="Calibri" pitchFamily="34" charset="0"/>
              </a:rPr>
              <a:t>    </a:t>
            </a:r>
            <a:r>
              <a:rPr lang="en-US" sz="1800" dirty="0">
                <a:solidFill>
                  <a:schemeClr val="tx1"/>
                </a:solidFill>
                <a:latin typeface="Calibri" pitchFamily="34" charset="0"/>
                <a:cs typeface="Calibri" pitchFamily="34" charset="0"/>
              </a:rPr>
              <a:t>for(it=</a:t>
            </a:r>
            <a:r>
              <a:rPr lang="en-US" sz="1800" dirty="0" err="1">
                <a:solidFill>
                  <a:schemeClr val="tx1"/>
                </a:solidFill>
                <a:latin typeface="Calibri" pitchFamily="34" charset="0"/>
                <a:cs typeface="Calibri" pitchFamily="34" charset="0"/>
              </a:rPr>
              <a:t>new_l.begin</a:t>
            </a:r>
            <a:r>
              <a:rPr lang="en-US" sz="1800" dirty="0">
                <a:solidFill>
                  <a:schemeClr val="tx1"/>
                </a:solidFill>
                <a:latin typeface="Calibri" pitchFamily="34" charset="0"/>
                <a:cs typeface="Calibri" pitchFamily="34" charset="0"/>
              </a:rPr>
              <a:t>(); it!=</a:t>
            </a:r>
            <a:r>
              <a:rPr lang="en-US" sz="1800" dirty="0" err="1">
                <a:solidFill>
                  <a:schemeClr val="tx1"/>
                </a:solidFill>
                <a:latin typeface="Calibri" pitchFamily="34" charset="0"/>
                <a:cs typeface="Calibri" pitchFamily="34" charset="0"/>
              </a:rPr>
              <a:t>new_l.end</a:t>
            </a:r>
            <a:r>
              <a:rPr lang="en-US" sz="1800" dirty="0">
                <a:solidFill>
                  <a:schemeClr val="tx1"/>
                </a:solidFill>
                <a:latin typeface="Calibri" pitchFamily="34" charset="0"/>
                <a:cs typeface="Calibri" pitchFamily="34" charset="0"/>
              </a:rPr>
              <a:t>();it++)</a:t>
            </a:r>
          </a:p>
          <a:p>
            <a:pPr fontAlgn="base"/>
            <a:r>
              <a:rPr lang="en-US" sz="1800" dirty="0">
                <a:solidFill>
                  <a:schemeClr val="tx1"/>
                </a:solidFill>
                <a:latin typeface="Calibri" pitchFamily="34" charset="0"/>
                <a:cs typeface="Calibri" pitchFamily="34" charset="0"/>
              </a:rPr>
              <a:t>        </a:t>
            </a:r>
            <a:r>
              <a:rPr lang="en-US" sz="1800" dirty="0" err="1">
                <a:solidFill>
                  <a:schemeClr val="tx1"/>
                </a:solidFill>
                <a:latin typeface="Calibri" pitchFamily="34" charset="0"/>
                <a:cs typeface="Calibri" pitchFamily="34" charset="0"/>
              </a:rPr>
              <a:t>cout</a:t>
            </a:r>
            <a:r>
              <a:rPr lang="en-US" sz="1800" dirty="0">
                <a:solidFill>
                  <a:schemeClr val="tx1"/>
                </a:solidFill>
                <a:latin typeface="Calibri" pitchFamily="34" charset="0"/>
                <a:cs typeface="Calibri" pitchFamily="34" charset="0"/>
              </a:rPr>
              <a:t>&lt;&lt;*it &lt;&lt;" ";</a:t>
            </a:r>
          </a:p>
          <a:p>
            <a:pPr fontAlgn="base"/>
            <a:endParaRPr lang="en-US" sz="1800" dirty="0" smtClean="0">
              <a:solidFill>
                <a:schemeClr val="tx1"/>
              </a:solidFill>
              <a:latin typeface="Calibri" pitchFamily="34" charset="0"/>
              <a:cs typeface="Calibri" pitchFamily="34" charset="0"/>
            </a:endParaRPr>
          </a:p>
          <a:p>
            <a:pPr fontAlgn="base"/>
            <a:r>
              <a:rPr lang="en-US" sz="1800" dirty="0" smtClean="0">
                <a:solidFill>
                  <a:schemeClr val="tx1"/>
                </a:solidFill>
                <a:latin typeface="Calibri" pitchFamily="34" charset="0"/>
                <a:cs typeface="Calibri" pitchFamily="34" charset="0"/>
              </a:rPr>
              <a:t>    </a:t>
            </a:r>
            <a:r>
              <a:rPr lang="en-US" sz="1800" dirty="0" err="1" smtClean="0">
                <a:solidFill>
                  <a:schemeClr val="tx1"/>
                </a:solidFill>
                <a:latin typeface="Calibri" pitchFamily="34" charset="0"/>
                <a:cs typeface="Calibri" pitchFamily="34" charset="0"/>
              </a:rPr>
              <a:t>new_l.insert</a:t>
            </a:r>
            <a:r>
              <a:rPr lang="en-US" sz="1800" dirty="0" smtClean="0">
                <a:solidFill>
                  <a:schemeClr val="tx1"/>
                </a:solidFill>
                <a:latin typeface="Calibri" pitchFamily="34" charset="0"/>
                <a:cs typeface="Calibri" pitchFamily="34" charset="0"/>
              </a:rPr>
              <a:t> </a:t>
            </a:r>
            <a:r>
              <a:rPr lang="en-US" sz="1800" dirty="0">
                <a:solidFill>
                  <a:schemeClr val="tx1"/>
                </a:solidFill>
                <a:latin typeface="Calibri" pitchFamily="34" charset="0"/>
                <a:cs typeface="Calibri" pitchFamily="34" charset="0"/>
              </a:rPr>
              <a:t>(</a:t>
            </a:r>
            <a:r>
              <a:rPr lang="en-US" sz="1800" dirty="0" err="1">
                <a:solidFill>
                  <a:schemeClr val="tx1"/>
                </a:solidFill>
                <a:latin typeface="Calibri" pitchFamily="34" charset="0"/>
                <a:cs typeface="Calibri" pitchFamily="34" charset="0"/>
              </a:rPr>
              <a:t>new_l.begin</a:t>
            </a:r>
            <a:r>
              <a:rPr lang="en-US" sz="1800" dirty="0">
                <a:solidFill>
                  <a:schemeClr val="tx1"/>
                </a:solidFill>
                <a:latin typeface="Calibri" pitchFamily="34" charset="0"/>
                <a:cs typeface="Calibri" pitchFamily="34" charset="0"/>
              </a:rPr>
              <a:t>(), </a:t>
            </a:r>
            <a:r>
              <a:rPr lang="en-US" sz="1800" dirty="0" err="1">
                <a:solidFill>
                  <a:schemeClr val="tx1"/>
                </a:solidFill>
                <a:latin typeface="Calibri" pitchFamily="34" charset="0"/>
                <a:cs typeface="Calibri" pitchFamily="34" charset="0"/>
              </a:rPr>
              <a:t>l.begin</a:t>
            </a:r>
            <a:r>
              <a:rPr lang="en-US" sz="1800" dirty="0">
                <a:solidFill>
                  <a:schemeClr val="tx1"/>
                </a:solidFill>
                <a:latin typeface="Calibri" pitchFamily="34" charset="0"/>
                <a:cs typeface="Calibri" pitchFamily="34" charset="0"/>
              </a:rPr>
              <a:t>(), </a:t>
            </a:r>
            <a:r>
              <a:rPr lang="en-US" sz="1800" dirty="0" err="1">
                <a:solidFill>
                  <a:schemeClr val="tx1"/>
                </a:solidFill>
                <a:latin typeface="Calibri" pitchFamily="34" charset="0"/>
                <a:cs typeface="Calibri" pitchFamily="34" charset="0"/>
              </a:rPr>
              <a:t>l.end</a:t>
            </a:r>
            <a:r>
              <a:rPr lang="en-US" sz="1800" dirty="0">
                <a:solidFill>
                  <a:schemeClr val="tx1"/>
                </a:solidFill>
                <a:latin typeface="Calibri" pitchFamily="34" charset="0"/>
                <a:cs typeface="Calibri" pitchFamily="34" charset="0"/>
              </a:rPr>
              <a:t>());</a:t>
            </a:r>
          </a:p>
          <a:p>
            <a:pPr fontAlgn="base"/>
            <a:endParaRPr lang="en-US" sz="1800" dirty="0" smtClean="0">
              <a:solidFill>
                <a:schemeClr val="tx1"/>
              </a:solidFill>
              <a:latin typeface="Calibri" pitchFamily="34" charset="0"/>
              <a:cs typeface="Calibri" pitchFamily="34" charset="0"/>
            </a:endParaRPr>
          </a:p>
          <a:p>
            <a:pPr fontAlgn="base"/>
            <a:r>
              <a:rPr lang="en-US" sz="1800" dirty="0" smtClean="0">
                <a:solidFill>
                  <a:schemeClr val="tx1"/>
                </a:solidFill>
                <a:latin typeface="Calibri" pitchFamily="34" charset="0"/>
                <a:cs typeface="Calibri" pitchFamily="34" charset="0"/>
              </a:rPr>
              <a:t>    </a:t>
            </a:r>
            <a:r>
              <a:rPr lang="en-US" sz="1800" dirty="0">
                <a:solidFill>
                  <a:schemeClr val="tx1"/>
                </a:solidFill>
                <a:latin typeface="Calibri" pitchFamily="34" charset="0"/>
                <a:cs typeface="Calibri" pitchFamily="34" charset="0"/>
              </a:rPr>
              <a:t>/* </a:t>
            </a:r>
            <a:r>
              <a:rPr lang="en-US" sz="1800" dirty="0" smtClean="0">
                <a:solidFill>
                  <a:schemeClr val="tx1"/>
                </a:solidFill>
                <a:latin typeface="Calibri" pitchFamily="34" charset="0"/>
                <a:cs typeface="Calibri" pitchFamily="34" charset="0"/>
              </a:rPr>
              <a:t>insert </a:t>
            </a:r>
            <a:r>
              <a:rPr lang="en-US" sz="1800" dirty="0">
                <a:solidFill>
                  <a:schemeClr val="tx1"/>
                </a:solidFill>
                <a:latin typeface="Calibri" pitchFamily="34" charset="0"/>
                <a:cs typeface="Calibri" pitchFamily="34" charset="0"/>
              </a:rPr>
              <a:t>elements from beginning of list l to end of list l </a:t>
            </a:r>
            <a:r>
              <a:rPr lang="en-US" sz="1800" dirty="0" smtClean="0">
                <a:solidFill>
                  <a:schemeClr val="tx1"/>
                </a:solidFill>
                <a:latin typeface="Calibri" pitchFamily="34" charset="0"/>
                <a:cs typeface="Calibri" pitchFamily="34" charset="0"/>
              </a:rPr>
              <a:t> before </a:t>
            </a:r>
            <a:r>
              <a:rPr lang="en-US" sz="1800" dirty="0">
                <a:solidFill>
                  <a:schemeClr val="tx1"/>
                </a:solidFill>
                <a:latin typeface="Calibri" pitchFamily="34" charset="0"/>
                <a:cs typeface="Calibri" pitchFamily="34" charset="0"/>
              </a:rPr>
              <a:t>1 position in list </a:t>
            </a:r>
            <a:r>
              <a:rPr lang="en-US" sz="1800" dirty="0" err="1">
                <a:solidFill>
                  <a:schemeClr val="tx1"/>
                </a:solidFill>
                <a:latin typeface="Calibri" pitchFamily="34" charset="0"/>
                <a:cs typeface="Calibri" pitchFamily="34" charset="0"/>
              </a:rPr>
              <a:t>new_l</a:t>
            </a:r>
            <a:r>
              <a:rPr lang="en-US" sz="1800" dirty="0">
                <a:solidFill>
                  <a:schemeClr val="tx1"/>
                </a:solidFill>
                <a:latin typeface="Calibri" pitchFamily="34" charset="0"/>
                <a:cs typeface="Calibri" pitchFamily="34" charset="0"/>
              </a:rPr>
              <a:t> */</a:t>
            </a:r>
          </a:p>
          <a:p>
            <a:pPr fontAlgn="base"/>
            <a:r>
              <a:rPr lang="en-US" sz="1800" dirty="0" smtClean="0">
                <a:solidFill>
                  <a:schemeClr val="tx1"/>
                </a:solidFill>
                <a:latin typeface="Calibri" pitchFamily="34" charset="0"/>
                <a:cs typeface="Calibri" pitchFamily="34" charset="0"/>
              </a:rPr>
              <a:t>   /* </a:t>
            </a:r>
            <a:r>
              <a:rPr lang="en-US" sz="1800" dirty="0">
                <a:solidFill>
                  <a:schemeClr val="tx1"/>
                </a:solidFill>
                <a:latin typeface="Calibri" pitchFamily="34" charset="0"/>
                <a:cs typeface="Calibri" pitchFamily="34" charset="0"/>
              </a:rPr>
              <a:t>now the list </a:t>
            </a:r>
            <a:r>
              <a:rPr lang="en-US" sz="1800" dirty="0" err="1">
                <a:solidFill>
                  <a:schemeClr val="tx1"/>
                </a:solidFill>
                <a:latin typeface="Calibri" pitchFamily="34" charset="0"/>
                <a:cs typeface="Calibri" pitchFamily="34" charset="0"/>
              </a:rPr>
              <a:t>new_l</a:t>
            </a:r>
            <a:r>
              <a:rPr lang="en-US" sz="1800" dirty="0">
                <a:solidFill>
                  <a:schemeClr val="tx1"/>
                </a:solidFill>
                <a:latin typeface="Calibri" pitchFamily="34" charset="0"/>
                <a:cs typeface="Calibri" pitchFamily="34" charset="0"/>
              </a:rPr>
              <a:t> is 100 1 2 3 4 5 10 20 30 40 */</a:t>
            </a:r>
          </a:p>
          <a:p>
            <a:pPr fontAlgn="base"/>
            <a:endParaRPr lang="en-US" sz="1800" dirty="0" smtClean="0">
              <a:solidFill>
                <a:schemeClr val="tx1"/>
              </a:solidFill>
              <a:latin typeface="Calibri" pitchFamily="34" charset="0"/>
              <a:cs typeface="Calibri" pitchFamily="34" charset="0"/>
            </a:endParaRPr>
          </a:p>
          <a:p>
            <a:pPr fontAlgn="base"/>
            <a:r>
              <a:rPr lang="en-US" sz="1800" dirty="0" smtClean="0">
                <a:solidFill>
                  <a:schemeClr val="tx1"/>
                </a:solidFill>
                <a:latin typeface="Calibri" pitchFamily="34" charset="0"/>
                <a:cs typeface="Calibri" pitchFamily="34" charset="0"/>
              </a:rPr>
              <a:t>    </a:t>
            </a:r>
            <a:r>
              <a:rPr lang="en-US" sz="1800" dirty="0" err="1">
                <a:solidFill>
                  <a:schemeClr val="tx1"/>
                </a:solidFill>
                <a:latin typeface="Calibri" pitchFamily="34" charset="0"/>
                <a:cs typeface="Calibri" pitchFamily="34" charset="0"/>
              </a:rPr>
              <a:t>cout</a:t>
            </a:r>
            <a:r>
              <a:rPr lang="en-US" sz="1800" dirty="0">
                <a:solidFill>
                  <a:schemeClr val="tx1"/>
                </a:solidFill>
                <a:latin typeface="Calibri" pitchFamily="34" charset="0"/>
                <a:cs typeface="Calibri" pitchFamily="34" charset="0"/>
              </a:rPr>
              <a:t>&lt;&lt;</a:t>
            </a:r>
            <a:r>
              <a:rPr lang="en-US" sz="1800" dirty="0" err="1">
                <a:solidFill>
                  <a:schemeClr val="tx1"/>
                </a:solidFill>
                <a:latin typeface="Calibri" pitchFamily="34" charset="0"/>
                <a:cs typeface="Calibri" pitchFamily="34" charset="0"/>
              </a:rPr>
              <a:t>endl</a:t>
            </a:r>
            <a:r>
              <a:rPr lang="en-US" sz="1800" dirty="0">
                <a:solidFill>
                  <a:schemeClr val="tx1"/>
                </a:solidFill>
                <a:latin typeface="Calibri" pitchFamily="34" charset="0"/>
                <a:cs typeface="Calibri" pitchFamily="34" charset="0"/>
              </a:rPr>
              <a:t>&lt;&lt;"The revised list after insert is "&lt;&lt;</a:t>
            </a:r>
            <a:r>
              <a:rPr lang="en-US" sz="1800" dirty="0" err="1">
                <a:solidFill>
                  <a:schemeClr val="tx1"/>
                </a:solidFill>
                <a:latin typeface="Calibri" pitchFamily="34" charset="0"/>
                <a:cs typeface="Calibri" pitchFamily="34" charset="0"/>
              </a:rPr>
              <a:t>endl</a:t>
            </a:r>
            <a:r>
              <a:rPr lang="en-US" sz="1800" dirty="0">
                <a:solidFill>
                  <a:schemeClr val="tx1"/>
                </a:solidFill>
                <a:latin typeface="Calibri" pitchFamily="34" charset="0"/>
                <a:cs typeface="Calibri" pitchFamily="34" charset="0"/>
              </a:rPr>
              <a:t>;</a:t>
            </a:r>
          </a:p>
          <a:p>
            <a:pPr fontAlgn="base"/>
            <a:r>
              <a:rPr lang="en-US" sz="1800" dirty="0">
                <a:solidFill>
                  <a:schemeClr val="tx1"/>
                </a:solidFill>
                <a:latin typeface="Calibri" pitchFamily="34" charset="0"/>
                <a:cs typeface="Calibri" pitchFamily="34" charset="0"/>
              </a:rPr>
              <a:t>    for(it=</a:t>
            </a:r>
            <a:r>
              <a:rPr lang="en-US" sz="1800" dirty="0" err="1">
                <a:solidFill>
                  <a:schemeClr val="tx1"/>
                </a:solidFill>
                <a:latin typeface="Calibri" pitchFamily="34" charset="0"/>
                <a:cs typeface="Calibri" pitchFamily="34" charset="0"/>
              </a:rPr>
              <a:t>new_l.begin</a:t>
            </a:r>
            <a:r>
              <a:rPr lang="en-US" sz="1800" dirty="0">
                <a:solidFill>
                  <a:schemeClr val="tx1"/>
                </a:solidFill>
                <a:latin typeface="Calibri" pitchFamily="34" charset="0"/>
                <a:cs typeface="Calibri" pitchFamily="34" charset="0"/>
              </a:rPr>
              <a:t>(); it!=</a:t>
            </a:r>
            <a:r>
              <a:rPr lang="en-US" sz="1800" dirty="0" err="1">
                <a:solidFill>
                  <a:schemeClr val="tx1"/>
                </a:solidFill>
                <a:latin typeface="Calibri" pitchFamily="34" charset="0"/>
                <a:cs typeface="Calibri" pitchFamily="34" charset="0"/>
              </a:rPr>
              <a:t>new_l.end</a:t>
            </a:r>
            <a:r>
              <a:rPr lang="en-US" sz="1800" dirty="0">
                <a:solidFill>
                  <a:schemeClr val="tx1"/>
                </a:solidFill>
                <a:latin typeface="Calibri" pitchFamily="34" charset="0"/>
                <a:cs typeface="Calibri" pitchFamily="34" charset="0"/>
              </a:rPr>
              <a:t>();it++)</a:t>
            </a:r>
          </a:p>
          <a:p>
            <a:pPr fontAlgn="base"/>
            <a:r>
              <a:rPr lang="en-US" sz="1800" dirty="0">
                <a:solidFill>
                  <a:schemeClr val="tx1"/>
                </a:solidFill>
                <a:latin typeface="Calibri" pitchFamily="34" charset="0"/>
                <a:cs typeface="Calibri" pitchFamily="34" charset="0"/>
              </a:rPr>
              <a:t>        </a:t>
            </a:r>
            <a:r>
              <a:rPr lang="en-US" sz="1800" dirty="0" err="1">
                <a:solidFill>
                  <a:schemeClr val="tx1"/>
                </a:solidFill>
                <a:latin typeface="Calibri" pitchFamily="34" charset="0"/>
                <a:cs typeface="Calibri" pitchFamily="34" charset="0"/>
              </a:rPr>
              <a:t>cout</a:t>
            </a:r>
            <a:r>
              <a:rPr lang="en-US" sz="1800" dirty="0">
                <a:solidFill>
                  <a:schemeClr val="tx1"/>
                </a:solidFill>
                <a:latin typeface="Calibri" pitchFamily="34" charset="0"/>
                <a:cs typeface="Calibri" pitchFamily="34" charset="0"/>
              </a:rPr>
              <a:t>&lt;&lt;*it &lt;&lt;" ";</a:t>
            </a:r>
          </a:p>
          <a:p>
            <a:pPr fontAlgn="base"/>
            <a:r>
              <a:rPr lang="en-US" sz="1800" dirty="0" smtClean="0">
                <a:solidFill>
                  <a:schemeClr val="tx1"/>
                </a:solidFill>
                <a:latin typeface="Calibri" pitchFamily="34" charset="0"/>
                <a:cs typeface="Calibri" pitchFamily="34" charset="0"/>
              </a:rPr>
              <a:t>    </a:t>
            </a:r>
            <a:endParaRPr lang="en-US" sz="1800" dirty="0">
              <a:solidFill>
                <a:schemeClr val="tx1"/>
              </a:solidFill>
              <a:latin typeface="Calibri" pitchFamily="34" charset="0"/>
              <a:cs typeface="Calibri" pitchFamily="34" charset="0"/>
            </a:endParaRPr>
          </a:p>
        </p:txBody>
      </p:sp>
      <p:sp>
        <p:nvSpPr>
          <p:cNvPr id="8" name="Google Shape;99;p19">
            <a:extLst>
              <a:ext uri="{FF2B5EF4-FFF2-40B4-BE49-F238E27FC236}">
                <a16:creationId xmlns=""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smtClean="0">
                <a:solidFill>
                  <a:srgbClr val="FFFFFF"/>
                </a:solidFill>
                <a:latin typeface="Calibri" panose="020F0502020204030204" pitchFamily="34" charset="0"/>
                <a:cs typeface="Calibri" panose="020F0502020204030204" pitchFamily="34" charset="0"/>
              </a:rPr>
              <a:t>Practice question –insert </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10047060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pPr fontAlgn="base"/>
            <a:r>
              <a:rPr lang="en-US" sz="1800" dirty="0" smtClean="0">
                <a:solidFill>
                  <a:schemeClr val="tx1"/>
                </a:solidFill>
                <a:latin typeface="Calibri" pitchFamily="34" charset="0"/>
                <a:cs typeface="Calibri" pitchFamily="34" charset="0"/>
              </a:rPr>
              <a:t>     </a:t>
            </a:r>
            <a:r>
              <a:rPr lang="en-US" sz="1800" dirty="0" err="1" smtClean="0">
                <a:solidFill>
                  <a:schemeClr val="tx1"/>
                </a:solidFill>
                <a:latin typeface="Calibri" pitchFamily="34" charset="0"/>
                <a:cs typeface="Calibri" pitchFamily="34" charset="0"/>
              </a:rPr>
              <a:t>l.insert</a:t>
            </a:r>
            <a:r>
              <a:rPr lang="en-US" sz="1800" dirty="0" smtClean="0">
                <a:solidFill>
                  <a:schemeClr val="tx1"/>
                </a:solidFill>
                <a:latin typeface="Calibri" pitchFamily="34" charset="0"/>
                <a:cs typeface="Calibri" pitchFamily="34" charset="0"/>
              </a:rPr>
              <a:t>(</a:t>
            </a:r>
            <a:r>
              <a:rPr lang="en-US" sz="1800" dirty="0" err="1" smtClean="0">
                <a:solidFill>
                  <a:schemeClr val="tx1"/>
                </a:solidFill>
                <a:latin typeface="Calibri" pitchFamily="34" charset="0"/>
                <a:cs typeface="Calibri" pitchFamily="34" charset="0"/>
              </a:rPr>
              <a:t>l.begin</a:t>
            </a:r>
            <a:r>
              <a:rPr lang="en-US" sz="1800" dirty="0">
                <a:solidFill>
                  <a:schemeClr val="tx1"/>
                </a:solidFill>
                <a:latin typeface="Calibri" pitchFamily="34" charset="0"/>
                <a:cs typeface="Calibri" pitchFamily="34" charset="0"/>
              </a:rPr>
              <a:t>(), 5, 10);  // insert 10 before beginning 5 times</a:t>
            </a:r>
          </a:p>
          <a:p>
            <a:pPr fontAlgn="base"/>
            <a:r>
              <a:rPr lang="en-US" sz="1800" dirty="0">
                <a:solidFill>
                  <a:schemeClr val="tx1"/>
                </a:solidFill>
                <a:latin typeface="Calibri" pitchFamily="34" charset="0"/>
                <a:cs typeface="Calibri" pitchFamily="34" charset="0"/>
              </a:rPr>
              <a:t>    </a:t>
            </a:r>
            <a:endParaRPr lang="en-US" sz="1800" dirty="0" smtClean="0">
              <a:solidFill>
                <a:schemeClr val="tx1"/>
              </a:solidFill>
              <a:latin typeface="Calibri" pitchFamily="34" charset="0"/>
              <a:cs typeface="Calibri" pitchFamily="34" charset="0"/>
            </a:endParaRPr>
          </a:p>
          <a:p>
            <a:pPr fontAlgn="base"/>
            <a:r>
              <a:rPr lang="en-US" sz="1800" dirty="0" smtClean="0">
                <a:solidFill>
                  <a:schemeClr val="tx1"/>
                </a:solidFill>
                <a:latin typeface="Calibri" pitchFamily="34" charset="0"/>
                <a:cs typeface="Calibri" pitchFamily="34" charset="0"/>
              </a:rPr>
              <a:t>/* </a:t>
            </a:r>
            <a:r>
              <a:rPr lang="en-US" sz="1800" dirty="0">
                <a:solidFill>
                  <a:schemeClr val="tx1"/>
                </a:solidFill>
                <a:latin typeface="Calibri" pitchFamily="34" charset="0"/>
                <a:cs typeface="Calibri" pitchFamily="34" charset="0"/>
              </a:rPr>
              <a:t>now l is 10 10 10 10 10 100 1 2 3 4 5 */</a:t>
            </a:r>
          </a:p>
          <a:p>
            <a:pPr fontAlgn="base"/>
            <a:endParaRPr lang="en-US" sz="1800" dirty="0" smtClean="0">
              <a:solidFill>
                <a:schemeClr val="tx1"/>
              </a:solidFill>
              <a:latin typeface="Calibri" pitchFamily="34" charset="0"/>
              <a:cs typeface="Calibri" pitchFamily="34" charset="0"/>
            </a:endParaRPr>
          </a:p>
          <a:p>
            <a:pPr fontAlgn="base"/>
            <a:r>
              <a:rPr lang="en-US" sz="1800" dirty="0" smtClean="0">
                <a:solidFill>
                  <a:schemeClr val="tx1"/>
                </a:solidFill>
                <a:latin typeface="Calibri" pitchFamily="34" charset="0"/>
                <a:cs typeface="Calibri" pitchFamily="34" charset="0"/>
              </a:rPr>
              <a:t>    </a:t>
            </a:r>
            <a:r>
              <a:rPr lang="en-US" sz="1800" dirty="0" err="1">
                <a:solidFill>
                  <a:schemeClr val="tx1"/>
                </a:solidFill>
                <a:latin typeface="Calibri" pitchFamily="34" charset="0"/>
                <a:cs typeface="Calibri" pitchFamily="34" charset="0"/>
              </a:rPr>
              <a:t>cout</a:t>
            </a:r>
            <a:r>
              <a:rPr lang="en-US" sz="1800" dirty="0">
                <a:solidFill>
                  <a:schemeClr val="tx1"/>
                </a:solidFill>
                <a:latin typeface="Calibri" pitchFamily="34" charset="0"/>
                <a:cs typeface="Calibri" pitchFamily="34" charset="0"/>
              </a:rPr>
              <a:t>&lt;&lt;</a:t>
            </a:r>
            <a:r>
              <a:rPr lang="en-US" sz="1800" dirty="0" err="1">
                <a:solidFill>
                  <a:schemeClr val="tx1"/>
                </a:solidFill>
                <a:latin typeface="Calibri" pitchFamily="34" charset="0"/>
                <a:cs typeface="Calibri" pitchFamily="34" charset="0"/>
              </a:rPr>
              <a:t>endl</a:t>
            </a:r>
            <a:r>
              <a:rPr lang="en-US" sz="1800" dirty="0">
                <a:solidFill>
                  <a:schemeClr val="tx1"/>
                </a:solidFill>
                <a:latin typeface="Calibri" pitchFamily="34" charset="0"/>
                <a:cs typeface="Calibri" pitchFamily="34" charset="0"/>
              </a:rPr>
              <a:t>&lt;&lt;"The last operation of insert 10 gives you "&lt;&lt;</a:t>
            </a:r>
            <a:r>
              <a:rPr lang="en-US" sz="1800" dirty="0" err="1">
                <a:solidFill>
                  <a:schemeClr val="tx1"/>
                </a:solidFill>
                <a:latin typeface="Calibri" pitchFamily="34" charset="0"/>
                <a:cs typeface="Calibri" pitchFamily="34" charset="0"/>
              </a:rPr>
              <a:t>endl</a:t>
            </a:r>
            <a:r>
              <a:rPr lang="en-US" sz="1800" dirty="0">
                <a:solidFill>
                  <a:schemeClr val="tx1"/>
                </a:solidFill>
                <a:latin typeface="Calibri" pitchFamily="34" charset="0"/>
                <a:cs typeface="Calibri" pitchFamily="34" charset="0"/>
              </a:rPr>
              <a:t>;</a:t>
            </a:r>
          </a:p>
          <a:p>
            <a:pPr fontAlgn="base"/>
            <a:endParaRPr lang="en-US" sz="1800" dirty="0" smtClean="0">
              <a:solidFill>
                <a:schemeClr val="tx1"/>
              </a:solidFill>
              <a:latin typeface="Calibri" pitchFamily="34" charset="0"/>
              <a:cs typeface="Calibri" pitchFamily="34" charset="0"/>
            </a:endParaRPr>
          </a:p>
          <a:p>
            <a:pPr fontAlgn="base"/>
            <a:r>
              <a:rPr lang="en-US" sz="1800" dirty="0" smtClean="0">
                <a:solidFill>
                  <a:schemeClr val="tx1"/>
                </a:solidFill>
                <a:latin typeface="Calibri" pitchFamily="34" charset="0"/>
                <a:cs typeface="Calibri" pitchFamily="34" charset="0"/>
              </a:rPr>
              <a:t>    </a:t>
            </a:r>
            <a:r>
              <a:rPr lang="en-US" sz="1800" dirty="0">
                <a:solidFill>
                  <a:schemeClr val="tx1"/>
                </a:solidFill>
                <a:latin typeface="Calibri" pitchFamily="34" charset="0"/>
                <a:cs typeface="Calibri" pitchFamily="34" charset="0"/>
              </a:rPr>
              <a:t>for(it=</a:t>
            </a:r>
            <a:r>
              <a:rPr lang="en-US" sz="1800" dirty="0" err="1">
                <a:solidFill>
                  <a:schemeClr val="tx1"/>
                </a:solidFill>
                <a:latin typeface="Calibri" pitchFamily="34" charset="0"/>
                <a:cs typeface="Calibri" pitchFamily="34" charset="0"/>
              </a:rPr>
              <a:t>l.begin</a:t>
            </a:r>
            <a:r>
              <a:rPr lang="en-US" sz="1800" dirty="0">
                <a:solidFill>
                  <a:schemeClr val="tx1"/>
                </a:solidFill>
                <a:latin typeface="Calibri" pitchFamily="34" charset="0"/>
                <a:cs typeface="Calibri" pitchFamily="34" charset="0"/>
              </a:rPr>
              <a:t>(); it!=</a:t>
            </a:r>
            <a:r>
              <a:rPr lang="en-US" sz="1800" dirty="0" err="1">
                <a:solidFill>
                  <a:schemeClr val="tx1"/>
                </a:solidFill>
                <a:latin typeface="Calibri" pitchFamily="34" charset="0"/>
                <a:cs typeface="Calibri" pitchFamily="34" charset="0"/>
              </a:rPr>
              <a:t>l.end</a:t>
            </a:r>
            <a:r>
              <a:rPr lang="en-US" sz="1800" dirty="0">
                <a:solidFill>
                  <a:schemeClr val="tx1"/>
                </a:solidFill>
                <a:latin typeface="Calibri" pitchFamily="34" charset="0"/>
                <a:cs typeface="Calibri" pitchFamily="34" charset="0"/>
              </a:rPr>
              <a:t>();it++)</a:t>
            </a:r>
          </a:p>
          <a:p>
            <a:pPr fontAlgn="base"/>
            <a:r>
              <a:rPr lang="en-US" sz="1800" dirty="0">
                <a:solidFill>
                  <a:schemeClr val="tx1"/>
                </a:solidFill>
                <a:latin typeface="Calibri" pitchFamily="34" charset="0"/>
                <a:cs typeface="Calibri" pitchFamily="34" charset="0"/>
              </a:rPr>
              <a:t>        </a:t>
            </a:r>
            <a:r>
              <a:rPr lang="en-US" sz="1800" dirty="0" err="1">
                <a:solidFill>
                  <a:schemeClr val="tx1"/>
                </a:solidFill>
                <a:latin typeface="Calibri" pitchFamily="34" charset="0"/>
                <a:cs typeface="Calibri" pitchFamily="34" charset="0"/>
              </a:rPr>
              <a:t>cout</a:t>
            </a:r>
            <a:r>
              <a:rPr lang="en-US" sz="1800" dirty="0">
                <a:solidFill>
                  <a:schemeClr val="tx1"/>
                </a:solidFill>
                <a:latin typeface="Calibri" pitchFamily="34" charset="0"/>
                <a:cs typeface="Calibri" pitchFamily="34" charset="0"/>
              </a:rPr>
              <a:t>&lt;&lt;*it &lt;&lt;" ";</a:t>
            </a:r>
          </a:p>
          <a:p>
            <a:pPr fontAlgn="base"/>
            <a:endParaRPr lang="en-US" sz="1800" dirty="0" smtClean="0">
              <a:solidFill>
                <a:schemeClr val="tx1"/>
              </a:solidFill>
              <a:latin typeface="Calibri" pitchFamily="34" charset="0"/>
              <a:cs typeface="Calibri" pitchFamily="34" charset="0"/>
            </a:endParaRPr>
          </a:p>
          <a:p>
            <a:pPr fontAlgn="base"/>
            <a:r>
              <a:rPr lang="en-US" sz="1800" dirty="0" smtClean="0">
                <a:solidFill>
                  <a:schemeClr val="tx1"/>
                </a:solidFill>
                <a:latin typeface="Calibri" pitchFamily="34" charset="0"/>
                <a:cs typeface="Calibri" pitchFamily="34" charset="0"/>
              </a:rPr>
              <a:t>}</a:t>
            </a:r>
            <a:endParaRPr lang="en-US" sz="1800" dirty="0">
              <a:solidFill>
                <a:schemeClr val="tx1"/>
              </a:solidFill>
              <a:latin typeface="Calibri" pitchFamily="34" charset="0"/>
              <a:cs typeface="Calibri" pitchFamily="34" charset="0"/>
            </a:endParaRPr>
          </a:p>
        </p:txBody>
      </p:sp>
      <p:sp>
        <p:nvSpPr>
          <p:cNvPr id="8" name="Google Shape;99;p19">
            <a:extLst>
              <a:ext uri="{FF2B5EF4-FFF2-40B4-BE49-F238E27FC236}">
                <a16:creationId xmlns=""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smtClean="0">
                <a:solidFill>
                  <a:srgbClr val="FFFFFF"/>
                </a:solidFill>
                <a:latin typeface="Calibri" panose="020F0502020204030204" pitchFamily="34" charset="0"/>
                <a:cs typeface="Calibri" panose="020F0502020204030204" pitchFamily="34" charset="0"/>
              </a:rPr>
              <a:t>Practice question –insert </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5031148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r>
              <a:rPr lang="en-US" sz="1800" dirty="0">
                <a:latin typeface="Calibri" pitchFamily="34" charset="0"/>
                <a:cs typeface="Calibri" pitchFamily="34" charset="0"/>
              </a:rPr>
              <a:t>sort </a:t>
            </a:r>
            <a:r>
              <a:rPr lang="en-US" sz="1800" dirty="0" smtClean="0">
                <a:latin typeface="Calibri" pitchFamily="34" charset="0"/>
                <a:cs typeface="Calibri" pitchFamily="34" charset="0"/>
              </a:rPr>
              <a:t>function: sort</a:t>
            </a:r>
            <a:r>
              <a:rPr lang="en-US" sz="1800" dirty="0">
                <a:latin typeface="Calibri" pitchFamily="34" charset="0"/>
                <a:cs typeface="Calibri" pitchFamily="34" charset="0"/>
              </a:rPr>
              <a:t>() method sorts the given list. It does not create new sorted list but changes the position of elements within an existing list to sort it. </a:t>
            </a:r>
            <a:endParaRPr lang="en-US" sz="1800" dirty="0" smtClean="0">
              <a:latin typeface="Calibri" pitchFamily="34" charset="0"/>
              <a:cs typeface="Calibri" pitchFamily="34" charset="0"/>
            </a:endParaRPr>
          </a:p>
          <a:p>
            <a:endParaRPr lang="en-US" sz="1800" dirty="0">
              <a:latin typeface="Calibri" pitchFamily="34" charset="0"/>
              <a:cs typeface="Calibri" pitchFamily="34" charset="0"/>
            </a:endParaRPr>
          </a:p>
          <a:p>
            <a:r>
              <a:rPr lang="en-US" sz="1800" dirty="0" smtClean="0">
                <a:latin typeface="Calibri" pitchFamily="34" charset="0"/>
                <a:cs typeface="Calibri" pitchFamily="34" charset="0"/>
              </a:rPr>
              <a:t>This </a:t>
            </a:r>
            <a:r>
              <a:rPr lang="en-US" sz="1800" dirty="0">
                <a:latin typeface="Calibri" pitchFamily="34" charset="0"/>
                <a:cs typeface="Calibri" pitchFamily="34" charset="0"/>
              </a:rPr>
              <a:t>method has two variations :</a:t>
            </a:r>
          </a:p>
          <a:p>
            <a:endParaRPr lang="en-US" sz="1800" dirty="0" smtClean="0">
              <a:latin typeface="Calibri" pitchFamily="34" charset="0"/>
              <a:cs typeface="Calibri" pitchFamily="34" charset="0"/>
            </a:endParaRPr>
          </a:p>
          <a:p>
            <a:r>
              <a:rPr lang="en-US" sz="1800" dirty="0" smtClean="0">
                <a:latin typeface="Calibri" pitchFamily="34" charset="0"/>
                <a:cs typeface="Calibri" pitchFamily="34" charset="0"/>
              </a:rPr>
              <a:t>sort</a:t>
            </a:r>
            <a:r>
              <a:rPr lang="en-US" sz="1800" dirty="0">
                <a:latin typeface="Calibri" pitchFamily="34" charset="0"/>
                <a:cs typeface="Calibri" pitchFamily="34" charset="0"/>
              </a:rPr>
              <a:t>() : sorts the elements of the list in ascending order, the element of the list should by numeric for this function.</a:t>
            </a:r>
          </a:p>
          <a:p>
            <a:endParaRPr lang="en-US" sz="1800" dirty="0" smtClean="0">
              <a:latin typeface="Calibri" pitchFamily="34" charset="0"/>
              <a:cs typeface="Calibri" pitchFamily="34" charset="0"/>
            </a:endParaRPr>
          </a:p>
          <a:p>
            <a:r>
              <a:rPr lang="en-US" sz="1800" dirty="0" smtClean="0">
                <a:latin typeface="Calibri" pitchFamily="34" charset="0"/>
                <a:cs typeface="Calibri" pitchFamily="34" charset="0"/>
              </a:rPr>
              <a:t>sort(</a:t>
            </a:r>
            <a:r>
              <a:rPr lang="en-US" sz="1800" dirty="0" err="1" smtClean="0">
                <a:latin typeface="Calibri" pitchFamily="34" charset="0"/>
                <a:cs typeface="Calibri" pitchFamily="34" charset="0"/>
              </a:rPr>
              <a:t>compare_function</a:t>
            </a:r>
            <a:r>
              <a:rPr lang="en-US" sz="1800" dirty="0">
                <a:latin typeface="Calibri" pitchFamily="34" charset="0"/>
                <a:cs typeface="Calibri" pitchFamily="34" charset="0"/>
              </a:rPr>
              <a:t>) : This type of sort() is used when we have to alter the method of sorting. Its very helpful for the elements that are not numeric. We can define how we want to sort the list elements in </a:t>
            </a:r>
            <a:r>
              <a:rPr lang="en-US" sz="1800" dirty="0" err="1">
                <a:latin typeface="Calibri" pitchFamily="34" charset="0"/>
                <a:cs typeface="Calibri" pitchFamily="34" charset="0"/>
              </a:rPr>
              <a:t>compare_funtion</a:t>
            </a:r>
            <a:r>
              <a:rPr lang="en-US" sz="1800" dirty="0">
                <a:latin typeface="Calibri" pitchFamily="34" charset="0"/>
                <a:cs typeface="Calibri" pitchFamily="34" charset="0"/>
              </a:rPr>
              <a:t>. For example, list of strings can be sorted by the length of the string, it can also be used for sorting in descending order.</a:t>
            </a:r>
          </a:p>
          <a:p>
            <a:r>
              <a:rPr lang="en-US" sz="1800" dirty="0">
                <a:latin typeface="Calibri" pitchFamily="34" charset="0"/>
                <a:cs typeface="Calibri" pitchFamily="34" charset="0"/>
              </a:rPr>
              <a:t/>
            </a:r>
            <a:br>
              <a:rPr lang="en-US" sz="1800" dirty="0">
                <a:latin typeface="Calibri" pitchFamily="34" charset="0"/>
                <a:cs typeface="Calibri" pitchFamily="34" charset="0"/>
              </a:rPr>
            </a:br>
            <a:endParaRPr lang="en-US" sz="1800" dirty="0">
              <a:solidFill>
                <a:schemeClr val="tx1"/>
              </a:solidFill>
              <a:latin typeface="Calibri" pitchFamily="34" charset="0"/>
              <a:cs typeface="Calibri" pitchFamily="34" charset="0"/>
            </a:endParaRPr>
          </a:p>
        </p:txBody>
      </p:sp>
      <p:sp>
        <p:nvSpPr>
          <p:cNvPr id="8" name="Google Shape;99;p19">
            <a:extLst>
              <a:ext uri="{FF2B5EF4-FFF2-40B4-BE49-F238E27FC236}">
                <a16:creationId xmlns=""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smtClean="0">
                <a:solidFill>
                  <a:srgbClr val="FFFFFF"/>
                </a:solidFill>
                <a:latin typeface="Calibri" panose="020F0502020204030204" pitchFamily="34" charset="0"/>
                <a:cs typeface="Calibri" panose="020F0502020204030204" pitchFamily="34" charset="0"/>
              </a:rPr>
              <a:t>Practice question –sort</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1536500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r>
              <a:rPr lang="en-US" sz="1800" dirty="0">
                <a:latin typeface="Calibri" pitchFamily="34" charset="0"/>
                <a:cs typeface="Calibri" pitchFamily="34" charset="0"/>
              </a:rPr>
              <a:t>#include &lt;</a:t>
            </a:r>
            <a:r>
              <a:rPr lang="en-US" sz="1800" dirty="0" err="1">
                <a:latin typeface="Calibri" pitchFamily="34" charset="0"/>
                <a:cs typeface="Calibri" pitchFamily="34" charset="0"/>
              </a:rPr>
              <a:t>iostream</a:t>
            </a:r>
            <a:r>
              <a:rPr lang="en-US" sz="1800" dirty="0">
                <a:latin typeface="Calibri" pitchFamily="34" charset="0"/>
                <a:cs typeface="Calibri" pitchFamily="34" charset="0"/>
              </a:rPr>
              <a:t>&gt;</a:t>
            </a:r>
          </a:p>
          <a:p>
            <a:r>
              <a:rPr lang="en-US" sz="1800" dirty="0">
                <a:latin typeface="Calibri" pitchFamily="34" charset="0"/>
                <a:cs typeface="Calibri" pitchFamily="34" charset="0"/>
              </a:rPr>
              <a:t>#include &lt;list&gt;</a:t>
            </a:r>
          </a:p>
          <a:p>
            <a:r>
              <a:rPr lang="en-US" sz="1800" dirty="0" smtClean="0">
                <a:latin typeface="Calibri" pitchFamily="34" charset="0"/>
                <a:cs typeface="Calibri" pitchFamily="34" charset="0"/>
              </a:rPr>
              <a:t>using </a:t>
            </a:r>
            <a:r>
              <a:rPr lang="en-US" sz="1800" dirty="0">
                <a:latin typeface="Calibri" pitchFamily="34" charset="0"/>
                <a:cs typeface="Calibri" pitchFamily="34" charset="0"/>
              </a:rPr>
              <a:t>namespace </a:t>
            </a:r>
            <a:r>
              <a:rPr lang="en-US" sz="1800" dirty="0" err="1">
                <a:latin typeface="Calibri" pitchFamily="34" charset="0"/>
                <a:cs typeface="Calibri" pitchFamily="34" charset="0"/>
              </a:rPr>
              <a:t>std</a:t>
            </a:r>
            <a:r>
              <a:rPr lang="en-US" sz="1800" dirty="0">
                <a:latin typeface="Calibri" pitchFamily="34" charset="0"/>
                <a:cs typeface="Calibri" pitchFamily="34" charset="0"/>
              </a:rPr>
              <a:t>;</a:t>
            </a:r>
          </a:p>
          <a:p>
            <a:r>
              <a:rPr lang="en-US" sz="1800" dirty="0" err="1" smtClean="0">
                <a:latin typeface="Calibri" pitchFamily="34" charset="0"/>
                <a:cs typeface="Calibri" pitchFamily="34" charset="0"/>
              </a:rPr>
              <a:t>int</a:t>
            </a:r>
            <a:r>
              <a:rPr lang="en-US" sz="1800" dirty="0" smtClean="0">
                <a:latin typeface="Calibri" pitchFamily="34" charset="0"/>
                <a:cs typeface="Calibri" pitchFamily="34" charset="0"/>
              </a:rPr>
              <a:t> </a:t>
            </a:r>
            <a:r>
              <a:rPr lang="en-US" sz="1800" dirty="0">
                <a:latin typeface="Calibri" pitchFamily="34" charset="0"/>
                <a:cs typeface="Calibri" pitchFamily="34" charset="0"/>
              </a:rPr>
              <a:t>main()</a:t>
            </a:r>
          </a:p>
          <a:p>
            <a:r>
              <a:rPr lang="en-US" sz="1800" dirty="0">
                <a:latin typeface="Calibri" pitchFamily="34" charset="0"/>
                <a:cs typeface="Calibri" pitchFamily="34" charset="0"/>
              </a:rPr>
              <a:t>{</a:t>
            </a:r>
          </a:p>
          <a:p>
            <a:r>
              <a:rPr lang="en-US" sz="1800" dirty="0">
                <a:latin typeface="Calibri" pitchFamily="34" charset="0"/>
                <a:cs typeface="Calibri" pitchFamily="34" charset="0"/>
              </a:rPr>
              <a:t>    list&lt;</a:t>
            </a:r>
            <a:r>
              <a:rPr lang="en-US" sz="1800" dirty="0" err="1">
                <a:latin typeface="Calibri" pitchFamily="34" charset="0"/>
                <a:cs typeface="Calibri" pitchFamily="34" charset="0"/>
              </a:rPr>
              <a:t>int</a:t>
            </a:r>
            <a:r>
              <a:rPr lang="en-US" sz="1800" dirty="0">
                <a:latin typeface="Calibri" pitchFamily="34" charset="0"/>
                <a:cs typeface="Calibri" pitchFamily="34" charset="0"/>
              </a:rPr>
              <a:t>&gt; list1 = {2,4,5,6,1,3};</a:t>
            </a:r>
          </a:p>
          <a:p>
            <a:r>
              <a:rPr lang="en-US" sz="1800" dirty="0" smtClean="0">
                <a:latin typeface="Calibri" pitchFamily="34" charset="0"/>
                <a:cs typeface="Calibri" pitchFamily="34" charset="0"/>
              </a:rPr>
              <a:t>    list&lt;</a:t>
            </a:r>
            <a:r>
              <a:rPr lang="en-US" sz="1800" dirty="0" err="1" smtClean="0">
                <a:latin typeface="Calibri" pitchFamily="34" charset="0"/>
                <a:cs typeface="Calibri" pitchFamily="34" charset="0"/>
              </a:rPr>
              <a:t>int</a:t>
            </a:r>
            <a:r>
              <a:rPr lang="en-US" sz="1800" dirty="0">
                <a:latin typeface="Calibri" pitchFamily="34" charset="0"/>
                <a:cs typeface="Calibri" pitchFamily="34" charset="0"/>
              </a:rPr>
              <a:t>&gt;::iterator it;</a:t>
            </a:r>
          </a:p>
          <a:p>
            <a:r>
              <a:rPr lang="en-US" sz="1800" dirty="0">
                <a:latin typeface="Calibri" pitchFamily="34" charset="0"/>
                <a:cs typeface="Calibri" pitchFamily="34" charset="0"/>
              </a:rPr>
              <a:t>    </a:t>
            </a:r>
            <a:r>
              <a:rPr lang="en-US" sz="1800" dirty="0" err="1">
                <a:latin typeface="Calibri" pitchFamily="34" charset="0"/>
                <a:cs typeface="Calibri" pitchFamily="34" charset="0"/>
              </a:rPr>
              <a:t>cout</a:t>
            </a:r>
            <a:r>
              <a:rPr lang="en-US" sz="1800" dirty="0">
                <a:latin typeface="Calibri" pitchFamily="34" charset="0"/>
                <a:cs typeface="Calibri" pitchFamily="34" charset="0"/>
              </a:rPr>
              <a:t>&lt;&lt;"Before sorting the list "&lt;&lt;</a:t>
            </a:r>
            <a:r>
              <a:rPr lang="en-US" sz="1800" dirty="0" err="1">
                <a:latin typeface="Calibri" pitchFamily="34" charset="0"/>
                <a:cs typeface="Calibri" pitchFamily="34" charset="0"/>
              </a:rPr>
              <a:t>endl</a:t>
            </a:r>
            <a:r>
              <a:rPr lang="en-US" sz="1800" dirty="0">
                <a:latin typeface="Calibri" pitchFamily="34" charset="0"/>
                <a:cs typeface="Calibri" pitchFamily="34" charset="0"/>
              </a:rPr>
              <a:t>;</a:t>
            </a:r>
          </a:p>
          <a:p>
            <a:r>
              <a:rPr lang="en-US" sz="1800" dirty="0">
                <a:latin typeface="Calibri" pitchFamily="34" charset="0"/>
                <a:cs typeface="Calibri" pitchFamily="34" charset="0"/>
              </a:rPr>
              <a:t>    for (it=list1.begin();it!=list1.end();it++)</a:t>
            </a:r>
          </a:p>
          <a:p>
            <a:r>
              <a:rPr lang="en-US" sz="1800" dirty="0">
                <a:latin typeface="Calibri" pitchFamily="34" charset="0"/>
                <a:cs typeface="Calibri" pitchFamily="34" charset="0"/>
              </a:rPr>
              <a:t>        </a:t>
            </a:r>
            <a:r>
              <a:rPr lang="en-US" sz="1800" dirty="0" err="1">
                <a:latin typeface="Calibri" pitchFamily="34" charset="0"/>
                <a:cs typeface="Calibri" pitchFamily="34" charset="0"/>
              </a:rPr>
              <a:t>cout</a:t>
            </a:r>
            <a:r>
              <a:rPr lang="en-US" sz="1800" dirty="0">
                <a:latin typeface="Calibri" pitchFamily="34" charset="0"/>
                <a:cs typeface="Calibri" pitchFamily="34" charset="0"/>
              </a:rPr>
              <a:t>&lt;&lt;*it &lt;&lt;" ";</a:t>
            </a:r>
          </a:p>
          <a:p>
            <a:r>
              <a:rPr lang="en-US" sz="1800" dirty="0" smtClean="0">
                <a:latin typeface="Calibri" pitchFamily="34" charset="0"/>
                <a:cs typeface="Calibri" pitchFamily="34" charset="0"/>
              </a:rPr>
              <a:t>    list1.sort</a:t>
            </a:r>
            <a:r>
              <a:rPr lang="en-US" sz="1800" dirty="0">
                <a:latin typeface="Calibri" pitchFamily="34" charset="0"/>
                <a:cs typeface="Calibri" pitchFamily="34" charset="0"/>
              </a:rPr>
              <a:t>();</a:t>
            </a:r>
          </a:p>
          <a:p>
            <a:r>
              <a:rPr lang="en-US" sz="1800" dirty="0">
                <a:latin typeface="Calibri" pitchFamily="34" charset="0"/>
                <a:cs typeface="Calibri" pitchFamily="34" charset="0"/>
              </a:rPr>
              <a:t>    /* list1 is now 1 2 3 4 5 6 */</a:t>
            </a:r>
          </a:p>
          <a:p>
            <a:r>
              <a:rPr lang="en-US" sz="1800" dirty="0">
                <a:latin typeface="Calibri" pitchFamily="34" charset="0"/>
                <a:cs typeface="Calibri" pitchFamily="34" charset="0"/>
              </a:rPr>
              <a:t>    </a:t>
            </a:r>
            <a:r>
              <a:rPr lang="en-US" sz="1800" dirty="0" err="1">
                <a:latin typeface="Calibri" pitchFamily="34" charset="0"/>
                <a:cs typeface="Calibri" pitchFamily="34" charset="0"/>
              </a:rPr>
              <a:t>cout</a:t>
            </a:r>
            <a:r>
              <a:rPr lang="en-US" sz="1800" dirty="0">
                <a:latin typeface="Calibri" pitchFamily="34" charset="0"/>
                <a:cs typeface="Calibri" pitchFamily="34" charset="0"/>
              </a:rPr>
              <a:t>&lt;&lt;</a:t>
            </a:r>
            <a:r>
              <a:rPr lang="en-US" sz="1800" dirty="0" err="1">
                <a:latin typeface="Calibri" pitchFamily="34" charset="0"/>
                <a:cs typeface="Calibri" pitchFamily="34" charset="0"/>
              </a:rPr>
              <a:t>endl</a:t>
            </a:r>
            <a:r>
              <a:rPr lang="en-US" sz="1800" dirty="0">
                <a:latin typeface="Calibri" pitchFamily="34" charset="0"/>
                <a:cs typeface="Calibri" pitchFamily="34" charset="0"/>
              </a:rPr>
              <a:t>&lt;&lt;"After sorting the list "&lt;&lt;</a:t>
            </a:r>
            <a:r>
              <a:rPr lang="en-US" sz="1800" dirty="0" err="1">
                <a:latin typeface="Calibri" pitchFamily="34" charset="0"/>
                <a:cs typeface="Calibri" pitchFamily="34" charset="0"/>
              </a:rPr>
              <a:t>endl</a:t>
            </a:r>
            <a:r>
              <a:rPr lang="en-US" sz="1800" dirty="0">
                <a:latin typeface="Calibri" pitchFamily="34" charset="0"/>
                <a:cs typeface="Calibri" pitchFamily="34" charset="0"/>
              </a:rPr>
              <a:t>;</a:t>
            </a:r>
          </a:p>
          <a:p>
            <a:r>
              <a:rPr lang="en-US" sz="1800" dirty="0">
                <a:latin typeface="Calibri" pitchFamily="34" charset="0"/>
                <a:cs typeface="Calibri" pitchFamily="34" charset="0"/>
              </a:rPr>
              <a:t>    for (it=list1.begin();it!=list1.end();it++)</a:t>
            </a:r>
          </a:p>
          <a:p>
            <a:r>
              <a:rPr lang="en-US" sz="1800" dirty="0">
                <a:latin typeface="Calibri" pitchFamily="34" charset="0"/>
                <a:cs typeface="Calibri" pitchFamily="34" charset="0"/>
              </a:rPr>
              <a:t>        </a:t>
            </a:r>
            <a:r>
              <a:rPr lang="en-US" sz="1800" dirty="0" err="1">
                <a:latin typeface="Calibri" pitchFamily="34" charset="0"/>
                <a:cs typeface="Calibri" pitchFamily="34" charset="0"/>
              </a:rPr>
              <a:t>cout</a:t>
            </a:r>
            <a:r>
              <a:rPr lang="en-US" sz="1800" dirty="0">
                <a:latin typeface="Calibri" pitchFamily="34" charset="0"/>
                <a:cs typeface="Calibri" pitchFamily="34" charset="0"/>
              </a:rPr>
              <a:t>&lt;&lt;*it &lt;&lt;" ";</a:t>
            </a:r>
          </a:p>
          <a:p>
            <a:r>
              <a:rPr lang="en-US" sz="1800" dirty="0">
                <a:latin typeface="Calibri" pitchFamily="34" charset="0"/>
                <a:cs typeface="Calibri" pitchFamily="34" charset="0"/>
              </a:rPr>
              <a:t> </a:t>
            </a:r>
            <a:r>
              <a:rPr lang="en-US" sz="1800" dirty="0" smtClean="0">
                <a:latin typeface="Calibri" pitchFamily="34" charset="0"/>
                <a:cs typeface="Calibri" pitchFamily="34" charset="0"/>
              </a:rPr>
              <a:t>}</a:t>
            </a:r>
            <a:endParaRPr lang="en-US" sz="1800" dirty="0">
              <a:solidFill>
                <a:schemeClr val="tx1"/>
              </a:solidFill>
              <a:latin typeface="Calibri" pitchFamily="34" charset="0"/>
              <a:cs typeface="Calibri" pitchFamily="34" charset="0"/>
            </a:endParaRPr>
          </a:p>
        </p:txBody>
      </p:sp>
      <p:sp>
        <p:nvSpPr>
          <p:cNvPr id="8" name="Google Shape;99;p19">
            <a:extLst>
              <a:ext uri="{FF2B5EF4-FFF2-40B4-BE49-F238E27FC236}">
                <a16:creationId xmlns=""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smtClean="0">
                <a:solidFill>
                  <a:srgbClr val="FFFFFF"/>
                </a:solidFill>
                <a:latin typeface="Calibri" panose="020F0502020204030204" pitchFamily="34" charset="0"/>
                <a:cs typeface="Calibri" panose="020F0502020204030204" pitchFamily="34" charset="0"/>
              </a:rPr>
              <a:t>Practice question –sort</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14380124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6" y="671320"/>
            <a:ext cx="4618944" cy="4379804"/>
          </a:xfrm>
          <a:prstGeom prst="rect">
            <a:avLst/>
          </a:prstGeom>
          <a:noFill/>
          <a:ln>
            <a:solidFill>
              <a:schemeClr val="tx1"/>
            </a:solidFill>
          </a:ln>
        </p:spPr>
        <p:txBody>
          <a:bodyPr spcFirstLastPara="1" wrap="square" lIns="91425" tIns="91425" rIns="91425" bIns="91425" anchor="t" anchorCtr="0">
            <a:noAutofit/>
          </a:bodyPr>
          <a:lstStyle/>
          <a:p>
            <a:r>
              <a:rPr lang="en-US" sz="1800" dirty="0">
                <a:latin typeface="Calibri" pitchFamily="34" charset="0"/>
                <a:cs typeface="Calibri" pitchFamily="34" charset="0"/>
              </a:rPr>
              <a:t>#include &lt;</a:t>
            </a:r>
            <a:r>
              <a:rPr lang="en-US" sz="1800" dirty="0" err="1">
                <a:latin typeface="Calibri" pitchFamily="34" charset="0"/>
                <a:cs typeface="Calibri" pitchFamily="34" charset="0"/>
              </a:rPr>
              <a:t>iostream</a:t>
            </a:r>
            <a:r>
              <a:rPr lang="en-US" sz="1800" dirty="0">
                <a:latin typeface="Calibri" pitchFamily="34" charset="0"/>
                <a:cs typeface="Calibri" pitchFamily="34" charset="0"/>
              </a:rPr>
              <a:t>&gt;</a:t>
            </a:r>
          </a:p>
          <a:p>
            <a:r>
              <a:rPr lang="en-US" sz="1800" dirty="0">
                <a:latin typeface="Calibri" pitchFamily="34" charset="0"/>
                <a:cs typeface="Calibri" pitchFamily="34" charset="0"/>
              </a:rPr>
              <a:t>#include &lt;list&gt;</a:t>
            </a:r>
          </a:p>
          <a:p>
            <a:r>
              <a:rPr lang="en-US" sz="1800" dirty="0" smtClean="0">
                <a:latin typeface="Calibri" pitchFamily="34" charset="0"/>
                <a:cs typeface="Calibri" pitchFamily="34" charset="0"/>
              </a:rPr>
              <a:t>using </a:t>
            </a:r>
            <a:r>
              <a:rPr lang="en-US" sz="1800" dirty="0">
                <a:latin typeface="Calibri" pitchFamily="34" charset="0"/>
                <a:cs typeface="Calibri" pitchFamily="34" charset="0"/>
              </a:rPr>
              <a:t>namespace </a:t>
            </a:r>
            <a:r>
              <a:rPr lang="en-US" sz="1800" dirty="0" err="1">
                <a:latin typeface="Calibri" pitchFamily="34" charset="0"/>
                <a:cs typeface="Calibri" pitchFamily="34" charset="0"/>
              </a:rPr>
              <a:t>std</a:t>
            </a:r>
            <a:r>
              <a:rPr lang="en-US" sz="1800" dirty="0">
                <a:latin typeface="Calibri" pitchFamily="34" charset="0"/>
                <a:cs typeface="Calibri" pitchFamily="34" charset="0"/>
              </a:rPr>
              <a:t>;</a:t>
            </a:r>
          </a:p>
          <a:p>
            <a:r>
              <a:rPr lang="en-US" sz="1800" dirty="0" err="1" smtClean="0">
                <a:latin typeface="Calibri" pitchFamily="34" charset="0"/>
                <a:cs typeface="Calibri" pitchFamily="34" charset="0"/>
              </a:rPr>
              <a:t>bool</a:t>
            </a:r>
            <a:r>
              <a:rPr lang="en-US" sz="1800" dirty="0" smtClean="0">
                <a:latin typeface="Calibri" pitchFamily="34" charset="0"/>
                <a:cs typeface="Calibri" pitchFamily="34" charset="0"/>
              </a:rPr>
              <a:t> </a:t>
            </a:r>
            <a:r>
              <a:rPr lang="en-US" sz="1800" dirty="0" err="1">
                <a:latin typeface="Calibri" pitchFamily="34" charset="0"/>
                <a:cs typeface="Calibri" pitchFamily="34" charset="0"/>
              </a:rPr>
              <a:t>compare_function</a:t>
            </a:r>
            <a:r>
              <a:rPr lang="en-US" sz="1800" dirty="0">
                <a:latin typeface="Calibri" pitchFamily="34" charset="0"/>
                <a:cs typeface="Calibri" pitchFamily="34" charset="0"/>
              </a:rPr>
              <a:t>( string&amp; s1 , string&amp; s2 )</a:t>
            </a:r>
          </a:p>
          <a:p>
            <a:r>
              <a:rPr lang="en-US" sz="1800" dirty="0">
                <a:latin typeface="Calibri" pitchFamily="34" charset="0"/>
                <a:cs typeface="Calibri" pitchFamily="34" charset="0"/>
              </a:rPr>
              <a:t>{</a:t>
            </a:r>
          </a:p>
          <a:p>
            <a:r>
              <a:rPr lang="en-US" sz="1800" dirty="0">
                <a:latin typeface="Calibri" pitchFamily="34" charset="0"/>
                <a:cs typeface="Calibri" pitchFamily="34" charset="0"/>
              </a:rPr>
              <a:t>    return ( s1.length() &gt; s2.length() );</a:t>
            </a:r>
          </a:p>
          <a:p>
            <a:r>
              <a:rPr lang="en-US" sz="1800" dirty="0">
                <a:latin typeface="Calibri" pitchFamily="34" charset="0"/>
                <a:cs typeface="Calibri" pitchFamily="34" charset="0"/>
              </a:rPr>
              <a:t>}</a:t>
            </a:r>
          </a:p>
          <a:p>
            <a:r>
              <a:rPr lang="en-US" sz="1800" dirty="0" err="1" smtClean="0">
                <a:latin typeface="Calibri" pitchFamily="34" charset="0"/>
                <a:cs typeface="Calibri" pitchFamily="34" charset="0"/>
              </a:rPr>
              <a:t>int</a:t>
            </a:r>
            <a:r>
              <a:rPr lang="en-US" sz="1800" dirty="0" smtClean="0">
                <a:latin typeface="Calibri" pitchFamily="34" charset="0"/>
                <a:cs typeface="Calibri" pitchFamily="34" charset="0"/>
              </a:rPr>
              <a:t> </a:t>
            </a:r>
            <a:r>
              <a:rPr lang="en-US" sz="1800" dirty="0">
                <a:latin typeface="Calibri" pitchFamily="34" charset="0"/>
                <a:cs typeface="Calibri" pitchFamily="34" charset="0"/>
              </a:rPr>
              <a:t>main()</a:t>
            </a:r>
          </a:p>
          <a:p>
            <a:r>
              <a:rPr lang="en-US" sz="1800" dirty="0">
                <a:latin typeface="Calibri" pitchFamily="34" charset="0"/>
                <a:cs typeface="Calibri" pitchFamily="34" charset="0"/>
              </a:rPr>
              <a:t>{</a:t>
            </a:r>
          </a:p>
          <a:p>
            <a:r>
              <a:rPr lang="en-US" sz="1800" dirty="0" smtClean="0">
                <a:latin typeface="Calibri" pitchFamily="34" charset="0"/>
                <a:cs typeface="Calibri" pitchFamily="34" charset="0"/>
              </a:rPr>
              <a:t>    list&lt;string</a:t>
            </a:r>
            <a:r>
              <a:rPr lang="en-US" sz="1800" dirty="0">
                <a:latin typeface="Calibri" pitchFamily="34" charset="0"/>
                <a:cs typeface="Calibri" pitchFamily="34" charset="0"/>
              </a:rPr>
              <a:t>&gt; list2 = {"h", "</a:t>
            </a:r>
            <a:r>
              <a:rPr lang="en-US" sz="1800" dirty="0" err="1">
                <a:latin typeface="Calibri" pitchFamily="34" charset="0"/>
                <a:cs typeface="Calibri" pitchFamily="34" charset="0"/>
              </a:rPr>
              <a:t>hhh</a:t>
            </a:r>
            <a:r>
              <a:rPr lang="en-US" sz="1800" dirty="0">
                <a:latin typeface="Calibri" pitchFamily="34" charset="0"/>
                <a:cs typeface="Calibri" pitchFamily="34" charset="0"/>
              </a:rPr>
              <a:t>", "</a:t>
            </a:r>
            <a:r>
              <a:rPr lang="en-US" sz="1800" dirty="0" err="1">
                <a:latin typeface="Calibri" pitchFamily="34" charset="0"/>
                <a:cs typeface="Calibri" pitchFamily="34" charset="0"/>
              </a:rPr>
              <a:t>hh</a:t>
            </a:r>
            <a:r>
              <a:rPr lang="en-US" sz="1800" dirty="0" smtClean="0">
                <a:latin typeface="Calibri" pitchFamily="34" charset="0"/>
                <a:cs typeface="Calibri" pitchFamily="34" charset="0"/>
              </a:rPr>
              <a:t>"};</a:t>
            </a:r>
          </a:p>
          <a:p>
            <a:endParaRPr lang="en-US" sz="1800" dirty="0">
              <a:latin typeface="Calibri" pitchFamily="34" charset="0"/>
              <a:cs typeface="Calibri" pitchFamily="34" charset="0"/>
            </a:endParaRPr>
          </a:p>
          <a:p>
            <a:r>
              <a:rPr lang="en-US" sz="1800" dirty="0" smtClean="0">
                <a:latin typeface="Calibri" pitchFamily="34" charset="0"/>
                <a:cs typeface="Calibri" pitchFamily="34" charset="0"/>
              </a:rPr>
              <a:t>    list&lt;string</a:t>
            </a:r>
            <a:r>
              <a:rPr lang="en-US" sz="1800" dirty="0">
                <a:latin typeface="Calibri" pitchFamily="34" charset="0"/>
                <a:cs typeface="Calibri" pitchFamily="34" charset="0"/>
              </a:rPr>
              <a:t>&gt;::iterator it1</a:t>
            </a:r>
            <a:r>
              <a:rPr lang="en-US" sz="1800" dirty="0" smtClean="0">
                <a:latin typeface="Calibri" pitchFamily="34" charset="0"/>
                <a:cs typeface="Calibri" pitchFamily="34" charset="0"/>
              </a:rPr>
              <a:t>;</a:t>
            </a:r>
          </a:p>
          <a:p>
            <a:endParaRPr lang="en-US" sz="1800" dirty="0">
              <a:latin typeface="Calibri" pitchFamily="34" charset="0"/>
              <a:cs typeface="Calibri" pitchFamily="34" charset="0"/>
            </a:endParaRPr>
          </a:p>
          <a:p>
            <a:r>
              <a:rPr lang="en-US" sz="1800" dirty="0">
                <a:latin typeface="Calibri" pitchFamily="34" charset="0"/>
                <a:cs typeface="Calibri" pitchFamily="34" charset="0"/>
              </a:rPr>
              <a:t>    </a:t>
            </a:r>
            <a:r>
              <a:rPr lang="en-US" sz="1800" dirty="0" err="1">
                <a:latin typeface="Calibri" pitchFamily="34" charset="0"/>
                <a:cs typeface="Calibri" pitchFamily="34" charset="0"/>
              </a:rPr>
              <a:t>cout</a:t>
            </a:r>
            <a:r>
              <a:rPr lang="en-US" sz="1800" dirty="0">
                <a:latin typeface="Calibri" pitchFamily="34" charset="0"/>
                <a:cs typeface="Calibri" pitchFamily="34" charset="0"/>
              </a:rPr>
              <a:t>&lt;&lt;</a:t>
            </a:r>
            <a:r>
              <a:rPr lang="en-US" sz="1800" dirty="0" err="1">
                <a:latin typeface="Calibri" pitchFamily="34" charset="0"/>
                <a:cs typeface="Calibri" pitchFamily="34" charset="0"/>
              </a:rPr>
              <a:t>endl</a:t>
            </a:r>
            <a:r>
              <a:rPr lang="en-US" sz="1800" dirty="0">
                <a:latin typeface="Calibri" pitchFamily="34" charset="0"/>
                <a:cs typeface="Calibri" pitchFamily="34" charset="0"/>
              </a:rPr>
              <a:t>&lt;&lt;"Before sorting the list "&lt;&lt;</a:t>
            </a:r>
            <a:r>
              <a:rPr lang="en-US" sz="1800" dirty="0" err="1">
                <a:latin typeface="Calibri" pitchFamily="34" charset="0"/>
                <a:cs typeface="Calibri" pitchFamily="34" charset="0"/>
              </a:rPr>
              <a:t>endl</a:t>
            </a:r>
            <a:r>
              <a:rPr lang="en-US" sz="1800" dirty="0">
                <a:latin typeface="Calibri" pitchFamily="34" charset="0"/>
                <a:cs typeface="Calibri" pitchFamily="34" charset="0"/>
              </a:rPr>
              <a:t>;</a:t>
            </a:r>
          </a:p>
          <a:p>
            <a:r>
              <a:rPr lang="en-US" sz="1800" dirty="0">
                <a:latin typeface="Calibri" pitchFamily="34" charset="0"/>
                <a:cs typeface="Calibri" pitchFamily="34" charset="0"/>
              </a:rPr>
              <a:t>   </a:t>
            </a:r>
            <a:r>
              <a:rPr lang="en-US" sz="1800" dirty="0" smtClean="0">
                <a:latin typeface="Calibri" pitchFamily="34" charset="0"/>
                <a:cs typeface="Calibri" pitchFamily="34" charset="0"/>
              </a:rPr>
              <a:t>         </a:t>
            </a:r>
            <a:endParaRPr lang="en-US" sz="1800" dirty="0">
              <a:solidFill>
                <a:schemeClr val="tx1"/>
              </a:solidFill>
              <a:latin typeface="Calibri" pitchFamily="34" charset="0"/>
              <a:cs typeface="Calibri" pitchFamily="34" charset="0"/>
            </a:endParaRPr>
          </a:p>
        </p:txBody>
      </p:sp>
      <p:sp>
        <p:nvSpPr>
          <p:cNvPr id="8" name="Google Shape;99;p19">
            <a:extLst>
              <a:ext uri="{FF2B5EF4-FFF2-40B4-BE49-F238E27FC236}">
                <a16:creationId xmlns=""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smtClean="0">
                <a:solidFill>
                  <a:srgbClr val="FFFFFF"/>
                </a:solidFill>
                <a:latin typeface="Calibri" panose="020F0502020204030204" pitchFamily="34" charset="0"/>
                <a:cs typeface="Calibri" panose="020F0502020204030204" pitchFamily="34" charset="0"/>
              </a:rPr>
              <a:t>Practice question –sort</a:t>
            </a:r>
            <a:endParaRPr lang="en" sz="2400" b="1" dirty="0">
              <a:solidFill>
                <a:srgbClr val="FFFFFF"/>
              </a:solidFill>
              <a:latin typeface="Calibri" panose="020F0502020204030204" pitchFamily="34" charset="0"/>
              <a:cs typeface="Calibri" panose="020F0502020204030204" pitchFamily="34" charset="0"/>
            </a:endParaRPr>
          </a:p>
        </p:txBody>
      </p:sp>
      <p:sp>
        <p:nvSpPr>
          <p:cNvPr id="2" name="Rectangle 1"/>
          <p:cNvSpPr/>
          <p:nvPr/>
        </p:nvSpPr>
        <p:spPr>
          <a:xfrm>
            <a:off x="4702630" y="671321"/>
            <a:ext cx="4441369" cy="4247317"/>
          </a:xfrm>
          <a:prstGeom prst="rect">
            <a:avLst/>
          </a:prstGeom>
          <a:ln>
            <a:solidFill>
              <a:schemeClr val="tx1"/>
            </a:solidFill>
          </a:ln>
        </p:spPr>
        <p:txBody>
          <a:bodyPr wrap="square">
            <a:spAutoFit/>
          </a:bodyPr>
          <a:lstStyle/>
          <a:p>
            <a:endParaRPr lang="en-US" sz="1800" dirty="0" smtClean="0">
              <a:latin typeface="Calibri" pitchFamily="34" charset="0"/>
              <a:cs typeface="Calibri" pitchFamily="34" charset="0"/>
            </a:endParaRPr>
          </a:p>
          <a:p>
            <a:r>
              <a:rPr lang="en-US" sz="1800" dirty="0">
                <a:latin typeface="Calibri" pitchFamily="34" charset="0"/>
                <a:cs typeface="Calibri" pitchFamily="34" charset="0"/>
              </a:rPr>
              <a:t> for (it1=list2.begin();it1!=list2.end();it1++)</a:t>
            </a:r>
          </a:p>
          <a:p>
            <a:r>
              <a:rPr lang="en-US" sz="1800" dirty="0">
                <a:latin typeface="Calibri" pitchFamily="34" charset="0"/>
                <a:cs typeface="Calibri" pitchFamily="34" charset="0"/>
              </a:rPr>
              <a:t>        </a:t>
            </a:r>
            <a:r>
              <a:rPr lang="en-US" sz="1800" dirty="0" err="1">
                <a:latin typeface="Calibri" pitchFamily="34" charset="0"/>
                <a:cs typeface="Calibri" pitchFamily="34" charset="0"/>
              </a:rPr>
              <a:t>cout</a:t>
            </a:r>
            <a:r>
              <a:rPr lang="en-US" sz="1800" dirty="0">
                <a:latin typeface="Calibri" pitchFamily="34" charset="0"/>
                <a:cs typeface="Calibri" pitchFamily="34" charset="0"/>
              </a:rPr>
              <a:t>&lt;&lt;*it1 &lt;&lt;" ";</a:t>
            </a:r>
          </a:p>
          <a:p>
            <a:r>
              <a:rPr lang="en-US" sz="1800" dirty="0">
                <a:latin typeface="Calibri" pitchFamily="34" charset="0"/>
                <a:cs typeface="Calibri" pitchFamily="34" charset="0"/>
              </a:rPr>
              <a:t> </a:t>
            </a:r>
            <a:endParaRPr lang="en-US" sz="1800" dirty="0" smtClean="0">
              <a:latin typeface="Calibri" pitchFamily="34" charset="0"/>
              <a:cs typeface="Calibri" pitchFamily="34" charset="0"/>
            </a:endParaRPr>
          </a:p>
          <a:p>
            <a:r>
              <a:rPr lang="en-US" sz="1800" dirty="0">
                <a:latin typeface="Calibri" pitchFamily="34" charset="0"/>
                <a:cs typeface="Calibri" pitchFamily="34" charset="0"/>
              </a:rPr>
              <a:t>list2.sort(</a:t>
            </a:r>
            <a:r>
              <a:rPr lang="en-US" sz="1800" dirty="0" err="1">
                <a:latin typeface="Calibri" pitchFamily="34" charset="0"/>
                <a:cs typeface="Calibri" pitchFamily="34" charset="0"/>
              </a:rPr>
              <a:t>compare_function</a:t>
            </a:r>
            <a:r>
              <a:rPr lang="en-US" sz="1800" dirty="0">
                <a:latin typeface="Calibri" pitchFamily="34" charset="0"/>
                <a:cs typeface="Calibri" pitchFamily="34" charset="0"/>
              </a:rPr>
              <a:t>);  </a:t>
            </a:r>
            <a:endParaRPr lang="en-US" sz="1800" dirty="0" smtClean="0">
              <a:latin typeface="Calibri" pitchFamily="34" charset="0"/>
              <a:cs typeface="Calibri" pitchFamily="34" charset="0"/>
            </a:endParaRPr>
          </a:p>
          <a:p>
            <a:r>
              <a:rPr lang="en-US" sz="1800" dirty="0" smtClean="0">
                <a:latin typeface="Calibri" pitchFamily="34" charset="0"/>
                <a:cs typeface="Calibri" pitchFamily="34" charset="0"/>
              </a:rPr>
              <a:t>   </a:t>
            </a:r>
            <a:r>
              <a:rPr lang="en-US" sz="1800" dirty="0">
                <a:latin typeface="Calibri" pitchFamily="34" charset="0"/>
                <a:cs typeface="Calibri" pitchFamily="34" charset="0"/>
              </a:rPr>
              <a:t>/* list2 is now h </a:t>
            </a:r>
            <a:r>
              <a:rPr lang="en-US" sz="1800" dirty="0" err="1">
                <a:latin typeface="Calibri" pitchFamily="34" charset="0"/>
                <a:cs typeface="Calibri" pitchFamily="34" charset="0"/>
              </a:rPr>
              <a:t>hh</a:t>
            </a:r>
            <a:r>
              <a:rPr lang="en-US" sz="1800" dirty="0">
                <a:latin typeface="Calibri" pitchFamily="34" charset="0"/>
                <a:cs typeface="Calibri" pitchFamily="34" charset="0"/>
              </a:rPr>
              <a:t> </a:t>
            </a:r>
            <a:r>
              <a:rPr lang="en-US" sz="1800" dirty="0" err="1">
                <a:latin typeface="Calibri" pitchFamily="34" charset="0"/>
                <a:cs typeface="Calibri" pitchFamily="34" charset="0"/>
              </a:rPr>
              <a:t>hhh</a:t>
            </a:r>
            <a:r>
              <a:rPr lang="en-US" sz="1800" dirty="0">
                <a:latin typeface="Calibri" pitchFamily="34" charset="0"/>
                <a:cs typeface="Calibri" pitchFamily="34" charset="0"/>
              </a:rPr>
              <a:t> */</a:t>
            </a:r>
          </a:p>
          <a:p>
            <a:r>
              <a:rPr lang="en-US" sz="1800" dirty="0">
                <a:latin typeface="Calibri" pitchFamily="34" charset="0"/>
                <a:cs typeface="Calibri" pitchFamily="34" charset="0"/>
              </a:rPr>
              <a:t>    </a:t>
            </a:r>
          </a:p>
          <a:p>
            <a:r>
              <a:rPr lang="en-US" sz="1800" dirty="0" err="1" smtClean="0">
                <a:latin typeface="Calibri" pitchFamily="34" charset="0"/>
                <a:cs typeface="Calibri" pitchFamily="34" charset="0"/>
              </a:rPr>
              <a:t>cout</a:t>
            </a:r>
            <a:r>
              <a:rPr lang="en-US" sz="1800" dirty="0">
                <a:latin typeface="Calibri" pitchFamily="34" charset="0"/>
                <a:cs typeface="Calibri" pitchFamily="34" charset="0"/>
              </a:rPr>
              <a:t>&lt;&lt;</a:t>
            </a:r>
            <a:r>
              <a:rPr lang="en-US" sz="1800" dirty="0" err="1">
                <a:latin typeface="Calibri" pitchFamily="34" charset="0"/>
                <a:cs typeface="Calibri" pitchFamily="34" charset="0"/>
              </a:rPr>
              <a:t>endl</a:t>
            </a:r>
            <a:r>
              <a:rPr lang="en-US" sz="1800" dirty="0">
                <a:latin typeface="Calibri" pitchFamily="34" charset="0"/>
                <a:cs typeface="Calibri" pitchFamily="34" charset="0"/>
              </a:rPr>
              <a:t>&lt;&lt;"After sorting the list "&lt;&lt;</a:t>
            </a:r>
            <a:r>
              <a:rPr lang="en-US" sz="1800" dirty="0" err="1">
                <a:latin typeface="Calibri" pitchFamily="34" charset="0"/>
                <a:cs typeface="Calibri" pitchFamily="34" charset="0"/>
              </a:rPr>
              <a:t>endl</a:t>
            </a:r>
            <a:r>
              <a:rPr lang="en-US" sz="1800" dirty="0">
                <a:latin typeface="Calibri" pitchFamily="34" charset="0"/>
                <a:cs typeface="Calibri" pitchFamily="34" charset="0"/>
              </a:rPr>
              <a:t>;</a:t>
            </a:r>
          </a:p>
          <a:p>
            <a:r>
              <a:rPr lang="en-US" sz="1800" dirty="0">
                <a:latin typeface="Calibri" pitchFamily="34" charset="0"/>
                <a:cs typeface="Calibri" pitchFamily="34" charset="0"/>
              </a:rPr>
              <a:t>    </a:t>
            </a:r>
            <a:endParaRPr lang="en-US" sz="1800" dirty="0" smtClean="0">
              <a:latin typeface="Calibri" pitchFamily="34" charset="0"/>
              <a:cs typeface="Calibri" pitchFamily="34" charset="0"/>
            </a:endParaRPr>
          </a:p>
          <a:p>
            <a:r>
              <a:rPr lang="en-US" sz="1800" dirty="0" smtClean="0">
                <a:latin typeface="Calibri" pitchFamily="34" charset="0"/>
                <a:cs typeface="Calibri" pitchFamily="34" charset="0"/>
              </a:rPr>
              <a:t>for </a:t>
            </a:r>
            <a:r>
              <a:rPr lang="en-US" sz="1800" dirty="0">
                <a:latin typeface="Calibri" pitchFamily="34" charset="0"/>
                <a:cs typeface="Calibri" pitchFamily="34" charset="0"/>
              </a:rPr>
              <a:t>(it1=list2.begin();it1!=list2.end();it1++)</a:t>
            </a:r>
          </a:p>
          <a:p>
            <a:r>
              <a:rPr lang="en-US" sz="1800" dirty="0">
                <a:latin typeface="Calibri" pitchFamily="34" charset="0"/>
                <a:cs typeface="Calibri" pitchFamily="34" charset="0"/>
              </a:rPr>
              <a:t>        </a:t>
            </a:r>
            <a:r>
              <a:rPr lang="en-US" sz="1800" dirty="0" err="1">
                <a:latin typeface="Calibri" pitchFamily="34" charset="0"/>
                <a:cs typeface="Calibri" pitchFamily="34" charset="0"/>
              </a:rPr>
              <a:t>cout</a:t>
            </a:r>
            <a:r>
              <a:rPr lang="en-US" sz="1800" dirty="0">
                <a:latin typeface="Calibri" pitchFamily="34" charset="0"/>
                <a:cs typeface="Calibri" pitchFamily="34" charset="0"/>
              </a:rPr>
              <a:t>&lt;&lt;*it1 &lt;&lt;" ";</a:t>
            </a:r>
          </a:p>
          <a:p>
            <a:r>
              <a:rPr lang="en-US" sz="1800" dirty="0">
                <a:latin typeface="Calibri" pitchFamily="34" charset="0"/>
                <a:cs typeface="Calibri" pitchFamily="34" charset="0"/>
              </a:rPr>
              <a:t>    </a:t>
            </a:r>
          </a:p>
          <a:p>
            <a:r>
              <a:rPr lang="en-US" sz="1800" dirty="0" smtClean="0">
                <a:latin typeface="Calibri" pitchFamily="34" charset="0"/>
                <a:cs typeface="Calibri" pitchFamily="34" charset="0"/>
              </a:rPr>
              <a:t>}</a:t>
            </a:r>
            <a:endParaRPr lang="en-US" sz="1800" dirty="0">
              <a:solidFill>
                <a:schemeClr val="tx1"/>
              </a:solidFill>
              <a:latin typeface="Calibri" pitchFamily="34" charset="0"/>
              <a:cs typeface="Calibri" pitchFamily="34" charset="0"/>
            </a:endParaRPr>
          </a:p>
          <a:p>
            <a:endParaRPr lang="en-US" sz="1800" dirty="0" smtClean="0">
              <a:solidFill>
                <a:schemeClr val="tx1"/>
              </a:solidFill>
              <a:latin typeface="Calibri" pitchFamily="34" charset="0"/>
              <a:cs typeface="Calibri" pitchFamily="34" charset="0"/>
            </a:endParaRPr>
          </a:p>
          <a:p>
            <a:endParaRPr lang="en-US" sz="1800" dirty="0">
              <a:solidFill>
                <a:schemeClr val="tx1"/>
              </a:solidFill>
              <a:latin typeface="Calibri" pitchFamily="34" charset="0"/>
              <a:cs typeface="Calibri" pitchFamily="34" charset="0"/>
            </a:endParaRPr>
          </a:p>
        </p:txBody>
      </p:sp>
    </p:spTree>
    <p:extLst>
      <p:ext uri="{BB962C8B-B14F-4D97-AF65-F5344CB8AC3E}">
        <p14:creationId xmlns:p14="http://schemas.microsoft.com/office/powerpoint/2010/main" val="9435626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 name="Google Shape;99;p19">
            <a:extLst>
              <a:ext uri="{FF2B5EF4-FFF2-40B4-BE49-F238E27FC236}">
                <a16:creationId xmlns=""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smtClean="0">
                <a:solidFill>
                  <a:srgbClr val="FFFFFF"/>
                </a:solidFill>
                <a:latin typeface="Calibri" panose="020F0502020204030204" pitchFamily="34" charset="0"/>
                <a:cs typeface="Calibri" panose="020F0502020204030204" pitchFamily="34" charset="0"/>
              </a:rPr>
              <a:t>Practice question - merge</a:t>
            </a:r>
            <a:endParaRPr lang="en" sz="2400" b="1" dirty="0">
              <a:solidFill>
                <a:srgbClr val="FFFFFF"/>
              </a:solidFill>
              <a:latin typeface="Calibri" panose="020F0502020204030204" pitchFamily="34" charset="0"/>
              <a:cs typeface="Calibri" panose="020F050202020403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445498859"/>
              </p:ext>
            </p:extLst>
          </p:nvPr>
        </p:nvGraphicFramePr>
        <p:xfrm>
          <a:off x="153575" y="783780"/>
          <a:ext cx="8788543" cy="3566160"/>
        </p:xfrm>
        <a:graphic>
          <a:graphicData uri="http://schemas.openxmlformats.org/drawingml/2006/table">
            <a:tbl>
              <a:tblPr/>
              <a:tblGrid>
                <a:gridCol w="8788543"/>
              </a:tblGrid>
              <a:tr h="3435845">
                <a:tc>
                  <a:txBody>
                    <a:bodyPr/>
                    <a:lstStyle/>
                    <a:p>
                      <a:pPr rtl="0" fontAlgn="base"/>
                      <a:r>
                        <a:rPr lang="en-US" sz="1800" b="0" i="0" u="none" strike="noStrike" cap="none" dirty="0" smtClean="0">
                          <a:solidFill>
                            <a:schemeClr val="tx1"/>
                          </a:solidFill>
                          <a:effectLst/>
                          <a:latin typeface="Calibri" pitchFamily="34" charset="0"/>
                          <a:ea typeface="+mn-ea"/>
                          <a:cs typeface="Calibri" pitchFamily="34" charset="0"/>
                          <a:sym typeface="Arial"/>
                        </a:rPr>
                        <a:t>merge function:</a:t>
                      </a:r>
                    </a:p>
                    <a:p>
                      <a:pPr rtl="0" fontAlgn="base"/>
                      <a:r>
                        <a:rPr lang="en-US" sz="1800" b="0" i="0" u="none" strike="noStrike" cap="none" dirty="0" smtClean="0">
                          <a:solidFill>
                            <a:schemeClr val="tx1"/>
                          </a:solidFill>
                          <a:effectLst/>
                          <a:latin typeface="Calibri" pitchFamily="34" charset="0"/>
                          <a:ea typeface="+mn-ea"/>
                          <a:cs typeface="Calibri" pitchFamily="34" charset="0"/>
                          <a:sym typeface="Arial"/>
                        </a:rPr>
                        <a:t>Merges two sorted list. It is mandatory that both the list should be sorted first. merge() merges the two list such that each element is placed at its proper position in the resulting list. Syntax for merge is list1.merge(list2).</a:t>
                      </a:r>
                    </a:p>
                    <a:p>
                      <a:pPr rtl="0" fontAlgn="base"/>
                      <a:endParaRPr lang="en-US" sz="1800" b="0" i="0" u="none" strike="noStrike" cap="none" dirty="0" smtClean="0">
                        <a:solidFill>
                          <a:schemeClr val="tx1"/>
                        </a:solidFill>
                        <a:effectLst/>
                        <a:latin typeface="Calibri" pitchFamily="34" charset="0"/>
                        <a:ea typeface="+mn-ea"/>
                        <a:cs typeface="Calibri" pitchFamily="34" charset="0"/>
                        <a:sym typeface="Arial"/>
                      </a:endParaRPr>
                    </a:p>
                    <a:p>
                      <a:pPr rtl="0" fontAlgn="base"/>
                      <a:r>
                        <a:rPr lang="en-US" sz="1800" b="0" i="0" u="none" strike="noStrike" cap="none" dirty="0" smtClean="0">
                          <a:solidFill>
                            <a:schemeClr val="tx1"/>
                          </a:solidFill>
                          <a:effectLst/>
                          <a:latin typeface="Calibri" pitchFamily="34" charset="0"/>
                          <a:ea typeface="+mn-ea"/>
                          <a:cs typeface="Calibri" pitchFamily="34" charset="0"/>
                          <a:sym typeface="Arial"/>
                        </a:rPr>
                        <a:t>The list that is passed as parameter does not get deleted and the list which calls the merge() becomes the merged list</a:t>
                      </a:r>
                    </a:p>
                    <a:p>
                      <a:pPr rtl="0" fontAlgn="base"/>
                      <a:endParaRPr lang="en-US" sz="1800" b="0" i="0" u="none" strike="noStrike" cap="none" baseline="0" dirty="0" smtClean="0">
                        <a:solidFill>
                          <a:schemeClr val="tx1"/>
                        </a:solidFill>
                        <a:effectLst/>
                        <a:latin typeface="Calibri" pitchFamily="34" charset="0"/>
                        <a:ea typeface="+mn-ea"/>
                        <a:cs typeface="Calibri" pitchFamily="34" charset="0"/>
                        <a:sym typeface="Arial"/>
                      </a:endParaRPr>
                    </a:p>
                    <a:p>
                      <a:pPr rtl="0" fontAlgn="base"/>
                      <a:endParaRPr lang="en-US" sz="1800" b="0" i="0" u="none" strike="noStrike" cap="none" baseline="0" dirty="0" smtClean="0">
                        <a:solidFill>
                          <a:schemeClr val="tx1"/>
                        </a:solidFill>
                        <a:effectLst/>
                        <a:latin typeface="Calibri" pitchFamily="34" charset="0"/>
                        <a:ea typeface="+mn-ea"/>
                        <a:cs typeface="Calibri" pitchFamily="34" charset="0"/>
                        <a:sym typeface="Arial"/>
                      </a:endParaRPr>
                    </a:p>
                    <a:p>
                      <a:pPr rtl="0" fontAlgn="base"/>
                      <a:endParaRPr lang="en-US" sz="1800" b="0" i="0" u="none" strike="noStrike" cap="none" baseline="0" dirty="0" smtClean="0">
                        <a:solidFill>
                          <a:schemeClr val="tx1"/>
                        </a:solidFill>
                        <a:effectLst/>
                        <a:latin typeface="Calibri" pitchFamily="34" charset="0"/>
                        <a:ea typeface="+mn-ea"/>
                        <a:cs typeface="Calibri" pitchFamily="34" charset="0"/>
                        <a:sym typeface="Arial"/>
                      </a:endParaRPr>
                    </a:p>
                    <a:p>
                      <a:pPr rtl="0" fontAlgn="base"/>
                      <a:endParaRPr lang="en-US" sz="1800" b="0" i="0" u="none" strike="noStrike" cap="none" baseline="0" dirty="0" smtClean="0">
                        <a:solidFill>
                          <a:schemeClr val="tx1"/>
                        </a:solidFill>
                        <a:effectLst/>
                        <a:latin typeface="Calibri" pitchFamily="34" charset="0"/>
                        <a:ea typeface="+mn-ea"/>
                        <a:cs typeface="Calibri" pitchFamily="34" charset="0"/>
                        <a:sym typeface="Arial"/>
                      </a:endParaRPr>
                    </a:p>
                    <a:p>
                      <a:pPr rtl="0" fontAlgn="base"/>
                      <a:endParaRPr lang="en-US" sz="1800" b="0" i="0" u="none" strike="noStrike" cap="none" baseline="0" dirty="0" smtClean="0">
                        <a:solidFill>
                          <a:schemeClr val="tx1"/>
                        </a:solidFill>
                        <a:effectLst/>
                        <a:latin typeface="Calibri" pitchFamily="34" charset="0"/>
                        <a:ea typeface="+mn-ea"/>
                        <a:cs typeface="Calibri" pitchFamily="34" charset="0"/>
                        <a:sym typeface="Arial"/>
                      </a:endParaRPr>
                    </a:p>
                    <a:p>
                      <a:pPr rtl="0" fontAlgn="base"/>
                      <a:endParaRPr lang="en-US" sz="1800" baseline="0" dirty="0" smtClean="0">
                        <a:latin typeface="Calibri" pitchFamily="34" charset="0"/>
                        <a:cs typeface="Calibri" pitchFamily="34" charset="0"/>
                      </a:endParaRPr>
                    </a:p>
                  </a:txBody>
                  <a:tcPr marL="0" marR="0" marT="0" marB="0" anchor="ctr">
                    <a:lnL>
                      <a:noFill/>
                    </a:lnL>
                    <a:lnR>
                      <a:noFill/>
                    </a:lnR>
                    <a:lnT>
                      <a:noFill/>
                    </a:lnT>
                    <a:lnB>
                      <a:noFill/>
                    </a:lnB>
                  </a:tcPr>
                </a:tc>
              </a:tr>
            </a:tbl>
          </a:graphicData>
        </a:graphic>
      </p:graphicFrame>
    </p:spTree>
    <p:extLst>
      <p:ext uri="{BB962C8B-B14F-4D97-AF65-F5344CB8AC3E}">
        <p14:creationId xmlns:p14="http://schemas.microsoft.com/office/powerpoint/2010/main" val="387771708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 name="Google Shape;99;p19">
            <a:extLst>
              <a:ext uri="{FF2B5EF4-FFF2-40B4-BE49-F238E27FC236}">
                <a16:creationId xmlns=""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smtClean="0">
                <a:solidFill>
                  <a:srgbClr val="FFFFFF"/>
                </a:solidFill>
                <a:latin typeface="Calibri" panose="020F0502020204030204" pitchFamily="34" charset="0"/>
                <a:cs typeface="Calibri" panose="020F0502020204030204" pitchFamily="34" charset="0"/>
              </a:rPr>
              <a:t>Practice question - merge</a:t>
            </a:r>
            <a:endParaRPr lang="en" sz="2400" b="1" dirty="0">
              <a:solidFill>
                <a:srgbClr val="FFFFFF"/>
              </a:solidFill>
              <a:latin typeface="Calibri" panose="020F0502020204030204" pitchFamily="34" charset="0"/>
              <a:cs typeface="Calibri" panose="020F050202020403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93050624"/>
              </p:ext>
            </p:extLst>
          </p:nvPr>
        </p:nvGraphicFramePr>
        <p:xfrm>
          <a:off x="153575" y="783780"/>
          <a:ext cx="8788543" cy="4389120"/>
        </p:xfrm>
        <a:graphic>
          <a:graphicData uri="http://schemas.openxmlformats.org/drawingml/2006/table">
            <a:tbl>
              <a:tblPr/>
              <a:tblGrid>
                <a:gridCol w="8788543"/>
              </a:tblGrid>
              <a:tr h="3435845">
                <a:tc>
                  <a:txBody>
                    <a:bodyPr/>
                    <a:lstStyle/>
                    <a:p>
                      <a:pPr rtl="0" fontAlgn="base"/>
                      <a:r>
                        <a:rPr lang="en-US" sz="1800" b="0" i="0" u="none" strike="noStrike" cap="none" dirty="0" smtClean="0">
                          <a:solidFill>
                            <a:schemeClr val="tx1"/>
                          </a:solidFill>
                          <a:effectLst/>
                          <a:latin typeface="Calibri" pitchFamily="34" charset="0"/>
                          <a:ea typeface="+mn-ea"/>
                          <a:cs typeface="Calibri" pitchFamily="34" charset="0"/>
                          <a:sym typeface="Arial"/>
                        </a:rPr>
                        <a:t>merge function:</a:t>
                      </a:r>
                    </a:p>
                    <a:p>
                      <a:pPr rtl="0" fontAlgn="base"/>
                      <a:r>
                        <a:rPr lang="en-US" sz="1800" b="0" i="0" u="none" strike="noStrike" cap="none" dirty="0" smtClean="0">
                          <a:solidFill>
                            <a:schemeClr val="tx1"/>
                          </a:solidFill>
                          <a:effectLst/>
                          <a:latin typeface="Calibri" pitchFamily="34" charset="0"/>
                          <a:ea typeface="+mn-ea"/>
                          <a:cs typeface="Calibri" pitchFamily="34" charset="0"/>
                          <a:sym typeface="Arial"/>
                        </a:rPr>
                        <a:t>Merges two sorted list. It is mandatory that both the list should be sorted first. </a:t>
                      </a:r>
                    </a:p>
                    <a:p>
                      <a:pPr rtl="0" fontAlgn="base"/>
                      <a:endParaRPr lang="en-US" sz="1800" b="0" i="0" u="none" strike="noStrike" cap="none" dirty="0" smtClean="0">
                        <a:solidFill>
                          <a:schemeClr val="tx1"/>
                        </a:solidFill>
                        <a:effectLst/>
                        <a:latin typeface="Calibri" pitchFamily="34" charset="0"/>
                        <a:ea typeface="+mn-ea"/>
                        <a:cs typeface="Calibri" pitchFamily="34" charset="0"/>
                        <a:sym typeface="Arial"/>
                      </a:endParaRPr>
                    </a:p>
                    <a:p>
                      <a:pPr rtl="0" fontAlgn="base"/>
                      <a:r>
                        <a:rPr lang="en-US" sz="1800" b="0" i="0" u="none" strike="noStrike" cap="none" dirty="0" smtClean="0">
                          <a:solidFill>
                            <a:schemeClr val="tx1"/>
                          </a:solidFill>
                          <a:effectLst/>
                          <a:latin typeface="Calibri" pitchFamily="34" charset="0"/>
                          <a:ea typeface="+mn-ea"/>
                          <a:cs typeface="Calibri" pitchFamily="34" charset="0"/>
                          <a:sym typeface="Arial"/>
                        </a:rPr>
                        <a:t>merge() merges the two list such that each element is placed at its proper position in the resulting list. </a:t>
                      </a:r>
                    </a:p>
                    <a:p>
                      <a:pPr rtl="0" fontAlgn="base"/>
                      <a:endParaRPr lang="en-US" sz="1800" b="0" i="0" u="none" strike="noStrike" cap="none" dirty="0" smtClean="0">
                        <a:solidFill>
                          <a:schemeClr val="tx1"/>
                        </a:solidFill>
                        <a:effectLst/>
                        <a:latin typeface="Calibri" pitchFamily="34" charset="0"/>
                        <a:ea typeface="+mn-ea"/>
                        <a:cs typeface="Calibri" pitchFamily="34" charset="0"/>
                        <a:sym typeface="Arial"/>
                      </a:endParaRPr>
                    </a:p>
                    <a:p>
                      <a:pPr rtl="0" fontAlgn="base"/>
                      <a:r>
                        <a:rPr lang="en-US" sz="1800" b="0" i="0" u="none" strike="noStrike" cap="none" dirty="0" smtClean="0">
                          <a:solidFill>
                            <a:schemeClr val="tx1"/>
                          </a:solidFill>
                          <a:effectLst/>
                          <a:latin typeface="Calibri" pitchFamily="34" charset="0"/>
                          <a:ea typeface="+mn-ea"/>
                          <a:cs typeface="Calibri" pitchFamily="34" charset="0"/>
                          <a:sym typeface="Arial"/>
                        </a:rPr>
                        <a:t>Syntax for merge is list1.merge(list2).</a:t>
                      </a:r>
                    </a:p>
                    <a:p>
                      <a:pPr rtl="0" fontAlgn="base"/>
                      <a:endParaRPr lang="en-US" sz="1800" b="0" i="0" u="none" strike="noStrike" cap="none" dirty="0" smtClean="0">
                        <a:solidFill>
                          <a:schemeClr val="tx1"/>
                        </a:solidFill>
                        <a:effectLst/>
                        <a:latin typeface="Calibri" pitchFamily="34" charset="0"/>
                        <a:ea typeface="+mn-ea"/>
                        <a:cs typeface="Calibri" pitchFamily="34" charset="0"/>
                        <a:sym typeface="Arial"/>
                      </a:endParaRPr>
                    </a:p>
                    <a:p>
                      <a:pPr rtl="0" fontAlgn="base"/>
                      <a:r>
                        <a:rPr lang="en-US" sz="1800" b="0" i="0" u="none" strike="noStrike" cap="none" dirty="0" smtClean="0">
                          <a:solidFill>
                            <a:schemeClr val="tx1"/>
                          </a:solidFill>
                          <a:effectLst/>
                          <a:latin typeface="Calibri" pitchFamily="34" charset="0"/>
                          <a:ea typeface="+mn-ea"/>
                          <a:cs typeface="Calibri" pitchFamily="34" charset="0"/>
                          <a:sym typeface="Arial"/>
                        </a:rPr>
                        <a:t>The list that is passed as parameter does not get deleted and the list which calls the merge() becomes the merged list</a:t>
                      </a:r>
                    </a:p>
                    <a:p>
                      <a:pPr rtl="0" fontAlgn="base"/>
                      <a:endParaRPr lang="en-US" sz="1800" b="0" i="0" u="none" strike="noStrike" cap="none" baseline="0" dirty="0" smtClean="0">
                        <a:solidFill>
                          <a:schemeClr val="tx1"/>
                        </a:solidFill>
                        <a:effectLst/>
                        <a:latin typeface="Calibri" pitchFamily="34" charset="0"/>
                        <a:ea typeface="+mn-ea"/>
                        <a:cs typeface="Calibri" pitchFamily="34" charset="0"/>
                        <a:sym typeface="Arial"/>
                      </a:endParaRPr>
                    </a:p>
                    <a:p>
                      <a:pPr rtl="0" fontAlgn="base"/>
                      <a:endParaRPr lang="en-US" sz="1800" b="0" i="0" u="none" strike="noStrike" cap="none" baseline="0" dirty="0" smtClean="0">
                        <a:solidFill>
                          <a:schemeClr val="tx1"/>
                        </a:solidFill>
                        <a:effectLst/>
                        <a:latin typeface="Calibri" pitchFamily="34" charset="0"/>
                        <a:ea typeface="+mn-ea"/>
                        <a:cs typeface="Calibri" pitchFamily="34" charset="0"/>
                        <a:sym typeface="Arial"/>
                      </a:endParaRPr>
                    </a:p>
                    <a:p>
                      <a:pPr rtl="0" fontAlgn="base"/>
                      <a:endParaRPr lang="en-US" sz="1800" b="0" i="0" u="none" strike="noStrike" cap="none" baseline="0" dirty="0" smtClean="0">
                        <a:solidFill>
                          <a:schemeClr val="tx1"/>
                        </a:solidFill>
                        <a:effectLst/>
                        <a:latin typeface="Calibri" pitchFamily="34" charset="0"/>
                        <a:ea typeface="+mn-ea"/>
                        <a:cs typeface="Calibri" pitchFamily="34" charset="0"/>
                        <a:sym typeface="Arial"/>
                      </a:endParaRPr>
                    </a:p>
                    <a:p>
                      <a:pPr rtl="0" fontAlgn="base"/>
                      <a:endParaRPr lang="en-US" sz="1800" b="0" i="0" u="none" strike="noStrike" cap="none" baseline="0" dirty="0" smtClean="0">
                        <a:solidFill>
                          <a:schemeClr val="tx1"/>
                        </a:solidFill>
                        <a:effectLst/>
                        <a:latin typeface="Calibri" pitchFamily="34" charset="0"/>
                        <a:ea typeface="+mn-ea"/>
                        <a:cs typeface="Calibri" pitchFamily="34" charset="0"/>
                        <a:sym typeface="Arial"/>
                      </a:endParaRPr>
                    </a:p>
                    <a:p>
                      <a:pPr rtl="0" fontAlgn="base"/>
                      <a:endParaRPr lang="en-US" sz="1800" b="0" i="0" u="none" strike="noStrike" cap="none" baseline="0" dirty="0" smtClean="0">
                        <a:solidFill>
                          <a:schemeClr val="tx1"/>
                        </a:solidFill>
                        <a:effectLst/>
                        <a:latin typeface="Calibri" pitchFamily="34" charset="0"/>
                        <a:ea typeface="+mn-ea"/>
                        <a:cs typeface="Calibri" pitchFamily="34" charset="0"/>
                        <a:sym typeface="Arial"/>
                      </a:endParaRPr>
                    </a:p>
                    <a:p>
                      <a:pPr rtl="0" fontAlgn="base"/>
                      <a:endParaRPr lang="en-US" sz="1800" baseline="0" dirty="0" smtClean="0">
                        <a:latin typeface="Calibri" pitchFamily="34" charset="0"/>
                        <a:cs typeface="Calibri" pitchFamily="34" charset="0"/>
                      </a:endParaRPr>
                    </a:p>
                  </a:txBody>
                  <a:tcPr marL="0" marR="0" marT="0" marB="0" anchor="ctr">
                    <a:lnL>
                      <a:noFill/>
                    </a:lnL>
                    <a:lnR>
                      <a:noFill/>
                    </a:lnR>
                    <a:lnT>
                      <a:noFill/>
                    </a:lnT>
                    <a:lnB>
                      <a:noFill/>
                    </a:lnB>
                  </a:tcPr>
                </a:tc>
              </a:tr>
            </a:tbl>
          </a:graphicData>
        </a:graphic>
      </p:graphicFrame>
    </p:spTree>
    <p:extLst>
      <p:ext uri="{BB962C8B-B14F-4D97-AF65-F5344CB8AC3E}">
        <p14:creationId xmlns:p14="http://schemas.microsoft.com/office/powerpoint/2010/main" val="419555767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 name="Google Shape;99;p19">
            <a:extLst>
              <a:ext uri="{FF2B5EF4-FFF2-40B4-BE49-F238E27FC236}">
                <a16:creationId xmlns=""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smtClean="0">
                <a:solidFill>
                  <a:srgbClr val="FFFFFF"/>
                </a:solidFill>
                <a:latin typeface="Calibri" panose="020F0502020204030204" pitchFamily="34" charset="0"/>
                <a:cs typeface="Calibri" panose="020F0502020204030204" pitchFamily="34" charset="0"/>
              </a:rPr>
              <a:t>Practice question - merge</a:t>
            </a:r>
            <a:endParaRPr lang="en" sz="2400" b="1" dirty="0">
              <a:solidFill>
                <a:srgbClr val="FFFFFF"/>
              </a:solidFill>
              <a:latin typeface="Calibri" panose="020F0502020204030204" pitchFamily="34" charset="0"/>
              <a:cs typeface="Calibri" panose="020F050202020403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932317185"/>
              </p:ext>
            </p:extLst>
          </p:nvPr>
        </p:nvGraphicFramePr>
        <p:xfrm>
          <a:off x="153575" y="783780"/>
          <a:ext cx="8788543" cy="4389120"/>
        </p:xfrm>
        <a:graphic>
          <a:graphicData uri="http://schemas.openxmlformats.org/drawingml/2006/table">
            <a:tbl>
              <a:tblPr/>
              <a:tblGrid>
                <a:gridCol w="8788543"/>
              </a:tblGrid>
              <a:tr h="3435845">
                <a:tc>
                  <a:txBody>
                    <a:bodyPr/>
                    <a:lstStyle/>
                    <a:p>
                      <a:pPr rtl="0" fontAlgn="base"/>
                      <a:r>
                        <a:rPr lang="en-US" sz="1800" b="0" i="0" u="none" strike="noStrike" cap="none" dirty="0" smtClean="0">
                          <a:solidFill>
                            <a:schemeClr val="tx1"/>
                          </a:solidFill>
                          <a:effectLst/>
                          <a:latin typeface="Calibri" pitchFamily="34" charset="0"/>
                          <a:ea typeface="+mn-ea"/>
                          <a:cs typeface="Calibri" pitchFamily="34" charset="0"/>
                          <a:sym typeface="Arial"/>
                        </a:rPr>
                        <a:t>#include &lt;</a:t>
                      </a:r>
                      <a:r>
                        <a:rPr lang="en-US" sz="1800" b="0" i="0" u="none" strike="noStrike" cap="none" dirty="0" err="1" smtClean="0">
                          <a:solidFill>
                            <a:schemeClr val="tx1"/>
                          </a:solidFill>
                          <a:effectLst/>
                          <a:latin typeface="Calibri" pitchFamily="34" charset="0"/>
                          <a:ea typeface="+mn-ea"/>
                          <a:cs typeface="Calibri" pitchFamily="34" charset="0"/>
                          <a:sym typeface="Arial"/>
                        </a:rPr>
                        <a:t>iostream</a:t>
                      </a:r>
                      <a:r>
                        <a:rPr lang="en-US" sz="1800" b="0" i="0" u="none" strike="noStrike" cap="none" dirty="0" smtClean="0">
                          <a:solidFill>
                            <a:schemeClr val="tx1"/>
                          </a:solidFill>
                          <a:effectLst/>
                          <a:latin typeface="Calibri" pitchFamily="34" charset="0"/>
                          <a:ea typeface="+mn-ea"/>
                          <a:cs typeface="Calibri" pitchFamily="34" charset="0"/>
                          <a:sym typeface="Arial"/>
                        </a:rPr>
                        <a:t>&gt;</a:t>
                      </a:r>
                    </a:p>
                    <a:p>
                      <a:pPr rtl="0" fontAlgn="base"/>
                      <a:r>
                        <a:rPr lang="en-US" sz="1800" b="0" i="0" u="none" strike="noStrike" cap="none" dirty="0" smtClean="0">
                          <a:solidFill>
                            <a:schemeClr val="tx1"/>
                          </a:solidFill>
                          <a:effectLst/>
                          <a:latin typeface="Calibri" pitchFamily="34" charset="0"/>
                          <a:ea typeface="+mn-ea"/>
                          <a:cs typeface="Calibri" pitchFamily="34" charset="0"/>
                          <a:sym typeface="Arial"/>
                        </a:rPr>
                        <a:t>#include &lt;list&gt;</a:t>
                      </a:r>
                    </a:p>
                    <a:p>
                      <a:pPr rtl="0" fontAlgn="base"/>
                      <a:r>
                        <a:rPr lang="en-US" sz="1800" b="0" i="0" u="none" strike="noStrike" cap="none" dirty="0" smtClean="0">
                          <a:solidFill>
                            <a:schemeClr val="tx1"/>
                          </a:solidFill>
                          <a:effectLst/>
                          <a:latin typeface="Calibri" pitchFamily="34" charset="0"/>
                          <a:ea typeface="+mn-ea"/>
                          <a:cs typeface="Calibri" pitchFamily="34" charset="0"/>
                          <a:sym typeface="Arial"/>
                        </a:rPr>
                        <a:t>using namespace </a:t>
                      </a:r>
                      <a:r>
                        <a:rPr lang="en-US" sz="1800" b="0" i="0" u="none" strike="noStrike" cap="none" dirty="0" err="1" smtClean="0">
                          <a:solidFill>
                            <a:schemeClr val="tx1"/>
                          </a:solidFill>
                          <a:effectLst/>
                          <a:latin typeface="Calibri" pitchFamily="34" charset="0"/>
                          <a:ea typeface="+mn-ea"/>
                          <a:cs typeface="Calibri" pitchFamily="34" charset="0"/>
                          <a:sym typeface="Arial"/>
                        </a:rPr>
                        <a:t>std</a:t>
                      </a:r>
                      <a:r>
                        <a:rPr lang="en-US" sz="1800" b="0" i="0" u="none" strike="noStrike" cap="none" dirty="0" smtClean="0">
                          <a:solidFill>
                            <a:schemeClr val="tx1"/>
                          </a:solidFill>
                          <a:effectLst/>
                          <a:latin typeface="Calibri" pitchFamily="34" charset="0"/>
                          <a:ea typeface="+mn-ea"/>
                          <a:cs typeface="Calibri" pitchFamily="34" charset="0"/>
                          <a:sym typeface="Arial"/>
                        </a:rPr>
                        <a:t>;</a:t>
                      </a:r>
                    </a:p>
                    <a:p>
                      <a:pPr rtl="0" fontAlgn="base"/>
                      <a:r>
                        <a:rPr lang="en-US" sz="1800" b="0" i="0" u="none" strike="noStrike" cap="none" dirty="0" err="1" smtClean="0">
                          <a:solidFill>
                            <a:schemeClr val="tx1"/>
                          </a:solidFill>
                          <a:effectLst/>
                          <a:latin typeface="Calibri" pitchFamily="34" charset="0"/>
                          <a:ea typeface="+mn-ea"/>
                          <a:cs typeface="Calibri" pitchFamily="34" charset="0"/>
                          <a:sym typeface="Arial"/>
                        </a:rPr>
                        <a:t>int</a:t>
                      </a:r>
                      <a:r>
                        <a:rPr lang="en-US" sz="1800" b="0" i="0" u="none" strike="noStrike" cap="none" dirty="0" smtClean="0">
                          <a:solidFill>
                            <a:schemeClr val="tx1"/>
                          </a:solidFill>
                          <a:effectLst/>
                          <a:latin typeface="Calibri" pitchFamily="34" charset="0"/>
                          <a:ea typeface="+mn-ea"/>
                          <a:cs typeface="Calibri" pitchFamily="34" charset="0"/>
                          <a:sym typeface="Arial"/>
                        </a:rPr>
                        <a:t> main ()</a:t>
                      </a:r>
                    </a:p>
                    <a:p>
                      <a:pPr rtl="0" fontAlgn="base"/>
                      <a:r>
                        <a:rPr lang="en-US" sz="1800" b="0" i="0" u="none" strike="noStrike" cap="none" dirty="0" smtClean="0">
                          <a:solidFill>
                            <a:schemeClr val="tx1"/>
                          </a:solidFill>
                          <a:effectLst/>
                          <a:latin typeface="Calibri" pitchFamily="34" charset="0"/>
                          <a:ea typeface="+mn-ea"/>
                          <a:cs typeface="Calibri" pitchFamily="34" charset="0"/>
                          <a:sym typeface="Arial"/>
                        </a:rPr>
                        <a:t>{</a:t>
                      </a:r>
                    </a:p>
                    <a:p>
                      <a:pPr rtl="0" fontAlgn="base"/>
                      <a:r>
                        <a:rPr lang="en-US" sz="1800" b="0" i="0" u="none" strike="noStrike" cap="none" dirty="0" smtClean="0">
                          <a:solidFill>
                            <a:schemeClr val="tx1"/>
                          </a:solidFill>
                          <a:effectLst/>
                          <a:latin typeface="Calibri" pitchFamily="34" charset="0"/>
                          <a:ea typeface="+mn-ea"/>
                          <a:cs typeface="Calibri" pitchFamily="34" charset="0"/>
                          <a:sym typeface="Arial"/>
                        </a:rPr>
                        <a:t>    list&lt;</a:t>
                      </a:r>
                      <a:r>
                        <a:rPr lang="en-US" sz="1800" b="0" i="0" u="none" strike="noStrike" cap="none" dirty="0" err="1" smtClean="0">
                          <a:solidFill>
                            <a:schemeClr val="tx1"/>
                          </a:solidFill>
                          <a:effectLst/>
                          <a:latin typeface="Calibri" pitchFamily="34" charset="0"/>
                          <a:ea typeface="+mn-ea"/>
                          <a:cs typeface="Calibri" pitchFamily="34" charset="0"/>
                          <a:sym typeface="Arial"/>
                        </a:rPr>
                        <a:t>int</a:t>
                      </a:r>
                      <a:r>
                        <a:rPr lang="en-US" sz="1800" b="0" i="0" u="none" strike="noStrike" cap="none" dirty="0" smtClean="0">
                          <a:solidFill>
                            <a:schemeClr val="tx1"/>
                          </a:solidFill>
                          <a:effectLst/>
                          <a:latin typeface="Calibri" pitchFamily="34" charset="0"/>
                          <a:ea typeface="+mn-ea"/>
                          <a:cs typeface="Calibri" pitchFamily="34" charset="0"/>
                          <a:sym typeface="Arial"/>
                        </a:rPr>
                        <a:t>&gt; list1 = {1,3,5,7,9};</a:t>
                      </a:r>
                    </a:p>
                    <a:p>
                      <a:pPr rtl="0" fontAlgn="base"/>
                      <a:r>
                        <a:rPr lang="en-US" sz="1800" b="0" i="0" u="none" strike="noStrike" cap="none" dirty="0" smtClean="0">
                          <a:solidFill>
                            <a:schemeClr val="tx1"/>
                          </a:solidFill>
                          <a:effectLst/>
                          <a:latin typeface="Calibri" pitchFamily="34" charset="0"/>
                          <a:ea typeface="+mn-ea"/>
                          <a:cs typeface="Calibri" pitchFamily="34" charset="0"/>
                          <a:sym typeface="Arial"/>
                        </a:rPr>
                        <a:t>    list&lt;</a:t>
                      </a:r>
                      <a:r>
                        <a:rPr lang="en-US" sz="1800" b="0" i="0" u="none" strike="noStrike" cap="none" dirty="0" err="1" smtClean="0">
                          <a:solidFill>
                            <a:schemeClr val="tx1"/>
                          </a:solidFill>
                          <a:effectLst/>
                          <a:latin typeface="Calibri" pitchFamily="34" charset="0"/>
                          <a:ea typeface="+mn-ea"/>
                          <a:cs typeface="Calibri" pitchFamily="34" charset="0"/>
                          <a:sym typeface="Arial"/>
                        </a:rPr>
                        <a:t>int</a:t>
                      </a:r>
                      <a:r>
                        <a:rPr lang="en-US" sz="1800" b="0" i="0" u="none" strike="noStrike" cap="none" dirty="0" smtClean="0">
                          <a:solidFill>
                            <a:schemeClr val="tx1"/>
                          </a:solidFill>
                          <a:effectLst/>
                          <a:latin typeface="Calibri" pitchFamily="34" charset="0"/>
                          <a:ea typeface="+mn-ea"/>
                          <a:cs typeface="Calibri" pitchFamily="34" charset="0"/>
                          <a:sym typeface="Arial"/>
                        </a:rPr>
                        <a:t>&gt; list2 = {2,4,6,8,10};</a:t>
                      </a:r>
                    </a:p>
                    <a:p>
                      <a:pPr rtl="0" fontAlgn="base"/>
                      <a:r>
                        <a:rPr lang="en-US" sz="1800" b="0" i="0" u="none" strike="noStrike" cap="none" dirty="0" smtClean="0">
                          <a:solidFill>
                            <a:schemeClr val="tx1"/>
                          </a:solidFill>
                          <a:effectLst/>
                          <a:latin typeface="Calibri" pitchFamily="34" charset="0"/>
                          <a:ea typeface="+mn-ea"/>
                          <a:cs typeface="Calibri" pitchFamily="34" charset="0"/>
                          <a:sym typeface="Arial"/>
                        </a:rPr>
                        <a:t>/* both the lists are sorted. In case they are not , </a:t>
                      </a:r>
                    </a:p>
                    <a:p>
                      <a:pPr rtl="0" fontAlgn="base"/>
                      <a:r>
                        <a:rPr lang="en-US" sz="1800" b="0" i="0" u="none" strike="noStrike" cap="none" dirty="0" smtClean="0">
                          <a:solidFill>
                            <a:schemeClr val="tx1"/>
                          </a:solidFill>
                          <a:effectLst/>
                          <a:latin typeface="Calibri" pitchFamily="34" charset="0"/>
                          <a:ea typeface="+mn-ea"/>
                          <a:cs typeface="Calibri" pitchFamily="34" charset="0"/>
                          <a:sym typeface="Arial"/>
                        </a:rPr>
                        <a:t>    first they should be sorted by sort function() */</a:t>
                      </a:r>
                    </a:p>
                    <a:p>
                      <a:pPr rtl="0" fontAlgn="base"/>
                      <a:r>
                        <a:rPr lang="en-US" sz="1800" b="0" i="0" u="none" strike="noStrike" cap="none" dirty="0" smtClean="0">
                          <a:solidFill>
                            <a:schemeClr val="tx1"/>
                          </a:solidFill>
                          <a:effectLst/>
                          <a:latin typeface="Calibri" pitchFamily="34" charset="0"/>
                          <a:ea typeface="+mn-ea"/>
                          <a:cs typeface="Calibri" pitchFamily="34" charset="0"/>
                          <a:sym typeface="Arial"/>
                        </a:rPr>
                        <a:t>     list1.merge(list2);</a:t>
                      </a:r>
                    </a:p>
                    <a:p>
                      <a:pPr rtl="0" fontAlgn="base"/>
                      <a:r>
                        <a:rPr lang="en-US" sz="1800" b="0" i="0" u="none" strike="noStrike" cap="none" dirty="0" smtClean="0">
                          <a:solidFill>
                            <a:schemeClr val="tx1"/>
                          </a:solidFill>
                          <a:effectLst/>
                          <a:latin typeface="Calibri" pitchFamily="34" charset="0"/>
                          <a:ea typeface="+mn-ea"/>
                          <a:cs typeface="Calibri" pitchFamily="34" charset="0"/>
                          <a:sym typeface="Arial"/>
                        </a:rPr>
                        <a:t> /* list list1 is now 1,2,3,4,5,6,7,8,9,10  */</a:t>
                      </a:r>
                    </a:p>
                    <a:p>
                      <a:pPr rtl="0" fontAlgn="base"/>
                      <a:r>
                        <a:rPr lang="en-US" sz="1800" b="0" i="0" u="none" strike="noStrike" cap="none" dirty="0" smtClean="0">
                          <a:solidFill>
                            <a:schemeClr val="tx1"/>
                          </a:solidFill>
                          <a:effectLst/>
                          <a:latin typeface="Calibri" pitchFamily="34" charset="0"/>
                          <a:ea typeface="+mn-ea"/>
                          <a:cs typeface="Calibri" pitchFamily="34" charset="0"/>
                          <a:sym typeface="Arial"/>
                        </a:rPr>
                        <a:t>     </a:t>
                      </a:r>
                      <a:r>
                        <a:rPr lang="en-US" sz="1800" b="0" i="0" u="none" strike="noStrike" cap="none" dirty="0" err="1" smtClean="0">
                          <a:solidFill>
                            <a:schemeClr val="tx1"/>
                          </a:solidFill>
                          <a:effectLst/>
                          <a:latin typeface="Calibri" pitchFamily="34" charset="0"/>
                          <a:ea typeface="+mn-ea"/>
                          <a:cs typeface="Calibri" pitchFamily="34" charset="0"/>
                          <a:sym typeface="Arial"/>
                        </a:rPr>
                        <a:t>cout</a:t>
                      </a:r>
                      <a:r>
                        <a:rPr lang="en-US" sz="1800" b="0" i="0" u="none" strike="noStrike" cap="none" dirty="0" smtClean="0">
                          <a:solidFill>
                            <a:schemeClr val="tx1"/>
                          </a:solidFill>
                          <a:effectLst/>
                          <a:latin typeface="Calibri" pitchFamily="34" charset="0"/>
                          <a:ea typeface="+mn-ea"/>
                          <a:cs typeface="Calibri" pitchFamily="34" charset="0"/>
                          <a:sym typeface="Arial"/>
                        </a:rPr>
                        <a:t> &lt;&lt; list1.size() &lt;&lt; </a:t>
                      </a:r>
                      <a:r>
                        <a:rPr lang="en-US" sz="1800" b="0" i="0" u="none" strike="noStrike" cap="none" dirty="0" err="1" smtClean="0">
                          <a:solidFill>
                            <a:schemeClr val="tx1"/>
                          </a:solidFill>
                          <a:effectLst/>
                          <a:latin typeface="Calibri" pitchFamily="34" charset="0"/>
                          <a:ea typeface="+mn-ea"/>
                          <a:cs typeface="Calibri" pitchFamily="34" charset="0"/>
                          <a:sym typeface="Arial"/>
                        </a:rPr>
                        <a:t>endl</a:t>
                      </a:r>
                      <a:r>
                        <a:rPr lang="en-US" sz="1800" b="0" i="0" u="none" strike="noStrike" cap="none" dirty="0" smtClean="0">
                          <a:solidFill>
                            <a:schemeClr val="tx1"/>
                          </a:solidFill>
                          <a:effectLst/>
                          <a:latin typeface="Calibri" pitchFamily="34" charset="0"/>
                          <a:ea typeface="+mn-ea"/>
                          <a:cs typeface="Calibri" pitchFamily="34" charset="0"/>
                          <a:sym typeface="Arial"/>
                        </a:rPr>
                        <a:t>;    // prints 10</a:t>
                      </a:r>
                    </a:p>
                    <a:p>
                      <a:pPr rtl="0" fontAlgn="base"/>
                      <a:r>
                        <a:rPr lang="en-US" sz="1800" b="0" i="0" u="none" strike="noStrike" cap="none" dirty="0" smtClean="0">
                          <a:solidFill>
                            <a:schemeClr val="tx1"/>
                          </a:solidFill>
                          <a:effectLst/>
                          <a:latin typeface="Calibri" pitchFamily="34" charset="0"/>
                          <a:ea typeface="+mn-ea"/>
                          <a:cs typeface="Calibri" pitchFamily="34" charset="0"/>
                          <a:sym typeface="Arial"/>
                        </a:rPr>
                        <a:t>    list&lt;</a:t>
                      </a:r>
                      <a:r>
                        <a:rPr lang="en-US" sz="1800" b="0" i="0" u="none" strike="noStrike" cap="none" dirty="0" err="1" smtClean="0">
                          <a:solidFill>
                            <a:schemeClr val="tx1"/>
                          </a:solidFill>
                          <a:effectLst/>
                          <a:latin typeface="Calibri" pitchFamily="34" charset="0"/>
                          <a:ea typeface="+mn-ea"/>
                          <a:cs typeface="Calibri" pitchFamily="34" charset="0"/>
                          <a:sym typeface="Arial"/>
                        </a:rPr>
                        <a:t>int</a:t>
                      </a:r>
                      <a:r>
                        <a:rPr lang="en-US" sz="1800" b="0" i="0" u="none" strike="noStrike" cap="none" dirty="0" smtClean="0">
                          <a:solidFill>
                            <a:schemeClr val="tx1"/>
                          </a:solidFill>
                          <a:effectLst/>
                          <a:latin typeface="Calibri" pitchFamily="34" charset="0"/>
                          <a:ea typeface="+mn-ea"/>
                          <a:cs typeface="Calibri" pitchFamily="34" charset="0"/>
                          <a:sym typeface="Arial"/>
                        </a:rPr>
                        <a:t>&gt;::iterator it;</a:t>
                      </a:r>
                    </a:p>
                    <a:p>
                      <a:pPr rtl="0" fontAlgn="base"/>
                      <a:r>
                        <a:rPr lang="en-US" sz="1800" b="0" i="0" u="none" strike="noStrike" cap="none" dirty="0" smtClean="0">
                          <a:solidFill>
                            <a:schemeClr val="tx1"/>
                          </a:solidFill>
                          <a:effectLst/>
                          <a:latin typeface="Calibri" pitchFamily="34" charset="0"/>
                          <a:ea typeface="+mn-ea"/>
                          <a:cs typeface="Calibri" pitchFamily="34" charset="0"/>
                          <a:sym typeface="Arial"/>
                        </a:rPr>
                        <a:t>    for(it=list1.begin();it!=list1.end();it++)</a:t>
                      </a:r>
                    </a:p>
                    <a:p>
                      <a:pPr rtl="0" fontAlgn="base"/>
                      <a:r>
                        <a:rPr lang="en-US" sz="1800" b="0" i="0" u="none" strike="noStrike" cap="none" dirty="0" smtClean="0">
                          <a:solidFill>
                            <a:schemeClr val="tx1"/>
                          </a:solidFill>
                          <a:effectLst/>
                          <a:latin typeface="Calibri" pitchFamily="34" charset="0"/>
                          <a:ea typeface="+mn-ea"/>
                          <a:cs typeface="Calibri" pitchFamily="34" charset="0"/>
                          <a:sym typeface="Arial"/>
                        </a:rPr>
                        <a:t>        </a:t>
                      </a:r>
                      <a:r>
                        <a:rPr lang="en-US" sz="1800" b="0" i="0" u="none" strike="noStrike" cap="none" dirty="0" err="1" smtClean="0">
                          <a:solidFill>
                            <a:schemeClr val="tx1"/>
                          </a:solidFill>
                          <a:effectLst/>
                          <a:latin typeface="Calibri" pitchFamily="34" charset="0"/>
                          <a:ea typeface="+mn-ea"/>
                          <a:cs typeface="Calibri" pitchFamily="34" charset="0"/>
                          <a:sym typeface="Arial"/>
                        </a:rPr>
                        <a:t>cout</a:t>
                      </a:r>
                      <a:r>
                        <a:rPr lang="en-US" sz="1800" b="0" i="0" u="none" strike="noStrike" cap="none" dirty="0" smtClean="0">
                          <a:solidFill>
                            <a:schemeClr val="tx1"/>
                          </a:solidFill>
                          <a:effectLst/>
                          <a:latin typeface="Calibri" pitchFamily="34" charset="0"/>
                          <a:ea typeface="+mn-ea"/>
                          <a:cs typeface="Calibri" pitchFamily="34" charset="0"/>
                          <a:sym typeface="Arial"/>
                        </a:rPr>
                        <a:t>&lt;&lt;*it &lt;&lt;" ";</a:t>
                      </a:r>
                    </a:p>
                    <a:p>
                      <a:pPr rtl="0" fontAlgn="base"/>
                      <a:r>
                        <a:rPr lang="en-US" sz="1800" b="0" i="0" u="none" strike="noStrike" cap="none" dirty="0" smtClean="0">
                          <a:solidFill>
                            <a:schemeClr val="tx1"/>
                          </a:solidFill>
                          <a:effectLst/>
                          <a:latin typeface="Calibri" pitchFamily="34" charset="0"/>
                          <a:ea typeface="+mn-ea"/>
                          <a:cs typeface="Calibri" pitchFamily="34" charset="0"/>
                          <a:sym typeface="Arial"/>
                        </a:rPr>
                        <a:t>  }</a:t>
                      </a:r>
                    </a:p>
                  </a:txBody>
                  <a:tcPr marL="0" marR="0" marT="0" marB="0" anchor="ctr">
                    <a:lnL>
                      <a:noFill/>
                    </a:lnL>
                    <a:lnR>
                      <a:noFill/>
                    </a:lnR>
                    <a:lnT>
                      <a:noFill/>
                    </a:lnT>
                    <a:lnB>
                      <a:noFill/>
                    </a:lnB>
                  </a:tcPr>
                </a:tc>
              </a:tr>
            </a:tbl>
          </a:graphicData>
        </a:graphic>
      </p:graphicFrame>
    </p:spTree>
    <p:extLst>
      <p:ext uri="{BB962C8B-B14F-4D97-AF65-F5344CB8AC3E}">
        <p14:creationId xmlns:p14="http://schemas.microsoft.com/office/powerpoint/2010/main" val="10804425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 name="Google Shape;99;p19">
            <a:extLst>
              <a:ext uri="{FF2B5EF4-FFF2-40B4-BE49-F238E27FC236}">
                <a16:creationId xmlns=""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smtClean="0">
                <a:solidFill>
                  <a:srgbClr val="FFFFFF"/>
                </a:solidFill>
                <a:latin typeface="Calibri" panose="020F0502020204030204" pitchFamily="34" charset="0"/>
                <a:cs typeface="Calibri" panose="020F0502020204030204" pitchFamily="34" charset="0"/>
              </a:rPr>
              <a:t>MCQ</a:t>
            </a:r>
            <a:endParaRPr lang="en" sz="2400" b="1" dirty="0">
              <a:solidFill>
                <a:srgbClr val="FFFFFF"/>
              </a:solidFill>
              <a:latin typeface="Calibri" panose="020F0502020204030204" pitchFamily="34" charset="0"/>
              <a:cs typeface="Calibri" panose="020F050202020403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2936614671"/>
              </p:ext>
            </p:extLst>
          </p:nvPr>
        </p:nvGraphicFramePr>
        <p:xfrm>
          <a:off x="153575" y="783780"/>
          <a:ext cx="8788543" cy="4114800"/>
        </p:xfrm>
        <a:graphic>
          <a:graphicData uri="http://schemas.openxmlformats.org/drawingml/2006/table">
            <a:tbl>
              <a:tblPr/>
              <a:tblGrid>
                <a:gridCol w="8788543"/>
              </a:tblGrid>
              <a:tr h="3435845">
                <a:tc>
                  <a:txBody>
                    <a:bodyPr/>
                    <a:lstStyle/>
                    <a:p>
                      <a:pPr rtl="0" fontAlgn="base"/>
                      <a:r>
                        <a:rPr lang="en-US" sz="1800" b="0" i="0" u="none" strike="noStrike" cap="none" dirty="0" smtClean="0">
                          <a:solidFill>
                            <a:schemeClr val="tx1"/>
                          </a:solidFill>
                          <a:effectLst/>
                          <a:latin typeface="Calibri" pitchFamily="34" charset="0"/>
                          <a:ea typeface="+mn-ea"/>
                          <a:cs typeface="Calibri" pitchFamily="34" charset="0"/>
                          <a:sym typeface="Arial"/>
                        </a:rPr>
                        <a:t>Which of the following is correct</a:t>
                      </a:r>
                      <a:r>
                        <a:rPr lang="en-US" sz="1800" b="0" i="0" u="none" strike="noStrike" cap="none" baseline="0" dirty="0" smtClean="0">
                          <a:solidFill>
                            <a:schemeClr val="tx1"/>
                          </a:solidFill>
                          <a:effectLst/>
                          <a:latin typeface="Calibri" pitchFamily="34" charset="0"/>
                          <a:ea typeface="+mn-ea"/>
                          <a:cs typeface="Calibri" pitchFamily="34" charset="0"/>
                          <a:sym typeface="Arial"/>
                        </a:rPr>
                        <a:t> </a:t>
                      </a:r>
                      <a:r>
                        <a:rPr lang="en-US" sz="1800" b="0" i="0" u="none" strike="noStrike" cap="none" dirty="0" smtClean="0">
                          <a:solidFill>
                            <a:schemeClr val="tx1"/>
                          </a:solidFill>
                          <a:effectLst/>
                          <a:latin typeface="Calibri" pitchFamily="34" charset="0"/>
                          <a:ea typeface="+mn-ea"/>
                          <a:cs typeface="Calibri" pitchFamily="34" charset="0"/>
                          <a:sym typeface="Arial"/>
                        </a:rPr>
                        <a:t>syntax for list</a:t>
                      </a:r>
                      <a:r>
                        <a:rPr lang="en-US" sz="1800" b="0" i="0" u="none" strike="noStrike" cap="none" baseline="0" dirty="0" smtClean="0">
                          <a:solidFill>
                            <a:schemeClr val="tx1"/>
                          </a:solidFill>
                          <a:effectLst/>
                          <a:latin typeface="Calibri" pitchFamily="34" charset="0"/>
                          <a:ea typeface="+mn-ea"/>
                          <a:cs typeface="Calibri" pitchFamily="34" charset="0"/>
                          <a:sym typeface="Arial"/>
                        </a:rPr>
                        <a:t> creation </a:t>
                      </a:r>
                      <a:r>
                        <a:rPr lang="en-US" sz="1800" b="0" i="0" u="none" strike="noStrike" cap="none" dirty="0" smtClean="0">
                          <a:solidFill>
                            <a:schemeClr val="tx1"/>
                          </a:solidFill>
                          <a:effectLst/>
                          <a:latin typeface="Calibri" pitchFamily="34" charset="0"/>
                          <a:ea typeface="+mn-ea"/>
                          <a:cs typeface="Calibri" pitchFamily="34" charset="0"/>
                          <a:sym typeface="Arial"/>
                        </a:rPr>
                        <a:t>in C++? </a:t>
                      </a:r>
                    </a:p>
                    <a:p>
                      <a:pPr lvl="1"/>
                      <a:r>
                        <a:rPr lang="en-IN" sz="1800" dirty="0" smtClean="0">
                          <a:latin typeface="Calibri" pitchFamily="34" charset="0"/>
                          <a:cs typeface="Calibri" pitchFamily="34" charset="0"/>
                        </a:rPr>
                        <a:t>list</a:t>
                      </a:r>
                      <a:r>
                        <a:rPr lang="en-IN" sz="1800" b="0" i="0" u="none" strike="noStrike" cap="none" dirty="0" smtClean="0">
                          <a:solidFill>
                            <a:schemeClr val="tx1"/>
                          </a:solidFill>
                          <a:effectLst/>
                          <a:latin typeface="Calibri" pitchFamily="34" charset="0"/>
                          <a:ea typeface="+mn-ea"/>
                          <a:cs typeface="Calibri" pitchFamily="34" charset="0"/>
                          <a:sym typeface="Arial"/>
                        </a:rPr>
                        <a:t>&lt;</a:t>
                      </a:r>
                      <a:r>
                        <a:rPr lang="en-IN" sz="1800" dirty="0" err="1" smtClean="0">
                          <a:latin typeface="Calibri" pitchFamily="34" charset="0"/>
                          <a:cs typeface="Calibri" pitchFamily="34" charset="0"/>
                        </a:rPr>
                        <a:t>int</a:t>
                      </a:r>
                      <a:r>
                        <a:rPr lang="en-IN" sz="1800" b="0" i="0" u="none" strike="noStrike" cap="none" dirty="0" smtClean="0">
                          <a:solidFill>
                            <a:schemeClr val="tx1"/>
                          </a:solidFill>
                          <a:effectLst/>
                          <a:latin typeface="Calibri" pitchFamily="34" charset="0"/>
                          <a:ea typeface="+mn-ea"/>
                          <a:cs typeface="Calibri" pitchFamily="34" charset="0"/>
                          <a:sym typeface="Arial"/>
                        </a:rPr>
                        <a:t>&gt;</a:t>
                      </a:r>
                      <a:r>
                        <a:rPr lang="en-IN" sz="1800" dirty="0" smtClean="0">
                          <a:latin typeface="Calibri" pitchFamily="34" charset="0"/>
                          <a:cs typeface="Calibri" pitchFamily="34" charset="0"/>
                        </a:rPr>
                        <a:t> l</a:t>
                      </a:r>
                    </a:p>
                    <a:p>
                      <a:pPr lvl="1"/>
                      <a:r>
                        <a:rPr lang="en-IN" sz="1800" dirty="0" smtClean="0">
                          <a:latin typeface="Calibri" pitchFamily="34" charset="0"/>
                          <a:cs typeface="Calibri" pitchFamily="34" charset="0"/>
                        </a:rPr>
                        <a:t>list</a:t>
                      </a:r>
                      <a:r>
                        <a:rPr lang="en-IN" sz="1800" b="0" i="0" u="none" strike="noStrike" cap="none" dirty="0" smtClean="0">
                          <a:solidFill>
                            <a:schemeClr val="tx1"/>
                          </a:solidFill>
                          <a:effectLst/>
                          <a:latin typeface="Calibri" pitchFamily="34" charset="0"/>
                          <a:ea typeface="+mn-ea"/>
                          <a:cs typeface="Calibri" pitchFamily="34" charset="0"/>
                          <a:sym typeface="Arial"/>
                        </a:rPr>
                        <a:t>&lt;</a:t>
                      </a:r>
                      <a:r>
                        <a:rPr lang="en-IN" sz="1800" dirty="0" err="1" smtClean="0">
                          <a:latin typeface="Calibri" pitchFamily="34" charset="0"/>
                          <a:cs typeface="Calibri" pitchFamily="34" charset="0"/>
                        </a:rPr>
                        <a:t>int</a:t>
                      </a:r>
                      <a:r>
                        <a:rPr lang="en-IN" sz="1800" b="0" i="0" u="none" strike="noStrike" cap="none" dirty="0" smtClean="0">
                          <a:solidFill>
                            <a:schemeClr val="tx1"/>
                          </a:solidFill>
                          <a:effectLst/>
                          <a:latin typeface="Calibri" pitchFamily="34" charset="0"/>
                          <a:ea typeface="+mn-ea"/>
                          <a:cs typeface="Calibri" pitchFamily="34" charset="0"/>
                          <a:sym typeface="Arial"/>
                        </a:rPr>
                        <a:t>&gt;</a:t>
                      </a:r>
                      <a:r>
                        <a:rPr lang="en-IN" sz="1800" dirty="0" smtClean="0">
                          <a:latin typeface="Calibri" pitchFamily="34" charset="0"/>
                          <a:cs typeface="Calibri" pitchFamily="34" charset="0"/>
                        </a:rPr>
                        <a:t> l</a:t>
                      </a:r>
                      <a:r>
                        <a:rPr lang="en-IN" sz="1800" b="0" i="0" u="none" strike="noStrike" cap="none" dirty="0" smtClean="0">
                          <a:solidFill>
                            <a:schemeClr val="tx1"/>
                          </a:solidFill>
                          <a:effectLst/>
                          <a:latin typeface="Calibri" pitchFamily="34" charset="0"/>
                          <a:ea typeface="+mn-ea"/>
                          <a:cs typeface="Calibri" pitchFamily="34" charset="0"/>
                          <a:sym typeface="Arial"/>
                        </a:rPr>
                        <a:t>{</a:t>
                      </a:r>
                      <a:r>
                        <a:rPr lang="en-IN" sz="1800" b="0" i="0" u="none" strike="noStrike" cap="none" baseline="0" dirty="0" smtClean="0">
                          <a:solidFill>
                            <a:schemeClr val="tx1"/>
                          </a:solidFill>
                          <a:effectLst/>
                          <a:latin typeface="Calibri" pitchFamily="34" charset="0"/>
                          <a:ea typeface="+mn-ea"/>
                          <a:cs typeface="Calibri" pitchFamily="34" charset="0"/>
                          <a:sym typeface="Arial"/>
                        </a:rPr>
                        <a:t> 1,2 3}</a:t>
                      </a:r>
                      <a:endParaRPr lang="en-IN" sz="1800" b="0" i="0" u="none" strike="noStrike" cap="none" dirty="0" smtClean="0">
                        <a:solidFill>
                          <a:schemeClr val="tx1"/>
                        </a:solidFill>
                        <a:effectLst/>
                        <a:latin typeface="Calibri" pitchFamily="34" charset="0"/>
                        <a:ea typeface="+mn-ea"/>
                        <a:cs typeface="Calibri" pitchFamily="34" charset="0"/>
                        <a:sym typeface="Arial"/>
                      </a:endParaRPr>
                    </a:p>
                    <a:p>
                      <a:pPr lvl="1"/>
                      <a:r>
                        <a:rPr lang="en-IN" sz="1800" dirty="0" smtClean="0">
                          <a:latin typeface="Calibri" pitchFamily="34" charset="0"/>
                          <a:cs typeface="Calibri" pitchFamily="34" charset="0"/>
                        </a:rPr>
                        <a:t>list</a:t>
                      </a:r>
                      <a:r>
                        <a:rPr lang="en-IN" sz="1800" b="0" i="0" u="none" strike="noStrike" cap="none" dirty="0" smtClean="0">
                          <a:solidFill>
                            <a:schemeClr val="tx1"/>
                          </a:solidFill>
                          <a:effectLst/>
                          <a:latin typeface="Calibri" pitchFamily="34" charset="0"/>
                          <a:ea typeface="+mn-ea"/>
                          <a:cs typeface="Calibri" pitchFamily="34" charset="0"/>
                          <a:sym typeface="Arial"/>
                        </a:rPr>
                        <a:t>&lt;</a:t>
                      </a:r>
                      <a:r>
                        <a:rPr lang="en-IN" sz="1800" dirty="0" err="1" smtClean="0">
                          <a:latin typeface="Calibri" pitchFamily="34" charset="0"/>
                          <a:cs typeface="Calibri" pitchFamily="34" charset="0"/>
                        </a:rPr>
                        <a:t>int</a:t>
                      </a:r>
                      <a:r>
                        <a:rPr lang="en-IN" sz="1800" b="0" i="0" u="none" strike="noStrike" cap="none" dirty="0" smtClean="0">
                          <a:solidFill>
                            <a:schemeClr val="tx1"/>
                          </a:solidFill>
                          <a:effectLst/>
                          <a:latin typeface="Calibri" pitchFamily="34" charset="0"/>
                          <a:ea typeface="+mn-ea"/>
                          <a:cs typeface="Calibri" pitchFamily="34" charset="0"/>
                          <a:sym typeface="Arial"/>
                        </a:rPr>
                        <a:t>&gt;</a:t>
                      </a:r>
                      <a:r>
                        <a:rPr lang="en-IN" sz="1800" dirty="0" smtClean="0">
                          <a:latin typeface="Calibri" pitchFamily="34" charset="0"/>
                          <a:cs typeface="Calibri" pitchFamily="34" charset="0"/>
                        </a:rPr>
                        <a:t> </a:t>
                      </a:r>
                      <a:r>
                        <a:rPr lang="en-IN" sz="1800" dirty="0" err="1" smtClean="0">
                          <a:latin typeface="Calibri" pitchFamily="34" charset="0"/>
                          <a:cs typeface="Calibri" pitchFamily="34" charset="0"/>
                        </a:rPr>
                        <a:t>myNewList</a:t>
                      </a:r>
                      <a:r>
                        <a:rPr lang="en-IN" sz="1800" dirty="0" smtClean="0">
                          <a:latin typeface="Calibri" pitchFamily="34" charset="0"/>
                          <a:cs typeface="Calibri" pitchFamily="34" charset="0"/>
                        </a:rPr>
                        <a:t> </a:t>
                      </a:r>
                      <a:r>
                        <a:rPr lang="en-IN" sz="1800" b="0" i="0" u="none" strike="noStrike" cap="none" dirty="0" smtClean="0">
                          <a:solidFill>
                            <a:schemeClr val="tx1"/>
                          </a:solidFill>
                          <a:effectLst/>
                          <a:latin typeface="Calibri" pitchFamily="34" charset="0"/>
                          <a:ea typeface="+mn-ea"/>
                          <a:cs typeface="Calibri" pitchFamily="34" charset="0"/>
                          <a:sym typeface="Arial"/>
                        </a:rPr>
                        <a:t>=</a:t>
                      </a:r>
                      <a:r>
                        <a:rPr lang="en-IN" sz="1800" dirty="0" smtClean="0">
                          <a:latin typeface="Calibri" pitchFamily="34" charset="0"/>
                          <a:cs typeface="Calibri" pitchFamily="34" charset="0"/>
                        </a:rPr>
                        <a:t> </a:t>
                      </a:r>
                      <a:r>
                        <a:rPr lang="en-IN" sz="1800" b="0" i="0" u="none" strike="noStrike" cap="none" dirty="0" smtClean="0">
                          <a:solidFill>
                            <a:schemeClr val="tx1"/>
                          </a:solidFill>
                          <a:effectLst/>
                          <a:latin typeface="Calibri" pitchFamily="34" charset="0"/>
                          <a:ea typeface="+mn-ea"/>
                          <a:cs typeface="Calibri" pitchFamily="34" charset="0"/>
                          <a:sym typeface="Arial"/>
                        </a:rPr>
                        <a:t>1;</a:t>
                      </a:r>
                      <a:endParaRPr lang="en-IN" sz="1800" dirty="0" smtClean="0">
                        <a:latin typeface="Calibri" pitchFamily="34" charset="0"/>
                        <a:cs typeface="Calibri" pitchFamily="34" charset="0"/>
                      </a:endParaRPr>
                    </a:p>
                    <a:p>
                      <a:pPr lvl="1"/>
                      <a:endParaRPr lang="en-US" sz="1800" dirty="0" smtClean="0">
                        <a:latin typeface="Calibri" pitchFamily="34" charset="0"/>
                        <a:cs typeface="Calibri" pitchFamily="34" charset="0"/>
                      </a:endParaRPr>
                    </a:p>
                    <a:p>
                      <a:pPr marL="342900" lvl="1" indent="-342900">
                        <a:buAutoNum type="arabicPeriod"/>
                      </a:pPr>
                      <a:r>
                        <a:rPr lang="en-US" sz="1800" dirty="0" smtClean="0">
                          <a:latin typeface="Calibri" pitchFamily="34" charset="0"/>
                          <a:cs typeface="Calibri" pitchFamily="34" charset="0"/>
                        </a:rPr>
                        <a:t>1 ,2 only</a:t>
                      </a:r>
                    </a:p>
                    <a:p>
                      <a:pPr marL="342900" lvl="1" indent="-342900">
                        <a:buAutoNum type="arabicPeriod"/>
                      </a:pPr>
                      <a:r>
                        <a:rPr lang="en-US" sz="1800" dirty="0" smtClean="0">
                          <a:latin typeface="Calibri" pitchFamily="34" charset="0"/>
                          <a:cs typeface="Calibri" pitchFamily="34" charset="0"/>
                        </a:rPr>
                        <a:t>2 ,3 only</a:t>
                      </a:r>
                    </a:p>
                    <a:p>
                      <a:pPr marL="342900" lvl="1" indent="-342900">
                        <a:buAutoNum type="arabicPeriod"/>
                      </a:pPr>
                      <a:r>
                        <a:rPr lang="en-US" sz="1800" dirty="0" smtClean="0">
                          <a:latin typeface="Calibri" pitchFamily="34" charset="0"/>
                          <a:cs typeface="Calibri" pitchFamily="34" charset="0"/>
                        </a:rPr>
                        <a:t>1,2 3</a:t>
                      </a:r>
                    </a:p>
                    <a:p>
                      <a:pPr marL="342900" lvl="1" indent="-342900">
                        <a:buAutoNum type="arabicPeriod"/>
                      </a:pPr>
                      <a:r>
                        <a:rPr lang="en-US" sz="1800" dirty="0" smtClean="0">
                          <a:latin typeface="Calibri" pitchFamily="34" charset="0"/>
                          <a:cs typeface="Calibri" pitchFamily="34" charset="0"/>
                        </a:rPr>
                        <a:t>1,3</a:t>
                      </a:r>
                      <a:endParaRPr lang="en-US" sz="1800" baseline="0" dirty="0" smtClean="0">
                        <a:latin typeface="Calibri" pitchFamily="34" charset="0"/>
                        <a:cs typeface="Calibri" pitchFamily="34" charset="0"/>
                      </a:endParaRPr>
                    </a:p>
                    <a:p>
                      <a:pPr marL="0" lvl="1" indent="0">
                        <a:buNone/>
                      </a:pPr>
                      <a:endParaRPr lang="en-US" sz="1800" baseline="0" dirty="0" smtClean="0">
                        <a:latin typeface="Calibri" pitchFamily="34" charset="0"/>
                        <a:cs typeface="Calibri" pitchFamily="34" charset="0"/>
                      </a:endParaRPr>
                    </a:p>
                    <a:p>
                      <a:pPr marL="0" lvl="1" indent="0">
                        <a:buNone/>
                      </a:pPr>
                      <a:endParaRPr lang="en-US" sz="1800" baseline="0" dirty="0" smtClean="0">
                        <a:latin typeface="Calibri" pitchFamily="34" charset="0"/>
                        <a:cs typeface="Calibri" pitchFamily="34" charset="0"/>
                      </a:endParaRPr>
                    </a:p>
                    <a:p>
                      <a:pPr marL="0" lvl="1" indent="0">
                        <a:buNone/>
                      </a:pPr>
                      <a:endParaRPr lang="en-US" sz="1800" baseline="0" dirty="0" smtClean="0">
                        <a:latin typeface="Calibri" pitchFamily="34" charset="0"/>
                        <a:cs typeface="Calibri" pitchFamily="34" charset="0"/>
                      </a:endParaRPr>
                    </a:p>
                    <a:p>
                      <a:pPr marL="0" lvl="1" indent="0">
                        <a:buNone/>
                      </a:pPr>
                      <a:endParaRPr lang="en-US" sz="1800" baseline="0" dirty="0" smtClean="0">
                        <a:latin typeface="Calibri" pitchFamily="34" charset="0"/>
                        <a:cs typeface="Calibri" pitchFamily="34" charset="0"/>
                      </a:endParaRPr>
                    </a:p>
                    <a:p>
                      <a:pPr marL="0" lvl="1" indent="0">
                        <a:buNone/>
                      </a:pPr>
                      <a:endParaRPr lang="en-US" sz="1800" baseline="0" dirty="0" smtClean="0">
                        <a:latin typeface="Calibri" pitchFamily="34" charset="0"/>
                        <a:cs typeface="Calibri" pitchFamily="34" charset="0"/>
                      </a:endParaRPr>
                    </a:p>
                    <a:p>
                      <a:pPr marL="0" lvl="1" indent="0">
                        <a:buNone/>
                      </a:pPr>
                      <a:endParaRPr lang="en-US" sz="1800" baseline="0" dirty="0" smtClean="0">
                        <a:latin typeface="Calibri" pitchFamily="34" charset="0"/>
                        <a:cs typeface="Calibri" pitchFamily="34" charset="0"/>
                      </a:endParaRPr>
                    </a:p>
                  </a:txBody>
                  <a:tcPr marL="0" marR="0" marT="0" marB="0" anchor="ctr">
                    <a:lnL>
                      <a:noFill/>
                    </a:lnL>
                    <a:lnR>
                      <a:noFill/>
                    </a:lnR>
                    <a:lnT>
                      <a:noFill/>
                    </a:lnT>
                    <a:lnB>
                      <a:noFill/>
                    </a:lnB>
                  </a:tcPr>
                </a:tc>
              </a:tr>
            </a:tbl>
          </a:graphicData>
        </a:graphic>
      </p:graphicFrame>
    </p:spTree>
    <p:extLst>
      <p:ext uri="{BB962C8B-B14F-4D97-AF65-F5344CB8AC3E}">
        <p14:creationId xmlns:p14="http://schemas.microsoft.com/office/powerpoint/2010/main" val="396572021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7"/>
          <p:cNvSpPr txBox="1"/>
          <p:nvPr/>
        </p:nvSpPr>
        <p:spPr>
          <a:xfrm>
            <a:off x="-2968" y="641768"/>
            <a:ext cx="9128131" cy="4504017"/>
          </a:xfrm>
          <a:prstGeom prst="rect">
            <a:avLst/>
          </a:prstGeom>
          <a:noFill/>
          <a:ln>
            <a:noFill/>
          </a:ln>
        </p:spPr>
        <p:txBody>
          <a:bodyPr spcFirstLastPara="1" wrap="square" lIns="91425" tIns="91425" rIns="91425" bIns="91425" anchor="t" anchorCtr="0">
            <a:noAutofit/>
          </a:bodyPr>
          <a:lstStyle/>
          <a:p>
            <a:pPr marL="76200">
              <a:lnSpc>
                <a:spcPct val="200000"/>
              </a:lnSpc>
              <a:buSzPts val="2400"/>
            </a:pPr>
            <a:endParaRPr lang="en" dirty="0"/>
          </a:p>
        </p:txBody>
      </p:sp>
      <p:sp>
        <p:nvSpPr>
          <p:cNvPr id="82" name="Google Shape;82;p17"/>
          <p:cNvSpPr/>
          <p:nvPr/>
        </p:nvSpPr>
        <p:spPr>
          <a:xfrm>
            <a:off x="7611909" y="303609"/>
            <a:ext cx="909900" cy="2430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3" name="Google Shape;83;p17"/>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lang="en-IN" sz="1800" b="1" dirty="0"/>
          </a:p>
        </p:txBody>
      </p:sp>
      <p:sp>
        <p:nvSpPr>
          <p:cNvPr id="84" name="Google Shape;84;p17"/>
          <p:cNvSpPr txBox="1"/>
          <p:nvPr/>
        </p:nvSpPr>
        <p:spPr>
          <a:xfrm>
            <a:off x="2137144" y="2072376"/>
            <a:ext cx="4603898" cy="821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IN" sz="3000" b="1" dirty="0">
                <a:solidFill>
                  <a:schemeClr val="tx1"/>
                </a:solidFill>
                <a:latin typeface="Calibri"/>
                <a:ea typeface="Calibri"/>
                <a:cs typeface="Calibri"/>
                <a:sym typeface="Calibri"/>
              </a:rPr>
              <a:t>Let’s Get Started-</a:t>
            </a:r>
            <a:endParaRPr sz="3000" b="1" dirty="0">
              <a:solidFill>
                <a:schemeClr val="tx1"/>
              </a:solidFill>
              <a:latin typeface="Calibri"/>
              <a:ea typeface="Calibri"/>
              <a:cs typeface="Calibri"/>
              <a:sym typeface="Calibri"/>
            </a:endParaRPr>
          </a:p>
        </p:txBody>
      </p:sp>
      <p:sp>
        <p:nvSpPr>
          <p:cNvPr id="7" name="Google Shape;99;p19">
            <a:extLst>
              <a:ext uri="{FF2B5EF4-FFF2-40B4-BE49-F238E27FC236}">
                <a16:creationId xmlns="" xmlns:a16="http://schemas.microsoft.com/office/drawing/2014/main" id="{D68C140F-49EB-4833-A343-7578B682C2CA}"/>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 sz="2800" b="1" dirty="0">
                <a:solidFill>
                  <a:srgbClr val="FFFFFF"/>
                </a:solidFill>
                <a:latin typeface="Calibri" panose="020F0502020204030204" pitchFamily="34" charset="0"/>
                <a:cs typeface="Calibri" panose="020F0502020204030204" pitchFamily="34" charset="0"/>
              </a:rPr>
              <a:t>C++</a:t>
            </a:r>
          </a:p>
          <a:p>
            <a:pPr marL="12700"/>
            <a:endParaRPr lang="en" sz="28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8530567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 name="Google Shape;99;p19">
            <a:extLst>
              <a:ext uri="{FF2B5EF4-FFF2-40B4-BE49-F238E27FC236}">
                <a16:creationId xmlns=""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smtClean="0">
                <a:solidFill>
                  <a:srgbClr val="FFFFFF"/>
                </a:solidFill>
                <a:latin typeface="Calibri" panose="020F0502020204030204" pitchFamily="34" charset="0"/>
                <a:cs typeface="Calibri" panose="020F0502020204030204" pitchFamily="34" charset="0"/>
              </a:rPr>
              <a:t>MCQ</a:t>
            </a:r>
            <a:endParaRPr lang="en" sz="2400" b="1" dirty="0">
              <a:solidFill>
                <a:srgbClr val="FFFFFF"/>
              </a:solidFill>
              <a:latin typeface="Calibri" panose="020F0502020204030204" pitchFamily="34" charset="0"/>
              <a:cs typeface="Calibri" panose="020F050202020403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907328440"/>
              </p:ext>
            </p:extLst>
          </p:nvPr>
        </p:nvGraphicFramePr>
        <p:xfrm>
          <a:off x="153575" y="783780"/>
          <a:ext cx="8788543" cy="4114800"/>
        </p:xfrm>
        <a:graphic>
          <a:graphicData uri="http://schemas.openxmlformats.org/drawingml/2006/table">
            <a:tbl>
              <a:tblPr/>
              <a:tblGrid>
                <a:gridCol w="8788543"/>
              </a:tblGrid>
              <a:tr h="3435845">
                <a:tc>
                  <a:txBody>
                    <a:bodyPr/>
                    <a:lstStyle/>
                    <a:p>
                      <a:pPr rtl="0" fontAlgn="base"/>
                      <a:r>
                        <a:rPr lang="en-US" sz="1800" b="0" i="0" u="none" strike="noStrike" cap="none" dirty="0" smtClean="0">
                          <a:solidFill>
                            <a:schemeClr val="tx1"/>
                          </a:solidFill>
                          <a:effectLst/>
                          <a:latin typeface="Calibri" pitchFamily="34" charset="0"/>
                          <a:ea typeface="+mn-ea"/>
                          <a:cs typeface="Calibri" pitchFamily="34" charset="0"/>
                          <a:sym typeface="Arial"/>
                        </a:rPr>
                        <a:t>Which of the following is correct</a:t>
                      </a:r>
                      <a:r>
                        <a:rPr lang="en-US" sz="1800" b="0" i="0" u="none" strike="noStrike" cap="none" baseline="0" dirty="0" smtClean="0">
                          <a:solidFill>
                            <a:schemeClr val="tx1"/>
                          </a:solidFill>
                          <a:effectLst/>
                          <a:latin typeface="Calibri" pitchFamily="34" charset="0"/>
                          <a:ea typeface="+mn-ea"/>
                          <a:cs typeface="Calibri" pitchFamily="34" charset="0"/>
                          <a:sym typeface="Arial"/>
                        </a:rPr>
                        <a:t> </a:t>
                      </a:r>
                      <a:r>
                        <a:rPr lang="en-US" sz="1800" b="0" i="0" u="none" strike="noStrike" cap="none" dirty="0" smtClean="0">
                          <a:solidFill>
                            <a:schemeClr val="tx1"/>
                          </a:solidFill>
                          <a:effectLst/>
                          <a:latin typeface="Calibri" pitchFamily="34" charset="0"/>
                          <a:ea typeface="+mn-ea"/>
                          <a:cs typeface="Calibri" pitchFamily="34" charset="0"/>
                          <a:sym typeface="Arial"/>
                        </a:rPr>
                        <a:t>syntax for list</a:t>
                      </a:r>
                      <a:r>
                        <a:rPr lang="en-US" sz="1800" b="0" i="0" u="none" strike="noStrike" cap="none" baseline="0" dirty="0" smtClean="0">
                          <a:solidFill>
                            <a:schemeClr val="tx1"/>
                          </a:solidFill>
                          <a:effectLst/>
                          <a:latin typeface="Calibri" pitchFamily="34" charset="0"/>
                          <a:ea typeface="+mn-ea"/>
                          <a:cs typeface="Calibri" pitchFamily="34" charset="0"/>
                          <a:sym typeface="Arial"/>
                        </a:rPr>
                        <a:t> creation </a:t>
                      </a:r>
                      <a:r>
                        <a:rPr lang="en-US" sz="1800" b="0" i="0" u="none" strike="noStrike" cap="none" dirty="0" smtClean="0">
                          <a:solidFill>
                            <a:schemeClr val="tx1"/>
                          </a:solidFill>
                          <a:effectLst/>
                          <a:latin typeface="Calibri" pitchFamily="34" charset="0"/>
                          <a:ea typeface="+mn-ea"/>
                          <a:cs typeface="Calibri" pitchFamily="34" charset="0"/>
                          <a:sym typeface="Arial"/>
                        </a:rPr>
                        <a:t>in C++? </a:t>
                      </a:r>
                    </a:p>
                    <a:p>
                      <a:pPr lvl="1"/>
                      <a:r>
                        <a:rPr lang="en-IN" sz="1800" dirty="0" smtClean="0">
                          <a:latin typeface="Calibri" pitchFamily="34" charset="0"/>
                          <a:cs typeface="Calibri" pitchFamily="34" charset="0"/>
                        </a:rPr>
                        <a:t>list</a:t>
                      </a:r>
                      <a:r>
                        <a:rPr lang="en-IN" sz="1800" b="0" i="0" u="none" strike="noStrike" cap="none" dirty="0" smtClean="0">
                          <a:solidFill>
                            <a:schemeClr val="tx1"/>
                          </a:solidFill>
                          <a:effectLst/>
                          <a:latin typeface="Calibri" pitchFamily="34" charset="0"/>
                          <a:ea typeface="+mn-ea"/>
                          <a:cs typeface="Calibri" pitchFamily="34" charset="0"/>
                          <a:sym typeface="Arial"/>
                        </a:rPr>
                        <a:t>&lt;</a:t>
                      </a:r>
                      <a:r>
                        <a:rPr lang="en-IN" sz="1800" dirty="0" err="1" smtClean="0">
                          <a:latin typeface="Calibri" pitchFamily="34" charset="0"/>
                          <a:cs typeface="Calibri" pitchFamily="34" charset="0"/>
                        </a:rPr>
                        <a:t>int</a:t>
                      </a:r>
                      <a:r>
                        <a:rPr lang="en-IN" sz="1800" b="0" i="0" u="none" strike="noStrike" cap="none" dirty="0" smtClean="0">
                          <a:solidFill>
                            <a:schemeClr val="tx1"/>
                          </a:solidFill>
                          <a:effectLst/>
                          <a:latin typeface="Calibri" pitchFamily="34" charset="0"/>
                          <a:ea typeface="+mn-ea"/>
                          <a:cs typeface="Calibri" pitchFamily="34" charset="0"/>
                          <a:sym typeface="Arial"/>
                        </a:rPr>
                        <a:t>&gt;</a:t>
                      </a:r>
                      <a:r>
                        <a:rPr lang="en-IN" sz="1800" dirty="0" smtClean="0">
                          <a:latin typeface="Calibri" pitchFamily="34" charset="0"/>
                          <a:cs typeface="Calibri" pitchFamily="34" charset="0"/>
                        </a:rPr>
                        <a:t> l</a:t>
                      </a:r>
                    </a:p>
                    <a:p>
                      <a:pPr lvl="1"/>
                      <a:r>
                        <a:rPr lang="en-IN" sz="1800" dirty="0" smtClean="0">
                          <a:latin typeface="Calibri" pitchFamily="34" charset="0"/>
                          <a:cs typeface="Calibri" pitchFamily="34" charset="0"/>
                        </a:rPr>
                        <a:t>list</a:t>
                      </a:r>
                      <a:r>
                        <a:rPr lang="en-IN" sz="1800" b="0" i="0" u="none" strike="noStrike" cap="none" dirty="0" smtClean="0">
                          <a:solidFill>
                            <a:schemeClr val="tx1"/>
                          </a:solidFill>
                          <a:effectLst/>
                          <a:latin typeface="Calibri" pitchFamily="34" charset="0"/>
                          <a:ea typeface="+mn-ea"/>
                          <a:cs typeface="Calibri" pitchFamily="34" charset="0"/>
                          <a:sym typeface="Arial"/>
                        </a:rPr>
                        <a:t>&lt;</a:t>
                      </a:r>
                      <a:r>
                        <a:rPr lang="en-IN" sz="1800" dirty="0" err="1" smtClean="0">
                          <a:latin typeface="Calibri" pitchFamily="34" charset="0"/>
                          <a:cs typeface="Calibri" pitchFamily="34" charset="0"/>
                        </a:rPr>
                        <a:t>int</a:t>
                      </a:r>
                      <a:r>
                        <a:rPr lang="en-IN" sz="1800" b="0" i="0" u="none" strike="noStrike" cap="none" dirty="0" smtClean="0">
                          <a:solidFill>
                            <a:schemeClr val="tx1"/>
                          </a:solidFill>
                          <a:effectLst/>
                          <a:latin typeface="Calibri" pitchFamily="34" charset="0"/>
                          <a:ea typeface="+mn-ea"/>
                          <a:cs typeface="Calibri" pitchFamily="34" charset="0"/>
                          <a:sym typeface="Arial"/>
                        </a:rPr>
                        <a:t>&gt;</a:t>
                      </a:r>
                      <a:r>
                        <a:rPr lang="en-IN" sz="1800" dirty="0" smtClean="0">
                          <a:latin typeface="Calibri" pitchFamily="34" charset="0"/>
                          <a:cs typeface="Calibri" pitchFamily="34" charset="0"/>
                        </a:rPr>
                        <a:t> l</a:t>
                      </a:r>
                      <a:r>
                        <a:rPr lang="en-IN" sz="1800" b="0" i="0" u="none" strike="noStrike" cap="none" dirty="0" smtClean="0">
                          <a:solidFill>
                            <a:schemeClr val="tx1"/>
                          </a:solidFill>
                          <a:effectLst/>
                          <a:latin typeface="Calibri" pitchFamily="34" charset="0"/>
                          <a:ea typeface="+mn-ea"/>
                          <a:cs typeface="Calibri" pitchFamily="34" charset="0"/>
                          <a:sym typeface="Arial"/>
                        </a:rPr>
                        <a:t>{</a:t>
                      </a:r>
                      <a:r>
                        <a:rPr lang="en-IN" sz="1800" b="0" i="0" u="none" strike="noStrike" cap="none" baseline="0" dirty="0" smtClean="0">
                          <a:solidFill>
                            <a:schemeClr val="tx1"/>
                          </a:solidFill>
                          <a:effectLst/>
                          <a:latin typeface="Calibri" pitchFamily="34" charset="0"/>
                          <a:ea typeface="+mn-ea"/>
                          <a:cs typeface="Calibri" pitchFamily="34" charset="0"/>
                          <a:sym typeface="Arial"/>
                        </a:rPr>
                        <a:t> 1,2 3}</a:t>
                      </a:r>
                      <a:endParaRPr lang="en-IN" sz="1800" b="0" i="0" u="none" strike="noStrike" cap="none" dirty="0" smtClean="0">
                        <a:solidFill>
                          <a:schemeClr val="tx1"/>
                        </a:solidFill>
                        <a:effectLst/>
                        <a:latin typeface="Calibri" pitchFamily="34" charset="0"/>
                        <a:ea typeface="+mn-ea"/>
                        <a:cs typeface="Calibri" pitchFamily="34" charset="0"/>
                        <a:sym typeface="Arial"/>
                      </a:endParaRPr>
                    </a:p>
                    <a:p>
                      <a:pPr lvl="1"/>
                      <a:r>
                        <a:rPr lang="en-IN" sz="1800" dirty="0" smtClean="0">
                          <a:latin typeface="Calibri" pitchFamily="34" charset="0"/>
                          <a:cs typeface="Calibri" pitchFamily="34" charset="0"/>
                        </a:rPr>
                        <a:t>list</a:t>
                      </a:r>
                      <a:r>
                        <a:rPr lang="en-IN" sz="1800" b="0" i="0" u="none" strike="noStrike" cap="none" dirty="0" smtClean="0">
                          <a:solidFill>
                            <a:schemeClr val="tx1"/>
                          </a:solidFill>
                          <a:effectLst/>
                          <a:latin typeface="Calibri" pitchFamily="34" charset="0"/>
                          <a:ea typeface="+mn-ea"/>
                          <a:cs typeface="Calibri" pitchFamily="34" charset="0"/>
                          <a:sym typeface="Arial"/>
                        </a:rPr>
                        <a:t>&lt;</a:t>
                      </a:r>
                      <a:r>
                        <a:rPr lang="en-IN" sz="1800" dirty="0" err="1" smtClean="0">
                          <a:latin typeface="Calibri" pitchFamily="34" charset="0"/>
                          <a:cs typeface="Calibri" pitchFamily="34" charset="0"/>
                        </a:rPr>
                        <a:t>int</a:t>
                      </a:r>
                      <a:r>
                        <a:rPr lang="en-IN" sz="1800" b="0" i="0" u="none" strike="noStrike" cap="none" dirty="0" smtClean="0">
                          <a:solidFill>
                            <a:schemeClr val="tx1"/>
                          </a:solidFill>
                          <a:effectLst/>
                          <a:latin typeface="Calibri" pitchFamily="34" charset="0"/>
                          <a:ea typeface="+mn-ea"/>
                          <a:cs typeface="Calibri" pitchFamily="34" charset="0"/>
                          <a:sym typeface="Arial"/>
                        </a:rPr>
                        <a:t>&gt;</a:t>
                      </a:r>
                      <a:r>
                        <a:rPr lang="en-IN" sz="1800" dirty="0" smtClean="0">
                          <a:latin typeface="Calibri" pitchFamily="34" charset="0"/>
                          <a:cs typeface="Calibri" pitchFamily="34" charset="0"/>
                        </a:rPr>
                        <a:t> </a:t>
                      </a:r>
                      <a:r>
                        <a:rPr lang="en-IN" sz="1800" dirty="0" err="1" smtClean="0">
                          <a:latin typeface="Calibri" pitchFamily="34" charset="0"/>
                          <a:cs typeface="Calibri" pitchFamily="34" charset="0"/>
                        </a:rPr>
                        <a:t>myNewList</a:t>
                      </a:r>
                      <a:r>
                        <a:rPr lang="en-IN" sz="1800" dirty="0" smtClean="0">
                          <a:latin typeface="Calibri" pitchFamily="34" charset="0"/>
                          <a:cs typeface="Calibri" pitchFamily="34" charset="0"/>
                        </a:rPr>
                        <a:t> </a:t>
                      </a:r>
                      <a:r>
                        <a:rPr lang="en-IN" sz="1800" b="0" i="0" u="none" strike="noStrike" cap="none" dirty="0" smtClean="0">
                          <a:solidFill>
                            <a:schemeClr val="tx1"/>
                          </a:solidFill>
                          <a:effectLst/>
                          <a:latin typeface="Calibri" pitchFamily="34" charset="0"/>
                          <a:ea typeface="+mn-ea"/>
                          <a:cs typeface="Calibri" pitchFamily="34" charset="0"/>
                          <a:sym typeface="Arial"/>
                        </a:rPr>
                        <a:t>=</a:t>
                      </a:r>
                      <a:r>
                        <a:rPr lang="en-IN" sz="1800" dirty="0" smtClean="0">
                          <a:latin typeface="Calibri" pitchFamily="34" charset="0"/>
                          <a:cs typeface="Calibri" pitchFamily="34" charset="0"/>
                        </a:rPr>
                        <a:t> </a:t>
                      </a:r>
                      <a:r>
                        <a:rPr lang="en-IN" sz="1800" b="0" i="0" u="none" strike="noStrike" cap="none" dirty="0" smtClean="0">
                          <a:solidFill>
                            <a:schemeClr val="tx1"/>
                          </a:solidFill>
                          <a:effectLst/>
                          <a:latin typeface="Calibri" pitchFamily="34" charset="0"/>
                          <a:ea typeface="+mn-ea"/>
                          <a:cs typeface="Calibri" pitchFamily="34" charset="0"/>
                          <a:sym typeface="Arial"/>
                        </a:rPr>
                        <a:t>1;</a:t>
                      </a:r>
                      <a:endParaRPr lang="en-IN" sz="1800" dirty="0" smtClean="0">
                        <a:latin typeface="Calibri" pitchFamily="34" charset="0"/>
                        <a:cs typeface="Calibri" pitchFamily="34" charset="0"/>
                      </a:endParaRPr>
                    </a:p>
                    <a:p>
                      <a:pPr lvl="1"/>
                      <a:endParaRPr lang="en-US" sz="1800" dirty="0" smtClean="0">
                        <a:latin typeface="Calibri" pitchFamily="34" charset="0"/>
                        <a:cs typeface="Calibri" pitchFamily="34" charset="0"/>
                      </a:endParaRPr>
                    </a:p>
                    <a:p>
                      <a:pPr marL="342900" lvl="1" indent="-342900">
                        <a:buAutoNum type="arabicPeriod"/>
                      </a:pPr>
                      <a:r>
                        <a:rPr lang="en-US" sz="1800" dirty="0" smtClean="0">
                          <a:latin typeface="Calibri" pitchFamily="34" charset="0"/>
                          <a:cs typeface="Calibri" pitchFamily="34" charset="0"/>
                        </a:rPr>
                        <a:t>1 ,2 only</a:t>
                      </a:r>
                    </a:p>
                    <a:p>
                      <a:pPr marL="342900" lvl="1" indent="-342900">
                        <a:buAutoNum type="arabicPeriod"/>
                      </a:pPr>
                      <a:r>
                        <a:rPr lang="en-US" sz="1800" dirty="0" smtClean="0">
                          <a:latin typeface="Calibri" pitchFamily="34" charset="0"/>
                          <a:cs typeface="Calibri" pitchFamily="34" charset="0"/>
                        </a:rPr>
                        <a:t>2 ,3 only</a:t>
                      </a:r>
                    </a:p>
                    <a:p>
                      <a:pPr marL="342900" lvl="1" indent="-342900">
                        <a:buAutoNum type="arabicPeriod"/>
                      </a:pPr>
                      <a:r>
                        <a:rPr lang="en-US" sz="1800" dirty="0" smtClean="0">
                          <a:solidFill>
                            <a:srgbClr val="FF0000"/>
                          </a:solidFill>
                          <a:latin typeface="Calibri" pitchFamily="34" charset="0"/>
                          <a:cs typeface="Calibri" pitchFamily="34" charset="0"/>
                        </a:rPr>
                        <a:t>1,2 3</a:t>
                      </a:r>
                    </a:p>
                    <a:p>
                      <a:pPr marL="342900" lvl="1" indent="-342900">
                        <a:buAutoNum type="arabicPeriod"/>
                      </a:pPr>
                      <a:r>
                        <a:rPr lang="en-US" sz="1800" dirty="0" smtClean="0">
                          <a:latin typeface="Calibri" pitchFamily="34" charset="0"/>
                          <a:cs typeface="Calibri" pitchFamily="34" charset="0"/>
                        </a:rPr>
                        <a:t>1,3</a:t>
                      </a:r>
                      <a:endParaRPr lang="en-US" sz="1800" baseline="0" dirty="0" smtClean="0">
                        <a:latin typeface="Calibri" pitchFamily="34" charset="0"/>
                        <a:cs typeface="Calibri" pitchFamily="34" charset="0"/>
                      </a:endParaRPr>
                    </a:p>
                    <a:p>
                      <a:pPr marL="0" lvl="1" indent="0">
                        <a:buNone/>
                      </a:pPr>
                      <a:endParaRPr lang="en-US" sz="1800" baseline="0" dirty="0" smtClean="0">
                        <a:latin typeface="Calibri" pitchFamily="34" charset="0"/>
                        <a:cs typeface="Calibri" pitchFamily="34" charset="0"/>
                      </a:endParaRPr>
                    </a:p>
                    <a:p>
                      <a:pPr marL="0" lvl="1" indent="0">
                        <a:buNone/>
                      </a:pPr>
                      <a:endParaRPr lang="en-US" sz="1800" baseline="0" dirty="0" smtClean="0">
                        <a:latin typeface="Calibri" pitchFamily="34" charset="0"/>
                        <a:cs typeface="Calibri" pitchFamily="34" charset="0"/>
                      </a:endParaRPr>
                    </a:p>
                    <a:p>
                      <a:pPr marL="0" lvl="1" indent="0">
                        <a:buNone/>
                      </a:pPr>
                      <a:endParaRPr lang="en-US" sz="1800" baseline="0" dirty="0" smtClean="0">
                        <a:latin typeface="Calibri" pitchFamily="34" charset="0"/>
                        <a:cs typeface="Calibri" pitchFamily="34" charset="0"/>
                      </a:endParaRPr>
                    </a:p>
                    <a:p>
                      <a:pPr marL="0" lvl="1" indent="0">
                        <a:buNone/>
                      </a:pPr>
                      <a:endParaRPr lang="en-US" sz="1800" baseline="0" dirty="0" smtClean="0">
                        <a:latin typeface="Calibri" pitchFamily="34" charset="0"/>
                        <a:cs typeface="Calibri" pitchFamily="34" charset="0"/>
                      </a:endParaRPr>
                    </a:p>
                    <a:p>
                      <a:pPr marL="0" lvl="1" indent="0">
                        <a:buNone/>
                      </a:pPr>
                      <a:endParaRPr lang="en-US" sz="1800" baseline="0" dirty="0" smtClean="0">
                        <a:latin typeface="Calibri" pitchFamily="34" charset="0"/>
                        <a:cs typeface="Calibri" pitchFamily="34" charset="0"/>
                      </a:endParaRPr>
                    </a:p>
                    <a:p>
                      <a:pPr marL="0" lvl="1" indent="0">
                        <a:buNone/>
                      </a:pPr>
                      <a:endParaRPr lang="en-US" sz="1800" baseline="0" dirty="0" smtClean="0">
                        <a:latin typeface="Calibri" pitchFamily="34" charset="0"/>
                        <a:cs typeface="Calibri" pitchFamily="34" charset="0"/>
                      </a:endParaRPr>
                    </a:p>
                  </a:txBody>
                  <a:tcPr marL="0" marR="0" marT="0" marB="0" anchor="ctr">
                    <a:lnL>
                      <a:noFill/>
                    </a:lnL>
                    <a:lnR>
                      <a:noFill/>
                    </a:lnR>
                    <a:lnT>
                      <a:noFill/>
                    </a:lnT>
                    <a:lnB>
                      <a:noFill/>
                    </a:lnB>
                  </a:tcPr>
                </a:tc>
              </a:tr>
            </a:tbl>
          </a:graphicData>
        </a:graphic>
      </p:graphicFrame>
    </p:spTree>
    <p:extLst>
      <p:ext uri="{BB962C8B-B14F-4D97-AF65-F5344CB8AC3E}">
        <p14:creationId xmlns:p14="http://schemas.microsoft.com/office/powerpoint/2010/main" val="27692559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 name="Google Shape;99;p19">
            <a:extLst>
              <a:ext uri="{FF2B5EF4-FFF2-40B4-BE49-F238E27FC236}">
                <a16:creationId xmlns=""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smtClean="0">
                <a:solidFill>
                  <a:srgbClr val="FFFFFF"/>
                </a:solidFill>
                <a:latin typeface="Calibri" panose="020F0502020204030204" pitchFamily="34" charset="0"/>
                <a:cs typeface="Calibri" panose="020F0502020204030204" pitchFamily="34" charset="0"/>
              </a:rPr>
              <a:t>MCQ</a:t>
            </a:r>
            <a:endParaRPr lang="en" sz="2400" b="1" dirty="0">
              <a:solidFill>
                <a:srgbClr val="FFFFFF"/>
              </a:solidFill>
              <a:latin typeface="Calibri" panose="020F0502020204030204" pitchFamily="34" charset="0"/>
              <a:cs typeface="Calibri" panose="020F050202020403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833934110"/>
              </p:ext>
            </p:extLst>
          </p:nvPr>
        </p:nvGraphicFramePr>
        <p:xfrm>
          <a:off x="153575" y="783780"/>
          <a:ext cx="8788543" cy="3566160"/>
        </p:xfrm>
        <a:graphic>
          <a:graphicData uri="http://schemas.openxmlformats.org/drawingml/2006/table">
            <a:tbl>
              <a:tblPr/>
              <a:tblGrid>
                <a:gridCol w="8788543"/>
              </a:tblGrid>
              <a:tr h="3435845">
                <a:tc>
                  <a:txBody>
                    <a:bodyPr/>
                    <a:lstStyle/>
                    <a:p>
                      <a:pPr rtl="0" fontAlgn="base"/>
                      <a:r>
                        <a:rPr lang="en-US" sz="1800" b="0" i="0" u="none" strike="noStrike" cap="none" dirty="0" smtClean="0">
                          <a:solidFill>
                            <a:schemeClr val="tx1"/>
                          </a:solidFill>
                          <a:effectLst/>
                          <a:latin typeface="Calibri" pitchFamily="34" charset="0"/>
                          <a:ea typeface="+mn-ea"/>
                          <a:cs typeface="Calibri" pitchFamily="34" charset="0"/>
                          <a:sym typeface="Arial"/>
                        </a:rPr>
                        <a:t>Which of the following function</a:t>
                      </a:r>
                      <a:r>
                        <a:rPr lang="en-US" sz="1800" b="0" i="0" u="none" strike="noStrike" cap="none" baseline="0" dirty="0" smtClean="0">
                          <a:solidFill>
                            <a:schemeClr val="tx1"/>
                          </a:solidFill>
                          <a:effectLst/>
                          <a:latin typeface="Calibri" pitchFamily="34" charset="0"/>
                          <a:ea typeface="+mn-ea"/>
                          <a:cs typeface="Calibri" pitchFamily="34" charset="0"/>
                          <a:sym typeface="Arial"/>
                        </a:rPr>
                        <a:t> is not available in </a:t>
                      </a:r>
                      <a:r>
                        <a:rPr lang="en-US" sz="1800" b="0" i="0" u="none" strike="noStrike" cap="none" dirty="0" smtClean="0">
                          <a:solidFill>
                            <a:schemeClr val="tx1"/>
                          </a:solidFill>
                          <a:effectLst/>
                          <a:latin typeface="Calibri" pitchFamily="34" charset="0"/>
                          <a:ea typeface="+mn-ea"/>
                          <a:cs typeface="Calibri" pitchFamily="34" charset="0"/>
                          <a:sym typeface="Arial"/>
                        </a:rPr>
                        <a:t>list</a:t>
                      </a:r>
                      <a:r>
                        <a:rPr lang="en-US" sz="1800" b="0" i="0" u="none" strike="noStrike" cap="none" baseline="0" dirty="0" smtClean="0">
                          <a:solidFill>
                            <a:schemeClr val="tx1"/>
                          </a:solidFill>
                          <a:effectLst/>
                          <a:latin typeface="Calibri" pitchFamily="34" charset="0"/>
                          <a:ea typeface="+mn-ea"/>
                          <a:cs typeface="Calibri" pitchFamily="34" charset="0"/>
                          <a:sym typeface="Arial"/>
                        </a:rPr>
                        <a:t> container </a:t>
                      </a:r>
                      <a:r>
                        <a:rPr lang="en-US" sz="1800" b="0" i="0" u="none" strike="noStrike" cap="none" dirty="0" smtClean="0">
                          <a:solidFill>
                            <a:schemeClr val="tx1"/>
                          </a:solidFill>
                          <a:effectLst/>
                          <a:latin typeface="Calibri" pitchFamily="34" charset="0"/>
                          <a:ea typeface="+mn-ea"/>
                          <a:cs typeface="Calibri" pitchFamily="34" charset="0"/>
                          <a:sym typeface="Arial"/>
                        </a:rPr>
                        <a:t>in C++? </a:t>
                      </a:r>
                    </a:p>
                    <a:p>
                      <a:pPr lvl="1"/>
                      <a:endParaRPr lang="en-US" sz="1800" dirty="0" smtClean="0">
                        <a:latin typeface="Calibri" pitchFamily="34" charset="0"/>
                        <a:cs typeface="Calibri" pitchFamily="34" charset="0"/>
                      </a:endParaRPr>
                    </a:p>
                    <a:p>
                      <a:pPr marL="342900" lvl="1" indent="-342900">
                        <a:buAutoNum type="arabicPeriod"/>
                      </a:pPr>
                      <a:r>
                        <a:rPr lang="en-US" sz="1800" dirty="0" smtClean="0">
                          <a:latin typeface="Calibri" pitchFamily="34" charset="0"/>
                          <a:cs typeface="Calibri" pitchFamily="34" charset="0"/>
                        </a:rPr>
                        <a:t>empty</a:t>
                      </a:r>
                    </a:p>
                    <a:p>
                      <a:pPr marL="342900" lvl="1" indent="-342900">
                        <a:buAutoNum type="arabicPeriod"/>
                      </a:pPr>
                      <a:r>
                        <a:rPr lang="en-US" sz="1800" dirty="0" smtClean="0">
                          <a:latin typeface="Calibri" pitchFamily="34" charset="0"/>
                          <a:cs typeface="Calibri" pitchFamily="34" charset="0"/>
                        </a:rPr>
                        <a:t>At</a:t>
                      </a:r>
                    </a:p>
                    <a:p>
                      <a:pPr marL="342900" lvl="1" indent="-342900">
                        <a:buAutoNum type="arabicPeriod"/>
                      </a:pPr>
                      <a:r>
                        <a:rPr lang="en-US" sz="1800" dirty="0" smtClean="0">
                          <a:latin typeface="Calibri" pitchFamily="34" charset="0"/>
                          <a:cs typeface="Calibri" pitchFamily="34" charset="0"/>
                        </a:rPr>
                        <a:t>Front</a:t>
                      </a:r>
                    </a:p>
                    <a:p>
                      <a:pPr marL="342900" lvl="1" indent="-342900">
                        <a:buAutoNum type="arabicPeriod"/>
                      </a:pPr>
                      <a:r>
                        <a:rPr lang="en-US" sz="1800" dirty="0" smtClean="0">
                          <a:latin typeface="Calibri" pitchFamily="34" charset="0"/>
                          <a:cs typeface="Calibri" pitchFamily="34" charset="0"/>
                        </a:rPr>
                        <a:t>size</a:t>
                      </a:r>
                    </a:p>
                    <a:p>
                      <a:pPr marL="0" lvl="1" indent="0">
                        <a:buNone/>
                      </a:pPr>
                      <a:endParaRPr lang="en-US" sz="1800" baseline="0" dirty="0" smtClean="0">
                        <a:latin typeface="Calibri" pitchFamily="34" charset="0"/>
                        <a:cs typeface="Calibri" pitchFamily="34" charset="0"/>
                      </a:endParaRPr>
                    </a:p>
                    <a:p>
                      <a:pPr marL="0" lvl="1" indent="0">
                        <a:buNone/>
                      </a:pPr>
                      <a:endParaRPr lang="en-US" sz="1800" baseline="0" dirty="0" smtClean="0">
                        <a:latin typeface="Calibri" pitchFamily="34" charset="0"/>
                        <a:cs typeface="Calibri" pitchFamily="34" charset="0"/>
                      </a:endParaRPr>
                    </a:p>
                    <a:p>
                      <a:pPr marL="0" lvl="1" indent="0">
                        <a:buNone/>
                      </a:pPr>
                      <a:endParaRPr lang="en-US" sz="1800" baseline="0" dirty="0" smtClean="0">
                        <a:latin typeface="Calibri" pitchFamily="34" charset="0"/>
                        <a:cs typeface="Calibri" pitchFamily="34" charset="0"/>
                      </a:endParaRPr>
                    </a:p>
                    <a:p>
                      <a:pPr marL="0" lvl="1" indent="0">
                        <a:buNone/>
                      </a:pPr>
                      <a:endParaRPr lang="en-US" sz="1800" baseline="0" dirty="0" smtClean="0">
                        <a:latin typeface="Calibri" pitchFamily="34" charset="0"/>
                        <a:cs typeface="Calibri" pitchFamily="34" charset="0"/>
                      </a:endParaRPr>
                    </a:p>
                    <a:p>
                      <a:pPr marL="0" lvl="1" indent="0">
                        <a:buNone/>
                      </a:pPr>
                      <a:endParaRPr lang="en-US" sz="1800" baseline="0" dirty="0" smtClean="0">
                        <a:latin typeface="Calibri" pitchFamily="34" charset="0"/>
                        <a:cs typeface="Calibri" pitchFamily="34" charset="0"/>
                      </a:endParaRPr>
                    </a:p>
                    <a:p>
                      <a:pPr marL="0" lvl="1" indent="0">
                        <a:buNone/>
                      </a:pPr>
                      <a:endParaRPr lang="en-US" sz="1800" baseline="0" dirty="0" smtClean="0">
                        <a:latin typeface="Calibri" pitchFamily="34" charset="0"/>
                        <a:cs typeface="Calibri" pitchFamily="34" charset="0"/>
                      </a:endParaRPr>
                    </a:p>
                    <a:p>
                      <a:pPr marL="0" lvl="1" indent="0">
                        <a:buNone/>
                      </a:pPr>
                      <a:endParaRPr lang="en-US" sz="1800" baseline="0" dirty="0" smtClean="0">
                        <a:latin typeface="Calibri" pitchFamily="34" charset="0"/>
                        <a:cs typeface="Calibri" pitchFamily="34" charset="0"/>
                      </a:endParaRPr>
                    </a:p>
                  </a:txBody>
                  <a:tcPr marL="0" marR="0" marT="0" marB="0" anchor="ctr">
                    <a:lnL>
                      <a:noFill/>
                    </a:lnL>
                    <a:lnR>
                      <a:noFill/>
                    </a:lnR>
                    <a:lnT>
                      <a:noFill/>
                    </a:lnT>
                    <a:lnB>
                      <a:noFill/>
                    </a:lnB>
                  </a:tcPr>
                </a:tc>
              </a:tr>
            </a:tbl>
          </a:graphicData>
        </a:graphic>
      </p:graphicFrame>
    </p:spTree>
    <p:extLst>
      <p:ext uri="{BB962C8B-B14F-4D97-AF65-F5344CB8AC3E}">
        <p14:creationId xmlns:p14="http://schemas.microsoft.com/office/powerpoint/2010/main" val="176247005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 name="Google Shape;99;p19">
            <a:extLst>
              <a:ext uri="{FF2B5EF4-FFF2-40B4-BE49-F238E27FC236}">
                <a16:creationId xmlns=""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smtClean="0">
                <a:solidFill>
                  <a:srgbClr val="FFFFFF"/>
                </a:solidFill>
                <a:latin typeface="Calibri" panose="020F0502020204030204" pitchFamily="34" charset="0"/>
                <a:cs typeface="Calibri" panose="020F0502020204030204" pitchFamily="34" charset="0"/>
              </a:rPr>
              <a:t>MCQ</a:t>
            </a:r>
            <a:endParaRPr lang="en" sz="2400" b="1" dirty="0">
              <a:solidFill>
                <a:srgbClr val="FFFFFF"/>
              </a:solidFill>
              <a:latin typeface="Calibri" panose="020F0502020204030204" pitchFamily="34" charset="0"/>
              <a:cs typeface="Calibri" panose="020F050202020403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2162033947"/>
              </p:ext>
            </p:extLst>
          </p:nvPr>
        </p:nvGraphicFramePr>
        <p:xfrm>
          <a:off x="153575" y="783780"/>
          <a:ext cx="8788543" cy="3566160"/>
        </p:xfrm>
        <a:graphic>
          <a:graphicData uri="http://schemas.openxmlformats.org/drawingml/2006/table">
            <a:tbl>
              <a:tblPr/>
              <a:tblGrid>
                <a:gridCol w="8788543"/>
              </a:tblGrid>
              <a:tr h="3435845">
                <a:tc>
                  <a:txBody>
                    <a:bodyPr/>
                    <a:lstStyle/>
                    <a:p>
                      <a:pPr rtl="0" fontAlgn="base"/>
                      <a:r>
                        <a:rPr lang="en-US" sz="1800" b="0" i="0" u="none" strike="noStrike" cap="none" dirty="0" smtClean="0">
                          <a:solidFill>
                            <a:schemeClr val="tx1"/>
                          </a:solidFill>
                          <a:effectLst/>
                          <a:latin typeface="Calibri" pitchFamily="34" charset="0"/>
                          <a:ea typeface="+mn-ea"/>
                          <a:cs typeface="Calibri" pitchFamily="34" charset="0"/>
                          <a:sym typeface="Arial"/>
                        </a:rPr>
                        <a:t>Which of the following function</a:t>
                      </a:r>
                      <a:r>
                        <a:rPr lang="en-US" sz="1800" b="0" i="0" u="none" strike="noStrike" cap="none" baseline="0" dirty="0" smtClean="0">
                          <a:solidFill>
                            <a:schemeClr val="tx1"/>
                          </a:solidFill>
                          <a:effectLst/>
                          <a:latin typeface="Calibri" pitchFamily="34" charset="0"/>
                          <a:ea typeface="+mn-ea"/>
                          <a:cs typeface="Calibri" pitchFamily="34" charset="0"/>
                          <a:sym typeface="Arial"/>
                        </a:rPr>
                        <a:t> is not available in </a:t>
                      </a:r>
                      <a:r>
                        <a:rPr lang="en-US" sz="1800" b="0" i="0" u="none" strike="noStrike" cap="none" dirty="0" smtClean="0">
                          <a:solidFill>
                            <a:schemeClr val="tx1"/>
                          </a:solidFill>
                          <a:effectLst/>
                          <a:latin typeface="Calibri" pitchFamily="34" charset="0"/>
                          <a:ea typeface="+mn-ea"/>
                          <a:cs typeface="Calibri" pitchFamily="34" charset="0"/>
                          <a:sym typeface="Arial"/>
                        </a:rPr>
                        <a:t>list</a:t>
                      </a:r>
                      <a:r>
                        <a:rPr lang="en-US" sz="1800" b="0" i="0" u="none" strike="noStrike" cap="none" baseline="0" dirty="0" smtClean="0">
                          <a:solidFill>
                            <a:schemeClr val="tx1"/>
                          </a:solidFill>
                          <a:effectLst/>
                          <a:latin typeface="Calibri" pitchFamily="34" charset="0"/>
                          <a:ea typeface="+mn-ea"/>
                          <a:cs typeface="Calibri" pitchFamily="34" charset="0"/>
                          <a:sym typeface="Arial"/>
                        </a:rPr>
                        <a:t> container </a:t>
                      </a:r>
                      <a:r>
                        <a:rPr lang="en-US" sz="1800" b="0" i="0" u="none" strike="noStrike" cap="none" dirty="0" smtClean="0">
                          <a:solidFill>
                            <a:schemeClr val="tx1"/>
                          </a:solidFill>
                          <a:effectLst/>
                          <a:latin typeface="Calibri" pitchFamily="34" charset="0"/>
                          <a:ea typeface="+mn-ea"/>
                          <a:cs typeface="Calibri" pitchFamily="34" charset="0"/>
                          <a:sym typeface="Arial"/>
                        </a:rPr>
                        <a:t>in C++? </a:t>
                      </a:r>
                    </a:p>
                    <a:p>
                      <a:pPr lvl="1"/>
                      <a:endParaRPr lang="en-US" sz="1800" dirty="0" smtClean="0">
                        <a:latin typeface="Calibri" pitchFamily="34" charset="0"/>
                        <a:cs typeface="Calibri" pitchFamily="34" charset="0"/>
                      </a:endParaRPr>
                    </a:p>
                    <a:p>
                      <a:pPr marL="342900" lvl="1" indent="-342900">
                        <a:buAutoNum type="arabicPeriod"/>
                      </a:pPr>
                      <a:r>
                        <a:rPr lang="en-US" sz="1800" dirty="0" smtClean="0">
                          <a:latin typeface="Calibri" pitchFamily="34" charset="0"/>
                          <a:cs typeface="Calibri" pitchFamily="34" charset="0"/>
                        </a:rPr>
                        <a:t>empty</a:t>
                      </a:r>
                    </a:p>
                    <a:p>
                      <a:pPr marL="342900" lvl="1" indent="-342900">
                        <a:buAutoNum type="arabicPeriod"/>
                      </a:pPr>
                      <a:r>
                        <a:rPr lang="en-US" sz="1800" dirty="0" smtClean="0">
                          <a:solidFill>
                            <a:srgbClr val="FF0000"/>
                          </a:solidFill>
                          <a:latin typeface="Calibri" pitchFamily="34" charset="0"/>
                          <a:cs typeface="Calibri" pitchFamily="34" charset="0"/>
                        </a:rPr>
                        <a:t>At</a:t>
                      </a:r>
                    </a:p>
                    <a:p>
                      <a:pPr marL="342900" lvl="1" indent="-342900">
                        <a:buAutoNum type="arabicPeriod"/>
                      </a:pPr>
                      <a:r>
                        <a:rPr lang="en-US" sz="1800" dirty="0" smtClean="0">
                          <a:latin typeface="Calibri" pitchFamily="34" charset="0"/>
                          <a:cs typeface="Calibri" pitchFamily="34" charset="0"/>
                        </a:rPr>
                        <a:t>Front</a:t>
                      </a:r>
                    </a:p>
                    <a:p>
                      <a:pPr marL="342900" lvl="1" indent="-342900">
                        <a:buAutoNum type="arabicPeriod"/>
                      </a:pPr>
                      <a:r>
                        <a:rPr lang="en-US" sz="1800" dirty="0" smtClean="0">
                          <a:latin typeface="Calibri" pitchFamily="34" charset="0"/>
                          <a:cs typeface="Calibri" pitchFamily="34" charset="0"/>
                        </a:rPr>
                        <a:t>size</a:t>
                      </a:r>
                    </a:p>
                    <a:p>
                      <a:pPr marL="0" lvl="1" indent="0">
                        <a:buNone/>
                      </a:pPr>
                      <a:endParaRPr lang="en-US" sz="1800" baseline="0" dirty="0" smtClean="0">
                        <a:latin typeface="Calibri" pitchFamily="34" charset="0"/>
                        <a:cs typeface="Calibri" pitchFamily="34" charset="0"/>
                      </a:endParaRPr>
                    </a:p>
                    <a:p>
                      <a:pPr marL="0" lvl="1" indent="0">
                        <a:buNone/>
                      </a:pPr>
                      <a:endParaRPr lang="en-US" sz="1800" baseline="0" dirty="0" smtClean="0">
                        <a:latin typeface="Calibri" pitchFamily="34" charset="0"/>
                        <a:cs typeface="Calibri" pitchFamily="34" charset="0"/>
                      </a:endParaRPr>
                    </a:p>
                    <a:p>
                      <a:pPr marL="0" lvl="1" indent="0">
                        <a:buNone/>
                      </a:pPr>
                      <a:endParaRPr lang="en-US" sz="1800" baseline="0" dirty="0" smtClean="0">
                        <a:latin typeface="Calibri" pitchFamily="34" charset="0"/>
                        <a:cs typeface="Calibri" pitchFamily="34" charset="0"/>
                      </a:endParaRPr>
                    </a:p>
                    <a:p>
                      <a:pPr marL="0" lvl="1" indent="0">
                        <a:buNone/>
                      </a:pPr>
                      <a:endParaRPr lang="en-US" sz="1800" baseline="0" dirty="0" smtClean="0">
                        <a:latin typeface="Calibri" pitchFamily="34" charset="0"/>
                        <a:cs typeface="Calibri" pitchFamily="34" charset="0"/>
                      </a:endParaRPr>
                    </a:p>
                    <a:p>
                      <a:pPr marL="0" lvl="1" indent="0">
                        <a:buNone/>
                      </a:pPr>
                      <a:endParaRPr lang="en-US" sz="1800" baseline="0" dirty="0" smtClean="0">
                        <a:latin typeface="Calibri" pitchFamily="34" charset="0"/>
                        <a:cs typeface="Calibri" pitchFamily="34" charset="0"/>
                      </a:endParaRPr>
                    </a:p>
                    <a:p>
                      <a:pPr marL="0" lvl="1" indent="0">
                        <a:buNone/>
                      </a:pPr>
                      <a:endParaRPr lang="en-US" sz="1800" baseline="0" dirty="0" smtClean="0">
                        <a:latin typeface="Calibri" pitchFamily="34" charset="0"/>
                        <a:cs typeface="Calibri" pitchFamily="34" charset="0"/>
                      </a:endParaRPr>
                    </a:p>
                    <a:p>
                      <a:pPr marL="0" lvl="1" indent="0">
                        <a:buNone/>
                      </a:pPr>
                      <a:endParaRPr lang="en-US" sz="1800" baseline="0" dirty="0" smtClean="0">
                        <a:latin typeface="Calibri" pitchFamily="34" charset="0"/>
                        <a:cs typeface="Calibri" pitchFamily="34" charset="0"/>
                      </a:endParaRPr>
                    </a:p>
                  </a:txBody>
                  <a:tcPr marL="0" marR="0" marT="0" marB="0" anchor="ctr">
                    <a:lnL>
                      <a:noFill/>
                    </a:lnL>
                    <a:lnR>
                      <a:noFill/>
                    </a:lnR>
                    <a:lnT>
                      <a:noFill/>
                    </a:lnT>
                    <a:lnB>
                      <a:noFill/>
                    </a:lnB>
                  </a:tcPr>
                </a:tc>
              </a:tr>
            </a:tbl>
          </a:graphicData>
        </a:graphic>
      </p:graphicFrame>
    </p:spTree>
    <p:extLst>
      <p:ext uri="{BB962C8B-B14F-4D97-AF65-F5344CB8AC3E}">
        <p14:creationId xmlns:p14="http://schemas.microsoft.com/office/powerpoint/2010/main" val="199383968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 name="Google Shape;99;p19">
            <a:extLst>
              <a:ext uri="{FF2B5EF4-FFF2-40B4-BE49-F238E27FC236}">
                <a16:creationId xmlns=""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smtClean="0">
                <a:solidFill>
                  <a:srgbClr val="FFFFFF"/>
                </a:solidFill>
                <a:latin typeface="Calibri" panose="020F0502020204030204" pitchFamily="34" charset="0"/>
                <a:cs typeface="Calibri" panose="020F0502020204030204" pitchFamily="34" charset="0"/>
              </a:rPr>
              <a:t>MCQ</a:t>
            </a:r>
            <a:endParaRPr lang="en" sz="2400" b="1" dirty="0">
              <a:solidFill>
                <a:srgbClr val="FFFFFF"/>
              </a:solidFill>
              <a:latin typeface="Calibri" panose="020F0502020204030204" pitchFamily="34" charset="0"/>
              <a:cs typeface="Calibri" panose="020F050202020403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2491921567"/>
              </p:ext>
            </p:extLst>
          </p:nvPr>
        </p:nvGraphicFramePr>
        <p:xfrm>
          <a:off x="153575" y="783780"/>
          <a:ext cx="8788543" cy="3840480"/>
        </p:xfrm>
        <a:graphic>
          <a:graphicData uri="http://schemas.openxmlformats.org/drawingml/2006/table">
            <a:tbl>
              <a:tblPr/>
              <a:tblGrid>
                <a:gridCol w="8788543"/>
              </a:tblGrid>
              <a:tr h="3435845">
                <a:tc>
                  <a:txBody>
                    <a:bodyPr/>
                    <a:lstStyle/>
                    <a:p>
                      <a:pPr rtl="0" fontAlgn="base"/>
                      <a:r>
                        <a:rPr lang="en-US" sz="1800" b="0" i="0" u="none" strike="noStrike" cap="none" dirty="0" smtClean="0">
                          <a:solidFill>
                            <a:schemeClr val="tx1"/>
                          </a:solidFill>
                          <a:effectLst/>
                          <a:latin typeface="Calibri" pitchFamily="34" charset="0"/>
                          <a:ea typeface="+mn-ea"/>
                          <a:cs typeface="Calibri" pitchFamily="34" charset="0"/>
                          <a:sym typeface="Arial"/>
                        </a:rPr>
                        <a:t>Which of the following is not</a:t>
                      </a:r>
                      <a:r>
                        <a:rPr lang="en-US" sz="1800" b="0" i="0" u="none" strike="noStrike" cap="none" baseline="0" dirty="0" smtClean="0">
                          <a:solidFill>
                            <a:schemeClr val="tx1"/>
                          </a:solidFill>
                          <a:effectLst/>
                          <a:latin typeface="Calibri" pitchFamily="34" charset="0"/>
                          <a:ea typeface="+mn-ea"/>
                          <a:cs typeface="Calibri" pitchFamily="34" charset="0"/>
                          <a:sym typeface="Arial"/>
                        </a:rPr>
                        <a:t> correct in </a:t>
                      </a:r>
                      <a:r>
                        <a:rPr lang="en-US" sz="1800" b="0" i="0" u="none" strike="noStrike" cap="none" dirty="0" smtClean="0">
                          <a:solidFill>
                            <a:schemeClr val="tx1"/>
                          </a:solidFill>
                          <a:effectLst/>
                          <a:latin typeface="Calibri" pitchFamily="34" charset="0"/>
                          <a:ea typeface="+mn-ea"/>
                          <a:cs typeface="Calibri" pitchFamily="34" charset="0"/>
                          <a:sym typeface="Arial"/>
                        </a:rPr>
                        <a:t>list</a:t>
                      </a:r>
                      <a:r>
                        <a:rPr lang="en-US" sz="1800" b="0" i="0" u="none" strike="noStrike" cap="none" baseline="0" dirty="0" smtClean="0">
                          <a:solidFill>
                            <a:schemeClr val="tx1"/>
                          </a:solidFill>
                          <a:effectLst/>
                          <a:latin typeface="Calibri" pitchFamily="34" charset="0"/>
                          <a:ea typeface="+mn-ea"/>
                          <a:cs typeface="Calibri" pitchFamily="34" charset="0"/>
                          <a:sym typeface="Arial"/>
                        </a:rPr>
                        <a:t> container </a:t>
                      </a:r>
                      <a:r>
                        <a:rPr lang="en-US" sz="1800" b="0" i="0" u="none" strike="noStrike" cap="none" dirty="0" smtClean="0">
                          <a:solidFill>
                            <a:schemeClr val="tx1"/>
                          </a:solidFill>
                          <a:effectLst/>
                          <a:latin typeface="Calibri" pitchFamily="34" charset="0"/>
                          <a:ea typeface="+mn-ea"/>
                          <a:cs typeface="Calibri" pitchFamily="34" charset="0"/>
                          <a:sym typeface="Arial"/>
                        </a:rPr>
                        <a:t>in C++? </a:t>
                      </a:r>
                    </a:p>
                    <a:p>
                      <a:pPr lvl="1"/>
                      <a:endParaRPr lang="en-US" sz="1800" dirty="0" smtClean="0">
                        <a:solidFill>
                          <a:schemeClr val="tx1"/>
                        </a:solidFill>
                        <a:latin typeface="Calibri" pitchFamily="34" charset="0"/>
                        <a:cs typeface="Calibri" pitchFamily="34" charset="0"/>
                      </a:endParaRPr>
                    </a:p>
                    <a:p>
                      <a:pPr marL="342900" lvl="1" indent="-342900">
                        <a:buAutoNum type="arabicPeriod"/>
                      </a:pPr>
                      <a:r>
                        <a:rPr lang="en-US" sz="1800" dirty="0" smtClean="0">
                          <a:solidFill>
                            <a:schemeClr val="tx1"/>
                          </a:solidFill>
                          <a:latin typeface="Calibri" pitchFamily="34" charset="0"/>
                          <a:cs typeface="Calibri" pitchFamily="34" charset="0"/>
                        </a:rPr>
                        <a:t>Insert</a:t>
                      </a:r>
                      <a:r>
                        <a:rPr lang="en-US" sz="1800" baseline="0" dirty="0" smtClean="0">
                          <a:solidFill>
                            <a:schemeClr val="tx1"/>
                          </a:solidFill>
                          <a:latin typeface="Calibri" pitchFamily="34" charset="0"/>
                          <a:cs typeface="Calibri" pitchFamily="34" charset="0"/>
                        </a:rPr>
                        <a:t> function inserts the element before the given position</a:t>
                      </a:r>
                      <a:endParaRPr lang="en-US" sz="1800" dirty="0" smtClean="0">
                        <a:solidFill>
                          <a:schemeClr val="tx1"/>
                        </a:solidFill>
                        <a:latin typeface="Calibri" pitchFamily="34" charset="0"/>
                        <a:cs typeface="Calibri" pitchFamily="34" charset="0"/>
                      </a:endParaRPr>
                    </a:p>
                    <a:p>
                      <a:pPr marL="342900" lvl="1" indent="-342900">
                        <a:buAutoNum type="arabicPeriod"/>
                      </a:pPr>
                      <a:r>
                        <a:rPr lang="en-US" sz="1800" dirty="0" smtClean="0">
                          <a:solidFill>
                            <a:schemeClr val="tx1"/>
                          </a:solidFill>
                          <a:latin typeface="Calibri" pitchFamily="34" charset="0"/>
                          <a:cs typeface="Calibri" pitchFamily="34" charset="0"/>
                        </a:rPr>
                        <a:t>Reverse</a:t>
                      </a:r>
                      <a:r>
                        <a:rPr lang="en-US" sz="1800" baseline="0" dirty="0" smtClean="0">
                          <a:solidFill>
                            <a:schemeClr val="tx1"/>
                          </a:solidFill>
                          <a:latin typeface="Calibri" pitchFamily="34" charset="0"/>
                          <a:cs typeface="Calibri" pitchFamily="34" charset="0"/>
                        </a:rPr>
                        <a:t> function will print the reversed contents </a:t>
                      </a:r>
                      <a:endParaRPr lang="en-US" sz="1800" dirty="0" smtClean="0">
                        <a:solidFill>
                          <a:schemeClr val="tx1"/>
                        </a:solidFill>
                        <a:latin typeface="Calibri" pitchFamily="34" charset="0"/>
                        <a:cs typeface="Calibri" pitchFamily="34" charset="0"/>
                      </a:endParaRPr>
                    </a:p>
                    <a:p>
                      <a:pPr marL="342900" lvl="1" indent="-342900">
                        <a:buAutoNum type="arabicPeriod"/>
                      </a:pPr>
                      <a:r>
                        <a:rPr lang="en-US" sz="1800" dirty="0" smtClean="0">
                          <a:solidFill>
                            <a:schemeClr val="tx1"/>
                          </a:solidFill>
                          <a:latin typeface="Calibri" pitchFamily="34" charset="0"/>
                          <a:cs typeface="Calibri" pitchFamily="34" charset="0"/>
                        </a:rPr>
                        <a:t>Sort does not create</a:t>
                      </a:r>
                      <a:r>
                        <a:rPr lang="en-US" sz="1800" baseline="0" dirty="0" smtClean="0">
                          <a:solidFill>
                            <a:schemeClr val="tx1"/>
                          </a:solidFill>
                          <a:latin typeface="Calibri" pitchFamily="34" charset="0"/>
                          <a:cs typeface="Calibri" pitchFamily="34" charset="0"/>
                        </a:rPr>
                        <a:t> new lists but sort within an existing list</a:t>
                      </a:r>
                      <a:endParaRPr lang="en-US" sz="1800" dirty="0" smtClean="0">
                        <a:solidFill>
                          <a:schemeClr val="tx1"/>
                        </a:solidFill>
                        <a:latin typeface="Calibri" pitchFamily="34" charset="0"/>
                        <a:cs typeface="Calibri" pitchFamily="34" charset="0"/>
                      </a:endParaRPr>
                    </a:p>
                    <a:p>
                      <a:pPr marL="342900" lvl="1" indent="-342900">
                        <a:buAutoNum type="arabicPeriod"/>
                      </a:pPr>
                      <a:r>
                        <a:rPr lang="en-US" sz="1800" dirty="0" smtClean="0">
                          <a:solidFill>
                            <a:schemeClr val="tx1"/>
                          </a:solidFill>
                          <a:latin typeface="Calibri" pitchFamily="34" charset="0"/>
                          <a:cs typeface="Calibri" pitchFamily="34" charset="0"/>
                        </a:rPr>
                        <a:t>Merge</a:t>
                      </a:r>
                      <a:r>
                        <a:rPr lang="en-US" sz="1800" baseline="0" dirty="0" smtClean="0">
                          <a:solidFill>
                            <a:schemeClr val="tx1"/>
                          </a:solidFill>
                          <a:latin typeface="Calibri" pitchFamily="34" charset="0"/>
                          <a:cs typeface="Calibri" pitchFamily="34" charset="0"/>
                        </a:rPr>
                        <a:t> function does not delete the list passed as parameter but merges it the list which calls merge</a:t>
                      </a:r>
                      <a:endParaRPr lang="en-US" sz="1800" dirty="0" smtClean="0">
                        <a:solidFill>
                          <a:schemeClr val="tx1"/>
                        </a:solidFill>
                        <a:latin typeface="Calibri" pitchFamily="34" charset="0"/>
                        <a:cs typeface="Calibri" pitchFamily="34" charset="0"/>
                      </a:endParaRPr>
                    </a:p>
                    <a:p>
                      <a:pPr marL="0" lvl="1" indent="0">
                        <a:buNone/>
                      </a:pPr>
                      <a:endParaRPr lang="en-US" sz="1800" baseline="0" dirty="0" smtClean="0">
                        <a:solidFill>
                          <a:schemeClr val="tx1"/>
                        </a:solidFill>
                        <a:latin typeface="Calibri" pitchFamily="34" charset="0"/>
                        <a:cs typeface="Calibri" pitchFamily="34" charset="0"/>
                      </a:endParaRPr>
                    </a:p>
                    <a:p>
                      <a:pPr marL="0" lvl="1" indent="0">
                        <a:buNone/>
                      </a:pPr>
                      <a:endParaRPr lang="en-US" sz="1800" baseline="0" dirty="0" smtClean="0">
                        <a:solidFill>
                          <a:schemeClr val="tx1"/>
                        </a:solidFill>
                        <a:latin typeface="Calibri" pitchFamily="34" charset="0"/>
                        <a:cs typeface="Calibri" pitchFamily="34" charset="0"/>
                      </a:endParaRPr>
                    </a:p>
                    <a:p>
                      <a:pPr marL="0" lvl="1" indent="0">
                        <a:buNone/>
                      </a:pPr>
                      <a:endParaRPr lang="en-US" sz="1800" baseline="0" dirty="0" smtClean="0">
                        <a:solidFill>
                          <a:schemeClr val="tx1"/>
                        </a:solidFill>
                        <a:latin typeface="Calibri" pitchFamily="34" charset="0"/>
                        <a:cs typeface="Calibri" pitchFamily="34" charset="0"/>
                      </a:endParaRPr>
                    </a:p>
                    <a:p>
                      <a:pPr marL="0" lvl="1" indent="0">
                        <a:buNone/>
                      </a:pPr>
                      <a:endParaRPr lang="en-US" sz="1800" baseline="0" dirty="0" smtClean="0">
                        <a:solidFill>
                          <a:schemeClr val="tx1"/>
                        </a:solidFill>
                        <a:latin typeface="Calibri" pitchFamily="34" charset="0"/>
                        <a:cs typeface="Calibri" pitchFamily="34" charset="0"/>
                      </a:endParaRPr>
                    </a:p>
                    <a:p>
                      <a:pPr marL="0" lvl="1" indent="0">
                        <a:buNone/>
                      </a:pPr>
                      <a:endParaRPr lang="en-US" sz="1800" baseline="0" dirty="0" smtClean="0">
                        <a:solidFill>
                          <a:schemeClr val="tx1"/>
                        </a:solidFill>
                        <a:latin typeface="Calibri" pitchFamily="34" charset="0"/>
                        <a:cs typeface="Calibri" pitchFamily="34" charset="0"/>
                      </a:endParaRPr>
                    </a:p>
                    <a:p>
                      <a:pPr marL="0" lvl="1" indent="0">
                        <a:buNone/>
                      </a:pPr>
                      <a:endParaRPr lang="en-US" sz="1800" baseline="0" dirty="0" smtClean="0">
                        <a:solidFill>
                          <a:schemeClr val="tx1"/>
                        </a:solidFill>
                        <a:latin typeface="Calibri" pitchFamily="34" charset="0"/>
                        <a:cs typeface="Calibri" pitchFamily="34" charset="0"/>
                      </a:endParaRPr>
                    </a:p>
                    <a:p>
                      <a:pPr marL="0" lvl="1" indent="0">
                        <a:buNone/>
                      </a:pPr>
                      <a:endParaRPr lang="en-US" sz="1800" baseline="0" dirty="0" smtClean="0">
                        <a:solidFill>
                          <a:schemeClr val="tx1"/>
                        </a:solidFill>
                        <a:latin typeface="Calibri" pitchFamily="34" charset="0"/>
                        <a:cs typeface="Calibri" pitchFamily="34" charset="0"/>
                      </a:endParaRPr>
                    </a:p>
                  </a:txBody>
                  <a:tcPr marL="0" marR="0" marT="0" marB="0" anchor="ctr">
                    <a:lnL>
                      <a:noFill/>
                    </a:lnL>
                    <a:lnR>
                      <a:noFill/>
                    </a:lnR>
                    <a:lnT>
                      <a:noFill/>
                    </a:lnT>
                    <a:lnB>
                      <a:noFill/>
                    </a:lnB>
                  </a:tcPr>
                </a:tc>
              </a:tr>
            </a:tbl>
          </a:graphicData>
        </a:graphic>
      </p:graphicFrame>
    </p:spTree>
    <p:extLst>
      <p:ext uri="{BB962C8B-B14F-4D97-AF65-F5344CB8AC3E}">
        <p14:creationId xmlns:p14="http://schemas.microsoft.com/office/powerpoint/2010/main" val="153321039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 name="Google Shape;99;p19">
            <a:extLst>
              <a:ext uri="{FF2B5EF4-FFF2-40B4-BE49-F238E27FC236}">
                <a16:creationId xmlns=""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smtClean="0">
                <a:solidFill>
                  <a:srgbClr val="FFFFFF"/>
                </a:solidFill>
                <a:latin typeface="Calibri" panose="020F0502020204030204" pitchFamily="34" charset="0"/>
                <a:cs typeface="Calibri" panose="020F0502020204030204" pitchFamily="34" charset="0"/>
              </a:rPr>
              <a:t>MCQ</a:t>
            </a:r>
            <a:endParaRPr lang="en" sz="2400" b="1" dirty="0">
              <a:solidFill>
                <a:srgbClr val="FFFFFF"/>
              </a:solidFill>
              <a:latin typeface="Calibri" panose="020F0502020204030204" pitchFamily="34" charset="0"/>
              <a:cs typeface="Calibri" panose="020F050202020403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615384912"/>
              </p:ext>
            </p:extLst>
          </p:nvPr>
        </p:nvGraphicFramePr>
        <p:xfrm>
          <a:off x="153575" y="783780"/>
          <a:ext cx="8788543" cy="3840480"/>
        </p:xfrm>
        <a:graphic>
          <a:graphicData uri="http://schemas.openxmlformats.org/drawingml/2006/table">
            <a:tbl>
              <a:tblPr/>
              <a:tblGrid>
                <a:gridCol w="8788543"/>
              </a:tblGrid>
              <a:tr h="3435845">
                <a:tc>
                  <a:txBody>
                    <a:bodyPr/>
                    <a:lstStyle/>
                    <a:p>
                      <a:pPr rtl="0" fontAlgn="base"/>
                      <a:r>
                        <a:rPr lang="en-US" sz="1800" b="0" i="0" u="none" strike="noStrike" cap="none" dirty="0" smtClean="0">
                          <a:solidFill>
                            <a:schemeClr val="tx1"/>
                          </a:solidFill>
                          <a:effectLst/>
                          <a:latin typeface="Calibri" pitchFamily="34" charset="0"/>
                          <a:ea typeface="+mn-ea"/>
                          <a:cs typeface="Calibri" pitchFamily="34" charset="0"/>
                          <a:sym typeface="Arial"/>
                        </a:rPr>
                        <a:t>Which of the following is not</a:t>
                      </a:r>
                      <a:r>
                        <a:rPr lang="en-US" sz="1800" b="0" i="0" u="none" strike="noStrike" cap="none" baseline="0" dirty="0" smtClean="0">
                          <a:solidFill>
                            <a:schemeClr val="tx1"/>
                          </a:solidFill>
                          <a:effectLst/>
                          <a:latin typeface="Calibri" pitchFamily="34" charset="0"/>
                          <a:ea typeface="+mn-ea"/>
                          <a:cs typeface="Calibri" pitchFamily="34" charset="0"/>
                          <a:sym typeface="Arial"/>
                        </a:rPr>
                        <a:t> correct in </a:t>
                      </a:r>
                      <a:r>
                        <a:rPr lang="en-US" sz="1800" b="0" i="0" u="none" strike="noStrike" cap="none" dirty="0" smtClean="0">
                          <a:solidFill>
                            <a:schemeClr val="tx1"/>
                          </a:solidFill>
                          <a:effectLst/>
                          <a:latin typeface="Calibri" pitchFamily="34" charset="0"/>
                          <a:ea typeface="+mn-ea"/>
                          <a:cs typeface="Calibri" pitchFamily="34" charset="0"/>
                          <a:sym typeface="Arial"/>
                        </a:rPr>
                        <a:t>list</a:t>
                      </a:r>
                      <a:r>
                        <a:rPr lang="en-US" sz="1800" b="0" i="0" u="none" strike="noStrike" cap="none" baseline="0" dirty="0" smtClean="0">
                          <a:solidFill>
                            <a:schemeClr val="tx1"/>
                          </a:solidFill>
                          <a:effectLst/>
                          <a:latin typeface="Calibri" pitchFamily="34" charset="0"/>
                          <a:ea typeface="+mn-ea"/>
                          <a:cs typeface="Calibri" pitchFamily="34" charset="0"/>
                          <a:sym typeface="Arial"/>
                        </a:rPr>
                        <a:t> container </a:t>
                      </a:r>
                      <a:r>
                        <a:rPr lang="en-US" sz="1800" b="0" i="0" u="none" strike="noStrike" cap="none" dirty="0" smtClean="0">
                          <a:solidFill>
                            <a:schemeClr val="tx1"/>
                          </a:solidFill>
                          <a:effectLst/>
                          <a:latin typeface="Calibri" pitchFamily="34" charset="0"/>
                          <a:ea typeface="+mn-ea"/>
                          <a:cs typeface="Calibri" pitchFamily="34" charset="0"/>
                          <a:sym typeface="Arial"/>
                        </a:rPr>
                        <a:t>in C++? </a:t>
                      </a:r>
                    </a:p>
                    <a:p>
                      <a:pPr lvl="1"/>
                      <a:endParaRPr lang="en-US" sz="1800" dirty="0" smtClean="0">
                        <a:latin typeface="Calibri" pitchFamily="34" charset="0"/>
                        <a:cs typeface="Calibri" pitchFamily="34" charset="0"/>
                      </a:endParaRPr>
                    </a:p>
                    <a:p>
                      <a:pPr marL="342900" lvl="1" indent="-342900">
                        <a:buAutoNum type="arabicPeriod"/>
                      </a:pPr>
                      <a:r>
                        <a:rPr lang="en-US" sz="1800" dirty="0" smtClean="0">
                          <a:latin typeface="Calibri" pitchFamily="34" charset="0"/>
                          <a:cs typeface="Calibri" pitchFamily="34" charset="0"/>
                        </a:rPr>
                        <a:t>Insert</a:t>
                      </a:r>
                      <a:r>
                        <a:rPr lang="en-US" sz="1800" baseline="0" dirty="0" smtClean="0">
                          <a:latin typeface="Calibri" pitchFamily="34" charset="0"/>
                          <a:cs typeface="Calibri" pitchFamily="34" charset="0"/>
                        </a:rPr>
                        <a:t> function inserts the element before the given position</a:t>
                      </a:r>
                      <a:endParaRPr lang="en-US" sz="1800" dirty="0" smtClean="0">
                        <a:latin typeface="Calibri" pitchFamily="34" charset="0"/>
                        <a:cs typeface="Calibri" pitchFamily="34" charset="0"/>
                      </a:endParaRPr>
                    </a:p>
                    <a:p>
                      <a:pPr marL="342900" lvl="1" indent="-342900">
                        <a:buAutoNum type="arabicPeriod"/>
                      </a:pPr>
                      <a:r>
                        <a:rPr lang="en-US" sz="1800" dirty="0" smtClean="0">
                          <a:solidFill>
                            <a:srgbClr val="FF0000"/>
                          </a:solidFill>
                          <a:latin typeface="Calibri" pitchFamily="34" charset="0"/>
                          <a:cs typeface="Calibri" pitchFamily="34" charset="0"/>
                        </a:rPr>
                        <a:t>Reverse</a:t>
                      </a:r>
                      <a:r>
                        <a:rPr lang="en-US" sz="1800" baseline="0" dirty="0" smtClean="0">
                          <a:solidFill>
                            <a:srgbClr val="FF0000"/>
                          </a:solidFill>
                          <a:latin typeface="Calibri" pitchFamily="34" charset="0"/>
                          <a:cs typeface="Calibri" pitchFamily="34" charset="0"/>
                        </a:rPr>
                        <a:t> function will print the reversed contents </a:t>
                      </a:r>
                      <a:endParaRPr lang="en-US" sz="1800" dirty="0" smtClean="0">
                        <a:solidFill>
                          <a:srgbClr val="FF0000"/>
                        </a:solidFill>
                        <a:latin typeface="Calibri" pitchFamily="34" charset="0"/>
                        <a:cs typeface="Calibri" pitchFamily="34" charset="0"/>
                      </a:endParaRPr>
                    </a:p>
                    <a:p>
                      <a:pPr marL="342900" lvl="1" indent="-342900">
                        <a:buAutoNum type="arabicPeriod"/>
                      </a:pPr>
                      <a:r>
                        <a:rPr lang="en-US" sz="1800" dirty="0" smtClean="0">
                          <a:latin typeface="Calibri" pitchFamily="34" charset="0"/>
                          <a:cs typeface="Calibri" pitchFamily="34" charset="0"/>
                        </a:rPr>
                        <a:t>Sort does not create</a:t>
                      </a:r>
                      <a:r>
                        <a:rPr lang="en-US" sz="1800" baseline="0" dirty="0" smtClean="0">
                          <a:latin typeface="Calibri" pitchFamily="34" charset="0"/>
                          <a:cs typeface="Calibri" pitchFamily="34" charset="0"/>
                        </a:rPr>
                        <a:t> new lists but sort within an existing list</a:t>
                      </a:r>
                      <a:endParaRPr lang="en-US" sz="1800" dirty="0" smtClean="0">
                        <a:latin typeface="Calibri" pitchFamily="34" charset="0"/>
                        <a:cs typeface="Calibri" pitchFamily="34" charset="0"/>
                      </a:endParaRPr>
                    </a:p>
                    <a:p>
                      <a:pPr marL="342900" lvl="1" indent="-342900">
                        <a:buAutoNum type="arabicPeriod"/>
                      </a:pPr>
                      <a:r>
                        <a:rPr lang="en-US" sz="1800" dirty="0" smtClean="0">
                          <a:latin typeface="Calibri" pitchFamily="34" charset="0"/>
                          <a:cs typeface="Calibri" pitchFamily="34" charset="0"/>
                        </a:rPr>
                        <a:t>Merge</a:t>
                      </a:r>
                      <a:r>
                        <a:rPr lang="en-US" sz="1800" baseline="0" dirty="0" smtClean="0">
                          <a:latin typeface="Calibri" pitchFamily="34" charset="0"/>
                          <a:cs typeface="Calibri" pitchFamily="34" charset="0"/>
                        </a:rPr>
                        <a:t> function does not delete the list passed as parameter but merges it the list which calls merge</a:t>
                      </a:r>
                      <a:endParaRPr lang="en-US" sz="1800" dirty="0" smtClean="0">
                        <a:latin typeface="Calibri" pitchFamily="34" charset="0"/>
                        <a:cs typeface="Calibri" pitchFamily="34" charset="0"/>
                      </a:endParaRPr>
                    </a:p>
                    <a:p>
                      <a:pPr marL="0" lvl="1" indent="0">
                        <a:buNone/>
                      </a:pPr>
                      <a:endParaRPr lang="en-US" sz="1800" baseline="0" dirty="0" smtClean="0">
                        <a:latin typeface="Calibri" pitchFamily="34" charset="0"/>
                        <a:cs typeface="Calibri" pitchFamily="34" charset="0"/>
                      </a:endParaRPr>
                    </a:p>
                    <a:p>
                      <a:pPr marL="0" lvl="1" indent="0">
                        <a:buNone/>
                      </a:pPr>
                      <a:endParaRPr lang="en-US" sz="1800" baseline="0" dirty="0" smtClean="0">
                        <a:latin typeface="Calibri" pitchFamily="34" charset="0"/>
                        <a:cs typeface="Calibri" pitchFamily="34" charset="0"/>
                      </a:endParaRPr>
                    </a:p>
                    <a:p>
                      <a:pPr marL="0" lvl="1" indent="0">
                        <a:buNone/>
                      </a:pPr>
                      <a:endParaRPr lang="en-US" sz="1800" baseline="0" dirty="0" smtClean="0">
                        <a:latin typeface="Calibri" pitchFamily="34" charset="0"/>
                        <a:cs typeface="Calibri" pitchFamily="34" charset="0"/>
                      </a:endParaRPr>
                    </a:p>
                    <a:p>
                      <a:pPr marL="0" lvl="1" indent="0">
                        <a:buNone/>
                      </a:pPr>
                      <a:endParaRPr lang="en-US" sz="1800" baseline="0" dirty="0" smtClean="0">
                        <a:latin typeface="Calibri" pitchFamily="34" charset="0"/>
                        <a:cs typeface="Calibri" pitchFamily="34" charset="0"/>
                      </a:endParaRPr>
                    </a:p>
                    <a:p>
                      <a:pPr marL="0" lvl="1" indent="0">
                        <a:buNone/>
                      </a:pPr>
                      <a:endParaRPr lang="en-US" sz="1800" baseline="0" dirty="0" smtClean="0">
                        <a:latin typeface="Calibri" pitchFamily="34" charset="0"/>
                        <a:cs typeface="Calibri" pitchFamily="34" charset="0"/>
                      </a:endParaRPr>
                    </a:p>
                    <a:p>
                      <a:pPr marL="0" lvl="1" indent="0">
                        <a:buNone/>
                      </a:pPr>
                      <a:endParaRPr lang="en-US" sz="1800" baseline="0" dirty="0" smtClean="0">
                        <a:latin typeface="Calibri" pitchFamily="34" charset="0"/>
                        <a:cs typeface="Calibri" pitchFamily="34" charset="0"/>
                      </a:endParaRPr>
                    </a:p>
                    <a:p>
                      <a:pPr marL="0" lvl="1" indent="0">
                        <a:buNone/>
                      </a:pPr>
                      <a:endParaRPr lang="en-US" sz="1800" baseline="0" dirty="0" smtClean="0">
                        <a:latin typeface="Calibri" pitchFamily="34" charset="0"/>
                        <a:cs typeface="Calibri" pitchFamily="34" charset="0"/>
                      </a:endParaRPr>
                    </a:p>
                  </a:txBody>
                  <a:tcPr marL="0" marR="0" marT="0" marB="0" anchor="ctr">
                    <a:lnL>
                      <a:noFill/>
                    </a:lnL>
                    <a:lnR>
                      <a:noFill/>
                    </a:lnR>
                    <a:lnT>
                      <a:noFill/>
                    </a:lnT>
                    <a:lnB>
                      <a:noFill/>
                    </a:lnB>
                  </a:tcPr>
                </a:tc>
              </a:tr>
            </a:tbl>
          </a:graphicData>
        </a:graphic>
      </p:graphicFrame>
    </p:spTree>
    <p:extLst>
      <p:ext uri="{BB962C8B-B14F-4D97-AF65-F5344CB8AC3E}">
        <p14:creationId xmlns:p14="http://schemas.microsoft.com/office/powerpoint/2010/main" val="106425220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 name="Google Shape;99;p19">
            <a:extLst>
              <a:ext uri="{FF2B5EF4-FFF2-40B4-BE49-F238E27FC236}">
                <a16:creationId xmlns=""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smtClean="0">
                <a:solidFill>
                  <a:srgbClr val="FFFFFF"/>
                </a:solidFill>
                <a:latin typeface="Calibri" panose="020F0502020204030204" pitchFamily="34" charset="0"/>
                <a:cs typeface="Calibri" panose="020F0502020204030204" pitchFamily="34" charset="0"/>
              </a:rPr>
              <a:t>Assignment</a:t>
            </a:r>
            <a:endParaRPr lang="en" sz="2400" b="1" dirty="0">
              <a:solidFill>
                <a:srgbClr val="FFFFFF"/>
              </a:solidFill>
              <a:latin typeface="Calibri" panose="020F0502020204030204" pitchFamily="34" charset="0"/>
              <a:cs typeface="Calibri" panose="020F050202020403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2868564934"/>
              </p:ext>
            </p:extLst>
          </p:nvPr>
        </p:nvGraphicFramePr>
        <p:xfrm>
          <a:off x="153575" y="783780"/>
          <a:ext cx="7481888" cy="4114800"/>
        </p:xfrm>
        <a:graphic>
          <a:graphicData uri="http://schemas.openxmlformats.org/drawingml/2006/table">
            <a:tbl>
              <a:tblPr/>
              <a:tblGrid>
                <a:gridCol w="7481888"/>
              </a:tblGrid>
              <a:tr h="3435845">
                <a:tc>
                  <a:txBody>
                    <a:bodyPr/>
                    <a:lstStyle/>
                    <a:p>
                      <a:pPr rtl="0" fontAlgn="base"/>
                      <a:r>
                        <a:rPr lang="en-US" sz="1800" b="0" i="0" u="none" strike="noStrike" cap="none" dirty="0" smtClean="0">
                          <a:solidFill>
                            <a:schemeClr val="tx1"/>
                          </a:solidFill>
                          <a:effectLst/>
                          <a:latin typeface="Calibri" pitchFamily="34" charset="0"/>
                          <a:ea typeface="+mn-ea"/>
                          <a:cs typeface="Calibri" pitchFamily="34" charset="0"/>
                          <a:sym typeface="Arial"/>
                        </a:rPr>
                        <a:t>Create</a:t>
                      </a:r>
                      <a:r>
                        <a:rPr lang="en-US" sz="1800" b="0" i="0" u="none" strike="noStrike" cap="none" baseline="0" dirty="0" smtClean="0">
                          <a:solidFill>
                            <a:schemeClr val="tx1"/>
                          </a:solidFill>
                          <a:effectLst/>
                          <a:latin typeface="Calibri" pitchFamily="34" charset="0"/>
                          <a:ea typeface="+mn-ea"/>
                          <a:cs typeface="Calibri" pitchFamily="34" charset="0"/>
                          <a:sym typeface="Arial"/>
                        </a:rPr>
                        <a:t> a list of 10  integers</a:t>
                      </a:r>
                    </a:p>
                    <a:p>
                      <a:pPr rtl="0" fontAlgn="base"/>
                      <a:r>
                        <a:rPr lang="en-US" sz="1800" b="0" i="0" u="none" strike="noStrike" cap="none" baseline="0" dirty="0" smtClean="0">
                          <a:solidFill>
                            <a:schemeClr val="tx1"/>
                          </a:solidFill>
                          <a:effectLst/>
                          <a:latin typeface="Calibri" pitchFamily="34" charset="0"/>
                          <a:ea typeface="+mn-ea"/>
                          <a:cs typeface="Calibri" pitchFamily="34" charset="0"/>
                          <a:sym typeface="Arial"/>
                        </a:rPr>
                        <a:t>Apply following functions on it and observe the output by printing the contents.</a:t>
                      </a:r>
                    </a:p>
                    <a:p>
                      <a:pPr marL="342900" indent="-342900" rtl="0" fontAlgn="base">
                        <a:buFont typeface="+mj-lt"/>
                        <a:buAutoNum type="arabicPeriod"/>
                      </a:pPr>
                      <a:r>
                        <a:rPr lang="en-US" sz="1800" b="0" i="0" u="none" strike="noStrike" cap="none" baseline="0" dirty="0" smtClean="0">
                          <a:solidFill>
                            <a:schemeClr val="tx1"/>
                          </a:solidFill>
                          <a:effectLst/>
                          <a:latin typeface="Calibri" pitchFamily="34" charset="0"/>
                          <a:ea typeface="+mn-ea"/>
                          <a:cs typeface="Calibri" pitchFamily="34" charset="0"/>
                          <a:sym typeface="Arial"/>
                        </a:rPr>
                        <a:t>Empty</a:t>
                      </a:r>
                    </a:p>
                    <a:p>
                      <a:pPr marL="342900" indent="-342900" rtl="0" fontAlgn="base">
                        <a:buFont typeface="+mj-lt"/>
                        <a:buAutoNum type="arabicPeriod"/>
                      </a:pPr>
                      <a:r>
                        <a:rPr lang="en-US" sz="1800" b="0" i="0" u="none" strike="noStrike" cap="none" baseline="0" dirty="0" smtClean="0">
                          <a:solidFill>
                            <a:schemeClr val="tx1"/>
                          </a:solidFill>
                          <a:effectLst/>
                          <a:latin typeface="Calibri" pitchFamily="34" charset="0"/>
                          <a:ea typeface="+mn-ea"/>
                          <a:cs typeface="Calibri" pitchFamily="34" charset="0"/>
                          <a:sym typeface="Arial"/>
                        </a:rPr>
                        <a:t>Size</a:t>
                      </a:r>
                    </a:p>
                    <a:p>
                      <a:pPr marL="342900" indent="-342900" rtl="0" fontAlgn="base">
                        <a:buFont typeface="+mj-lt"/>
                        <a:buAutoNum type="arabicPeriod"/>
                      </a:pPr>
                      <a:r>
                        <a:rPr lang="en-US" sz="1800" b="0" i="0" u="none" strike="noStrike" cap="none" baseline="0" dirty="0" smtClean="0">
                          <a:solidFill>
                            <a:schemeClr val="tx1"/>
                          </a:solidFill>
                          <a:effectLst/>
                          <a:latin typeface="Calibri" pitchFamily="34" charset="0"/>
                          <a:ea typeface="+mn-ea"/>
                          <a:cs typeface="Calibri" pitchFamily="34" charset="0"/>
                          <a:sym typeface="Arial"/>
                        </a:rPr>
                        <a:t>Front</a:t>
                      </a:r>
                    </a:p>
                    <a:p>
                      <a:pPr marL="342900" indent="-342900" rtl="0" fontAlgn="base">
                        <a:buFont typeface="+mj-lt"/>
                        <a:buAutoNum type="arabicPeriod"/>
                      </a:pPr>
                      <a:r>
                        <a:rPr lang="en-US" sz="1800" b="0" i="0" u="none" strike="noStrike" cap="none" baseline="0" dirty="0" smtClean="0">
                          <a:solidFill>
                            <a:schemeClr val="tx1"/>
                          </a:solidFill>
                          <a:effectLst/>
                          <a:latin typeface="Calibri" pitchFamily="34" charset="0"/>
                          <a:ea typeface="+mn-ea"/>
                          <a:cs typeface="Calibri" pitchFamily="34" charset="0"/>
                          <a:sym typeface="Arial"/>
                        </a:rPr>
                        <a:t>Back</a:t>
                      </a:r>
                    </a:p>
                    <a:p>
                      <a:pPr marL="342900" indent="-342900" rtl="0" fontAlgn="base">
                        <a:buFont typeface="+mj-lt"/>
                        <a:buAutoNum type="arabicPeriod"/>
                      </a:pPr>
                      <a:r>
                        <a:rPr lang="en-US" sz="1800" b="0" i="0" u="none" strike="noStrike" cap="none" baseline="0" dirty="0" err="1" smtClean="0">
                          <a:solidFill>
                            <a:schemeClr val="tx1"/>
                          </a:solidFill>
                          <a:effectLst/>
                          <a:latin typeface="Calibri" pitchFamily="34" charset="0"/>
                          <a:ea typeface="+mn-ea"/>
                          <a:cs typeface="Calibri" pitchFamily="34" charset="0"/>
                          <a:sym typeface="Arial"/>
                        </a:rPr>
                        <a:t>Push_back</a:t>
                      </a:r>
                      <a:endParaRPr lang="en-US" sz="1800" b="0" i="0" u="none" strike="noStrike" cap="none" baseline="0" dirty="0" smtClean="0">
                        <a:solidFill>
                          <a:schemeClr val="tx1"/>
                        </a:solidFill>
                        <a:effectLst/>
                        <a:latin typeface="Calibri" pitchFamily="34" charset="0"/>
                        <a:ea typeface="+mn-ea"/>
                        <a:cs typeface="Calibri" pitchFamily="34" charset="0"/>
                        <a:sym typeface="Arial"/>
                      </a:endParaRPr>
                    </a:p>
                    <a:p>
                      <a:pPr marL="342900" indent="-342900" rtl="0" fontAlgn="base">
                        <a:buFont typeface="+mj-lt"/>
                        <a:buAutoNum type="arabicPeriod"/>
                      </a:pPr>
                      <a:r>
                        <a:rPr lang="en-US" sz="1800" b="0" i="0" u="none" strike="noStrike" cap="none" baseline="0" dirty="0" err="1" smtClean="0">
                          <a:solidFill>
                            <a:schemeClr val="tx1"/>
                          </a:solidFill>
                          <a:effectLst/>
                          <a:latin typeface="Calibri" pitchFamily="34" charset="0"/>
                          <a:ea typeface="+mn-ea"/>
                          <a:cs typeface="Calibri" pitchFamily="34" charset="0"/>
                          <a:sym typeface="Arial"/>
                        </a:rPr>
                        <a:t>Push_front</a:t>
                      </a:r>
                      <a:endParaRPr lang="en-US" sz="1800" b="0" i="0" u="none" strike="noStrike" cap="none" baseline="0" dirty="0" smtClean="0">
                        <a:solidFill>
                          <a:schemeClr val="tx1"/>
                        </a:solidFill>
                        <a:effectLst/>
                        <a:latin typeface="Calibri" pitchFamily="34" charset="0"/>
                        <a:ea typeface="+mn-ea"/>
                        <a:cs typeface="Calibri" pitchFamily="34" charset="0"/>
                        <a:sym typeface="Arial"/>
                      </a:endParaRPr>
                    </a:p>
                    <a:p>
                      <a:pPr marL="342900" indent="-342900" rtl="0" fontAlgn="base">
                        <a:buFont typeface="+mj-lt"/>
                        <a:buAutoNum type="arabicPeriod"/>
                      </a:pPr>
                      <a:r>
                        <a:rPr lang="en-US" sz="1800" b="0" i="0" u="none" strike="noStrike" cap="none" baseline="0" dirty="0" err="1" smtClean="0">
                          <a:solidFill>
                            <a:schemeClr val="tx1"/>
                          </a:solidFill>
                          <a:effectLst/>
                          <a:latin typeface="Calibri" pitchFamily="34" charset="0"/>
                          <a:ea typeface="+mn-ea"/>
                          <a:cs typeface="Calibri" pitchFamily="34" charset="0"/>
                          <a:sym typeface="Arial"/>
                        </a:rPr>
                        <a:t>Pop_back</a:t>
                      </a:r>
                      <a:endParaRPr lang="en-US" sz="1800" b="0" i="0" u="none" strike="noStrike" cap="none" baseline="0" dirty="0" smtClean="0">
                        <a:solidFill>
                          <a:schemeClr val="tx1"/>
                        </a:solidFill>
                        <a:effectLst/>
                        <a:latin typeface="Calibri" pitchFamily="34" charset="0"/>
                        <a:ea typeface="+mn-ea"/>
                        <a:cs typeface="Calibri" pitchFamily="34" charset="0"/>
                        <a:sym typeface="Arial"/>
                      </a:endParaRPr>
                    </a:p>
                    <a:p>
                      <a:pPr marL="342900" indent="-342900" rtl="0" fontAlgn="base">
                        <a:buFont typeface="+mj-lt"/>
                        <a:buAutoNum type="arabicPeriod"/>
                      </a:pPr>
                      <a:r>
                        <a:rPr lang="en-US" sz="1800" b="0" i="0" u="none" strike="noStrike" cap="none" baseline="0" dirty="0" err="1" smtClean="0">
                          <a:solidFill>
                            <a:schemeClr val="tx1"/>
                          </a:solidFill>
                          <a:effectLst/>
                          <a:latin typeface="Calibri" pitchFamily="34" charset="0"/>
                          <a:ea typeface="+mn-ea"/>
                          <a:cs typeface="Calibri" pitchFamily="34" charset="0"/>
                          <a:sym typeface="Arial"/>
                        </a:rPr>
                        <a:t>Pop_front</a:t>
                      </a:r>
                      <a:endParaRPr lang="en-US" sz="1800" b="0" i="0" u="none" strike="noStrike" cap="none" baseline="0" dirty="0" smtClean="0">
                        <a:solidFill>
                          <a:schemeClr val="tx1"/>
                        </a:solidFill>
                        <a:effectLst/>
                        <a:latin typeface="Calibri" pitchFamily="34" charset="0"/>
                        <a:ea typeface="+mn-ea"/>
                        <a:cs typeface="Calibri" pitchFamily="34" charset="0"/>
                        <a:sym typeface="Arial"/>
                      </a:endParaRPr>
                    </a:p>
                    <a:p>
                      <a:pPr marL="342900" indent="-342900" rtl="0" fontAlgn="base">
                        <a:buFont typeface="+mj-lt"/>
                        <a:buAutoNum type="arabicPeriod"/>
                      </a:pPr>
                      <a:r>
                        <a:rPr lang="en-US" sz="1800" b="0" i="0" u="none" strike="noStrike" cap="none" baseline="0" dirty="0" smtClean="0">
                          <a:solidFill>
                            <a:schemeClr val="tx1"/>
                          </a:solidFill>
                          <a:effectLst/>
                          <a:latin typeface="Calibri" pitchFamily="34" charset="0"/>
                          <a:ea typeface="+mn-ea"/>
                          <a:cs typeface="Calibri" pitchFamily="34" charset="0"/>
                          <a:sym typeface="Arial"/>
                        </a:rPr>
                        <a:t>Insert</a:t>
                      </a:r>
                    </a:p>
                    <a:p>
                      <a:pPr marL="342900" indent="-342900" rtl="0" fontAlgn="base">
                        <a:buFont typeface="+mj-lt"/>
                        <a:buAutoNum type="arabicPeriod"/>
                      </a:pPr>
                      <a:r>
                        <a:rPr lang="en-US" sz="1800" b="0" i="0" u="none" strike="noStrike" cap="none" baseline="0" dirty="0" smtClean="0">
                          <a:solidFill>
                            <a:schemeClr val="tx1"/>
                          </a:solidFill>
                          <a:effectLst/>
                          <a:latin typeface="Calibri" pitchFamily="34" charset="0"/>
                          <a:ea typeface="+mn-ea"/>
                          <a:cs typeface="Calibri" pitchFamily="34" charset="0"/>
                          <a:sym typeface="Arial"/>
                        </a:rPr>
                        <a:t>Reverse</a:t>
                      </a:r>
                    </a:p>
                    <a:p>
                      <a:pPr marL="342900" indent="-342900" rtl="0" fontAlgn="base">
                        <a:buFont typeface="+mj-lt"/>
                        <a:buAutoNum type="arabicPeriod"/>
                      </a:pPr>
                      <a:r>
                        <a:rPr lang="en-US" sz="1800" b="0" i="0" u="none" strike="noStrike" cap="none" baseline="0" dirty="0" smtClean="0">
                          <a:solidFill>
                            <a:schemeClr val="tx1"/>
                          </a:solidFill>
                          <a:effectLst/>
                          <a:latin typeface="Calibri" pitchFamily="34" charset="0"/>
                          <a:ea typeface="+mn-ea"/>
                          <a:cs typeface="Calibri" pitchFamily="34" charset="0"/>
                          <a:sym typeface="Arial"/>
                        </a:rPr>
                        <a:t>clear</a:t>
                      </a:r>
                    </a:p>
                    <a:p>
                      <a:pPr marL="342900" indent="-342900" rtl="0" fontAlgn="base">
                        <a:buFont typeface="+mj-lt"/>
                        <a:buAutoNum type="arabicPeriod"/>
                      </a:pPr>
                      <a:r>
                        <a:rPr lang="en-US" sz="1800" b="0" i="0" u="none" strike="noStrike" cap="none" baseline="0" dirty="0" smtClean="0">
                          <a:solidFill>
                            <a:schemeClr val="tx1"/>
                          </a:solidFill>
                          <a:effectLst/>
                          <a:latin typeface="Calibri" pitchFamily="34" charset="0"/>
                          <a:ea typeface="+mn-ea"/>
                          <a:cs typeface="Calibri" pitchFamily="34" charset="0"/>
                          <a:sym typeface="Arial"/>
                        </a:rPr>
                        <a:t>Sort</a:t>
                      </a:r>
                    </a:p>
                    <a:p>
                      <a:pPr marL="342900" indent="-342900" rtl="0" fontAlgn="base">
                        <a:buFont typeface="+mj-lt"/>
                        <a:buAutoNum type="arabicPeriod"/>
                      </a:pPr>
                      <a:r>
                        <a:rPr lang="en-US" sz="1800" b="0" i="0" u="none" strike="noStrike" cap="none" baseline="0" dirty="0" smtClean="0">
                          <a:solidFill>
                            <a:schemeClr val="tx1"/>
                          </a:solidFill>
                          <a:effectLst/>
                          <a:latin typeface="Calibri" pitchFamily="34" charset="0"/>
                          <a:ea typeface="+mn-ea"/>
                          <a:cs typeface="Calibri" pitchFamily="34" charset="0"/>
                          <a:sym typeface="Arial"/>
                        </a:rPr>
                        <a:t>Merge (create a new list and merge with original )</a:t>
                      </a:r>
                      <a:endParaRPr lang="en-US" sz="1800" baseline="0" dirty="0" smtClean="0">
                        <a:latin typeface="Calibri" pitchFamily="34" charset="0"/>
                        <a:cs typeface="Calibri" pitchFamily="34" charset="0"/>
                      </a:endParaRPr>
                    </a:p>
                  </a:txBody>
                  <a:tcPr marL="0" marR="0" marT="0" marB="0" anchor="ctr">
                    <a:lnL>
                      <a:noFill/>
                    </a:lnL>
                    <a:lnR>
                      <a:noFill/>
                    </a:lnR>
                    <a:lnT>
                      <a:noFill/>
                    </a:lnT>
                    <a:lnB>
                      <a:noFill/>
                    </a:lnB>
                  </a:tcPr>
                </a:tc>
              </a:tr>
            </a:tbl>
          </a:graphicData>
        </a:graphic>
      </p:graphicFrame>
    </p:spTree>
    <p:extLst>
      <p:ext uri="{BB962C8B-B14F-4D97-AF65-F5344CB8AC3E}">
        <p14:creationId xmlns:p14="http://schemas.microsoft.com/office/powerpoint/2010/main" val="80821574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21266"/>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11499"/>
            <a:ext cx="8952289" cy="4239625"/>
          </a:xfrm>
          <a:prstGeom prst="rect">
            <a:avLst/>
          </a:prstGeom>
          <a:noFill/>
          <a:ln>
            <a:noFill/>
          </a:ln>
        </p:spPr>
        <p:txBody>
          <a:bodyPr spcFirstLastPara="1" wrap="square" lIns="91425" tIns="91425" rIns="91425" bIns="91425" anchor="t" anchorCtr="0">
            <a:noAutofit/>
          </a:bodyPr>
          <a:lstStyle/>
          <a:p>
            <a:pPr lvl="2" algn="ctr">
              <a:lnSpc>
                <a:spcPct val="150000"/>
              </a:lnSpc>
            </a:pPr>
            <a:endParaRPr lang="en-US" sz="4000" b="1" dirty="0">
              <a:latin typeface="Calibri" panose="020F0502020204030204" pitchFamily="34" charset="0"/>
              <a:cs typeface="Calibri" panose="020F0502020204030204" pitchFamily="34" charset="0"/>
            </a:endParaRPr>
          </a:p>
          <a:p>
            <a:pPr lvl="2" algn="ctr">
              <a:lnSpc>
                <a:spcPct val="150000"/>
              </a:lnSpc>
            </a:pPr>
            <a:r>
              <a:rPr lang="en-US" sz="4000" b="1" dirty="0">
                <a:latin typeface="Calibri" panose="020F0502020204030204" pitchFamily="34" charset="0"/>
                <a:cs typeface="Calibri" panose="020F0502020204030204" pitchFamily="34" charset="0"/>
              </a:rPr>
              <a:t>Any Questions??</a:t>
            </a:r>
          </a:p>
        </p:txBody>
      </p:sp>
      <p:sp>
        <p:nvSpPr>
          <p:cNvPr id="6" name="Google Shape;99;p19">
            <a:extLst>
              <a:ext uri="{FF2B5EF4-FFF2-40B4-BE49-F238E27FC236}">
                <a16:creationId xmlns="" xmlns:a16="http://schemas.microsoft.com/office/drawing/2014/main" id="{BDBC4846-0EA9-43C8-95E4-8580C5E0873E}"/>
              </a:ext>
            </a:extLst>
          </p:cNvPr>
          <p:cNvSpPr txBox="1">
            <a:spLocks/>
          </p:cNvSpPr>
          <p:nvPr/>
        </p:nvSpPr>
        <p:spPr>
          <a:xfrm>
            <a:off x="340079" y="138448"/>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b="1" dirty="0">
                <a:solidFill>
                  <a:schemeClr val="bg1"/>
                </a:solidFill>
                <a:latin typeface="Calibri" panose="020F0502020204030204" pitchFamily="34" charset="0"/>
                <a:cs typeface="Calibri" panose="020F0502020204030204" pitchFamily="34" charset="0"/>
              </a:rPr>
              <a:t>QNA Time</a:t>
            </a:r>
          </a:p>
        </p:txBody>
      </p:sp>
      <p:sp>
        <p:nvSpPr>
          <p:cNvPr id="7" name="Google Shape;65;p15">
            <a:extLst>
              <a:ext uri="{FF2B5EF4-FFF2-40B4-BE49-F238E27FC236}">
                <a16:creationId xmlns="" xmlns:a16="http://schemas.microsoft.com/office/drawing/2014/main" id="{5D8EC841-94C0-4C46-A2DA-6C5E1B4CB5B0}"/>
              </a:ext>
            </a:extLst>
          </p:cNvPr>
          <p:cNvSpPr/>
          <p:nvPr/>
        </p:nvSpPr>
        <p:spPr>
          <a:xfrm>
            <a:off x="0" y="0"/>
            <a:ext cx="9144000" cy="51435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2" name="TextBox 1">
            <a:extLst>
              <a:ext uri="{FF2B5EF4-FFF2-40B4-BE49-F238E27FC236}">
                <a16:creationId xmlns="" xmlns:a16="http://schemas.microsoft.com/office/drawing/2014/main" id="{C51CD21B-D9AD-4F5D-AFDC-FCF0AFB5D828}"/>
              </a:ext>
            </a:extLst>
          </p:cNvPr>
          <p:cNvSpPr txBox="1"/>
          <p:nvPr/>
        </p:nvSpPr>
        <p:spPr>
          <a:xfrm>
            <a:off x="2349796" y="1275909"/>
            <a:ext cx="4432091" cy="707886"/>
          </a:xfrm>
          <a:prstGeom prst="rect">
            <a:avLst/>
          </a:prstGeom>
          <a:noFill/>
        </p:spPr>
        <p:txBody>
          <a:bodyPr wrap="square" rtlCol="0">
            <a:spAutoFit/>
          </a:bodyPr>
          <a:lstStyle/>
          <a:p>
            <a:pPr algn="ctr"/>
            <a:r>
              <a:rPr lang="en-IN" sz="4000" dirty="0">
                <a:solidFill>
                  <a:srgbClr val="FF0000"/>
                </a:solidFill>
                <a:highlight>
                  <a:srgbClr val="C0C0C0"/>
                </a:highlight>
                <a:latin typeface="Calibri" panose="020F0502020204030204" pitchFamily="34" charset="0"/>
                <a:cs typeface="Calibri" panose="020F0502020204030204" pitchFamily="34" charset="0"/>
              </a:rPr>
              <a:t>Any Questions ??</a:t>
            </a:r>
          </a:p>
        </p:txBody>
      </p:sp>
    </p:spTree>
    <p:extLst>
      <p:ext uri="{BB962C8B-B14F-4D97-AF65-F5344CB8AC3E}">
        <p14:creationId xmlns:p14="http://schemas.microsoft.com/office/powerpoint/2010/main" val="314630913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3" name="Google Shape;213;p31"/>
          <p:cNvSpPr txBox="1">
            <a:spLocks noGrp="1"/>
          </p:cNvSpPr>
          <p:nvPr>
            <p:ph type="title"/>
          </p:nvPr>
        </p:nvSpPr>
        <p:spPr>
          <a:xfrm>
            <a:off x="662435" y="2001171"/>
            <a:ext cx="7819200" cy="635100"/>
          </a:xfrm>
          <a:prstGeom prst="rect">
            <a:avLst/>
          </a:prstGeom>
          <a:noFill/>
          <a:ln>
            <a:noFill/>
          </a:ln>
        </p:spPr>
        <p:txBody>
          <a:bodyPr spcFirstLastPara="1" wrap="square" lIns="0" tIns="12700" rIns="0" bIns="0" anchor="t" anchorCtr="0">
            <a:noAutofit/>
          </a:bodyPr>
          <a:lstStyle/>
          <a:p>
            <a:pPr marL="12700" lvl="0" indent="0" algn="ctr" rtl="0">
              <a:lnSpc>
                <a:spcPct val="100000"/>
              </a:lnSpc>
              <a:spcBef>
                <a:spcPts val="0"/>
              </a:spcBef>
              <a:spcAft>
                <a:spcPts val="0"/>
              </a:spcAft>
              <a:buNone/>
            </a:pPr>
            <a:r>
              <a:rPr lang="en" dirty="0"/>
              <a:t>Thank You!</a:t>
            </a:r>
            <a:endParaRPr dirty="0"/>
          </a:p>
          <a:p>
            <a:pPr marL="12700" lvl="0" indent="0" algn="ctr" rtl="0">
              <a:lnSpc>
                <a:spcPct val="100000"/>
              </a:lnSpc>
              <a:spcBef>
                <a:spcPts val="0"/>
              </a:spcBef>
              <a:spcAft>
                <a:spcPts val="0"/>
              </a:spcAft>
              <a:buNone/>
            </a:pPr>
            <a:endParaRPr sz="2000" dirty="0"/>
          </a:p>
          <a:p>
            <a:pPr marL="12700" lvl="0" indent="0" algn="l" rtl="0">
              <a:lnSpc>
                <a:spcPct val="100000"/>
              </a:lnSpc>
              <a:spcBef>
                <a:spcPts val="0"/>
              </a:spcBef>
              <a:spcAft>
                <a:spcPts val="0"/>
              </a:spcAft>
              <a:buNone/>
            </a:pPr>
            <a:endParaRPr dirty="0"/>
          </a:p>
          <a:p>
            <a:pPr marL="12700" lvl="0" indent="0" algn="l" rtl="0">
              <a:lnSpc>
                <a:spcPct val="100000"/>
              </a:lnSpc>
              <a:spcBef>
                <a:spcPts val="0"/>
              </a:spcBef>
              <a:spcAft>
                <a:spcPts val="0"/>
              </a:spcAft>
              <a:buNone/>
            </a:pPr>
            <a:endParaRPr sz="1800" dirty="0">
              <a:latin typeface="Arial"/>
              <a:ea typeface="Arial"/>
              <a:cs typeface="Arial"/>
              <a:sym typeface="Arial"/>
            </a:endParaRPr>
          </a:p>
          <a:p>
            <a:pPr marL="12700" lvl="0" indent="0" algn="l" rtl="0">
              <a:lnSpc>
                <a:spcPct val="100000"/>
              </a:lnSpc>
              <a:spcBef>
                <a:spcPts val="0"/>
              </a:spcBef>
              <a:spcAft>
                <a:spcPts val="0"/>
              </a:spcAft>
              <a:buNone/>
            </a:pPr>
            <a:endParaRPr sz="1800" dirty="0">
              <a:latin typeface="Arial"/>
              <a:ea typeface="Arial"/>
              <a:cs typeface="Arial"/>
              <a:sym typeface="Arial"/>
            </a:endParaRPr>
          </a:p>
        </p:txBody>
      </p:sp>
      <p:sp>
        <p:nvSpPr>
          <p:cNvPr id="2" name="TextBox 1">
            <a:extLst>
              <a:ext uri="{FF2B5EF4-FFF2-40B4-BE49-F238E27FC236}">
                <a16:creationId xmlns="" xmlns:a16="http://schemas.microsoft.com/office/drawing/2014/main" id="{AEE61776-896A-480D-B02A-BC7D360E5085}"/>
              </a:ext>
            </a:extLst>
          </p:cNvPr>
          <p:cNvSpPr txBox="1"/>
          <p:nvPr/>
        </p:nvSpPr>
        <p:spPr>
          <a:xfrm>
            <a:off x="1754372" y="3625702"/>
            <a:ext cx="5986130" cy="307777"/>
          </a:xfrm>
          <a:prstGeom prst="rect">
            <a:avLst/>
          </a:prstGeom>
          <a:noFill/>
        </p:spPr>
        <p:txBody>
          <a:bodyPr wrap="square" rtlCol="0">
            <a:spAutoFit/>
          </a:bodyPr>
          <a:lstStyle/>
          <a:p>
            <a:pPr algn="ctr"/>
            <a:r>
              <a:rPr lang="en-IN" b="1" dirty="0"/>
              <a:t>See you guys in next class.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pPr lvl="1"/>
            <a:r>
              <a:rPr lang="en-US" sz="1800" dirty="0" smtClean="0">
                <a:latin typeface="Calibri" pitchFamily="34" charset="0"/>
                <a:cs typeface="Calibri" pitchFamily="34" charset="0"/>
              </a:rPr>
              <a:t>C</a:t>
            </a:r>
            <a:r>
              <a:rPr lang="en-US" sz="1800" dirty="0">
                <a:latin typeface="Calibri" pitchFamily="34" charset="0"/>
                <a:cs typeface="Calibri" pitchFamily="34" charset="0"/>
              </a:rPr>
              <a:t>++ Standard Template Library </a:t>
            </a:r>
            <a:r>
              <a:rPr lang="en-US" sz="1800" dirty="0" smtClean="0">
                <a:latin typeface="Calibri" pitchFamily="34" charset="0"/>
                <a:cs typeface="Calibri" pitchFamily="34" charset="0"/>
              </a:rPr>
              <a:t>consists of three </a:t>
            </a:r>
            <a:r>
              <a:rPr lang="en-US" sz="1800" dirty="0">
                <a:latin typeface="Calibri" pitchFamily="34" charset="0"/>
                <a:cs typeface="Calibri" pitchFamily="34" charset="0"/>
              </a:rPr>
              <a:t>well-structured components </a:t>
            </a:r>
            <a:r>
              <a:rPr lang="en-US" sz="1800" dirty="0" smtClean="0">
                <a:latin typeface="Calibri" pitchFamily="34" charset="0"/>
                <a:cs typeface="Calibri" pitchFamily="34" charset="0"/>
              </a:rPr>
              <a:t>−</a:t>
            </a:r>
          </a:p>
          <a:p>
            <a:pPr marL="342900" lvl="1" indent="-342900">
              <a:buFont typeface="+mj-lt"/>
              <a:buAutoNum type="arabicPeriod"/>
            </a:pPr>
            <a:r>
              <a:rPr lang="en-US" sz="1800" dirty="0" smtClean="0">
                <a:latin typeface="Calibri" pitchFamily="34" charset="0"/>
                <a:cs typeface="Calibri" pitchFamily="34" charset="0"/>
              </a:rPr>
              <a:t>Containers</a:t>
            </a:r>
          </a:p>
          <a:p>
            <a:pPr marL="342900" lvl="1" indent="-342900">
              <a:buFont typeface="+mj-lt"/>
              <a:buAutoNum type="arabicPeriod"/>
            </a:pPr>
            <a:r>
              <a:rPr lang="en-US" sz="1800" dirty="0" smtClean="0">
                <a:latin typeface="Calibri" pitchFamily="34" charset="0"/>
                <a:cs typeface="Calibri" pitchFamily="34" charset="0"/>
              </a:rPr>
              <a:t>Algorithms</a:t>
            </a:r>
          </a:p>
          <a:p>
            <a:pPr marL="342900" lvl="1" indent="-342900">
              <a:buFont typeface="+mj-lt"/>
              <a:buAutoNum type="arabicPeriod"/>
            </a:pPr>
            <a:r>
              <a:rPr lang="en-US" sz="1800" dirty="0" smtClean="0">
                <a:latin typeface="Calibri" pitchFamily="34" charset="0"/>
                <a:cs typeface="Calibri" pitchFamily="34" charset="0"/>
              </a:rPr>
              <a:t>Iterators</a:t>
            </a:r>
          </a:p>
          <a:p>
            <a:pPr lvl="1"/>
            <a:r>
              <a:rPr lang="en-US" sz="1800" dirty="0"/>
              <a:t> </a:t>
            </a:r>
            <a:endParaRPr lang="en-US" sz="1800" dirty="0" smtClean="0"/>
          </a:p>
        </p:txBody>
      </p:sp>
      <p:sp>
        <p:nvSpPr>
          <p:cNvPr id="8" name="Google Shape;99;p19">
            <a:extLst>
              <a:ext uri="{FF2B5EF4-FFF2-40B4-BE49-F238E27FC236}">
                <a16:creationId xmlns=""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b="1" dirty="0" smtClean="0">
                <a:solidFill>
                  <a:srgbClr val="FFFFFF"/>
                </a:solidFill>
                <a:latin typeface="Calibri"/>
                <a:cs typeface="Calibri"/>
              </a:rPr>
              <a:t>Recap</a:t>
            </a:r>
            <a:endParaRPr lang="en" sz="2400" b="1" dirty="0">
              <a:solidFill>
                <a:srgbClr val="FFFFFF"/>
              </a:solidFill>
              <a:latin typeface="Calibri" panose="020F0502020204030204" pitchFamily="34" charset="0"/>
              <a:cs typeface="Calibri" panose="020F0502020204030204" pitchFamily="34" charset="0"/>
            </a:endParaRPr>
          </a:p>
        </p:txBody>
      </p:sp>
      <p:sp>
        <p:nvSpPr>
          <p:cNvPr id="5" name="Rectangle 3"/>
          <p:cNvSpPr>
            <a:spLocks noChangeArrowheads="1"/>
          </p:cNvSpPr>
          <p:nvPr/>
        </p:nvSpPr>
        <p:spPr bwMode="auto">
          <a:xfrm>
            <a:off x="2628900" y="1108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0377493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pPr lvl="1"/>
            <a:r>
              <a:rPr lang="en-US" sz="1800" dirty="0">
                <a:latin typeface="Calibri" pitchFamily="34" charset="0"/>
                <a:cs typeface="Calibri" pitchFamily="34" charset="0"/>
              </a:rPr>
              <a:t>Iterators are used to point to the containers in STL, because of iterators it is possible for an algorithm to manipulate different types of data structures/Containers</a:t>
            </a:r>
            <a:r>
              <a:rPr lang="en-US" sz="1800" dirty="0" smtClean="0">
                <a:latin typeface="Calibri" pitchFamily="34" charset="0"/>
                <a:cs typeface="Calibri" pitchFamily="34" charset="0"/>
              </a:rPr>
              <a:t>.</a:t>
            </a:r>
          </a:p>
          <a:p>
            <a:pPr lvl="1"/>
            <a:endParaRPr lang="en-US" sz="1800" dirty="0" smtClean="0">
              <a:latin typeface="Calibri" pitchFamily="34" charset="0"/>
              <a:cs typeface="Calibri" pitchFamily="34" charset="0"/>
            </a:endParaRPr>
          </a:p>
          <a:p>
            <a:pPr lvl="1"/>
            <a:r>
              <a:rPr lang="en-US" sz="1800" b="1" dirty="0" smtClean="0">
                <a:latin typeface="Calibri" pitchFamily="34" charset="0"/>
                <a:cs typeface="Calibri" pitchFamily="34" charset="0"/>
              </a:rPr>
              <a:t>Defining </a:t>
            </a:r>
            <a:r>
              <a:rPr lang="en-US" sz="1800" b="1" dirty="0">
                <a:latin typeface="Calibri" pitchFamily="34" charset="0"/>
                <a:cs typeface="Calibri" pitchFamily="34" charset="0"/>
              </a:rPr>
              <a:t>an Iterator in STL</a:t>
            </a:r>
          </a:p>
          <a:p>
            <a:pPr lvl="1"/>
            <a:endParaRPr lang="en-US" sz="1800" dirty="0" smtClean="0">
              <a:latin typeface="Calibri" pitchFamily="34" charset="0"/>
              <a:cs typeface="Calibri" pitchFamily="34" charset="0"/>
            </a:endParaRPr>
          </a:p>
          <a:p>
            <a:pPr lvl="1"/>
            <a:r>
              <a:rPr lang="en-US" sz="1800" dirty="0" smtClean="0">
                <a:latin typeface="Calibri" pitchFamily="34" charset="0"/>
                <a:cs typeface="Calibri" pitchFamily="34" charset="0"/>
              </a:rPr>
              <a:t>Syntax </a:t>
            </a:r>
            <a:r>
              <a:rPr lang="en-US" sz="1800" dirty="0">
                <a:latin typeface="Calibri" pitchFamily="34" charset="0"/>
                <a:cs typeface="Calibri" pitchFamily="34" charset="0"/>
              </a:rPr>
              <a:t>for defining an iterator is :</a:t>
            </a:r>
          </a:p>
          <a:p>
            <a:pPr lvl="1"/>
            <a:endParaRPr lang="en-US" sz="1800" dirty="0" smtClean="0">
              <a:latin typeface="Calibri" pitchFamily="34" charset="0"/>
              <a:cs typeface="Calibri" pitchFamily="34" charset="0"/>
            </a:endParaRPr>
          </a:p>
          <a:p>
            <a:pPr lvl="1"/>
            <a:r>
              <a:rPr lang="en-US" sz="1800" dirty="0" err="1" smtClean="0">
                <a:latin typeface="Calibri" pitchFamily="34" charset="0"/>
                <a:cs typeface="Calibri" pitchFamily="34" charset="0"/>
              </a:rPr>
              <a:t>container_type</a:t>
            </a:r>
            <a:r>
              <a:rPr lang="en-US" sz="1800" dirty="0" smtClean="0">
                <a:latin typeface="Calibri" pitchFamily="34" charset="0"/>
                <a:cs typeface="Calibri" pitchFamily="34" charset="0"/>
              </a:rPr>
              <a:t> </a:t>
            </a:r>
            <a:r>
              <a:rPr lang="en-US" sz="1800" dirty="0">
                <a:latin typeface="Calibri" pitchFamily="34" charset="0"/>
                <a:cs typeface="Calibri" pitchFamily="34" charset="0"/>
              </a:rPr>
              <a:t>&lt;</a:t>
            </a:r>
            <a:r>
              <a:rPr lang="en-US" sz="1800" dirty="0" err="1">
                <a:latin typeface="Calibri" pitchFamily="34" charset="0"/>
                <a:cs typeface="Calibri" pitchFamily="34" charset="0"/>
              </a:rPr>
              <a:t>parameter_list</a:t>
            </a:r>
            <a:r>
              <a:rPr lang="en-US" sz="1800" dirty="0">
                <a:latin typeface="Calibri" pitchFamily="34" charset="0"/>
                <a:cs typeface="Calibri" pitchFamily="34" charset="0"/>
              </a:rPr>
              <a:t>&gt;::iterator </a:t>
            </a:r>
            <a:r>
              <a:rPr lang="en-US" sz="1800" dirty="0" err="1">
                <a:latin typeface="Calibri" pitchFamily="34" charset="0"/>
                <a:cs typeface="Calibri" pitchFamily="34" charset="0"/>
              </a:rPr>
              <a:t>iterator_name</a:t>
            </a:r>
            <a:r>
              <a:rPr lang="en-US" sz="1800" dirty="0">
                <a:latin typeface="Calibri" pitchFamily="34" charset="0"/>
                <a:cs typeface="Calibri" pitchFamily="34" charset="0"/>
              </a:rPr>
              <a:t>;</a:t>
            </a:r>
            <a:endParaRPr lang="en-US" sz="1800" dirty="0" smtClean="0">
              <a:latin typeface="Calibri" pitchFamily="34" charset="0"/>
              <a:cs typeface="Calibri" pitchFamily="34" charset="0"/>
            </a:endParaRPr>
          </a:p>
        </p:txBody>
      </p:sp>
      <p:sp>
        <p:nvSpPr>
          <p:cNvPr id="8" name="Google Shape;99;p19">
            <a:extLst>
              <a:ext uri="{FF2B5EF4-FFF2-40B4-BE49-F238E27FC236}">
                <a16:creationId xmlns=""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b="1" dirty="0" smtClean="0">
                <a:solidFill>
                  <a:srgbClr val="FFFFFF"/>
                </a:solidFill>
                <a:latin typeface="Calibri"/>
                <a:cs typeface="Calibri"/>
              </a:rPr>
              <a:t>Iterators</a:t>
            </a:r>
            <a:endParaRPr lang="en" sz="2400" b="1" dirty="0">
              <a:solidFill>
                <a:srgbClr val="FFFFFF"/>
              </a:solidFill>
              <a:latin typeface="Calibri" panose="020F0502020204030204" pitchFamily="34" charset="0"/>
              <a:cs typeface="Calibri" panose="020F0502020204030204" pitchFamily="34" charset="0"/>
            </a:endParaRPr>
          </a:p>
        </p:txBody>
      </p:sp>
      <p:sp>
        <p:nvSpPr>
          <p:cNvPr id="5" name="Rectangle 3"/>
          <p:cNvSpPr>
            <a:spLocks noChangeArrowheads="1"/>
          </p:cNvSpPr>
          <p:nvPr/>
        </p:nvSpPr>
        <p:spPr bwMode="auto">
          <a:xfrm>
            <a:off x="2628900" y="1108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7095354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pPr lvl="1"/>
            <a:r>
              <a:rPr lang="en-US" sz="1800" dirty="0">
                <a:latin typeface="Calibri" pitchFamily="34" charset="0"/>
                <a:cs typeface="Calibri" pitchFamily="34" charset="0"/>
              </a:rPr>
              <a:t>#include&lt;vector&gt;</a:t>
            </a:r>
          </a:p>
          <a:p>
            <a:pPr lvl="1"/>
            <a:endParaRPr lang="en-US" sz="1800" dirty="0">
              <a:latin typeface="Calibri" pitchFamily="34" charset="0"/>
              <a:cs typeface="Calibri" pitchFamily="34" charset="0"/>
            </a:endParaRPr>
          </a:p>
          <a:p>
            <a:pPr lvl="1"/>
            <a:r>
              <a:rPr lang="en-US" sz="1800" dirty="0">
                <a:latin typeface="Calibri" pitchFamily="34" charset="0"/>
                <a:cs typeface="Calibri" pitchFamily="34" charset="0"/>
              </a:rPr>
              <a:t>using namespace </a:t>
            </a:r>
            <a:r>
              <a:rPr lang="en-US" sz="1800" dirty="0" err="1">
                <a:latin typeface="Calibri" pitchFamily="34" charset="0"/>
                <a:cs typeface="Calibri" pitchFamily="34" charset="0"/>
              </a:rPr>
              <a:t>std</a:t>
            </a:r>
            <a:r>
              <a:rPr lang="en-US" sz="1800" dirty="0">
                <a:latin typeface="Calibri" pitchFamily="34" charset="0"/>
                <a:cs typeface="Calibri" pitchFamily="34" charset="0"/>
              </a:rPr>
              <a:t>;</a:t>
            </a:r>
          </a:p>
          <a:p>
            <a:pPr lvl="1"/>
            <a:endParaRPr lang="en-US" sz="1800" dirty="0">
              <a:latin typeface="Calibri" pitchFamily="34" charset="0"/>
              <a:cs typeface="Calibri" pitchFamily="34" charset="0"/>
            </a:endParaRPr>
          </a:p>
          <a:p>
            <a:pPr lvl="1"/>
            <a:r>
              <a:rPr lang="en-US" sz="1800" dirty="0" err="1">
                <a:latin typeface="Calibri" pitchFamily="34" charset="0"/>
                <a:cs typeface="Calibri" pitchFamily="34" charset="0"/>
              </a:rPr>
              <a:t>int</a:t>
            </a:r>
            <a:r>
              <a:rPr lang="en-US" sz="1800" dirty="0">
                <a:latin typeface="Calibri" pitchFamily="34" charset="0"/>
                <a:cs typeface="Calibri" pitchFamily="34" charset="0"/>
              </a:rPr>
              <a:t> main()</a:t>
            </a:r>
          </a:p>
          <a:p>
            <a:pPr lvl="1"/>
            <a:r>
              <a:rPr lang="en-US" sz="1800" dirty="0">
                <a:latin typeface="Calibri" pitchFamily="34" charset="0"/>
                <a:cs typeface="Calibri" pitchFamily="34" charset="0"/>
              </a:rPr>
              <a:t>{</a:t>
            </a:r>
          </a:p>
          <a:p>
            <a:pPr lvl="1"/>
            <a:r>
              <a:rPr lang="en-US" sz="1800" dirty="0">
                <a:latin typeface="Calibri" pitchFamily="34" charset="0"/>
                <a:cs typeface="Calibri" pitchFamily="34" charset="0"/>
              </a:rPr>
              <a:t>    vector&lt;</a:t>
            </a:r>
            <a:r>
              <a:rPr lang="en-US" sz="1800" dirty="0" err="1">
                <a:latin typeface="Calibri" pitchFamily="34" charset="0"/>
                <a:cs typeface="Calibri" pitchFamily="34" charset="0"/>
              </a:rPr>
              <a:t>int</a:t>
            </a:r>
            <a:r>
              <a:rPr lang="en-US" sz="1800" dirty="0">
                <a:latin typeface="Calibri" pitchFamily="34" charset="0"/>
                <a:cs typeface="Calibri" pitchFamily="34" charset="0"/>
              </a:rPr>
              <a:t>&gt;::iterator i;</a:t>
            </a:r>
          </a:p>
          <a:p>
            <a:pPr lvl="1"/>
            <a:r>
              <a:rPr lang="en-US" sz="1800" dirty="0">
                <a:latin typeface="Calibri" pitchFamily="34" charset="0"/>
                <a:cs typeface="Calibri" pitchFamily="34" charset="0"/>
              </a:rPr>
              <a:t>    /* create an iterator named i to a vector of integers */</a:t>
            </a:r>
          </a:p>
          <a:p>
            <a:pPr lvl="1"/>
            <a:r>
              <a:rPr lang="en-US" sz="1800" dirty="0">
                <a:latin typeface="Calibri" pitchFamily="34" charset="0"/>
                <a:cs typeface="Calibri" pitchFamily="34" charset="0"/>
              </a:rPr>
              <a:t>    </a:t>
            </a:r>
          </a:p>
          <a:p>
            <a:pPr lvl="1"/>
            <a:r>
              <a:rPr lang="en-US" sz="1800" dirty="0">
                <a:latin typeface="Calibri" pitchFamily="34" charset="0"/>
                <a:cs typeface="Calibri" pitchFamily="34" charset="0"/>
              </a:rPr>
              <a:t>    vector&lt;string&gt;::iterator j;</a:t>
            </a:r>
          </a:p>
          <a:p>
            <a:pPr lvl="1"/>
            <a:r>
              <a:rPr lang="en-US" sz="1800" dirty="0">
                <a:latin typeface="Calibri" pitchFamily="34" charset="0"/>
                <a:cs typeface="Calibri" pitchFamily="34" charset="0"/>
              </a:rPr>
              <a:t>    /* create an iterator named j to a vector of strings */</a:t>
            </a:r>
          </a:p>
          <a:p>
            <a:pPr lvl="1"/>
            <a:r>
              <a:rPr lang="en-US" sz="1800" dirty="0">
                <a:latin typeface="Calibri" pitchFamily="34" charset="0"/>
                <a:cs typeface="Calibri" pitchFamily="34" charset="0"/>
              </a:rPr>
              <a:t>    </a:t>
            </a:r>
          </a:p>
          <a:p>
            <a:pPr lvl="1"/>
            <a:r>
              <a:rPr lang="en-US" sz="1800" dirty="0">
                <a:latin typeface="Calibri" pitchFamily="34" charset="0"/>
                <a:cs typeface="Calibri" pitchFamily="34" charset="0"/>
              </a:rPr>
              <a:t>    list&lt;</a:t>
            </a:r>
            <a:r>
              <a:rPr lang="en-US" sz="1800" dirty="0" err="1">
                <a:latin typeface="Calibri" pitchFamily="34" charset="0"/>
                <a:cs typeface="Calibri" pitchFamily="34" charset="0"/>
              </a:rPr>
              <a:t>int</a:t>
            </a:r>
            <a:r>
              <a:rPr lang="en-US" sz="1800" dirty="0">
                <a:latin typeface="Calibri" pitchFamily="34" charset="0"/>
                <a:cs typeface="Calibri" pitchFamily="34" charset="0"/>
              </a:rPr>
              <a:t>&gt;::iterator k;</a:t>
            </a:r>
          </a:p>
          <a:p>
            <a:pPr lvl="1"/>
            <a:r>
              <a:rPr lang="en-US" sz="1800" dirty="0">
                <a:latin typeface="Calibri" pitchFamily="34" charset="0"/>
                <a:cs typeface="Calibri" pitchFamily="34" charset="0"/>
              </a:rPr>
              <a:t>    /* create an iterator named k to a vector of integers */</a:t>
            </a:r>
          </a:p>
          <a:p>
            <a:pPr lvl="1"/>
            <a:r>
              <a:rPr lang="en-US" sz="1800" dirty="0">
                <a:latin typeface="Calibri" pitchFamily="34" charset="0"/>
                <a:cs typeface="Calibri" pitchFamily="34" charset="0"/>
              </a:rPr>
              <a:t> </a:t>
            </a:r>
            <a:r>
              <a:rPr lang="en-US" sz="1800" dirty="0" smtClean="0">
                <a:latin typeface="Calibri" pitchFamily="34" charset="0"/>
                <a:cs typeface="Calibri" pitchFamily="34" charset="0"/>
              </a:rPr>
              <a:t>}</a:t>
            </a:r>
          </a:p>
        </p:txBody>
      </p:sp>
      <p:sp>
        <p:nvSpPr>
          <p:cNvPr id="8" name="Google Shape;99;p19">
            <a:extLst>
              <a:ext uri="{FF2B5EF4-FFF2-40B4-BE49-F238E27FC236}">
                <a16:creationId xmlns=""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b="1" dirty="0" smtClean="0">
                <a:solidFill>
                  <a:srgbClr val="FFFFFF"/>
                </a:solidFill>
                <a:latin typeface="Calibri"/>
                <a:cs typeface="Calibri"/>
              </a:rPr>
              <a:t>Iterators</a:t>
            </a:r>
            <a:endParaRPr lang="en" sz="2400" b="1" dirty="0">
              <a:solidFill>
                <a:srgbClr val="FFFFFF"/>
              </a:solidFill>
              <a:latin typeface="Calibri" panose="020F0502020204030204" pitchFamily="34" charset="0"/>
              <a:cs typeface="Calibri" panose="020F0502020204030204" pitchFamily="34" charset="0"/>
            </a:endParaRPr>
          </a:p>
        </p:txBody>
      </p:sp>
      <p:sp>
        <p:nvSpPr>
          <p:cNvPr id="5" name="Rectangle 3"/>
          <p:cNvSpPr>
            <a:spLocks noChangeArrowheads="1"/>
          </p:cNvSpPr>
          <p:nvPr/>
        </p:nvSpPr>
        <p:spPr bwMode="auto">
          <a:xfrm>
            <a:off x="2628900" y="1108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2871275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pPr lvl="1"/>
            <a:r>
              <a:rPr lang="en-US" sz="1800" dirty="0">
                <a:latin typeface="Calibri" pitchFamily="34" charset="0"/>
                <a:cs typeface="Calibri" pitchFamily="34" charset="0"/>
              </a:rPr>
              <a:t>Iterators can be used to traverse the container, and we can de-reference the iterator to get the value of the element it is pointing to</a:t>
            </a:r>
            <a:r>
              <a:rPr lang="en-US" sz="1800" dirty="0" smtClean="0">
                <a:latin typeface="Calibri" pitchFamily="34" charset="0"/>
                <a:cs typeface="Calibri" pitchFamily="34" charset="0"/>
              </a:rPr>
              <a:t>.</a:t>
            </a:r>
          </a:p>
          <a:p>
            <a:pPr lvl="1"/>
            <a:endParaRPr lang="en-US" sz="1800" dirty="0" smtClean="0">
              <a:latin typeface="Calibri" pitchFamily="34" charset="0"/>
              <a:cs typeface="Calibri" pitchFamily="34" charset="0"/>
            </a:endParaRPr>
          </a:p>
          <a:p>
            <a:pPr lvl="1"/>
            <a:r>
              <a:rPr lang="en-US" sz="1800" dirty="0" smtClean="0">
                <a:latin typeface="Calibri" pitchFamily="34" charset="0"/>
                <a:cs typeface="Calibri" pitchFamily="34" charset="0"/>
              </a:rPr>
              <a:t>#</a:t>
            </a:r>
            <a:r>
              <a:rPr lang="en-US" sz="1800" dirty="0">
                <a:latin typeface="Calibri" pitchFamily="34" charset="0"/>
                <a:cs typeface="Calibri" pitchFamily="34" charset="0"/>
              </a:rPr>
              <a:t>include&lt;</a:t>
            </a:r>
            <a:r>
              <a:rPr lang="en-US" sz="1800" dirty="0" err="1">
                <a:latin typeface="Calibri" pitchFamily="34" charset="0"/>
                <a:cs typeface="Calibri" pitchFamily="34" charset="0"/>
              </a:rPr>
              <a:t>iostream</a:t>
            </a:r>
            <a:r>
              <a:rPr lang="en-US" sz="1800" dirty="0">
                <a:latin typeface="Calibri" pitchFamily="34" charset="0"/>
                <a:cs typeface="Calibri" pitchFamily="34" charset="0"/>
              </a:rPr>
              <a:t>&gt;</a:t>
            </a:r>
          </a:p>
          <a:p>
            <a:pPr lvl="1"/>
            <a:r>
              <a:rPr lang="en-US" sz="1800" dirty="0">
                <a:latin typeface="Calibri" pitchFamily="34" charset="0"/>
                <a:cs typeface="Calibri" pitchFamily="34" charset="0"/>
              </a:rPr>
              <a:t>#include&lt;vector&gt;</a:t>
            </a:r>
          </a:p>
          <a:p>
            <a:pPr lvl="1"/>
            <a:r>
              <a:rPr lang="en-US" sz="1800" dirty="0" err="1">
                <a:latin typeface="Calibri" pitchFamily="34" charset="0"/>
                <a:cs typeface="Calibri" pitchFamily="34" charset="0"/>
              </a:rPr>
              <a:t>int</a:t>
            </a:r>
            <a:r>
              <a:rPr lang="en-US" sz="1800" dirty="0">
                <a:latin typeface="Calibri" pitchFamily="34" charset="0"/>
                <a:cs typeface="Calibri" pitchFamily="34" charset="0"/>
              </a:rPr>
              <a:t> main()</a:t>
            </a:r>
          </a:p>
          <a:p>
            <a:pPr lvl="1"/>
            <a:r>
              <a:rPr lang="en-US" sz="1800" dirty="0">
                <a:latin typeface="Calibri" pitchFamily="34" charset="0"/>
                <a:cs typeface="Calibri" pitchFamily="34" charset="0"/>
              </a:rPr>
              <a:t>{</a:t>
            </a:r>
          </a:p>
          <a:p>
            <a:pPr lvl="1"/>
            <a:r>
              <a:rPr lang="en-US" sz="1800" dirty="0">
                <a:latin typeface="Calibri" pitchFamily="34" charset="0"/>
                <a:cs typeface="Calibri" pitchFamily="34" charset="0"/>
              </a:rPr>
              <a:t>    vector&lt;</a:t>
            </a:r>
            <a:r>
              <a:rPr lang="en-US" sz="1800" dirty="0" err="1">
                <a:latin typeface="Calibri" pitchFamily="34" charset="0"/>
                <a:cs typeface="Calibri" pitchFamily="34" charset="0"/>
              </a:rPr>
              <a:t>int</a:t>
            </a:r>
            <a:r>
              <a:rPr lang="en-US" sz="1800" dirty="0">
                <a:latin typeface="Calibri" pitchFamily="34" charset="0"/>
                <a:cs typeface="Calibri" pitchFamily="34" charset="0"/>
              </a:rPr>
              <a:t>&gt; v(10);</a:t>
            </a:r>
          </a:p>
          <a:p>
            <a:pPr lvl="1"/>
            <a:r>
              <a:rPr lang="en-US" sz="1800" dirty="0">
                <a:latin typeface="Calibri" pitchFamily="34" charset="0"/>
                <a:cs typeface="Calibri" pitchFamily="34" charset="0"/>
              </a:rPr>
              <a:t>    /* creates an vector v : 0,0,0,0,0,0,0,0,0,0  */</a:t>
            </a:r>
          </a:p>
          <a:p>
            <a:pPr lvl="1"/>
            <a:r>
              <a:rPr lang="en-US" sz="1800" dirty="0">
                <a:latin typeface="Calibri" pitchFamily="34" charset="0"/>
                <a:cs typeface="Calibri" pitchFamily="34" charset="0"/>
              </a:rPr>
              <a:t> </a:t>
            </a:r>
            <a:r>
              <a:rPr lang="en-US" sz="1800" dirty="0" smtClean="0">
                <a:latin typeface="Calibri" pitchFamily="34" charset="0"/>
                <a:cs typeface="Calibri" pitchFamily="34" charset="0"/>
              </a:rPr>
              <a:t>   vector&lt;</a:t>
            </a:r>
            <a:r>
              <a:rPr lang="en-US" sz="1800" dirty="0" err="1" smtClean="0">
                <a:latin typeface="Calibri" pitchFamily="34" charset="0"/>
                <a:cs typeface="Calibri" pitchFamily="34" charset="0"/>
              </a:rPr>
              <a:t>int</a:t>
            </a:r>
            <a:r>
              <a:rPr lang="en-US" sz="1800" dirty="0">
                <a:latin typeface="Calibri" pitchFamily="34" charset="0"/>
                <a:cs typeface="Calibri" pitchFamily="34" charset="0"/>
              </a:rPr>
              <a:t>&gt;::iterator i;</a:t>
            </a:r>
          </a:p>
          <a:p>
            <a:pPr lvl="1"/>
            <a:r>
              <a:rPr lang="en-US" sz="1800" dirty="0" smtClean="0">
                <a:latin typeface="Calibri" pitchFamily="34" charset="0"/>
                <a:cs typeface="Calibri" pitchFamily="34" charset="0"/>
              </a:rPr>
              <a:t>    for(i </a:t>
            </a:r>
            <a:r>
              <a:rPr lang="en-US" sz="1800" dirty="0">
                <a:latin typeface="Calibri" pitchFamily="34" charset="0"/>
                <a:cs typeface="Calibri" pitchFamily="34" charset="0"/>
              </a:rPr>
              <a:t>= </a:t>
            </a:r>
            <a:r>
              <a:rPr lang="en-US" sz="1800" dirty="0" err="1">
                <a:latin typeface="Calibri" pitchFamily="34" charset="0"/>
                <a:cs typeface="Calibri" pitchFamily="34" charset="0"/>
              </a:rPr>
              <a:t>v.begin</a:t>
            </a:r>
            <a:r>
              <a:rPr lang="en-US" sz="1800" dirty="0">
                <a:latin typeface="Calibri" pitchFamily="34" charset="0"/>
                <a:cs typeface="Calibri" pitchFamily="34" charset="0"/>
              </a:rPr>
              <a:t>(); i</a:t>
            </a:r>
            <a:r>
              <a:rPr lang="en-US" sz="1800" dirty="0" smtClean="0">
                <a:latin typeface="Calibri" pitchFamily="34" charset="0"/>
                <a:cs typeface="Calibri" pitchFamily="34" charset="0"/>
              </a:rPr>
              <a:t>!= </a:t>
            </a:r>
            <a:r>
              <a:rPr lang="en-US" sz="1800" dirty="0" err="1">
                <a:latin typeface="Calibri" pitchFamily="34" charset="0"/>
                <a:cs typeface="Calibri" pitchFamily="34" charset="0"/>
              </a:rPr>
              <a:t>v.end</a:t>
            </a:r>
            <a:r>
              <a:rPr lang="en-US" sz="1800" dirty="0">
                <a:latin typeface="Calibri" pitchFamily="34" charset="0"/>
                <a:cs typeface="Calibri" pitchFamily="34" charset="0"/>
              </a:rPr>
              <a:t>(); i++)</a:t>
            </a:r>
          </a:p>
          <a:p>
            <a:pPr lvl="1"/>
            <a:r>
              <a:rPr lang="en-US" sz="1800" dirty="0">
                <a:latin typeface="Calibri" pitchFamily="34" charset="0"/>
                <a:cs typeface="Calibri" pitchFamily="34" charset="0"/>
              </a:rPr>
              <a:t>    </a:t>
            </a:r>
            <a:r>
              <a:rPr lang="en-US" sz="1800" dirty="0" err="1">
                <a:latin typeface="Calibri" pitchFamily="34" charset="0"/>
                <a:cs typeface="Calibri" pitchFamily="34" charset="0"/>
              </a:rPr>
              <a:t>cout</a:t>
            </a:r>
            <a:r>
              <a:rPr lang="en-US" sz="1800" dirty="0">
                <a:latin typeface="Calibri" pitchFamily="34" charset="0"/>
                <a:cs typeface="Calibri" pitchFamily="34" charset="0"/>
              </a:rPr>
              <a:t> &lt;&lt; *i &lt;&lt;"  ";</a:t>
            </a:r>
          </a:p>
          <a:p>
            <a:pPr lvl="1"/>
            <a:r>
              <a:rPr lang="en-US" sz="1800" dirty="0">
                <a:latin typeface="Calibri" pitchFamily="34" charset="0"/>
                <a:cs typeface="Calibri" pitchFamily="34" charset="0"/>
              </a:rPr>
              <a:t>    /* in the above for loop iterator </a:t>
            </a:r>
            <a:r>
              <a:rPr lang="en-US" sz="1800" dirty="0" smtClean="0">
                <a:latin typeface="Calibri" pitchFamily="34" charset="0"/>
                <a:cs typeface="Calibri" pitchFamily="34" charset="0"/>
              </a:rPr>
              <a:t>i </a:t>
            </a:r>
            <a:r>
              <a:rPr lang="en-US" sz="1800" dirty="0">
                <a:latin typeface="Calibri" pitchFamily="34" charset="0"/>
                <a:cs typeface="Calibri" pitchFamily="34" charset="0"/>
              </a:rPr>
              <a:t>iterates though the </a:t>
            </a:r>
          </a:p>
          <a:p>
            <a:pPr lvl="1"/>
            <a:r>
              <a:rPr lang="en-US" sz="1800" dirty="0">
                <a:latin typeface="Calibri" pitchFamily="34" charset="0"/>
                <a:cs typeface="Calibri" pitchFamily="34" charset="0"/>
              </a:rPr>
              <a:t>    vector v and *operator is used of printing the element </a:t>
            </a:r>
          </a:p>
          <a:p>
            <a:pPr lvl="1"/>
            <a:r>
              <a:rPr lang="en-US" sz="1800" dirty="0">
                <a:latin typeface="Calibri" pitchFamily="34" charset="0"/>
                <a:cs typeface="Calibri" pitchFamily="34" charset="0"/>
              </a:rPr>
              <a:t>    pointed by it.  */</a:t>
            </a:r>
          </a:p>
          <a:p>
            <a:pPr lvl="1"/>
            <a:r>
              <a:rPr lang="en-US" sz="1800" dirty="0" smtClean="0">
                <a:latin typeface="Calibri" pitchFamily="34" charset="0"/>
                <a:cs typeface="Calibri" pitchFamily="34" charset="0"/>
              </a:rPr>
              <a:t>}</a:t>
            </a:r>
          </a:p>
        </p:txBody>
      </p:sp>
      <p:sp>
        <p:nvSpPr>
          <p:cNvPr id="8" name="Google Shape;99;p19">
            <a:extLst>
              <a:ext uri="{FF2B5EF4-FFF2-40B4-BE49-F238E27FC236}">
                <a16:creationId xmlns=""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b="1" dirty="0" smtClean="0">
                <a:solidFill>
                  <a:srgbClr val="FFFFFF"/>
                </a:solidFill>
                <a:latin typeface="Calibri"/>
                <a:cs typeface="Calibri"/>
              </a:rPr>
              <a:t>Iterators</a:t>
            </a:r>
            <a:endParaRPr lang="en" sz="2400" b="1" dirty="0">
              <a:solidFill>
                <a:srgbClr val="FFFFFF"/>
              </a:solidFill>
              <a:latin typeface="Calibri" panose="020F0502020204030204" pitchFamily="34" charset="0"/>
              <a:cs typeface="Calibri" panose="020F0502020204030204" pitchFamily="34" charset="0"/>
            </a:endParaRPr>
          </a:p>
        </p:txBody>
      </p:sp>
      <p:sp>
        <p:nvSpPr>
          <p:cNvPr id="5" name="Rectangle 3"/>
          <p:cNvSpPr>
            <a:spLocks noChangeArrowheads="1"/>
          </p:cNvSpPr>
          <p:nvPr/>
        </p:nvSpPr>
        <p:spPr bwMode="auto">
          <a:xfrm>
            <a:off x="2628900" y="1108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0955090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pPr lvl="1"/>
            <a:r>
              <a:rPr lang="en-US" sz="1800" dirty="0">
                <a:latin typeface="Calibri" pitchFamily="34" charset="0"/>
                <a:cs typeface="Calibri" pitchFamily="34" charset="0"/>
              </a:rPr>
              <a:t>Iterators can be used to traverse the container, and we can de-reference the iterator to get the value of the element it is pointing to</a:t>
            </a:r>
            <a:r>
              <a:rPr lang="en-US" sz="1800" dirty="0" smtClean="0">
                <a:latin typeface="Calibri" pitchFamily="34" charset="0"/>
                <a:cs typeface="Calibri" pitchFamily="34" charset="0"/>
              </a:rPr>
              <a:t>.</a:t>
            </a:r>
          </a:p>
          <a:p>
            <a:pPr lvl="1"/>
            <a:r>
              <a:rPr lang="en-US" sz="1800" dirty="0" smtClean="0">
                <a:latin typeface="Calibri" pitchFamily="34" charset="0"/>
                <a:cs typeface="Calibri" pitchFamily="34" charset="0"/>
              </a:rPr>
              <a:t>#</a:t>
            </a:r>
            <a:r>
              <a:rPr lang="en-US" sz="1800" dirty="0">
                <a:latin typeface="Calibri" pitchFamily="34" charset="0"/>
                <a:cs typeface="Calibri" pitchFamily="34" charset="0"/>
              </a:rPr>
              <a:t>include&lt;</a:t>
            </a:r>
            <a:r>
              <a:rPr lang="en-US" sz="1800" dirty="0" err="1">
                <a:latin typeface="Calibri" pitchFamily="34" charset="0"/>
                <a:cs typeface="Calibri" pitchFamily="34" charset="0"/>
              </a:rPr>
              <a:t>iostream</a:t>
            </a:r>
            <a:r>
              <a:rPr lang="en-US" sz="1800" dirty="0">
                <a:latin typeface="Calibri" pitchFamily="34" charset="0"/>
                <a:cs typeface="Calibri" pitchFamily="34" charset="0"/>
              </a:rPr>
              <a:t>&gt;</a:t>
            </a:r>
          </a:p>
          <a:p>
            <a:pPr lvl="1"/>
            <a:r>
              <a:rPr lang="en-US" sz="1800" dirty="0">
                <a:latin typeface="Calibri" pitchFamily="34" charset="0"/>
                <a:cs typeface="Calibri" pitchFamily="34" charset="0"/>
              </a:rPr>
              <a:t>#include&lt;vector&gt;</a:t>
            </a:r>
          </a:p>
          <a:p>
            <a:pPr lvl="1"/>
            <a:r>
              <a:rPr lang="en-US" sz="1800" dirty="0" err="1">
                <a:latin typeface="Calibri" pitchFamily="34" charset="0"/>
                <a:cs typeface="Calibri" pitchFamily="34" charset="0"/>
              </a:rPr>
              <a:t>int</a:t>
            </a:r>
            <a:r>
              <a:rPr lang="en-US" sz="1800" dirty="0">
                <a:latin typeface="Calibri" pitchFamily="34" charset="0"/>
                <a:cs typeface="Calibri" pitchFamily="34" charset="0"/>
              </a:rPr>
              <a:t> main()</a:t>
            </a:r>
          </a:p>
          <a:p>
            <a:pPr lvl="1"/>
            <a:r>
              <a:rPr lang="en-US" sz="1800" dirty="0">
                <a:latin typeface="Calibri" pitchFamily="34" charset="0"/>
                <a:cs typeface="Calibri" pitchFamily="34" charset="0"/>
              </a:rPr>
              <a:t>{</a:t>
            </a:r>
          </a:p>
          <a:p>
            <a:pPr lvl="1"/>
            <a:r>
              <a:rPr lang="en-US" sz="1800" dirty="0">
                <a:latin typeface="Calibri" pitchFamily="34" charset="0"/>
                <a:cs typeface="Calibri" pitchFamily="34" charset="0"/>
              </a:rPr>
              <a:t>    vector&lt;</a:t>
            </a:r>
            <a:r>
              <a:rPr lang="en-US" sz="1800" dirty="0" err="1">
                <a:latin typeface="Calibri" pitchFamily="34" charset="0"/>
                <a:cs typeface="Calibri" pitchFamily="34" charset="0"/>
              </a:rPr>
              <a:t>int</a:t>
            </a:r>
            <a:r>
              <a:rPr lang="en-US" sz="1800" dirty="0">
                <a:latin typeface="Calibri" pitchFamily="34" charset="0"/>
                <a:cs typeface="Calibri" pitchFamily="34" charset="0"/>
              </a:rPr>
              <a:t>&gt; v(10);</a:t>
            </a:r>
          </a:p>
          <a:p>
            <a:pPr lvl="1"/>
            <a:r>
              <a:rPr lang="en-US" sz="1800" dirty="0">
                <a:latin typeface="Calibri" pitchFamily="34" charset="0"/>
                <a:cs typeface="Calibri" pitchFamily="34" charset="0"/>
              </a:rPr>
              <a:t>    /* creates an vector v : 0,0,0,0,0,0,0,0,0,0  */</a:t>
            </a:r>
          </a:p>
          <a:p>
            <a:pPr lvl="1"/>
            <a:r>
              <a:rPr lang="en-US" sz="1800" dirty="0">
                <a:latin typeface="Calibri" pitchFamily="34" charset="0"/>
                <a:cs typeface="Calibri" pitchFamily="34" charset="0"/>
              </a:rPr>
              <a:t> </a:t>
            </a:r>
            <a:r>
              <a:rPr lang="en-US" sz="1800" dirty="0" smtClean="0">
                <a:latin typeface="Calibri" pitchFamily="34" charset="0"/>
                <a:cs typeface="Calibri" pitchFamily="34" charset="0"/>
              </a:rPr>
              <a:t>   vector&lt;</a:t>
            </a:r>
            <a:r>
              <a:rPr lang="en-US" sz="1800" dirty="0" err="1" smtClean="0">
                <a:latin typeface="Calibri" pitchFamily="34" charset="0"/>
                <a:cs typeface="Calibri" pitchFamily="34" charset="0"/>
              </a:rPr>
              <a:t>int</a:t>
            </a:r>
            <a:r>
              <a:rPr lang="en-US" sz="1800" dirty="0">
                <a:latin typeface="Calibri" pitchFamily="34" charset="0"/>
                <a:cs typeface="Calibri" pitchFamily="34" charset="0"/>
              </a:rPr>
              <a:t>&gt;::iterator i;</a:t>
            </a:r>
          </a:p>
          <a:p>
            <a:pPr lvl="1"/>
            <a:r>
              <a:rPr lang="en-US" sz="1800" dirty="0" smtClean="0">
                <a:latin typeface="Calibri" pitchFamily="34" charset="0"/>
                <a:cs typeface="Calibri" pitchFamily="34" charset="0"/>
              </a:rPr>
              <a:t>    for(i </a:t>
            </a:r>
            <a:r>
              <a:rPr lang="en-US" sz="1800" dirty="0">
                <a:latin typeface="Calibri" pitchFamily="34" charset="0"/>
                <a:cs typeface="Calibri" pitchFamily="34" charset="0"/>
              </a:rPr>
              <a:t>= </a:t>
            </a:r>
            <a:r>
              <a:rPr lang="en-US" sz="1800" dirty="0" err="1">
                <a:latin typeface="Calibri" pitchFamily="34" charset="0"/>
                <a:cs typeface="Calibri" pitchFamily="34" charset="0"/>
              </a:rPr>
              <a:t>v.begin</a:t>
            </a:r>
            <a:r>
              <a:rPr lang="en-US" sz="1800" dirty="0">
                <a:latin typeface="Calibri" pitchFamily="34" charset="0"/>
                <a:cs typeface="Calibri" pitchFamily="34" charset="0"/>
              </a:rPr>
              <a:t>(); i! = </a:t>
            </a:r>
            <a:r>
              <a:rPr lang="en-US" sz="1800" dirty="0" err="1">
                <a:latin typeface="Calibri" pitchFamily="34" charset="0"/>
                <a:cs typeface="Calibri" pitchFamily="34" charset="0"/>
              </a:rPr>
              <a:t>v.end</a:t>
            </a:r>
            <a:r>
              <a:rPr lang="en-US" sz="1800" dirty="0">
                <a:latin typeface="Calibri" pitchFamily="34" charset="0"/>
                <a:cs typeface="Calibri" pitchFamily="34" charset="0"/>
              </a:rPr>
              <a:t>(); i++)</a:t>
            </a:r>
          </a:p>
          <a:p>
            <a:pPr lvl="1"/>
            <a:r>
              <a:rPr lang="en-US" sz="1800" dirty="0">
                <a:latin typeface="Calibri" pitchFamily="34" charset="0"/>
                <a:cs typeface="Calibri" pitchFamily="34" charset="0"/>
              </a:rPr>
              <a:t>    </a:t>
            </a:r>
            <a:r>
              <a:rPr lang="en-US" sz="1800" dirty="0" err="1">
                <a:latin typeface="Calibri" pitchFamily="34" charset="0"/>
                <a:cs typeface="Calibri" pitchFamily="34" charset="0"/>
              </a:rPr>
              <a:t>cout</a:t>
            </a:r>
            <a:r>
              <a:rPr lang="en-US" sz="1800" dirty="0">
                <a:latin typeface="Calibri" pitchFamily="34" charset="0"/>
                <a:cs typeface="Calibri" pitchFamily="34" charset="0"/>
              </a:rPr>
              <a:t> &lt;&lt; *i &lt;&lt;"  ";</a:t>
            </a:r>
          </a:p>
          <a:p>
            <a:pPr lvl="1"/>
            <a:r>
              <a:rPr lang="en-US" sz="1800" dirty="0">
                <a:latin typeface="Calibri" pitchFamily="34" charset="0"/>
                <a:cs typeface="Calibri" pitchFamily="34" charset="0"/>
              </a:rPr>
              <a:t>    /* in the above for loop iterator </a:t>
            </a:r>
            <a:r>
              <a:rPr lang="en-US" sz="1800" dirty="0" smtClean="0">
                <a:latin typeface="Calibri" pitchFamily="34" charset="0"/>
                <a:cs typeface="Calibri" pitchFamily="34" charset="0"/>
              </a:rPr>
              <a:t>i </a:t>
            </a:r>
            <a:r>
              <a:rPr lang="en-US" sz="1800" dirty="0">
                <a:latin typeface="Calibri" pitchFamily="34" charset="0"/>
                <a:cs typeface="Calibri" pitchFamily="34" charset="0"/>
              </a:rPr>
              <a:t>iterates though the </a:t>
            </a:r>
          </a:p>
          <a:p>
            <a:pPr lvl="1"/>
            <a:r>
              <a:rPr lang="en-US" sz="1800" dirty="0">
                <a:latin typeface="Calibri" pitchFamily="34" charset="0"/>
                <a:cs typeface="Calibri" pitchFamily="34" charset="0"/>
              </a:rPr>
              <a:t>    vector v and *operator is used of printing the element </a:t>
            </a:r>
          </a:p>
          <a:p>
            <a:pPr lvl="1"/>
            <a:r>
              <a:rPr lang="en-US" sz="1800" dirty="0">
                <a:latin typeface="Calibri" pitchFamily="34" charset="0"/>
                <a:cs typeface="Calibri" pitchFamily="34" charset="0"/>
              </a:rPr>
              <a:t>    pointed by it.  */</a:t>
            </a:r>
          </a:p>
          <a:p>
            <a:pPr lvl="1"/>
            <a:r>
              <a:rPr lang="en-US" sz="1800" dirty="0" smtClean="0">
                <a:latin typeface="Calibri" pitchFamily="34" charset="0"/>
                <a:cs typeface="Calibri" pitchFamily="34" charset="0"/>
              </a:rPr>
              <a:t>}</a:t>
            </a:r>
          </a:p>
        </p:txBody>
      </p:sp>
      <p:sp>
        <p:nvSpPr>
          <p:cNvPr id="8" name="Google Shape;99;p19">
            <a:extLst>
              <a:ext uri="{FF2B5EF4-FFF2-40B4-BE49-F238E27FC236}">
                <a16:creationId xmlns=""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b="1" dirty="0" smtClean="0">
                <a:solidFill>
                  <a:srgbClr val="FFFFFF"/>
                </a:solidFill>
                <a:latin typeface="Calibri"/>
                <a:cs typeface="Calibri"/>
              </a:rPr>
              <a:t>Iterators</a:t>
            </a:r>
            <a:endParaRPr lang="en" sz="2400" b="1" dirty="0">
              <a:solidFill>
                <a:srgbClr val="FFFFFF"/>
              </a:solidFill>
              <a:latin typeface="Calibri" panose="020F0502020204030204" pitchFamily="34" charset="0"/>
              <a:cs typeface="Calibri" panose="020F0502020204030204" pitchFamily="34" charset="0"/>
            </a:endParaRPr>
          </a:p>
        </p:txBody>
      </p:sp>
      <p:sp>
        <p:nvSpPr>
          <p:cNvPr id="5" name="Rectangle 3"/>
          <p:cNvSpPr>
            <a:spLocks noChangeArrowheads="1"/>
          </p:cNvSpPr>
          <p:nvPr/>
        </p:nvSpPr>
        <p:spPr bwMode="auto">
          <a:xfrm>
            <a:off x="2628900" y="1108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569355126"/>
      </p:ext>
    </p:extLst>
  </p:cSld>
  <p:clrMapOvr>
    <a:masterClrMapping/>
  </p:clrMapOvr>
</p:sld>
</file>

<file path=ppt/theme/theme1.xml><?xml version="1.0" encoding="utf-8"?>
<a:theme xmlns:a="http://schemas.openxmlformats.org/drawingml/2006/main" name="Simple Light">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4679</TotalTime>
  <Words>2864</Words>
  <Application>Microsoft Office PowerPoint</Application>
  <PresentationFormat>On-screen Show (16:9)</PresentationFormat>
  <Paragraphs>582</Paragraphs>
  <Slides>47</Slides>
  <Notes>47</Notes>
  <HiddenSlides>0</HiddenSlides>
  <MMClips>0</MMClips>
  <ScaleCrop>false</ScaleCrop>
  <HeadingPairs>
    <vt:vector size="4" baseType="variant">
      <vt:variant>
        <vt:lpstr>Theme</vt:lpstr>
      </vt:variant>
      <vt:variant>
        <vt:i4>1</vt:i4>
      </vt:variant>
      <vt:variant>
        <vt:lpstr>Slide Titles</vt:lpstr>
      </vt:variant>
      <vt:variant>
        <vt:i4>47</vt:i4>
      </vt:variant>
    </vt:vector>
  </HeadingPairs>
  <TitlesOfParts>
    <vt:vector size="48" baseType="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BLACKSTORM</dc:creator>
  <cp:lastModifiedBy>lenovo</cp:lastModifiedBy>
  <cp:revision>638</cp:revision>
  <dcterms:modified xsi:type="dcterms:W3CDTF">2021-04-30T12:34:20Z</dcterms:modified>
</cp:coreProperties>
</file>