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8" r:id="rId3"/>
    <p:sldId id="311" r:id="rId4"/>
    <p:sldId id="312" r:id="rId5"/>
    <p:sldId id="260" r:id="rId6"/>
    <p:sldId id="313" r:id="rId7"/>
    <p:sldId id="292" r:id="rId8"/>
    <p:sldId id="344" r:id="rId9"/>
    <p:sldId id="345" r:id="rId10"/>
    <p:sldId id="314" r:id="rId11"/>
    <p:sldId id="346" r:id="rId12"/>
    <p:sldId id="347" r:id="rId13"/>
    <p:sldId id="348" r:id="rId14"/>
    <p:sldId id="351" r:id="rId15"/>
    <p:sldId id="352" r:id="rId16"/>
    <p:sldId id="317" r:id="rId17"/>
    <p:sldId id="349" r:id="rId18"/>
    <p:sldId id="350" r:id="rId19"/>
    <p:sldId id="342" r:id="rId20"/>
    <p:sldId id="353" r:id="rId21"/>
    <p:sldId id="316" r:id="rId22"/>
    <p:sldId id="272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7130B-BD7F-49B7-B845-39B05562DC9D}" v="202" dt="2021-01-31T08:44:00.934"/>
    <p1510:client id="{0B76D807-CCC9-4194-AA7C-43D42408E134}" v="14" dt="2021-01-24T15:51:37.668"/>
    <p1510:client id="{1D827031-0FDB-4118-81BA-80ABF1CA9E14}" v="14" dt="2021-01-18T05:34:10.532"/>
    <p1510:client id="{39509037-2B39-4708-82CD-F0C0CC26B104}" v="277" dt="2021-01-12T06:52:38.457"/>
    <p1510:client id="{3E9574E5-BE2B-4A60-8784-70B87DA9EE13}" v="293" dt="2021-01-22T17:10:13.672"/>
    <p1510:client id="{4090878D-D319-45C3-AD40-3B4F6FD93E4D}" v="206" dt="2021-01-25T05:16:53.612"/>
    <p1510:client id="{4777F1C9-23C5-4254-A6B6-FAAB82D81E32}" v="496" dt="2021-01-31T08:35:36.062"/>
    <p1510:client id="{59751EE2-E915-412C-BBA9-18ABF5CCEEBA}" v="248" dt="2021-01-19T19:07:17.180"/>
    <p1510:client id="{88E0966D-0821-4501-A0E3-03A6F564B65B}" v="3052" dt="2021-01-17T15:58:03.317"/>
    <p1510:client id="{9C156D09-B980-42AE-B4D4-72C644ADC050}" v="1333" dt="2021-01-18T13:31:52.969"/>
    <p1510:client id="{B80ADEDB-738D-440F-BFD2-F939A19680FF}" v="1026" dt="2021-01-30T10:28:47.941"/>
    <p1510:client id="{B8DC2B14-565A-4F31-AD18-2625B4501B96}" v="120" dt="2021-01-31T05:08:00.758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479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7260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3209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439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993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92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756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878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09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606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740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417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642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48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68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5: </a:t>
            </a:r>
            <a:r>
              <a:rPr lang="en-US" sz="2000" dirty="0"/>
              <a:t>Class and Object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Calibri"/>
              </a:rPr>
              <a:t>#include &lt;iostream&gt;</a:t>
            </a:r>
          </a:p>
          <a:p>
            <a:r>
              <a:rPr lang="en-US" sz="1800" dirty="0">
                <a:latin typeface="Calibri"/>
              </a:rPr>
              <a:t>#include&lt;string&gt;</a:t>
            </a:r>
          </a:p>
          <a:p>
            <a:r>
              <a:rPr lang="en-US" sz="1800" dirty="0">
                <a:latin typeface="Calibri"/>
              </a:rPr>
              <a:t>using namespace std;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class Student{   // we are creating class with class keyword</a:t>
            </a:r>
          </a:p>
          <a:p>
            <a:r>
              <a:rPr lang="en-US" sz="1800" dirty="0">
                <a:latin typeface="Calibri"/>
              </a:rPr>
              <a:t>    public:       //Access modifiers</a:t>
            </a:r>
          </a:p>
          <a:p>
            <a:r>
              <a:rPr lang="en-US" sz="1800" dirty="0">
                <a:latin typeface="Calibri"/>
              </a:rPr>
              <a:t>    string </a:t>
            </a:r>
            <a:r>
              <a:rPr lang="en-US" sz="1800" err="1">
                <a:latin typeface="Calibri"/>
              </a:rPr>
              <a:t>studentName</a:t>
            </a:r>
            <a:r>
              <a:rPr lang="en-US" sz="1800" dirty="0">
                <a:latin typeface="Calibri"/>
              </a:rPr>
              <a:t>;    //Data members of the class</a:t>
            </a: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err="1">
                <a:latin typeface="Calibri"/>
              </a:rPr>
              <a:t>rollNumber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err="1">
                <a:latin typeface="Calibri"/>
              </a:rPr>
              <a:t>tutionFees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};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multiple object for the class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9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cs typeface="Calibri"/>
              </a:rPr>
              <a:t>int main() {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Student </a:t>
            </a:r>
            <a:r>
              <a:rPr lang="en-US" sz="1800" dirty="0" err="1">
                <a:latin typeface="Calibri"/>
                <a:cs typeface="Calibri"/>
              </a:rPr>
              <a:t>studentOne</a:t>
            </a:r>
            <a:r>
              <a:rPr lang="en-US" sz="1800" dirty="0">
                <a:latin typeface="Calibri"/>
                <a:cs typeface="Calibri"/>
              </a:rPr>
              <a:t>;  // creating object of student class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studentOne.studentName</a:t>
            </a:r>
            <a:r>
              <a:rPr lang="en-US" sz="1800" dirty="0">
                <a:latin typeface="Calibri"/>
                <a:cs typeface="Calibri"/>
              </a:rPr>
              <a:t>="Vikash";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studentOne.rollNumber</a:t>
            </a:r>
            <a:r>
              <a:rPr lang="en-US" sz="1800" dirty="0">
                <a:latin typeface="Calibri"/>
                <a:cs typeface="Calibri"/>
              </a:rPr>
              <a:t>=55;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studentOne.tutionFees</a:t>
            </a:r>
            <a:r>
              <a:rPr lang="en-US" sz="1800" dirty="0">
                <a:latin typeface="Calibri"/>
                <a:cs typeface="Calibri"/>
              </a:rPr>
              <a:t>=400000.00;</a:t>
            </a:r>
            <a:endParaRPr lang="en-US" sz="1800" dirty="0">
              <a:cs typeface="Calibri"/>
            </a:endParaRPr>
          </a:p>
          <a:p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name is"&lt;&lt;" "&lt;&lt;</a:t>
            </a:r>
            <a:r>
              <a:rPr lang="en-US" sz="1800" dirty="0" err="1">
                <a:latin typeface="Calibri"/>
                <a:cs typeface="Calibri"/>
              </a:rPr>
              <a:t>studentOne.studentName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  // 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 is used for the next line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roll number is"&lt;&lt;" "&lt;&lt;</a:t>
            </a:r>
            <a:r>
              <a:rPr lang="en-US" sz="1800" dirty="0" err="1">
                <a:latin typeface="Calibri"/>
                <a:cs typeface="Calibri"/>
              </a:rPr>
              <a:t>studentOne.rollNumber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 </a:t>
            </a:r>
            <a:r>
              <a:rPr lang="en-US" sz="1800" dirty="0" err="1">
                <a:latin typeface="Calibri"/>
                <a:cs typeface="Calibri"/>
              </a:rPr>
              <a:t>tution</a:t>
            </a:r>
            <a:r>
              <a:rPr lang="en-US" sz="1800" dirty="0">
                <a:latin typeface="Calibri"/>
                <a:cs typeface="Calibri"/>
              </a:rPr>
              <a:t> fees is"&lt;&lt;" "&lt;&lt;</a:t>
            </a:r>
            <a:r>
              <a:rPr lang="en-US" sz="1800" dirty="0" err="1">
                <a:latin typeface="Calibri"/>
                <a:cs typeface="Calibri"/>
              </a:rPr>
              <a:t>studentOne.tutionFees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multiple object for the class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cs typeface="Calibri"/>
              </a:rPr>
              <a:t>Student </a:t>
            </a:r>
            <a:r>
              <a:rPr lang="en-US" sz="1800" dirty="0" err="1">
                <a:latin typeface="Calibri"/>
                <a:cs typeface="Calibri"/>
              </a:rPr>
              <a:t>studentTwo</a:t>
            </a:r>
            <a:r>
              <a:rPr lang="en-US" sz="1800" dirty="0">
                <a:latin typeface="Calibri"/>
                <a:cs typeface="Calibri"/>
              </a:rPr>
              <a:t>;  // creating object of student class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studentTwo.studentName</a:t>
            </a:r>
            <a:r>
              <a:rPr lang="en-US" sz="1800" dirty="0">
                <a:latin typeface="Calibri"/>
                <a:cs typeface="Calibri"/>
              </a:rPr>
              <a:t>="Mukesh";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studentTwo.rollNumber</a:t>
            </a:r>
            <a:r>
              <a:rPr lang="en-US" sz="1800" dirty="0">
                <a:latin typeface="Calibri"/>
                <a:cs typeface="Calibri"/>
              </a:rPr>
              <a:t>=44;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studentTwo.tutionFees</a:t>
            </a:r>
            <a:r>
              <a:rPr lang="en-US" sz="1800" dirty="0">
                <a:latin typeface="Calibri"/>
                <a:cs typeface="Calibri"/>
              </a:rPr>
              <a:t>=500000.00;</a:t>
            </a:r>
            <a:endParaRPr lang="en-US" sz="1800" dirty="0"/>
          </a:p>
          <a:p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name is"&lt;&lt;" "&lt;&lt;</a:t>
            </a:r>
            <a:r>
              <a:rPr lang="en-US" sz="1800" dirty="0" err="1">
                <a:latin typeface="Calibri"/>
                <a:cs typeface="Calibri"/>
              </a:rPr>
              <a:t>studentTwo.studentName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  // 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 is used for the next line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roll number is"&lt;&lt;" "&lt;&lt;</a:t>
            </a:r>
            <a:r>
              <a:rPr lang="en-US" sz="1800" dirty="0" err="1">
                <a:latin typeface="Calibri"/>
                <a:cs typeface="Calibri"/>
              </a:rPr>
              <a:t>studentTwo.rollNumber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 </a:t>
            </a:r>
            <a:r>
              <a:rPr lang="en-US" sz="1800" dirty="0" err="1">
                <a:latin typeface="Calibri"/>
                <a:cs typeface="Calibri"/>
              </a:rPr>
              <a:t>tution</a:t>
            </a:r>
            <a:r>
              <a:rPr lang="en-US" sz="1800" dirty="0">
                <a:latin typeface="Calibri"/>
                <a:cs typeface="Calibri"/>
              </a:rPr>
              <a:t> fees is"&lt;&lt;" "&lt;&lt;</a:t>
            </a:r>
            <a:r>
              <a:rPr lang="en-US" sz="1800" dirty="0" err="1">
                <a:latin typeface="Calibri"/>
                <a:cs typeface="Calibri"/>
              </a:rPr>
              <a:t>studentTwo.tutionFees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}</a:t>
            </a:r>
            <a:endParaRPr lang="en-US" sz="1800" dirty="0"/>
          </a:p>
          <a:p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pPr>
              <a:lnSpc>
                <a:spcPct val="150000"/>
              </a:lnSpc>
            </a:pP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  <a:p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multiple object for the class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7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The student name is Vikash</a:t>
            </a:r>
          </a:p>
          <a:p>
            <a:r>
              <a:rPr lang="en-US" sz="1800" dirty="0">
                <a:latin typeface="Calibri"/>
              </a:rPr>
              <a:t>The student roll number is 55</a:t>
            </a:r>
          </a:p>
          <a:p>
            <a:r>
              <a:rPr lang="en-US" sz="1800" dirty="0">
                <a:latin typeface="Calibri"/>
              </a:rPr>
              <a:t>The student </a:t>
            </a:r>
            <a:r>
              <a:rPr lang="en-US" sz="1800" dirty="0" err="1">
                <a:latin typeface="Calibri"/>
              </a:rPr>
              <a:t>tution</a:t>
            </a:r>
            <a:r>
              <a:rPr lang="en-US" sz="1800" dirty="0">
                <a:latin typeface="Calibri"/>
              </a:rPr>
              <a:t> fees is 400000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The student name is Mukesh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The student roll number is 44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The student </a:t>
            </a:r>
            <a:r>
              <a:rPr lang="en-US" sz="1800" dirty="0" err="1">
                <a:latin typeface="Calibri"/>
              </a:rPr>
              <a:t>tution</a:t>
            </a:r>
            <a:r>
              <a:rPr lang="en-US" sz="1800" dirty="0">
                <a:latin typeface="Calibri"/>
              </a:rPr>
              <a:t> fees is 500000</a:t>
            </a:r>
            <a:endParaRPr lang="en-US" dirty="0">
              <a:latin typeface="Calibri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pPr>
              <a:lnSpc>
                <a:spcPct val="150000"/>
              </a:lnSpc>
            </a:pP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  <a:p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5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class Student{   // we are creating class with class keyword</a:t>
            </a:r>
          </a:p>
          <a:p>
            <a:r>
              <a:rPr lang="en-US" sz="1800" dirty="0">
                <a:latin typeface="Calibri"/>
              </a:rPr>
              <a:t>    public:       //Access modifiers</a:t>
            </a:r>
          </a:p>
          <a:p>
            <a:r>
              <a:rPr lang="en-US" sz="1800" dirty="0">
                <a:latin typeface="Calibri"/>
              </a:rPr>
              <a:t>    string </a:t>
            </a:r>
            <a:r>
              <a:rPr lang="en-US" sz="1800" dirty="0" err="1">
                <a:latin typeface="Calibri"/>
              </a:rPr>
              <a:t>studentName</a:t>
            </a:r>
            <a:r>
              <a:rPr lang="en-US" sz="1800" dirty="0">
                <a:latin typeface="Calibri"/>
              </a:rPr>
              <a:t>;    //Data members of the class</a:t>
            </a: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dirty="0" err="1">
                <a:latin typeface="Calibri"/>
              </a:rPr>
              <a:t>rollNumber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dirty="0" err="1">
                <a:latin typeface="Calibri"/>
              </a:rPr>
              <a:t>tutionFees</a:t>
            </a:r>
            <a:r>
              <a:rPr lang="en-US" sz="1800" dirty="0">
                <a:latin typeface="Calibri"/>
              </a:rPr>
              <a:t>;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void </a:t>
            </a:r>
            <a:r>
              <a:rPr lang="en-US" sz="1800" dirty="0" err="1">
                <a:latin typeface="Calibri"/>
              </a:rPr>
              <a:t>studentInfoDisplay</a:t>
            </a:r>
            <a:r>
              <a:rPr lang="en-US" sz="1800" dirty="0">
                <a:latin typeface="Calibri"/>
              </a:rPr>
              <a:t>(){</a:t>
            </a:r>
          </a:p>
          <a:p>
            <a:r>
              <a:rPr lang="en-US" sz="1800" dirty="0">
                <a:latin typeface="Calibri"/>
                <a:cs typeface="Calibri"/>
              </a:rPr>
              <a:t>        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name is"&lt;&lt;" "&lt;&lt;</a:t>
            </a:r>
            <a:r>
              <a:rPr lang="en-US" sz="1800" dirty="0" err="1">
                <a:latin typeface="Calibri"/>
                <a:cs typeface="Calibri"/>
              </a:rPr>
              <a:t>studentName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  // 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 is used for the next line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 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roll number is"&lt;&lt;" "&lt;&lt;</a:t>
            </a:r>
            <a:r>
              <a:rPr lang="en-US" sz="1800" dirty="0" err="1">
                <a:latin typeface="Calibri"/>
                <a:cs typeface="Calibri"/>
              </a:rPr>
              <a:t>rollNumber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 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 </a:t>
            </a:r>
            <a:r>
              <a:rPr lang="en-US" sz="1800" dirty="0" err="1">
                <a:latin typeface="Calibri"/>
                <a:cs typeface="Calibri"/>
              </a:rPr>
              <a:t>tution</a:t>
            </a:r>
            <a:r>
              <a:rPr lang="en-US" sz="1800" dirty="0">
                <a:latin typeface="Calibri"/>
                <a:cs typeface="Calibri"/>
              </a:rPr>
              <a:t> fees is"&lt;&lt;" "&lt;&lt;</a:t>
            </a:r>
            <a:r>
              <a:rPr lang="en-US" sz="1800" dirty="0" err="1">
                <a:latin typeface="Calibri"/>
                <a:cs typeface="Calibri"/>
              </a:rPr>
              <a:t>tutionFees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 }</a:t>
            </a:r>
            <a:endParaRPr lang="en-US" sz="1800" dirty="0"/>
          </a:p>
          <a:p>
            <a:r>
              <a:rPr lang="en-US" sz="1800" dirty="0">
                <a:latin typeface="Calibri"/>
              </a:rPr>
              <a:t>};</a:t>
            </a:r>
            <a:endParaRPr lang="en-US" sz="1800" dirty="0"/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   </a:t>
            </a:r>
          </a:p>
          <a:p>
            <a:br>
              <a:rPr lang="en-US" sz="1800" dirty="0"/>
            </a:b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Function Inside the class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8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cs typeface="Calibri"/>
              </a:rPr>
              <a:t>int main() {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Student </a:t>
            </a:r>
            <a:r>
              <a:rPr lang="en-US" sz="1800" dirty="0" err="1">
                <a:latin typeface="Calibri"/>
                <a:cs typeface="Calibri"/>
              </a:rPr>
              <a:t>studentOne</a:t>
            </a:r>
            <a:r>
              <a:rPr lang="en-US" sz="1800" dirty="0">
                <a:latin typeface="Calibri"/>
                <a:cs typeface="Calibri"/>
              </a:rPr>
              <a:t>;  // creating object of student class</a:t>
            </a:r>
            <a:endParaRPr lang="en-US" sz="1800" dirty="0">
              <a:cs typeface="Calibri"/>
            </a:endParaRPr>
          </a:p>
          <a:p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studentOne.studentName</a:t>
            </a:r>
            <a:r>
              <a:rPr lang="en-US" sz="1800" dirty="0">
                <a:latin typeface="Calibri"/>
                <a:cs typeface="Calibri"/>
              </a:rPr>
              <a:t>="Vikash";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studentOne.rollNumber</a:t>
            </a:r>
            <a:r>
              <a:rPr lang="en-US" sz="1800" dirty="0">
                <a:latin typeface="Calibri"/>
                <a:cs typeface="Calibri"/>
              </a:rPr>
              <a:t>=55;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studentOne.tutionFees</a:t>
            </a:r>
            <a:r>
              <a:rPr lang="en-US" sz="1800" dirty="0">
                <a:latin typeface="Calibri"/>
                <a:cs typeface="Calibri"/>
              </a:rPr>
              <a:t>=400000.00;</a:t>
            </a:r>
            <a:endParaRPr lang="en-US" sz="1800" dirty="0">
              <a:cs typeface="Calibri"/>
            </a:endParaRPr>
          </a:p>
          <a:p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</a:t>
            </a:r>
            <a:r>
              <a:rPr lang="en-US" sz="1800" dirty="0" err="1">
                <a:latin typeface="Calibri"/>
                <a:cs typeface="Calibri"/>
              </a:rPr>
              <a:t>studentOne.studentInfoDisplay</a:t>
            </a:r>
            <a:r>
              <a:rPr lang="en-US" sz="1800" dirty="0">
                <a:latin typeface="Calibri"/>
                <a:cs typeface="Calibri"/>
              </a:rPr>
              <a:t>();</a:t>
            </a:r>
            <a:endParaRPr lang="en-US" sz="1800" dirty="0"/>
          </a:p>
          <a:p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}</a:t>
            </a:r>
            <a:endParaRPr lang="en-US" sz="1800" dirty="0"/>
          </a:p>
          <a:p>
            <a:br>
              <a:rPr lang="en-US" sz="1800" dirty="0"/>
            </a:br>
            <a:endParaRPr lang="en-US" sz="1800" dirty="0"/>
          </a:p>
          <a:p>
            <a:br>
              <a:rPr lang="en-US" sz="1800" dirty="0"/>
            </a:br>
            <a:endParaRPr lang="en-US" sz="1800" dirty="0"/>
          </a:p>
          <a:p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pPr>
              <a:lnSpc>
                <a:spcPct val="150000"/>
              </a:lnSpc>
            </a:pP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br>
              <a:rPr lang="en-US" sz="1800" dirty="0"/>
            </a:br>
            <a:endParaRPr lang="en-US" sz="1800" dirty="0"/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   </a:t>
            </a:r>
          </a:p>
          <a:p>
            <a:br>
              <a:rPr lang="en-US" sz="1800" dirty="0"/>
            </a:b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Function inside the class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3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#include &lt;iostream&gt;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#include&lt;string&gt;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using namespace std;</a:t>
            </a: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class Student{   // we are creating class with class keyword</a:t>
            </a:r>
          </a:p>
          <a:p>
            <a:r>
              <a:rPr lang="en-US" sz="1800" dirty="0">
                <a:latin typeface="Calibri"/>
              </a:rPr>
              <a:t>    public:       //Access modifiers</a:t>
            </a:r>
          </a:p>
          <a:p>
            <a:r>
              <a:rPr lang="en-US" sz="1800" dirty="0">
                <a:latin typeface="Calibri"/>
              </a:rPr>
              <a:t>    string </a:t>
            </a:r>
            <a:r>
              <a:rPr lang="en-US" sz="1800" err="1">
                <a:latin typeface="Calibri"/>
              </a:rPr>
              <a:t>studentName</a:t>
            </a:r>
            <a:r>
              <a:rPr lang="en-US" sz="1800" dirty="0">
                <a:latin typeface="Calibri"/>
              </a:rPr>
              <a:t>;    //Data members of the class</a:t>
            </a: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dirty="0" err="1">
                <a:latin typeface="Calibri"/>
              </a:rPr>
              <a:t>rollNumber</a:t>
            </a:r>
            <a:r>
              <a:rPr lang="en-US" sz="1800" dirty="0">
                <a:latin typeface="Calibri"/>
              </a:rPr>
              <a:t>;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err="1">
                <a:latin typeface="Calibri"/>
              </a:rPr>
              <a:t>tutionFees</a:t>
            </a:r>
            <a:r>
              <a:rPr lang="en-US" sz="1800" dirty="0">
                <a:latin typeface="Calibri"/>
              </a:rPr>
              <a:t>;</a:t>
            </a: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void </a:t>
            </a:r>
            <a:r>
              <a:rPr lang="en-US" sz="1800" err="1">
                <a:latin typeface="Calibri"/>
              </a:rPr>
              <a:t>studentInfoDisplay</a:t>
            </a:r>
            <a:r>
              <a:rPr lang="en-US" sz="1800" dirty="0">
                <a:latin typeface="Calibri"/>
              </a:rPr>
              <a:t>();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};</a:t>
            </a: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function outside the class</a:t>
            </a:r>
          </a:p>
        </p:txBody>
      </p:sp>
    </p:spTree>
    <p:extLst>
      <p:ext uri="{BB962C8B-B14F-4D97-AF65-F5344CB8AC3E}">
        <p14:creationId xmlns:p14="http://schemas.microsoft.com/office/powerpoint/2010/main" val="103661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cs typeface="Calibri"/>
              </a:rPr>
              <a:t>void Student :: </a:t>
            </a:r>
            <a:r>
              <a:rPr lang="en-US" sz="1800" dirty="0" err="1">
                <a:latin typeface="Calibri"/>
                <a:cs typeface="Calibri"/>
              </a:rPr>
              <a:t>studentInfoDisplay</a:t>
            </a:r>
            <a:r>
              <a:rPr lang="en-US" sz="1800" dirty="0">
                <a:latin typeface="Calibri"/>
                <a:cs typeface="Calibri"/>
              </a:rPr>
              <a:t>(){  // methods defined outside  the class</a:t>
            </a:r>
            <a:endParaRPr lang="en-US" sz="1800" dirty="0"/>
          </a:p>
          <a:p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 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name is"&lt;&lt;" "&lt;&lt;</a:t>
            </a:r>
            <a:r>
              <a:rPr lang="en-US" sz="1800" dirty="0" err="1">
                <a:latin typeface="Calibri"/>
                <a:cs typeface="Calibri"/>
              </a:rPr>
              <a:t>studentName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  // 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 is used for the next line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 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roll number is"&lt;&lt;" "&lt;&lt;</a:t>
            </a:r>
            <a:r>
              <a:rPr lang="en-US" sz="1800" dirty="0" err="1">
                <a:latin typeface="Calibri"/>
                <a:cs typeface="Calibri"/>
              </a:rPr>
              <a:t>rollNumber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 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 </a:t>
            </a:r>
            <a:r>
              <a:rPr lang="en-US" sz="1800" dirty="0" err="1">
                <a:latin typeface="Calibri"/>
                <a:cs typeface="Calibri"/>
              </a:rPr>
              <a:t>tution</a:t>
            </a:r>
            <a:r>
              <a:rPr lang="en-US" sz="1800" dirty="0">
                <a:latin typeface="Calibri"/>
                <a:cs typeface="Calibri"/>
              </a:rPr>
              <a:t> fees is"&lt;&lt;" "&lt;&lt;</a:t>
            </a:r>
            <a:r>
              <a:rPr lang="en-US" sz="1800" dirty="0" err="1">
                <a:latin typeface="Calibri"/>
                <a:cs typeface="Calibri"/>
              </a:rPr>
              <a:t>tutionFees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}</a:t>
            </a:r>
            <a:endParaRPr lang="en-US" sz="1800" dirty="0"/>
          </a:p>
          <a:p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function outside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1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cs typeface="Calibri"/>
              </a:rPr>
              <a:t>int main() {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Student </a:t>
            </a:r>
            <a:r>
              <a:rPr lang="en-US" sz="1800" dirty="0" err="1">
                <a:latin typeface="Calibri"/>
                <a:cs typeface="Calibri"/>
              </a:rPr>
              <a:t>studentOne</a:t>
            </a:r>
            <a:r>
              <a:rPr lang="en-US" sz="1800" dirty="0">
                <a:latin typeface="Calibri"/>
                <a:cs typeface="Calibri"/>
              </a:rPr>
              <a:t>;  // creating object of student class</a:t>
            </a:r>
            <a:endParaRPr lang="en-US" sz="1800" dirty="0"/>
          </a:p>
          <a:p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studentOne.studentName</a:t>
            </a:r>
            <a:r>
              <a:rPr lang="en-US" sz="1800" dirty="0">
                <a:latin typeface="Calibri"/>
                <a:cs typeface="Calibri"/>
              </a:rPr>
              <a:t>="Vikash";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studentOne.rollNumber</a:t>
            </a:r>
            <a:r>
              <a:rPr lang="en-US" sz="1800" dirty="0">
                <a:latin typeface="Calibri"/>
                <a:cs typeface="Calibri"/>
              </a:rPr>
              <a:t>=55;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studentOne.tutionFees</a:t>
            </a:r>
            <a:r>
              <a:rPr lang="en-US" sz="1800" dirty="0">
                <a:latin typeface="Calibri"/>
                <a:cs typeface="Calibri"/>
              </a:rPr>
              <a:t>=400000.00;</a:t>
            </a:r>
            <a:endParaRPr lang="en-US" sz="1800" dirty="0"/>
          </a:p>
          <a:p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</a:t>
            </a:r>
            <a:r>
              <a:rPr lang="en-US" sz="1800" dirty="0" err="1">
                <a:latin typeface="Calibri"/>
                <a:cs typeface="Calibri"/>
              </a:rPr>
              <a:t>studentOne.studentInfoDisplay</a:t>
            </a:r>
            <a:r>
              <a:rPr lang="en-US" sz="1800" dirty="0">
                <a:latin typeface="Calibri"/>
                <a:cs typeface="Calibri"/>
              </a:rPr>
              <a:t>();</a:t>
            </a: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  <a:p>
            <a:r>
              <a:rPr lang="en-US" sz="1800" dirty="0"/>
              <a:t>}</a:t>
            </a:r>
            <a:endParaRPr lang="en-US" sz="1800" dirty="0">
              <a:latin typeface="Calibri"/>
              <a:cs typeface="Calibri"/>
            </a:endParaRPr>
          </a:p>
          <a:p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  <a:p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function outside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0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endParaRPr lang="en-US" sz="18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18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-US" sz="1800" dirty="0">
                <a:latin typeface="Calibri"/>
              </a:rPr>
              <a:t>Write a C++ Program to find Factorial of a number using class. Here’s simple C++ Program to    find Factorial of a number using class in C++ Programming Language.</a:t>
            </a:r>
            <a:endParaRPr lang="en-US" sz="1800">
              <a:latin typeface="Calibri"/>
              <a:cs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2.  Write a C++ Program to find Sum of odd numbers between 1 and 100 using class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Practice Questions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2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A) </a:t>
            </a:r>
            <a:endParaRPr lang="e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B)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C)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D)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E)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cs typeface="Calibri"/>
              </a:rPr>
              <a:t>3.Write a C++ Program To Calculate Electricity Bill Of Person using Class. Here’s a          Simple Program To Calculate Electricity Bill Of Person using Class in C++ Programming   Language</a:t>
            </a:r>
            <a:endParaRPr lang="en-US" sz="1800">
              <a:cs typeface="Calibri"/>
            </a:endParaRPr>
          </a:p>
          <a:p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To Calculate Electricity Bill Of Person using </a:t>
            </a:r>
            <a:r>
              <a:rPr lang="en-US" sz="1800" dirty="0" err="1">
                <a:latin typeface="Calibri"/>
                <a:cs typeface="Calibri"/>
              </a:rPr>
              <a:t>Class,first</a:t>
            </a:r>
            <a:r>
              <a:rPr lang="en-US" sz="1800" dirty="0">
                <a:latin typeface="Calibri"/>
                <a:cs typeface="Calibri"/>
              </a:rPr>
              <a:t> we have to create and call  get() function to take input details of the customer.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After get( ) , we create and call a new function </a:t>
            </a:r>
            <a:r>
              <a:rPr lang="en-US" sz="1800" dirty="0" err="1">
                <a:latin typeface="Calibri"/>
                <a:cs typeface="Calibri"/>
              </a:rPr>
              <a:t>i.e</a:t>
            </a:r>
            <a:r>
              <a:rPr lang="en-US" sz="1800" dirty="0">
                <a:latin typeface="Calibri"/>
                <a:cs typeface="Calibri"/>
              </a:rPr>
              <a:t>  </a:t>
            </a:r>
            <a:r>
              <a:rPr lang="en-US" sz="1800" dirty="0" err="1">
                <a:latin typeface="Calibri"/>
                <a:cs typeface="Calibri"/>
              </a:rPr>
              <a:t>calc_bill</a:t>
            </a:r>
            <a:r>
              <a:rPr lang="en-US" sz="1800" dirty="0">
                <a:latin typeface="Calibri"/>
                <a:cs typeface="Calibri"/>
              </a:rPr>
              <a:t>( ) to calculate the total bill of the customer on the behalf of units consumed by the customer .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At last , we call the put( ) function to print or display customer or person electricity bill on the screen.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100 RS. 1.20 per unit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200 RS. 2 per unit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300 RS. 3 per unit</a:t>
            </a:r>
            <a:endParaRPr lang="en-US" sz="1800" dirty="0"/>
          </a:p>
          <a:p>
            <a:br>
              <a:rPr lang="en-US" sz="1800" dirty="0"/>
            </a:br>
            <a:endParaRPr lang="en-US" sz="1800" dirty="0"/>
          </a:p>
          <a:p>
            <a:pPr marL="285750" indent="-285750">
              <a:buFont typeface="Arial,Sans-Serif"/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Font typeface="Arial,Sans-Serif"/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br>
              <a:rPr lang="en-US" sz="1800" dirty="0"/>
            </a:br>
            <a:endParaRPr lang="en-US" sz="1800" dirty="0"/>
          </a:p>
          <a:p>
            <a:pPr marL="285750" indent="-285750">
              <a:buChar char="•"/>
            </a:pPr>
            <a:br>
              <a:rPr lang="en-US" sz="1800" dirty="0"/>
            </a:br>
            <a:endParaRPr lang="en-US" sz="1800" dirty="0"/>
          </a:p>
          <a:p>
            <a:pPr marL="285750" indent="-285750">
              <a:buChar char="•"/>
            </a:pPr>
            <a:br>
              <a:rPr lang="en-US" sz="1800" dirty="0"/>
            </a:br>
            <a:endParaRPr lang="en-US" sz="1800" dirty="0"/>
          </a:p>
          <a:p>
            <a:pPr marL="285750" indent="-285750">
              <a:buChar char="•"/>
            </a:pPr>
            <a:br>
              <a:rPr lang="en-US" sz="1800" dirty="0"/>
            </a:br>
            <a:endParaRPr lang="en-US" sz="1800" dirty="0"/>
          </a:p>
          <a:p>
            <a:pPr>
              <a:buChar char="•"/>
            </a:pPr>
            <a:endParaRPr lang="en-US" sz="1800" dirty="0">
              <a:latin typeface="Calibri"/>
            </a:endParaRPr>
          </a:p>
          <a:p>
            <a:pPr>
              <a:buChar char="•"/>
            </a:pP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Practice Questions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02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-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ea typeface="Calibri"/>
                <a:cs typeface="Calibri"/>
              </a:rPr>
              <a:t>Class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Object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Explaining class and object with example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Creating class function inside the class.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Creating Class function Outside the class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Practice Questions</a:t>
            </a: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Class and Object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dirty="0">
              <a:latin typeface="Calibri"/>
            </a:endParaRPr>
          </a:p>
          <a:p>
            <a:r>
              <a:rPr lang="en" sz="1800" b="1" dirty="0">
                <a:latin typeface="Calibri"/>
              </a:rPr>
              <a:t>A class</a:t>
            </a:r>
            <a:r>
              <a:rPr lang="en" sz="1800" dirty="0">
                <a:latin typeface="Calibri"/>
              </a:rPr>
              <a:t> in C++ is the building block, that leads to Object-Oriented programming. It is a user-defined data type, which holds its own data members and member functions, which can be accessed and used by creating an instance of that class. A C++ class is like a blueprint for an object.</a:t>
            </a:r>
            <a:endParaRPr lang="en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b="1" dirty="0">
                <a:latin typeface="Calibri"/>
              </a:rPr>
              <a:t>An Object</a:t>
            </a:r>
            <a:r>
              <a:rPr lang="en" sz="1800" dirty="0">
                <a:latin typeface="Calibri"/>
              </a:rPr>
              <a:t> is an instance of a Class. When a class is defined, no memory is allocated but when it is instantiated (i.e. an object is created) memory is allocated</a:t>
            </a:r>
            <a:endParaRPr lang="en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b="1" dirty="0">
                <a:solidFill>
                  <a:srgbClr val="FFFFFF"/>
                </a:solidFill>
                <a:latin typeface="Calibri"/>
                <a:cs typeface="Calibri"/>
              </a:rPr>
              <a:t>Class and Object Example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en" sz="1800" b="1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3C9C30C3-FE13-47E0-8EA0-C01B1C30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02" y="806569"/>
            <a:ext cx="8650137" cy="39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9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Calibri"/>
              </a:rPr>
              <a:t>#include &lt;iostream&gt;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/>
              </a:rPr>
              <a:t>#include&lt;string&gt;</a:t>
            </a:r>
          </a:p>
          <a:p>
            <a:r>
              <a:rPr lang="en-US" sz="1800" dirty="0">
                <a:latin typeface="Calibri"/>
              </a:rPr>
              <a:t>using namespace std;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class Student{   // we are creating class with class keyword</a:t>
            </a:r>
          </a:p>
          <a:p>
            <a:r>
              <a:rPr lang="en-US" sz="1800" dirty="0">
                <a:latin typeface="Calibri"/>
              </a:rPr>
              <a:t>    public:       //Access modifiers</a:t>
            </a:r>
          </a:p>
          <a:p>
            <a:r>
              <a:rPr lang="en-US" sz="1800" dirty="0">
                <a:latin typeface="Calibri"/>
              </a:rPr>
              <a:t>    string </a:t>
            </a:r>
            <a:r>
              <a:rPr lang="en-US" sz="1800" dirty="0" err="1">
                <a:latin typeface="Calibri"/>
              </a:rPr>
              <a:t>studentName</a:t>
            </a:r>
            <a:r>
              <a:rPr lang="en-US" sz="1800" dirty="0">
                <a:latin typeface="Calibri"/>
              </a:rPr>
              <a:t>;    //Data members of the class</a:t>
            </a: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dirty="0" err="1">
                <a:latin typeface="Calibri"/>
              </a:rPr>
              <a:t>rollNumber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dirty="0" err="1">
                <a:latin typeface="Calibri"/>
              </a:rPr>
              <a:t>tutionFess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};</a:t>
            </a:r>
          </a:p>
          <a:p>
            <a:br>
              <a:rPr lang="en-US" dirty="0"/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Class and Object example</a:t>
            </a:r>
          </a:p>
        </p:txBody>
      </p:sp>
    </p:spTree>
    <p:extLst>
      <p:ext uri="{BB962C8B-B14F-4D97-AF65-F5344CB8AC3E}">
        <p14:creationId xmlns:p14="http://schemas.microsoft.com/office/powerpoint/2010/main" val="247973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cs typeface="Calibri"/>
              </a:rPr>
              <a:t>int main() {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Student </a:t>
            </a:r>
            <a:r>
              <a:rPr lang="en-US" sz="1800" dirty="0" err="1">
                <a:latin typeface="Calibri"/>
                <a:cs typeface="Calibri"/>
              </a:rPr>
              <a:t>studentOne</a:t>
            </a:r>
            <a:r>
              <a:rPr lang="en-US" sz="1800" dirty="0">
                <a:latin typeface="Calibri"/>
                <a:cs typeface="Calibri"/>
              </a:rPr>
              <a:t>;  // creating object of student class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studentOne.studentName</a:t>
            </a:r>
            <a:r>
              <a:rPr lang="en-US" sz="1800" dirty="0">
                <a:latin typeface="Calibri"/>
                <a:cs typeface="Calibri"/>
              </a:rPr>
              <a:t>="Vikash";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studentOne.rollNumber</a:t>
            </a:r>
            <a:r>
              <a:rPr lang="en-US" sz="1800" dirty="0">
                <a:latin typeface="Calibri"/>
                <a:cs typeface="Calibri"/>
              </a:rPr>
              <a:t>=55;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studentOne.tutionFess</a:t>
            </a:r>
            <a:r>
              <a:rPr lang="en-US" sz="1800" dirty="0">
                <a:latin typeface="Calibri"/>
                <a:cs typeface="Calibri"/>
              </a:rPr>
              <a:t>=400000.00;</a:t>
            </a:r>
            <a:endParaRPr lang="en-US" sz="1800" dirty="0"/>
          </a:p>
          <a:p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name is"&lt;&lt;" "&lt;&lt;</a:t>
            </a:r>
            <a:r>
              <a:rPr lang="en-US" sz="1800" dirty="0" err="1">
                <a:latin typeface="Calibri"/>
                <a:cs typeface="Calibri"/>
              </a:rPr>
              <a:t>studentOne.studentName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  // 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 is used    for the next line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roll number is"&lt;&lt;" "&lt;&lt;</a:t>
            </a:r>
            <a:r>
              <a:rPr lang="en-US" sz="1800" dirty="0" err="1">
                <a:latin typeface="Calibri"/>
                <a:cs typeface="Calibri"/>
              </a:rPr>
              <a:t>studentOne.rollNumber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 </a:t>
            </a:r>
            <a:r>
              <a:rPr lang="en-US" sz="1800" dirty="0" err="1">
                <a:latin typeface="Calibri"/>
                <a:cs typeface="Calibri"/>
              </a:rPr>
              <a:t>tution</a:t>
            </a:r>
            <a:r>
              <a:rPr lang="en-US" sz="1800" dirty="0">
                <a:latin typeface="Calibri"/>
                <a:cs typeface="Calibri"/>
              </a:rPr>
              <a:t> fees is"&lt;&lt;" "&lt;&lt;</a:t>
            </a:r>
            <a:r>
              <a:rPr lang="en-US" sz="1800" dirty="0" err="1">
                <a:latin typeface="Calibri"/>
                <a:cs typeface="Calibri"/>
              </a:rPr>
              <a:t>studentOne.tutionFess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>
              <a:cs typeface="Calibri"/>
            </a:endParaRPr>
          </a:p>
          <a:p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}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Class and Object example</a:t>
            </a:r>
          </a:p>
        </p:txBody>
      </p:sp>
    </p:spTree>
    <p:extLst>
      <p:ext uri="{BB962C8B-B14F-4D97-AF65-F5344CB8AC3E}">
        <p14:creationId xmlns:p14="http://schemas.microsoft.com/office/powerpoint/2010/main" val="237526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Output</a:t>
            </a:r>
            <a:endParaRPr lang="en-US" sz="1800" b="1" dirty="0"/>
          </a:p>
          <a:p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The student name is Vikash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The student roll number is 55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The student </a:t>
            </a:r>
            <a:r>
              <a:rPr lang="en-US" sz="1800" dirty="0" err="1">
                <a:latin typeface="Calibri"/>
                <a:cs typeface="Calibri"/>
              </a:rPr>
              <a:t>tution</a:t>
            </a:r>
            <a:r>
              <a:rPr lang="en-US" sz="1800" dirty="0">
                <a:latin typeface="Calibri"/>
                <a:cs typeface="Calibri"/>
              </a:rPr>
              <a:t> fees is 400000</a:t>
            </a:r>
            <a:endParaRPr lang="en-US" sz="1800" dirty="0"/>
          </a:p>
          <a:p>
            <a:pPr>
              <a:lnSpc>
                <a:spcPct val="150000"/>
              </a:lnSpc>
            </a:pP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Class and Object example</a:t>
            </a:r>
          </a:p>
        </p:txBody>
      </p:sp>
    </p:spTree>
    <p:extLst>
      <p:ext uri="{BB962C8B-B14F-4D97-AF65-F5344CB8AC3E}">
        <p14:creationId xmlns:p14="http://schemas.microsoft.com/office/powerpoint/2010/main" val="1279055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742</Words>
  <Application>Microsoft Office PowerPoint</Application>
  <PresentationFormat>On-screen Show (16:9)</PresentationFormat>
  <Paragraphs>124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Class and Object</vt:lpstr>
      <vt:lpstr>Class and Object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Mukesh Dubey</cp:lastModifiedBy>
  <cp:revision>1723</cp:revision>
  <dcterms:modified xsi:type="dcterms:W3CDTF">2021-01-31T08:44:18Z</dcterms:modified>
</cp:coreProperties>
</file>