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6" r:id="rId35"/>
    <p:sldId id="417" r:id="rId36"/>
    <p:sldId id="418" r:id="rId37"/>
    <p:sldId id="419" r:id="rId38"/>
    <p:sldId id="420" r:id="rId39"/>
    <p:sldId id="422" r:id="rId40"/>
    <p:sldId id="421" r:id="rId41"/>
    <p:sldId id="423" r:id="rId42"/>
    <p:sldId id="424" r:id="rId43"/>
    <p:sldId id="426" r:id="rId44"/>
    <p:sldId id="427" r:id="rId45"/>
    <p:sldId id="428" r:id="rId46"/>
    <p:sldId id="429" r:id="rId47"/>
    <p:sldId id="430" r:id="rId48"/>
    <p:sldId id="431" r:id="rId49"/>
    <p:sldId id="432" r:id="rId50"/>
    <p:sldId id="433" r:id="rId51"/>
    <p:sldId id="434" r:id="rId52"/>
    <p:sldId id="435" r:id="rId53"/>
    <p:sldId id="436" r:id="rId54"/>
    <p:sldId id="437" r:id="rId55"/>
    <p:sldId id="438" r:id="rId56"/>
    <p:sldId id="439" r:id="rId57"/>
    <p:sldId id="440" r:id="rId58"/>
    <p:sldId id="441" r:id="rId59"/>
    <p:sldId id="442" r:id="rId60"/>
    <p:sldId id="443" r:id="rId61"/>
    <p:sldId id="444" r:id="rId62"/>
    <p:sldId id="445" r:id="rId63"/>
    <p:sldId id="315" r:id="rId64"/>
    <p:sldId id="316" r:id="rId6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7"/>
      <p:bold r:id="rId68"/>
      <p:italic r:id="rId69"/>
      <p:boldItalic r:id="rId70"/>
    </p:embeddedFont>
    <p:embeddedFont>
      <p:font typeface="Consolas" panose="020B0609020204030204" pitchFamily="49" charset="0"/>
      <p:regular r:id="rId71"/>
      <p:bold r:id="rId72"/>
      <p:italic r:id="rId73"/>
      <p:boldItalic r:id="rId74"/>
    </p:embeddedFont>
    <p:embeddedFont>
      <p:font typeface="Trebuchet MS" panose="020B0603020202020204" pitchFamily="34" charset="0"/>
      <p:regular r:id="rId75"/>
      <p:bold r:id="rId76"/>
      <p:italic r:id="rId77"/>
      <p:boldItalic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2" roundtripDataSignature="AMtx7miqMEGTkCH0cdfB28s8BoGmxIzW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F06F2-65BB-45EE-900E-F30A9DF8D26D}" v="642" dt="2021-03-06T06:51:37.410"/>
    <p1510:client id="{13AA2E27-C8C3-48E4-B3EE-9B6C90C979B6}" v="9" dt="2021-03-04T03:28:30.713"/>
    <p1510:client id="{4C31903B-A8BA-48C3-9042-92CA435F74B0}" v="525" dt="2021-03-02T10:47:28.487"/>
    <p1510:client id="{7CD11C6D-80A6-469B-902C-29FB7E3A3A17}" v="677" dt="2021-03-05T17:58:47.471"/>
    <p1510:client id="{C513740F-FD98-41AA-936F-7E735873181B}" v="255" dt="2021-02-03T15:10:43.748"/>
    <p1510:client id="{CBBBCD4E-ACCB-4B3D-8138-C8A5EC1D7C00}" v="240" dt="2021-02-03T14:37:44.023"/>
    <p1510:client id="{D03D55A7-4C5E-4F79-ABA9-F0B43DA15FB0}" v="186" dt="2021-02-27T09:56:57.845"/>
    <p1510:client id="{DD5D4939-3D15-497D-A682-389197773736}" v="355" dt="2021-02-27T07:26:33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46" autoAdjust="0"/>
  </p:normalViewPr>
  <p:slideViewPr>
    <p:cSldViewPr snapToGrid="0">
      <p:cViewPr varScale="1">
        <p:scale>
          <a:sx n="75" d="100"/>
          <a:sy n="75" d="100"/>
        </p:scale>
        <p:origin x="-1236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customschemas.google.com/relationships/presentationmetadata" Target="meta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77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6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4.fntdata"/><Relationship Id="rId75" Type="http://schemas.openxmlformats.org/officeDocument/2006/relationships/font" Target="fonts/font9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7.fntdata"/><Relationship Id="rId78" Type="http://schemas.openxmlformats.org/officeDocument/2006/relationships/font" Target="fonts/font12.fntdata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0.fntdata"/><Relationship Id="rId7" Type="http://schemas.openxmlformats.org/officeDocument/2006/relationships/slide" Target="slides/slide6.xml"/><Relationship Id="rId71" Type="http://schemas.openxmlformats.org/officeDocument/2006/relationships/font" Target="fonts/font5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notesMaster" Target="notesMasters/notesMaster1.xml"/><Relationship Id="rId8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02609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5812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2715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4709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8708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55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9322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1136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5388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16813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6540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58464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74842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135860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454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87413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71385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04573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967731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33335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50991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90652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690346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73104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7167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46349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72320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52761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46832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336743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65548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99210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63387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254167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49461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71451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641622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730301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807824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41484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76858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73765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331794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337749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509123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58725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29668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385372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97892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58830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1377209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51530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50741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84001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708574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504138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2" name="Google Shape;502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1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1" name="Google Shape;511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01294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2378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3667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6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7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7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7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4"/>
          <p:cNvSpPr txBox="1">
            <a:spLocks noGrp="1"/>
          </p:cNvSpPr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6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6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" name="Google Shape;23;p6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6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/>
        </p:nvSpPr>
        <p:spPr>
          <a:xfrm>
            <a:off x="1057272" y="1288764"/>
            <a:ext cx="1700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2142"/>
              </a:lnSpc>
              <a:buSzPts val="1400"/>
            </a:pPr>
            <a:r>
              <a:rPr lang="en-US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ex</a:t>
            </a:r>
            <a:endParaRPr lang="en-US" sz="1400" b="0" i="0" u="none" strike="noStrike" cap="none" dirty="0">
              <a:solidFill>
                <a:srgbClr val="FFFFFF"/>
              </a:solidFill>
              <a:latin typeface="Trebuchet MS"/>
              <a:ea typeface="Trebuchet MS"/>
              <a:cs typeface="Trebuchet MS"/>
            </a:endParaRPr>
          </a:p>
        </p:txBody>
      </p:sp>
      <p:pic>
        <p:nvPicPr>
          <p:cNvPr id="64" name="Google Shape;64;p1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5235" y="1161385"/>
            <a:ext cx="3405963" cy="282072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/>
        </p:nvSpPr>
        <p:spPr>
          <a:xfrm>
            <a:off x="429142" y="2217806"/>
            <a:ext cx="4167963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000" b="1" dirty="0"/>
              <a:t>C++ Revision</a:t>
            </a:r>
            <a:endParaRPr lang="en-US" sz="2000" b="1" i="0" u="none" strike="noStrike" cap="none" dirty="0">
              <a:solidFill>
                <a:srgbClr val="000000"/>
              </a:solidFill>
              <a:ea typeface="Arial"/>
              <a:cs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10160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4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882966"/>
            <a:ext cx="8952289" cy="412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>
              <a:latin typeface="Calibri"/>
            </a:endParaRPr>
          </a:p>
          <a:p>
            <a:r>
              <a:rPr lang="en-US" sz="1800">
                <a:latin typeface="Calibri"/>
              </a:rPr>
              <a:t> How structures and classes in C++ differ?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a) In Structures, members are public by default whereas, in Classes, they are private by default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b) In Structures, members are private by default whereas, in Classes, they are public by default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c) Structures by default hide every member whereas classes do not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d) Structures cannot have private members whereas classes can have</a:t>
            </a:r>
            <a:endParaRPr lang="en-US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655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4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882966"/>
            <a:ext cx="8952289" cy="412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>
                <a:latin typeface="Calibri"/>
              </a:rPr>
              <a:t>  How structures and classes in C++ differ?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 b="1">
                <a:solidFill>
                  <a:srgbClr val="FF0000"/>
                </a:solidFill>
                <a:latin typeface="Calibri"/>
              </a:rPr>
              <a:t>a) In Structures, members are public by default whereas, in Classes, they are private by default</a:t>
            </a:r>
            <a:endParaRPr lang="en-US" b="1">
              <a:solidFill>
                <a:srgbClr val="FF0000"/>
              </a:solidFill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b) In Structures, members are private by default whereas, in Classes, they are public by default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c) Structures by default hide every member whereas classes do not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d) Structures cannot have private members whereas classes can have</a:t>
            </a:r>
            <a:endParaRPr lang="en-US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b="1">
                <a:solidFill>
                  <a:srgbClr val="FF0000"/>
                </a:solidFill>
                <a:latin typeface="Calibri"/>
              </a:rPr>
              <a:t>Explanation: Structure members are public by default whereas, class members are private by default. Both of them can have private and public members.</a:t>
            </a:r>
            <a:endParaRPr lang="en-US" b="1">
              <a:solidFill>
                <a:srgbClr val="FF0000"/>
              </a:solidFill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769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4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882966"/>
            <a:ext cx="8952289" cy="412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>
                <a:latin typeface="Calibri"/>
              </a:rPr>
              <a:t>  How structures and classes in C++ differ?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 b="1">
                <a:solidFill>
                  <a:srgbClr val="FF0000"/>
                </a:solidFill>
                <a:latin typeface="Calibri"/>
              </a:rPr>
              <a:t>a) In Structures, members are public by default whereas, in Classes, they are private by default</a:t>
            </a:r>
            <a:endParaRPr lang="en-US" b="1">
              <a:solidFill>
                <a:srgbClr val="FF0000"/>
              </a:solidFill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b) In Structures, members are private by default whereas, in Classes, they are public by default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c) Structures by default hide every member whereas classes do not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d) Structures cannot have private members whereas classes can have</a:t>
            </a:r>
            <a:endParaRPr lang="en-US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b="1">
                <a:solidFill>
                  <a:srgbClr val="FF0000"/>
                </a:solidFill>
                <a:latin typeface="Calibri"/>
              </a:rPr>
              <a:t>Explanation: Structure members are public by default whereas, class members are private by default. Both of them can have private and public members.</a:t>
            </a:r>
            <a:endParaRPr lang="en-US" b="1">
              <a:solidFill>
                <a:srgbClr val="FF0000"/>
              </a:solidFill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5681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5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634957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>
                <a:latin typeface="Calibri"/>
              </a:rPr>
              <a:t>What will be the output of the following C++ code?</a:t>
            </a:r>
            <a:r>
              <a:rPr lang="en-US" sz="1800" b="1" dirty="0">
                <a:latin typeface="Calibri"/>
              </a:rPr>
              <a:t>  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class Test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{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    static int x;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  public: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    Test() { x++; }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    static int getX() {return x;}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};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int Test::x = 0;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int main()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{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    cout &lt;&lt; Test::getX() &lt;&lt; " ";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    Test t[5];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    cout &lt;&lt; Test::getX();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}</a:t>
            </a:r>
            <a:endParaRPr lang="en-US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088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5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634957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>
                <a:latin typeface="Calibri"/>
              </a:rPr>
              <a:t>a) 0 0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b) 5 0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c) 0 5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d) 5 5</a:t>
            </a:r>
            <a:endParaRPr lang="en-US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9831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5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634957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>
              <a:latin typeface="Calibri"/>
            </a:endParaRPr>
          </a:p>
          <a:p>
            <a:r>
              <a:rPr lang="en-US" sz="1800">
                <a:latin typeface="Calibri"/>
              </a:rPr>
              <a:t>a) 0 0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b) 5 0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 b="1">
                <a:solidFill>
                  <a:srgbClr val="FF0000"/>
                </a:solidFill>
                <a:latin typeface="Calibri"/>
              </a:rPr>
              <a:t>c) 0 5</a:t>
            </a:r>
            <a:endParaRPr lang="en-US" b="1">
              <a:solidFill>
                <a:srgbClr val="FF0000"/>
              </a:solidFill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d) 5 5</a:t>
            </a:r>
            <a:endParaRPr lang="en-US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b="1">
                <a:solidFill>
                  <a:srgbClr val="FF0000"/>
                </a:solidFill>
                <a:latin typeface="Calibri"/>
              </a:rPr>
              <a:t>Explanation: Static function can be called without using objects therefore the first call is fine. Next when we are creating 5 objects of the class then value of x is updated each time and as static variables are global to class therefore each updation of x is reflected back to each object hence value of x is 5.</a:t>
            </a:r>
            <a:endParaRPr lang="en-US" b="1">
              <a:solidFill>
                <a:srgbClr val="FF0000"/>
              </a:solidFill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6419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6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>
              <a:latin typeface="Calibri"/>
            </a:endParaRPr>
          </a:p>
          <a:p>
            <a:r>
              <a:rPr lang="en-US" sz="1800">
                <a:latin typeface="Calibri"/>
              </a:rPr>
              <a:t>Which of the following is correct about static variables?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a) Static functions do not support polymorphism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b) Static data members cannot be accessed by non-static member functions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c) Static data members functions can access only static data members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d) Static data members functions can access both static and non-static data members</a:t>
            </a:r>
            <a:endParaRPr lang="en-US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2479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6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>
              <a:latin typeface="Calibri"/>
            </a:endParaRPr>
          </a:p>
          <a:p>
            <a:r>
              <a:rPr lang="en-US" sz="1800">
                <a:latin typeface="Calibri"/>
              </a:rPr>
              <a:t>Which of the following is correct about static variables?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a) Static functions do not support polymorphism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b) Static data members cannot be accessed by non-static member functions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 b="1">
                <a:solidFill>
                  <a:srgbClr val="FF0000"/>
                </a:solidFill>
                <a:latin typeface="Calibri"/>
              </a:rPr>
              <a:t>c) Static data members functions can access only static data members</a:t>
            </a:r>
            <a:endParaRPr lang="en-US" b="1">
              <a:solidFill>
                <a:srgbClr val="FF0000"/>
              </a:solidFill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d) Static data members functions can access both static and non-static data members</a:t>
            </a:r>
            <a:endParaRPr lang="en-US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b="1">
                <a:solidFill>
                  <a:srgbClr val="FF0000"/>
                </a:solidFill>
                <a:latin typeface="Calibri"/>
              </a:rPr>
              <a:t>Explanation: Static member functions can access static data members only. Static member functions can be overloaded. Static data members can be accessed by non-static member functions.</a:t>
            </a:r>
            <a:endParaRPr lang="en-US" b="1">
              <a:solidFill>
                <a:srgbClr val="FF0000"/>
              </a:solidFill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5082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7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>
                <a:latin typeface="Calibri"/>
              </a:rPr>
              <a:t>What will be the output of the following C++ code?</a:t>
            </a:r>
            <a:endParaRPr lang="en-US" b="1">
              <a:latin typeface="Calibri"/>
            </a:endParaRPr>
          </a:p>
          <a:p>
            <a:r>
              <a:rPr lang="en-US" sz="1800" dirty="0">
                <a:latin typeface="Calibri"/>
              </a:rPr>
              <a:t>class Test
</a:t>
            </a:r>
            <a:r>
              <a:rPr lang="en-US" sz="1800">
                <a:latin typeface="Calibri"/>
              </a:rPr>
              <a:t>{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   public: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     void fun();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};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static void Test::fun()   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{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    std::cout&lt;&lt;"fun() is static";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}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int main()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{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    Test::fun();   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    return 0;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}</a:t>
            </a:r>
            <a:endParaRPr lang="en-US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2813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7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>
                <a:latin typeface="Calibri"/>
              </a:rPr>
              <a:t>a) fun() is static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b) Compile-time Error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c) Run-time Error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d) Nothing is printed</a:t>
            </a:r>
            <a:endParaRPr lang="en-US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588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r>
              <a:rPr lang="en-US" sz="2000" dirty="0">
                <a:latin typeface="Calibri"/>
                <a:cs typeface="Calibri"/>
              </a:rPr>
              <a:t>File</a:t>
            </a:r>
          </a:p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</a:rPr>
              <a:t>Opening and Closing of files</a:t>
            </a:r>
            <a:endParaRPr lang="en-US"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</a:rPr>
              <a:t>Modes of file</a:t>
            </a:r>
            <a:endParaRPr lang="en-US"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</a:rPr>
              <a:t>File Stream function</a:t>
            </a:r>
          </a:p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</a:rPr>
              <a:t>Reading and Writing of files</a:t>
            </a:r>
          </a:p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endParaRPr lang="en-US" sz="2000" dirty="0">
              <a:latin typeface="Calibri"/>
              <a:ea typeface="Calibri"/>
              <a:cs typeface="Calibri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endParaRPr lang="en-US" sz="2000" dirty="0">
              <a:latin typeface="Calibri"/>
              <a:ea typeface="Calibri"/>
              <a:cs typeface="Calibri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148856" y="14350"/>
            <a:ext cx="3280144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3000"/>
            </a:pPr>
            <a:r>
              <a:rPr lang="en-US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Quick Recap</a:t>
            </a:r>
            <a:endParaRPr sz="30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7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>
                <a:latin typeface="Calibri"/>
              </a:rPr>
              <a:t>a) fun() is static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 b="1">
                <a:solidFill>
                  <a:srgbClr val="FF0000"/>
                </a:solidFill>
                <a:latin typeface="Calibri"/>
              </a:rPr>
              <a:t>b) Compile-time Error</a:t>
            </a:r>
            <a:endParaRPr lang="en-US" b="1">
              <a:solidFill>
                <a:srgbClr val="FF0000"/>
              </a:solidFill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c) Run-time Error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d) Nothing is printed</a:t>
            </a:r>
            <a:endParaRPr lang="en-US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2628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8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>
                <a:latin typeface="Calibri"/>
              </a:rPr>
              <a:t>class Point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{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    int x, y;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  public: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   Point(int i = 0, int j =0)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   { x = i; y = j;  }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   int getX() const { return x; }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   int getY() {return y;}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}; 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int main()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{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    const Point t;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    cout &lt;&lt; t.getX() &lt;&lt; " ";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    cout &lt;&lt; t.gety();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    return 0;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}</a:t>
            </a: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2023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8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>
              <a:latin typeface="Calibri"/>
            </a:endParaRPr>
          </a:p>
          <a:p>
            <a:r>
              <a:rPr lang="en-US" sz="1800">
                <a:latin typeface="Calibri"/>
              </a:rPr>
              <a:t>a) 0 0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b) Garbage values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c) Compile error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d) Segmentation fault</a:t>
            </a:r>
            <a:endParaRPr lang="en-US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6651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8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>
              <a:latin typeface="Calibri"/>
            </a:endParaRPr>
          </a:p>
          <a:p>
            <a:r>
              <a:rPr lang="en-US" sz="1800">
                <a:latin typeface="Calibri"/>
              </a:rPr>
              <a:t>a) 0 0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b) Garbage values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 b="1">
                <a:solidFill>
                  <a:srgbClr val="FF0000"/>
                </a:solidFill>
                <a:latin typeface="Calibri"/>
              </a:rPr>
              <a:t>c) Compile error</a:t>
            </a:r>
            <a:endParaRPr lang="en-US" b="1">
              <a:solidFill>
                <a:srgbClr val="FF0000"/>
              </a:solidFill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d) Segmentation fault</a:t>
            </a:r>
            <a:endParaRPr lang="en-US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r>
              <a:rPr lang="en-US" sz="1800" b="1">
                <a:solidFill>
                  <a:srgbClr val="FF0000"/>
                </a:solidFill>
                <a:latin typeface="Calibri"/>
              </a:rPr>
              <a:t>Explanation: C++ does not allows a constant object to access any non constant member functions and as getY() is a non constant function and t is a constant object therefore the program gives the error.</a:t>
            </a:r>
            <a:endParaRPr lang="en-US" b="1">
              <a:solidFill>
                <a:srgbClr val="FF0000"/>
              </a:solidFill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3976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38738" y="124724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9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>
              <a:latin typeface="Calibri"/>
            </a:endParaRPr>
          </a:p>
          <a:p>
            <a:r>
              <a:rPr lang="en-US" sz="1800">
                <a:latin typeface="Calibri"/>
              </a:rPr>
              <a:t>What happens if the following program is executed in C and C++?</a:t>
            </a:r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#include&lt;stdio.h&gt; 
</a:t>
            </a:r>
            <a:r>
              <a:rPr lang="en-US" sz="1800">
                <a:latin typeface="Calibri"/>
              </a:rPr>
              <a:t>int main() 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{ 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   foo();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}  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int foo() 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{ 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   printf("Hello"); 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   return 0;  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}</a:t>
            </a:r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3355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38738" y="124724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9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/>
          </a:p>
          <a:p>
            <a:r>
              <a:rPr lang="en-US" sz="1800">
                <a:latin typeface="Calibri"/>
              </a:rPr>
              <a:t>a) Error in both C and C++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b) Warning in both C and C++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c) Error in C++ but Warning in C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d) Error in C but Warning in C++</a:t>
            </a:r>
            <a:endParaRPr lang="en-US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1025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38738" y="124724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9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/>
          </a:p>
          <a:p>
            <a:r>
              <a:rPr lang="en-US" sz="1800">
                <a:latin typeface="Calibri"/>
              </a:rPr>
              <a:t>a) Error in both C and C++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b) Warning in both C and C++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 b="1">
                <a:solidFill>
                  <a:srgbClr val="FF0000"/>
                </a:solidFill>
                <a:latin typeface="Calibri"/>
              </a:rPr>
              <a:t>c) Error in C++ but Warning in C</a:t>
            </a:r>
            <a:endParaRPr lang="en-US" b="1">
              <a:solidFill>
                <a:srgbClr val="FF0000"/>
              </a:solidFill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d) Error in C but Warning in C++</a:t>
            </a:r>
            <a:endParaRPr lang="en-US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78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38738" y="124724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9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/>
          </a:p>
          <a:p>
            <a:endParaRPr lang="en-US" sz="1800" dirty="0"/>
          </a:p>
          <a:p>
            <a:r>
              <a:rPr lang="en-US" sz="1800">
                <a:latin typeface="Calibri"/>
              </a:rPr>
              <a:t>Which of the following type is provided by C++ but not C?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a) int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b) bool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c) float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d) double</a:t>
            </a:r>
            <a:endParaRPr lang="en-US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4690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38738" y="124724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9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/>
          </a:p>
          <a:p>
            <a:endParaRPr lang="en-US" sz="1800" dirty="0"/>
          </a:p>
          <a:p>
            <a:r>
              <a:rPr lang="en-US" sz="1800">
                <a:latin typeface="Calibri"/>
              </a:rPr>
              <a:t>Which of the following type is provided by C++ but not C?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a) int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 b="1">
                <a:solidFill>
                  <a:srgbClr val="FF0000"/>
                </a:solidFill>
                <a:latin typeface="Calibri"/>
              </a:rPr>
              <a:t>b) bool</a:t>
            </a:r>
            <a:endParaRPr lang="en-US" b="1">
              <a:solidFill>
                <a:srgbClr val="FF0000"/>
              </a:solidFill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c) float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d) double</a:t>
            </a:r>
            <a:endParaRPr lang="en-US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6121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38738" y="124724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10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/>
          </a:p>
          <a:p>
            <a:endParaRPr lang="en-US" sz="1800" dirty="0"/>
          </a:p>
          <a:p>
            <a:r>
              <a:rPr lang="en-US" sz="1800">
                <a:latin typeface="Calibri"/>
              </a:rPr>
              <a:t>Which of the following feature is not provided by C?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a) Pointers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b) Structures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c) References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d) Functions</a:t>
            </a:r>
            <a:endParaRPr lang="en-US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7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2137144" y="2072376"/>
            <a:ext cx="4603898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Get Started-</a:t>
            </a:r>
            <a:endParaRPr sz="3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38738" y="124724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10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/>
          </a:p>
          <a:p>
            <a:endParaRPr lang="en-US" sz="1800" dirty="0"/>
          </a:p>
          <a:p>
            <a:r>
              <a:rPr lang="en-US" sz="1800">
                <a:latin typeface="Calibri"/>
              </a:rPr>
              <a:t>Which of the following feature is not provided by C?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a) Pointers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b) Structures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 b="1">
                <a:solidFill>
                  <a:srgbClr val="FF0000"/>
                </a:solidFill>
                <a:latin typeface="Calibri"/>
              </a:rPr>
              <a:t>c) References</a:t>
            </a:r>
            <a:endParaRPr lang="en-US" b="1">
              <a:solidFill>
                <a:srgbClr val="FF0000"/>
              </a:solidFill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d) Functions</a:t>
            </a:r>
            <a:endParaRPr lang="en-US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1908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38738" y="124724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11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/>
          </a:p>
          <a:p>
            <a:r>
              <a:rPr lang="en-US" sz="1800">
                <a:latin typeface="Calibri"/>
              </a:rPr>
              <a:t>What is the correct definition of an array?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a) An array is a series of elements of the same type in contiguous memory locations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b) An array is a series of element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c) An array is a series of elements of the same type placed in non-contiguous memory locations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d) An array is an element of the different type</a:t>
            </a:r>
            <a:endParaRPr lang="en-US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519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38738" y="124724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11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/>
          </a:p>
          <a:p>
            <a:r>
              <a:rPr lang="en-US" sz="1800">
                <a:latin typeface="Calibri"/>
              </a:rPr>
              <a:t>What is the correct definition of an array?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 b="1">
                <a:solidFill>
                  <a:srgbClr val="FF0000"/>
                </a:solidFill>
                <a:latin typeface="Calibri"/>
              </a:rPr>
              <a:t>a) An array is a series of elements of the same type in contiguous memory locations</a:t>
            </a:r>
            <a:endParaRPr lang="en-US" b="1">
              <a:solidFill>
                <a:srgbClr val="FF0000"/>
              </a:solidFill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b) An array is a series of element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c) An array is a series of elements of the same type placed in non-contiguous memory locations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d) An array is an element of the different type</a:t>
            </a:r>
            <a:endParaRPr lang="en-US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0192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38738" y="124724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12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/>
          </a:p>
          <a:p>
            <a:r>
              <a:rPr lang="en-US" sz="1800">
                <a:latin typeface="Calibri"/>
              </a:rPr>
              <a:t>Which of the following gives the memory address of the first element in array?</a:t>
            </a: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a) array[0];</a:t>
            </a:r>
            <a:endParaRPr lang="en-US"/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b) array[1];</a:t>
            </a:r>
            <a:endParaRPr lang="en-US"/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c) array(2);</a:t>
            </a:r>
            <a:endParaRPr lang="en-US"/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solidFill>
                  <a:schemeClr val="tx1"/>
                </a:solidFill>
                <a:latin typeface="Calibri"/>
              </a:rPr>
              <a:t>d) array;</a:t>
            </a:r>
            <a:endParaRPr lang="en-US">
              <a:solidFill>
                <a:schemeClr val="tx1"/>
              </a:solidFill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0879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38738" y="124724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12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/>
          </a:p>
          <a:p>
            <a:r>
              <a:rPr lang="en-US" sz="1800">
                <a:latin typeface="Calibri"/>
              </a:rPr>
              <a:t>Which of the following gives the memory address of the first element in array?</a:t>
            </a: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a) array[0];</a:t>
            </a:r>
            <a:endParaRPr lang="en-US"/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b) array[1];</a:t>
            </a:r>
            <a:endParaRPr lang="en-US"/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c) array(2);</a:t>
            </a:r>
            <a:endParaRPr lang="en-US"/>
          </a:p>
          <a:p>
            <a:br>
              <a:rPr lang="en-US" sz="1800" dirty="0">
                <a:latin typeface="Calibri"/>
              </a:rPr>
            </a:br>
            <a:r>
              <a:rPr lang="en-US" sz="1800" b="1">
                <a:solidFill>
                  <a:srgbClr val="FF0000"/>
                </a:solidFill>
                <a:latin typeface="Calibri"/>
              </a:rPr>
              <a:t>d) array;</a:t>
            </a:r>
            <a:endParaRPr lang="en-US" b="1">
              <a:solidFill>
                <a:srgbClr val="FF0000"/>
              </a:solidFill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1473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38738" y="124724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13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>
                <a:latin typeface="Calibri"/>
              </a:rPr>
              <a:t>What will be the output of the following C++ code?</a:t>
            </a:r>
            <a:endParaRPr lang="en-US" b="1">
              <a:latin typeface="Calibri"/>
            </a:endParaRPr>
          </a:p>
          <a:p>
            <a:endParaRPr lang="en-US" sz="1800" b="1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#include &lt;stdio.h&gt;</a:t>
            </a:r>
          </a:p>
          <a:p>
            <a:pPr algn="just"/>
            <a:r>
              <a:rPr lang="en-US" sz="1800">
                <a:latin typeface="Calibri"/>
              </a:rPr>
              <a:t>   #include&lt;iostream&gt;</a:t>
            </a:r>
          </a:p>
          <a:p>
            <a:pPr algn="just"/>
            <a:r>
              <a:rPr lang="en-US" sz="1800">
                <a:latin typeface="Calibri"/>
              </a:rPr>
              <a:t>   using namespace std;</a:t>
            </a:r>
          </a:p>
          <a:p>
            <a:pPr algn="just"/>
            <a:r>
              <a:rPr lang="en-US" sz="1800">
                <a:latin typeface="Calibri"/>
              </a:rPr>
              <a:t>   int main ()</a:t>
            </a:r>
          </a:p>
          <a:p>
            <a:pPr algn="just"/>
            <a:r>
              <a:rPr lang="en-US" sz="1800" dirty="0">
                <a:latin typeface="Calibri"/>
              </a:rPr>
              <a:t>   </a:t>
            </a:r>
            <a:r>
              <a:rPr lang="en-US" sz="1800">
                <a:latin typeface="Calibri"/>
              </a:rPr>
              <a:t>{</a:t>
            </a:r>
          </a:p>
          <a:p>
            <a:pPr algn="just"/>
            <a:r>
              <a:rPr lang="en-US" sz="1800">
                <a:latin typeface="Calibri"/>
              </a:rPr>
              <a:t>       int array[] = {0, 2, 4, 6, 7, 5, 3};</a:t>
            </a:r>
          </a:p>
          <a:p>
            <a:pPr algn="just"/>
            <a:r>
              <a:rPr lang="en-US" sz="1800">
                <a:latin typeface="Calibri"/>
              </a:rPr>
              <a:t>       int n, result = 0;</a:t>
            </a:r>
          </a:p>
          <a:p>
            <a:pPr algn="just"/>
            <a:r>
              <a:rPr lang="en-US" sz="1800">
                <a:latin typeface="Calibri"/>
              </a:rPr>
              <a:t>       for (n = 0; n &lt; 8; n++) </a:t>
            </a:r>
          </a:p>
          <a:p>
            <a:pPr algn="just"/>
            <a:r>
              <a:rPr lang="en-US" sz="1800" dirty="0">
                <a:latin typeface="Calibri"/>
              </a:rPr>
              <a:t>       </a:t>
            </a:r>
            <a:r>
              <a:rPr lang="en-US" sz="1800">
                <a:latin typeface="Calibri"/>
              </a:rPr>
              <a:t>{</a:t>
            </a:r>
          </a:p>
          <a:p>
            <a:pPr algn="just"/>
            <a:r>
              <a:rPr lang="en-US" sz="1800">
                <a:latin typeface="Calibri"/>
              </a:rPr>
              <a:t>           result += array[n];</a:t>
            </a:r>
          </a:p>
          <a:p>
            <a:pPr algn="just"/>
            <a:r>
              <a:rPr lang="en-US" sz="1800" dirty="0">
                <a:latin typeface="Calibri"/>
              </a:rPr>
              <a:t>       </a:t>
            </a:r>
            <a:r>
              <a:rPr lang="en-US" sz="1800">
                <a:latin typeface="Calibri"/>
              </a:rPr>
              <a:t>}</a:t>
            </a:r>
          </a:p>
          <a:p>
            <a:pPr algn="just"/>
            <a:r>
              <a:rPr lang="en-US" sz="1800">
                <a:latin typeface="Calibri"/>
              </a:rPr>
              <a:t>       cout &lt;&lt; result;</a:t>
            </a:r>
          </a:p>
          <a:p>
            <a:pPr algn="just"/>
            <a:r>
              <a:rPr lang="en-US" sz="1800">
                <a:latin typeface="Calibri"/>
              </a:rPr>
              <a:t>       return 0;</a:t>
            </a:r>
          </a:p>
          <a:p>
            <a:pPr algn="just"/>
            <a:r>
              <a:rPr lang="en-US" sz="1800">
                <a:latin typeface="Calibri"/>
              </a:rPr>
              <a:t>   }</a:t>
            </a:r>
            <a:endParaRPr lang="en-US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1585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38738" y="124724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13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>
              <a:latin typeface="Calibri"/>
            </a:endParaRPr>
          </a:p>
          <a:p>
            <a:r>
              <a:rPr lang="en-US" sz="1800">
                <a:latin typeface="Calibri"/>
              </a:rPr>
              <a:t>a) 25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b) 26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c) 27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d) 21</a:t>
            </a:r>
            <a:endParaRPr lang="en-US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70291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38738" y="124724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13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>
              <a:latin typeface="Calibri"/>
            </a:endParaRPr>
          </a:p>
          <a:p>
            <a:r>
              <a:rPr lang="en-US" sz="1800">
                <a:latin typeface="Calibri"/>
              </a:rPr>
              <a:t>a) 25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b) 26</a:t>
            </a:r>
            <a:endParaRPr lang="en-US">
              <a:latin typeface="Calibri"/>
            </a:endParaRPr>
          </a:p>
          <a:p>
            <a:br>
              <a:rPr lang="en-US" sz="1800" b="1" dirty="0">
                <a:solidFill>
                  <a:srgbClr val="FF0000"/>
                </a:solidFill>
                <a:latin typeface="Calibri"/>
              </a:rPr>
            </a:br>
            <a:r>
              <a:rPr lang="en-US" sz="1800" b="1">
                <a:solidFill>
                  <a:srgbClr val="FF0000"/>
                </a:solidFill>
                <a:latin typeface="Calibri"/>
              </a:rPr>
              <a:t>c) 27</a:t>
            </a:r>
            <a:endParaRPr lang="en-US" b="1">
              <a:solidFill>
                <a:srgbClr val="FF0000"/>
              </a:solidFill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d) 21</a:t>
            </a:r>
            <a:endParaRPr lang="en-US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b="1">
                <a:solidFill>
                  <a:srgbClr val="FF0000"/>
                </a:solidFill>
                <a:latin typeface="Calibri"/>
              </a:rPr>
              <a:t>Explanation: We are adding all the elements in the array and printing it. Total elements in the array is 7, but our for loop will go beyond 7 and add a garbage value.</a:t>
            </a:r>
            <a:endParaRPr lang="en-US" b="1">
              <a:solidFill>
                <a:srgbClr val="FF0000"/>
              </a:solidFill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87865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38738" y="124724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14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>
                <a:latin typeface="Calibri"/>
              </a:rPr>
              <a:t>What will be the output of the following C++ code?</a:t>
            </a:r>
            <a:endParaRPr lang="en-US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 #include&lt;iostream&gt;</a:t>
            </a:r>
            <a:endParaRPr lang="en-US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  using namespace std;</a:t>
            </a:r>
            <a:endParaRPr lang="en-US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  int main()</a:t>
            </a:r>
            <a:endParaRPr lang="en-US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   </a:t>
            </a:r>
            <a:r>
              <a:rPr lang="en-US" sz="1800">
                <a:latin typeface="Calibri"/>
              </a:rPr>
              <a:t>{</a:t>
            </a:r>
            <a:endParaRPr lang="en-US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      int a = 5, b = 10, c = 15;</a:t>
            </a:r>
            <a:endParaRPr lang="en-US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      int arr[3] = {&amp;a, &amp;b, &amp;c};</a:t>
            </a:r>
            <a:endParaRPr lang="en-US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      cout &lt;&lt; *arr[*arr[1] - 8];</a:t>
            </a:r>
            <a:endParaRPr lang="en-US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      return 0;</a:t>
            </a:r>
            <a:endParaRPr lang="en-US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  }</a:t>
            </a:r>
            <a:endParaRPr lang="en-US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r>
              <a:rPr lang="en-US" sz="1800">
                <a:latin typeface="Calibri"/>
              </a:rPr>
              <a:t>a) 15</a:t>
            </a:r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b) 18</a:t>
            </a:r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c) garbage value</a:t>
            </a:r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d) compile time error</a:t>
            </a:r>
            <a:endParaRPr lang="en-US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14531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38738" y="124724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14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a) 15</a:t>
            </a:r>
            <a:endParaRPr lang="en-US" b="1">
              <a:solidFill>
                <a:srgbClr val="FF0000"/>
              </a:solidFill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b) 18</a:t>
            </a:r>
            <a:endParaRPr lang="en-US" b="1">
              <a:solidFill>
                <a:srgbClr val="FF0000"/>
              </a:solidFill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c) garbage value</a:t>
            </a:r>
            <a:endParaRPr lang="en-US" b="1">
              <a:solidFill>
                <a:srgbClr val="FF0000"/>
              </a:solidFill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b="1">
                <a:solidFill>
                  <a:srgbClr val="FF0000"/>
                </a:solidFill>
                <a:latin typeface="Calibri"/>
              </a:rPr>
              <a:t>d) compile time error</a:t>
            </a:r>
            <a:endParaRPr lang="en-US" b="1">
              <a:solidFill>
                <a:srgbClr val="FF0000"/>
              </a:solidFill>
              <a:latin typeface="Calibri"/>
            </a:endParaRPr>
          </a:p>
          <a:p>
            <a:pPr algn="just"/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pPr algn="just"/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b="1">
                <a:solidFill>
                  <a:srgbClr val="FF0000"/>
                </a:solidFill>
                <a:latin typeface="Calibri"/>
              </a:rPr>
              <a:t>Explanation: The conversion is invalid in this array. So it will arise error. The following compilation error will be raised:</a:t>
            </a:r>
            <a:br>
              <a:rPr lang="en-US" sz="1800" b="1" dirty="0">
                <a:solidFill>
                  <a:srgbClr val="FF0000"/>
                </a:solidFill>
                <a:latin typeface="Calibri"/>
              </a:rPr>
            </a:br>
            <a:r>
              <a:rPr lang="en-US" sz="1800" b="1">
                <a:solidFill>
                  <a:srgbClr val="FF0000"/>
                </a:solidFill>
                <a:latin typeface="Calibri"/>
              </a:rPr>
              <a:t>cannot convert from ‘int *’ to ‘int’</a:t>
            </a:r>
            <a:br>
              <a:rPr lang="en-US" sz="1800" b="1" dirty="0">
                <a:solidFill>
                  <a:srgbClr val="FF0000"/>
                </a:solidFill>
                <a:latin typeface="Calibri"/>
              </a:rPr>
            </a:br>
            <a:r>
              <a:rPr lang="en-US" sz="1800" b="1">
                <a:solidFill>
                  <a:srgbClr val="FF0000"/>
                </a:solidFill>
                <a:latin typeface="Calibri"/>
              </a:rPr>
              <a:t>This is because &amp;a, &amp;b and &amp;c represent int* whereas the array defined is of int type.</a:t>
            </a:r>
            <a:endParaRPr lang="en-US" b="1">
              <a:solidFill>
                <a:srgbClr val="FF0000"/>
              </a:solidFill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734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1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882966"/>
            <a:ext cx="8952289" cy="412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>
              <a:latin typeface="Calibri"/>
            </a:endParaRPr>
          </a:p>
          <a:p>
            <a:r>
              <a:rPr lang="en-US" sz="1800">
                <a:latin typeface="Calibri"/>
              </a:rPr>
              <a:t>Which of the following is used for comments in C++?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a) // comment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b) /* comment */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c) both // comment or /* comment */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d) // comment */</a:t>
            </a:r>
            <a:endParaRPr lang="en-US">
              <a:latin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38738" y="124724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15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>
                <a:latin typeface="Calibri"/>
              </a:rPr>
              <a:t>  #include &lt;iostream&gt;</a:t>
            </a:r>
            <a:endParaRPr lang="en-US" sz="1800" dirty="0">
              <a:latin typeface="Consolas"/>
            </a:endParaRPr>
          </a:p>
          <a:p>
            <a:pPr algn="just"/>
            <a:r>
              <a:rPr lang="en-US" sz="1800">
                <a:latin typeface="Calibri"/>
              </a:rPr>
              <a:t>   using namespace std;</a:t>
            </a:r>
          </a:p>
          <a:p>
            <a:pPr algn="just"/>
            <a:r>
              <a:rPr lang="en-US" sz="1800">
                <a:latin typeface="Calibri"/>
              </a:rPr>
              <a:t>   int main()</a:t>
            </a:r>
          </a:p>
          <a:p>
            <a:pPr algn="just"/>
            <a:r>
              <a:rPr lang="en-US" sz="1800">
                <a:latin typeface="Calibri"/>
              </a:rPr>
              <a:t>   {</a:t>
            </a:r>
          </a:p>
          <a:p>
            <a:pPr algn="just"/>
            <a:r>
              <a:rPr lang="en-US" sz="1800">
                <a:latin typeface="Calibri"/>
              </a:rPr>
              <a:t>       int array[] = {10, 20, 30};</a:t>
            </a:r>
          </a:p>
          <a:p>
            <a:pPr algn="just"/>
            <a:r>
              <a:rPr lang="en-US" sz="1800">
                <a:latin typeface="Calibri"/>
              </a:rPr>
              <a:t>       cout &lt;&lt; -2[array];</a:t>
            </a:r>
          </a:p>
          <a:p>
            <a:pPr algn="just"/>
            <a:r>
              <a:rPr lang="en-US" sz="1800">
                <a:latin typeface="Calibri"/>
              </a:rPr>
              <a:t>       return 0;</a:t>
            </a:r>
          </a:p>
          <a:p>
            <a:pPr algn="just"/>
            <a:r>
              <a:rPr lang="en-US" sz="1800">
                <a:latin typeface="Calibri"/>
              </a:rPr>
              <a:t>   }</a:t>
            </a:r>
            <a:endParaRPr lang="en-US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a) -15</a:t>
            </a:r>
            <a:endParaRPr lang="en-US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b) -30</a:t>
            </a:r>
            <a:endParaRPr lang="en-US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c) compile time error</a:t>
            </a:r>
            <a:endParaRPr lang="en-US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d) garbage value</a:t>
            </a:r>
            <a:endParaRPr lang="en-US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888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38738" y="124724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15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a) -15</a:t>
            </a:r>
            <a:endParaRPr lang="en-US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b="1">
                <a:solidFill>
                  <a:srgbClr val="FF0000"/>
                </a:solidFill>
                <a:latin typeface="Calibri"/>
              </a:rPr>
              <a:t>b) -30</a:t>
            </a:r>
            <a:endParaRPr lang="en-US" b="1">
              <a:solidFill>
                <a:srgbClr val="FF0000"/>
              </a:solidFill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c) compile time error</a:t>
            </a:r>
            <a:endParaRPr lang="en-US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d) garbage value</a:t>
            </a:r>
            <a:endParaRPr lang="en-US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 b="1">
                <a:solidFill>
                  <a:srgbClr val="FF0000"/>
                </a:solidFill>
                <a:latin typeface="Calibri"/>
              </a:rPr>
              <a:t>Explanation: It’s just printing the negative value of the concern element.</a:t>
            </a:r>
            <a:endParaRPr lang="en-US" b="1">
              <a:solidFill>
                <a:srgbClr val="FF0000"/>
              </a:solidFill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86133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38738" y="124724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16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 dirty="0"/>
              <a:t> </a:t>
            </a:r>
            <a:r>
              <a:rPr lang="en-US" sz="1800">
                <a:latin typeface="Calibri"/>
              </a:rPr>
              <a:t>What is the header file for the string class?</a:t>
            </a:r>
            <a:endParaRPr lang="en-US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a) #include&lt;ios&gt;</a:t>
            </a:r>
            <a:endParaRPr lang="en-US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b) #include&lt;str&gt;</a:t>
            </a:r>
            <a:endParaRPr lang="en-US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c) #include&lt;string&gt;</a:t>
            </a:r>
            <a:endParaRPr lang="en-US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d) #include&lt;stio&gt;</a:t>
            </a:r>
            <a:endParaRPr lang="en-US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48528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38738" y="124724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16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 dirty="0"/>
              <a:t> </a:t>
            </a:r>
            <a:r>
              <a:rPr lang="en-US" sz="1800">
                <a:latin typeface="Calibri"/>
              </a:rPr>
              <a:t>What is the header file for the string class?</a:t>
            </a:r>
            <a:endParaRPr lang="en-US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a) #include&lt;ios&gt;</a:t>
            </a:r>
            <a:endParaRPr lang="en-US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b) #include&lt;str&gt;</a:t>
            </a:r>
            <a:endParaRPr lang="en-US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b="1">
                <a:solidFill>
                  <a:srgbClr val="FF0000"/>
                </a:solidFill>
                <a:latin typeface="Calibri"/>
              </a:rPr>
              <a:t>c) #include&lt;string&gt;</a:t>
            </a:r>
            <a:endParaRPr lang="en-US" b="1">
              <a:solidFill>
                <a:srgbClr val="FF0000"/>
              </a:solidFill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d) #include&lt;stio&gt;</a:t>
            </a:r>
            <a:endParaRPr lang="en-US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81328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38738" y="124724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17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Which is used to return the number of characters in the string?</a:t>
            </a:r>
            <a:endParaRPr lang="en-US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a) length</a:t>
            </a:r>
            <a:endParaRPr lang="en-US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b) size</a:t>
            </a:r>
            <a:endParaRPr lang="en-US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c) both size &amp; length</a:t>
            </a:r>
            <a:endParaRPr lang="en-US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d) name</a:t>
            </a:r>
            <a:endParaRPr lang="en-US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2671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38738" y="124724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17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Which is used to return the number of characters in the string?</a:t>
            </a:r>
            <a:endParaRPr lang="en-US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a) length</a:t>
            </a:r>
            <a:endParaRPr lang="en-US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b) size</a:t>
            </a:r>
            <a:endParaRPr lang="en-US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b="1">
                <a:solidFill>
                  <a:srgbClr val="FF0000"/>
                </a:solidFill>
                <a:latin typeface="Calibri"/>
              </a:rPr>
              <a:t>c) both size &amp; length</a:t>
            </a:r>
            <a:endParaRPr lang="en-US" b="1">
              <a:solidFill>
                <a:srgbClr val="FF0000"/>
              </a:solidFill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d) name</a:t>
            </a:r>
            <a:endParaRPr lang="en-US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35571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38738" y="124724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18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>
                <a:latin typeface="Calibri"/>
              </a:rPr>
              <a:t>  #include &lt;iostream&gt;</a:t>
            </a:r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 #include &lt;cstring&gt;</a:t>
            </a:r>
          </a:p>
          <a:p>
            <a:pPr algn="just"/>
            <a:r>
              <a:rPr lang="en-US" sz="1800">
                <a:latin typeface="Calibri"/>
              </a:rPr>
              <a:t>     using namespace std;</a:t>
            </a:r>
          </a:p>
          <a:p>
            <a:pPr algn="just"/>
            <a:r>
              <a:rPr lang="en-US" sz="1800">
                <a:latin typeface="Calibri"/>
              </a:rPr>
              <a:t>   int main ()</a:t>
            </a:r>
          </a:p>
          <a:p>
            <a:pPr algn="just"/>
            <a:r>
              <a:rPr lang="en-US" sz="1800" dirty="0">
                <a:latin typeface="Calibri"/>
              </a:rPr>
              <a:t>   </a:t>
            </a:r>
            <a:r>
              <a:rPr lang="en-US" sz="1800">
                <a:latin typeface="Calibri"/>
              </a:rPr>
              <a:t>{</a:t>
            </a:r>
          </a:p>
          <a:p>
            <a:pPr algn="just"/>
            <a:r>
              <a:rPr lang="en-US" sz="1800">
                <a:latin typeface="Calibri"/>
              </a:rPr>
              <a:t>       char str1[10] = "Hello";</a:t>
            </a:r>
          </a:p>
          <a:p>
            <a:pPr algn="just"/>
            <a:r>
              <a:rPr lang="en-US" sz="1800">
                <a:latin typeface="Calibri"/>
              </a:rPr>
              <a:t>       char str2[10] = "World";</a:t>
            </a:r>
          </a:p>
          <a:p>
            <a:pPr algn="just"/>
            <a:r>
              <a:rPr lang="en-US" sz="1800">
                <a:latin typeface="Calibri"/>
              </a:rPr>
              <a:t>       char str3[10];</a:t>
            </a:r>
          </a:p>
          <a:p>
            <a:pPr algn="just"/>
            <a:r>
              <a:rPr lang="en-US" sz="1800">
                <a:latin typeface="Calibri"/>
              </a:rPr>
              <a:t>       int  len ;</a:t>
            </a:r>
          </a:p>
          <a:p>
            <a:pPr algn="just"/>
            <a:r>
              <a:rPr lang="en-US" sz="1800">
                <a:latin typeface="Calibri"/>
              </a:rPr>
              <a:t>       strcpy( str3, str1);</a:t>
            </a:r>
          </a:p>
          <a:p>
            <a:pPr algn="just"/>
            <a:r>
              <a:rPr lang="en-US" sz="1800">
                <a:latin typeface="Calibri"/>
              </a:rPr>
              <a:t>       strcat( str1, str2);</a:t>
            </a:r>
          </a:p>
          <a:p>
            <a:pPr algn="just"/>
            <a:r>
              <a:rPr lang="en-US" sz="1800">
                <a:latin typeface="Calibri"/>
              </a:rPr>
              <a:t>       len = strlen(str1);</a:t>
            </a:r>
          </a:p>
          <a:p>
            <a:pPr algn="just"/>
            <a:r>
              <a:rPr lang="en-US" sz="1800">
                <a:latin typeface="Calibri"/>
              </a:rPr>
              <a:t>       cout &lt;&lt; len &lt;&lt; endl;</a:t>
            </a:r>
          </a:p>
          <a:p>
            <a:pPr algn="just"/>
            <a:r>
              <a:rPr lang="en-US" sz="1800">
                <a:latin typeface="Calibri"/>
              </a:rPr>
              <a:t>       return 0;</a:t>
            </a:r>
          </a:p>
          <a:p>
            <a:pPr algn="just"/>
            <a:r>
              <a:rPr lang="en-US" sz="1800">
                <a:latin typeface="Calibri"/>
              </a:rPr>
              <a:t>   }</a:t>
            </a:r>
            <a:endParaRPr lang="en-US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21381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38738" y="124724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18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>
                <a:latin typeface="Calibri"/>
              </a:rPr>
              <a:t>a) 5</a:t>
            </a:r>
            <a:endParaRPr lang="en-US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b) 55</a:t>
            </a:r>
            <a:endParaRPr lang="en-US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c) 11</a:t>
            </a:r>
            <a:endParaRPr lang="en-US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d) 10</a:t>
            </a:r>
            <a:endParaRPr lang="en-US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61501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38738" y="124724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18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>
                <a:latin typeface="Calibri"/>
              </a:rPr>
              <a:t>a) 5</a:t>
            </a:r>
            <a:endParaRPr lang="en-US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b) 55</a:t>
            </a:r>
            <a:endParaRPr lang="en-US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c) 11</a:t>
            </a:r>
            <a:endParaRPr lang="en-US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b="1">
                <a:solidFill>
                  <a:srgbClr val="FF0000"/>
                </a:solidFill>
                <a:latin typeface="Calibri"/>
              </a:rPr>
              <a:t>d) 10</a:t>
            </a:r>
            <a:endParaRPr lang="en-US" b="1">
              <a:solidFill>
                <a:srgbClr val="FF0000"/>
              </a:solidFill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17082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38738" y="124724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19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b="1">
                <a:latin typeface="Calibri"/>
              </a:rPr>
              <a:t>Predict the output of the following.</a:t>
            </a:r>
            <a:endParaRPr lang="en-US" sz="1800" b="1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 #include &lt;iostream&gt;</a:t>
            </a:r>
            <a:endParaRPr lang="en-US"/>
          </a:p>
          <a:p>
            <a:pPr algn="just"/>
            <a:r>
              <a:rPr lang="en-US" sz="1800">
                <a:latin typeface="Calibri"/>
              </a:rPr>
              <a:t>  using namespace std;</a:t>
            </a:r>
          </a:p>
          <a:p>
            <a:pPr algn="just"/>
            <a:r>
              <a:rPr lang="en-US" sz="1800">
                <a:latin typeface="Calibri"/>
              </a:rPr>
              <a:t>  int main()</a:t>
            </a:r>
          </a:p>
          <a:p>
            <a:pPr algn="just"/>
            <a:r>
              <a:rPr lang="en-US" sz="1800" dirty="0">
                <a:latin typeface="Calibri"/>
              </a:rPr>
              <a:t>  </a:t>
            </a:r>
            <a:r>
              <a:rPr lang="en-US" sz="1800">
                <a:latin typeface="Calibri"/>
              </a:rPr>
              <a:t>{</a:t>
            </a:r>
          </a:p>
          <a:p>
            <a:pPr algn="just"/>
            <a:r>
              <a:rPr lang="en-US" sz="1800">
                <a:latin typeface="Calibri"/>
              </a:rPr>
              <a:t>      int a[2][4] = {3, 6, 9, 12, 15, 18, 21, 24};</a:t>
            </a:r>
          </a:p>
          <a:p>
            <a:pPr algn="just"/>
            <a:r>
              <a:rPr lang="en-US" sz="1800">
                <a:latin typeface="Calibri"/>
              </a:rPr>
              <a:t>      cout &lt;&lt; *(a[1] + 2) &lt;&lt; *(*(a + 1) + 2) &lt;&lt; 2[1[a]];</a:t>
            </a:r>
          </a:p>
          <a:p>
            <a:pPr algn="just"/>
            <a:r>
              <a:rPr lang="en-US" sz="1800">
                <a:latin typeface="Calibri"/>
              </a:rPr>
              <a:t>      return 0;</a:t>
            </a:r>
          </a:p>
          <a:p>
            <a:pPr algn="just"/>
            <a:r>
              <a:rPr lang="en-US" sz="1800">
                <a:latin typeface="Calibri"/>
              </a:rPr>
              <a:t>  }</a:t>
            </a: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a) 15 18 21</a:t>
            </a:r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b) 21 21 21</a:t>
            </a:r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c) 24 24 24</a:t>
            </a:r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d) Compile time error</a:t>
            </a:r>
          </a:p>
          <a:p>
            <a:pPr algn="just"/>
            <a:br>
              <a:rPr lang="en-US" sz="1800" dirty="0">
                <a:latin typeface="Calibri"/>
              </a:rPr>
            </a:br>
            <a:endParaRPr lang="en-US" sz="180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520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1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882966"/>
            <a:ext cx="8952289" cy="412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>
              <a:latin typeface="Calibri"/>
            </a:endParaRPr>
          </a:p>
          <a:p>
            <a:r>
              <a:rPr lang="en-US" sz="1800">
                <a:latin typeface="Calibri"/>
              </a:rPr>
              <a:t>Which of the following is used for comments in C++?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a) // comment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b) /* comment */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 b="1">
                <a:solidFill>
                  <a:srgbClr val="FF0000"/>
                </a:solidFill>
                <a:latin typeface="Calibri"/>
              </a:rPr>
              <a:t>c) both // comment or /* comment */</a:t>
            </a:r>
            <a:endParaRPr lang="en-US" b="1">
              <a:solidFill>
                <a:srgbClr val="FF0000"/>
              </a:solidFill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d) // comment */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b="1">
                <a:solidFill>
                  <a:srgbClr val="FF0000"/>
                </a:solidFill>
                <a:latin typeface="Calibri"/>
              </a:rPr>
              <a:t>Explanation: Both the ways are used for commenting in C++ programming. // is used for single line comments and /* … */ is used for multiple line comments.</a:t>
            </a:r>
            <a:endParaRPr lang="en-US" b="1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77620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38738" y="124724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19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  </a:t>
            </a:r>
            <a:endParaRPr lang="en-US"/>
          </a:p>
          <a:p>
            <a:pPr algn="just"/>
            <a:r>
              <a:rPr lang="en-US" sz="1800">
                <a:latin typeface="Calibri"/>
              </a:rPr>
              <a:t>a) 15 18 21</a:t>
            </a: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b="1">
                <a:solidFill>
                  <a:srgbClr val="FF0000"/>
                </a:solidFill>
                <a:latin typeface="Calibri"/>
              </a:rPr>
              <a:t>b) 21 21 21</a:t>
            </a:r>
            <a:endParaRPr lang="en-US"/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c) 24 24 24</a:t>
            </a:r>
            <a:endParaRPr lang="en-US"/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d) Compile time error</a:t>
            </a:r>
            <a:endParaRPr lang="en-US"/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b="1">
                <a:solidFill>
                  <a:srgbClr val="FF0000"/>
                </a:solidFill>
                <a:latin typeface="Calibri"/>
              </a:rPr>
              <a:t>Explanation: a[1][2] means 1 * (4)+2 = 6th element of an array starting from zero.</a:t>
            </a:r>
          </a:p>
          <a:p>
            <a:pPr algn="just"/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33678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38738" y="124724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20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b="1">
                <a:latin typeface="Calibri"/>
              </a:rPr>
              <a:t>Predict the output</a:t>
            </a:r>
          </a:p>
          <a:p>
            <a:pPr algn="just"/>
            <a:endParaRPr lang="en-US" sz="1800" b="1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#include &lt;iostream&gt;</a:t>
            </a:r>
            <a:endParaRPr lang="en-US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 using namespace std;</a:t>
            </a:r>
            <a:endParaRPr lang="en-US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 int main()</a:t>
            </a:r>
            <a:endParaRPr lang="en-US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  </a:t>
            </a:r>
            <a:r>
              <a:rPr lang="en-US" sz="1800">
                <a:latin typeface="Calibri"/>
              </a:rPr>
              <a:t>{</a:t>
            </a:r>
            <a:endParaRPr lang="en-US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     int i;</a:t>
            </a:r>
            <a:endParaRPr lang="en-US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     const char *arr[] = {"C", "C++", "Java", "VBA"};</a:t>
            </a:r>
            <a:endParaRPr lang="en-US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     const char *(*ptr)[4] = &amp;arr;</a:t>
            </a:r>
            <a:endParaRPr lang="en-US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     cout &lt;&lt; ++(*ptr)[2];</a:t>
            </a:r>
            <a:endParaRPr lang="en-US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     return 0;</a:t>
            </a:r>
            <a:endParaRPr lang="en-US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 }</a:t>
            </a:r>
            <a:endParaRPr lang="en-US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a) ava</a:t>
            </a:r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b) java</a:t>
            </a:r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c) c++</a:t>
            </a:r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d) compile time error</a:t>
            </a:r>
            <a:endParaRPr lang="en-US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68223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38738" y="124724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20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endParaRPr lang="en-US" sz="1800" b="1" dirty="0">
              <a:latin typeface="Calibri"/>
            </a:endParaRPr>
          </a:p>
          <a:p>
            <a:pPr algn="just"/>
            <a:r>
              <a:rPr lang="en-US" sz="1800" b="1">
                <a:solidFill>
                  <a:srgbClr val="FF0000"/>
                </a:solidFill>
                <a:latin typeface="Calibri"/>
              </a:rPr>
              <a:t>a) ava</a:t>
            </a:r>
            <a:endParaRPr lang="en-US" b="1">
              <a:solidFill>
                <a:srgbClr val="FF0000"/>
              </a:solidFill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b) java</a:t>
            </a:r>
            <a:endParaRPr lang="en-US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c) c++</a:t>
            </a:r>
            <a:endParaRPr lang="en-US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d) compile time error</a:t>
            </a:r>
            <a:endParaRPr lang="en-US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87405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38738" y="124724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21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endParaRPr lang="en-US" sz="1800" b="1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Which of the following is illegal?</a:t>
            </a: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a) int *ip;</a:t>
            </a:r>
            <a:endParaRPr lang="en-US"/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b) string s, *sp = 0;</a:t>
            </a:r>
            <a:endParaRPr lang="en-US"/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c) int i; double* dp = &amp;i;</a:t>
            </a:r>
            <a:endParaRPr lang="en-US"/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d) int *pi = 0;</a:t>
            </a:r>
            <a:endParaRPr lang="en-US"/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50054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38738" y="124724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21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endParaRPr lang="en-US" sz="1800" b="1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Which of the following is illegal?</a:t>
            </a: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a) int *ip;</a:t>
            </a:r>
            <a:endParaRPr lang="en-US"/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b) string s, *sp = 0;</a:t>
            </a:r>
            <a:endParaRPr lang="en-US"/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b="1">
                <a:solidFill>
                  <a:srgbClr val="FF0000"/>
                </a:solidFill>
                <a:latin typeface="Calibri"/>
              </a:rPr>
              <a:t>c) int i; double* dp = &amp;i;</a:t>
            </a:r>
            <a:endParaRPr lang="en-US" b="1">
              <a:solidFill>
                <a:srgbClr val="FF0000"/>
              </a:solidFill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d) int *pi = 0;</a:t>
            </a:r>
            <a:endParaRPr lang="en-US"/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 b="1">
                <a:solidFill>
                  <a:srgbClr val="FF0000"/>
                </a:solidFill>
                <a:latin typeface="Calibri"/>
              </a:rPr>
              <a:t>Answer: c</a:t>
            </a:r>
            <a:br>
              <a:rPr lang="en-US" sz="1800" b="1" dirty="0">
                <a:solidFill>
                  <a:srgbClr val="FF0000"/>
                </a:solidFill>
                <a:latin typeface="Calibri"/>
              </a:rPr>
            </a:br>
            <a:r>
              <a:rPr lang="en-US" sz="1800" b="1">
                <a:solidFill>
                  <a:srgbClr val="FF0000"/>
                </a:solidFill>
                <a:latin typeface="Calibri"/>
              </a:rPr>
              <a:t>Explanation: dp is initialized int value of i.</a:t>
            </a: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1636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38738" y="124724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22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b="1">
                <a:latin typeface="Calibri"/>
              </a:rPr>
              <a:t>What will be the output of the following C++ code?</a:t>
            </a:r>
            <a:endParaRPr lang="en-US" sz="1800" b="1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   </a:t>
            </a:r>
          </a:p>
          <a:p>
            <a:pPr algn="just"/>
            <a:r>
              <a:rPr lang="en-US" sz="1800">
                <a:latin typeface="Calibri"/>
              </a:rPr>
              <a:t>   int main()</a:t>
            </a:r>
          </a:p>
          <a:p>
            <a:pPr algn="just"/>
            <a:r>
              <a:rPr lang="en-US" sz="1800" dirty="0">
                <a:latin typeface="Calibri"/>
              </a:rPr>
              <a:t>   </a:t>
            </a:r>
            <a:r>
              <a:rPr lang="en-US" sz="1800">
                <a:latin typeface="Calibri"/>
              </a:rPr>
              <a:t>{</a:t>
            </a:r>
          </a:p>
          <a:p>
            <a:pPr algn="just"/>
            <a:r>
              <a:rPr lang="en-US" sz="1800">
                <a:latin typeface="Calibri"/>
              </a:rPr>
              <a:t>       char *ptr;</a:t>
            </a:r>
          </a:p>
          <a:p>
            <a:pPr algn="just"/>
            <a:r>
              <a:rPr lang="en-US" sz="1800">
                <a:latin typeface="Calibri"/>
              </a:rPr>
              <a:t>       char Str[] = "abcdefg";</a:t>
            </a:r>
          </a:p>
          <a:p>
            <a:pPr algn="just"/>
            <a:r>
              <a:rPr lang="en-US" sz="1800">
                <a:latin typeface="Calibri"/>
              </a:rPr>
              <a:t>       ptr = Str;</a:t>
            </a:r>
          </a:p>
          <a:p>
            <a:pPr algn="just"/>
            <a:r>
              <a:rPr lang="en-US" sz="1800">
                <a:latin typeface="Calibri"/>
              </a:rPr>
              <a:t>       ptr += 5;</a:t>
            </a:r>
          </a:p>
          <a:p>
            <a:pPr algn="just"/>
            <a:r>
              <a:rPr lang="en-US" sz="1800">
                <a:latin typeface="Calibri"/>
              </a:rPr>
              <a:t>       cout &lt;&lt; ptr;</a:t>
            </a:r>
          </a:p>
          <a:p>
            <a:pPr algn="just"/>
            <a:r>
              <a:rPr lang="en-US" sz="1800">
                <a:latin typeface="Calibri"/>
              </a:rPr>
              <a:t>       return 0;</a:t>
            </a:r>
          </a:p>
          <a:p>
            <a:pPr algn="just"/>
            <a:r>
              <a:rPr lang="en-US" sz="1800">
                <a:latin typeface="Calibri"/>
              </a:rPr>
              <a:t>   }</a:t>
            </a: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a) fg</a:t>
            </a:r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b) cdef</a:t>
            </a:r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c) defg</a:t>
            </a:r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d) abcd</a:t>
            </a:r>
          </a:p>
          <a:p>
            <a:pPr algn="just"/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13742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38738" y="124724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23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b="1">
                <a:latin typeface="Calibri"/>
              </a:rPr>
              <a:t>In which of the following cases inline functions may not word?</a:t>
            </a:r>
            <a:endParaRPr lang="en-US" b="1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i) If the function has static variables.</a:t>
            </a:r>
            <a:endParaRPr lang="en-US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ii) If the function has global and register variables.</a:t>
            </a:r>
            <a:endParaRPr lang="en-US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iii) If the function contains loops</a:t>
            </a:r>
            <a:endParaRPr lang="en-US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iv) If the function is recursive</a:t>
            </a:r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a) i, iv</a:t>
            </a:r>
            <a:endParaRPr lang="en-US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b) iii, iv</a:t>
            </a:r>
            <a:endParaRPr lang="en-US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c) ii, iii, iv</a:t>
            </a:r>
            <a:endParaRPr lang="en-US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d) i, iii, iv</a:t>
            </a:r>
            <a:endParaRPr lang="en-US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10709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38738" y="124724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23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a) i, iv</a:t>
            </a:r>
            <a:endParaRPr lang="en-US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b) iii, iv</a:t>
            </a:r>
            <a:endParaRPr lang="en-US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c) ii, iii, iv</a:t>
            </a:r>
            <a:endParaRPr lang="en-US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b="1">
                <a:solidFill>
                  <a:srgbClr val="FF0000"/>
                </a:solidFill>
                <a:latin typeface="Calibri"/>
              </a:rPr>
              <a:t>d) i, iii, iv</a:t>
            </a:r>
            <a:endParaRPr lang="en-US" b="1">
              <a:solidFill>
                <a:srgbClr val="FF0000"/>
              </a:solidFill>
              <a:latin typeface="Calibri"/>
            </a:endParaRPr>
          </a:p>
          <a:p>
            <a:pPr algn="just"/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pPr algn="just"/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pPr algn="just"/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pPr algn="just"/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sz="1800" b="1">
                <a:solidFill>
                  <a:srgbClr val="FF0000"/>
                </a:solidFill>
                <a:latin typeface="Calibri"/>
              </a:rPr>
              <a:t>Explanation: A function is not inline if it has static variables, loops or the function is having any recursive calls.</a:t>
            </a:r>
            <a:endParaRPr lang="en-US" b="1">
              <a:solidFill>
                <a:srgbClr val="FF0000"/>
              </a:solidFill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3420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38738" y="124724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24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b="1">
                <a:latin typeface="Calibri"/>
              </a:rPr>
              <a:t>What will be the output of the following C++ code?</a:t>
            </a:r>
            <a:endParaRPr lang="en-US" sz="1800" b="1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void square (int *x, int *y)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{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	*x = (*x) * --(*y);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}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int main ( )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{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	int number = 30;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	square(&amp;number, &amp;number);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	cout &lt;&lt; number;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	return 0;</a:t>
            </a:r>
            <a:r>
              <a:rPr lang="en-US" sz="1800" dirty="0">
                <a:latin typeface="Calibri"/>
              </a:rPr>
              <a:t>
</a:t>
            </a:r>
            <a:r>
              <a:rPr lang="en-US" sz="1800">
                <a:latin typeface="Calibri"/>
              </a:rPr>
              <a:t>}</a:t>
            </a:r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0764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38738" y="124724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24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>
                <a:latin typeface="Calibri"/>
                <a:cs typeface="Calibri"/>
              </a:rPr>
              <a:t>a) 870</a:t>
            </a:r>
            <a:endParaRPr lang="en-US" sz="1800">
              <a:latin typeface="Calibri"/>
            </a:endParaRPr>
          </a:p>
          <a:p>
            <a:pPr algn="just"/>
            <a:br>
              <a:rPr lang="en-US" sz="1800" dirty="0">
                <a:latin typeface="Calibri"/>
                <a:cs typeface="Calibri"/>
              </a:rPr>
            </a:br>
            <a:r>
              <a:rPr lang="en-US" sz="1800">
                <a:latin typeface="Calibri"/>
                <a:cs typeface="Calibri"/>
              </a:rPr>
              <a:t>b) 30</a:t>
            </a:r>
            <a:endParaRPr lang="en-US" sz="1800">
              <a:latin typeface="Calibri"/>
            </a:endParaRPr>
          </a:p>
          <a:p>
            <a:pPr algn="just"/>
            <a:br>
              <a:rPr lang="en-US" sz="1800" dirty="0">
                <a:latin typeface="Calibri"/>
                <a:cs typeface="Calibri"/>
              </a:rPr>
            </a:br>
            <a:r>
              <a:rPr lang="en-US" sz="1800">
                <a:latin typeface="Calibri"/>
                <a:cs typeface="Calibri"/>
              </a:rPr>
              <a:t>c) Error</a:t>
            </a:r>
            <a:endParaRPr lang="en-US" sz="1800">
              <a:latin typeface="Calibri"/>
            </a:endParaRPr>
          </a:p>
          <a:p>
            <a:pPr algn="just"/>
            <a:br>
              <a:rPr lang="en-US" sz="1800" dirty="0">
                <a:latin typeface="Calibri"/>
                <a:cs typeface="Calibri"/>
              </a:rPr>
            </a:br>
            <a:r>
              <a:rPr lang="en-US" sz="1800">
                <a:latin typeface="Calibri"/>
                <a:cs typeface="Calibri"/>
              </a:rPr>
              <a:t>d) Segmentation fault</a:t>
            </a:r>
            <a:endParaRPr lang="en-US" sz="1800"/>
          </a:p>
          <a:p>
            <a:pPr algn="just"/>
            <a:endParaRPr lang="en-US" sz="1800" b="1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0180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2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882966"/>
            <a:ext cx="8952289" cy="412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>
              <a:latin typeface="Calibri"/>
            </a:endParaRPr>
          </a:p>
          <a:p>
            <a:r>
              <a:rPr lang="en-US" sz="1800">
                <a:latin typeface="Calibri"/>
              </a:rPr>
              <a:t>What are the actual parameters in C++?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a) Parameters with which functions are called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b) Parameters which are used in the definition of a function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c) Variables other than passed parameters in a function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d) Variables that are never used in the function</a:t>
            </a: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08702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38738" y="124724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24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endParaRPr lang="en-US" sz="18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algn="just"/>
            <a:r>
              <a:rPr lang="en-US" sz="1800" b="1">
                <a:solidFill>
                  <a:srgbClr val="FF0000"/>
                </a:solidFill>
                <a:latin typeface="Calibri"/>
                <a:cs typeface="Calibri"/>
              </a:rPr>
              <a:t>a) 870</a:t>
            </a:r>
            <a:endParaRPr lang="en-US" sz="1800" b="1">
              <a:solidFill>
                <a:srgbClr val="FF0000"/>
              </a:solidFill>
              <a:latin typeface="Calibri"/>
            </a:endParaRPr>
          </a:p>
          <a:p>
            <a:pPr algn="just"/>
            <a:br>
              <a:rPr lang="en-US" sz="1800" dirty="0">
                <a:latin typeface="Calibri"/>
                <a:cs typeface="Calibri"/>
              </a:rPr>
            </a:br>
            <a:r>
              <a:rPr lang="en-US" sz="1800">
                <a:latin typeface="Calibri"/>
                <a:cs typeface="Calibri"/>
              </a:rPr>
              <a:t>b) 30</a:t>
            </a:r>
            <a:endParaRPr lang="en-US" sz="1800">
              <a:latin typeface="Calibri"/>
            </a:endParaRPr>
          </a:p>
          <a:p>
            <a:pPr algn="just"/>
            <a:br>
              <a:rPr lang="en-US" sz="1800" dirty="0">
                <a:latin typeface="Calibri"/>
                <a:cs typeface="Calibri"/>
              </a:rPr>
            </a:br>
            <a:r>
              <a:rPr lang="en-US" sz="1800">
                <a:latin typeface="Calibri"/>
                <a:cs typeface="Calibri"/>
              </a:rPr>
              <a:t>c) Error</a:t>
            </a:r>
            <a:endParaRPr lang="en-US" sz="1800">
              <a:latin typeface="Calibri"/>
            </a:endParaRPr>
          </a:p>
          <a:p>
            <a:pPr algn="just"/>
            <a:br>
              <a:rPr lang="en-US" sz="1800" dirty="0">
                <a:latin typeface="Calibri"/>
                <a:cs typeface="Calibri"/>
              </a:rPr>
            </a:br>
            <a:r>
              <a:rPr lang="en-US" sz="1800">
                <a:latin typeface="Calibri"/>
                <a:cs typeface="Calibri"/>
              </a:rPr>
              <a:t>d) Segmentation fault</a:t>
            </a:r>
            <a:endParaRPr lang="en-US" sz="1800"/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r>
              <a:rPr lang="en-US" sz="1800" b="1">
                <a:solidFill>
                  <a:srgbClr val="FF0000"/>
                </a:solidFill>
                <a:latin typeface="Calibri"/>
              </a:rPr>
              <a:t>Explanation: As we are passing value by reference therefore the change in the value is reflected back to the passed variable number hence value of number is changed to 870.</a:t>
            </a:r>
            <a:endParaRPr lang="en-US" b="1">
              <a:solidFill>
                <a:srgbClr val="FF0000"/>
              </a:solidFill>
              <a:latin typeface="Calibri"/>
            </a:endParaRPr>
          </a:p>
          <a:p>
            <a:pPr algn="just"/>
            <a:endParaRPr lang="en-US" sz="1800" b="1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39524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38738" y="124724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25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>
                <a:latin typeface="Calibri"/>
              </a:rPr>
              <a:t>Which of the following is important in a function?</a:t>
            </a:r>
            <a:endParaRPr lang="en-US" dirty="0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a) Return type</a:t>
            </a:r>
            <a:endParaRPr lang="en-US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b) Function name</a:t>
            </a:r>
            <a:endParaRPr lang="en-US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c) Both return type and function name</a:t>
            </a:r>
            <a:endParaRPr lang="en-US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d) The return type, function name and parameter list</a:t>
            </a: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17231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38738" y="124724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25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570259"/>
            <a:ext cx="8952289" cy="436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>
                <a:latin typeface="Calibri"/>
              </a:rPr>
              <a:t>Which of the following is important in a function?</a:t>
            </a:r>
            <a:endParaRPr lang="en-US" dirty="0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a) Return type</a:t>
            </a:r>
            <a:endParaRPr lang="en-US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b) Function name</a:t>
            </a:r>
            <a:endParaRPr lang="en-US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b="1">
                <a:solidFill>
                  <a:srgbClr val="FF0000"/>
                </a:solidFill>
                <a:latin typeface="Calibri"/>
              </a:rPr>
              <a:t>c) Both return type and function name</a:t>
            </a:r>
            <a:endParaRPr lang="en-US" b="1">
              <a:solidFill>
                <a:srgbClr val="FF0000"/>
              </a:solidFill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d) The return type, function name and parameter list</a:t>
            </a: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29890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0"/>
          <p:cNvSpPr/>
          <p:nvPr/>
        </p:nvSpPr>
        <p:spPr>
          <a:xfrm>
            <a:off x="0" y="21266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60"/>
          <p:cNvSpPr txBox="1"/>
          <p:nvPr/>
        </p:nvSpPr>
        <p:spPr>
          <a:xfrm>
            <a:off x="94468" y="811499"/>
            <a:ext cx="8952289" cy="423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2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2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 Questions??</a:t>
            </a:r>
            <a:endParaRPr/>
          </a:p>
        </p:txBody>
      </p:sp>
      <p:sp>
        <p:nvSpPr>
          <p:cNvPr id="506" name="Google Shape;506;p60"/>
          <p:cNvSpPr txBox="1"/>
          <p:nvPr/>
        </p:nvSpPr>
        <p:spPr>
          <a:xfrm>
            <a:off x="340079" y="138448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QNA Time</a:t>
            </a:r>
            <a:endParaRPr/>
          </a:p>
        </p:txBody>
      </p:sp>
      <p:sp>
        <p:nvSpPr>
          <p:cNvPr id="507" name="Google Shape;507;p6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0"/>
          <p:cNvSpPr txBox="1"/>
          <p:nvPr/>
        </p:nvSpPr>
        <p:spPr>
          <a:xfrm>
            <a:off x="2349796" y="1275909"/>
            <a:ext cx="443209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Any Questions ??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1"/>
          <p:cNvSpPr txBox="1">
            <a:spLocks noGrp="1"/>
          </p:cNvSpPr>
          <p:nvPr>
            <p:ph type="title"/>
          </p:nvPr>
        </p:nvSpPr>
        <p:spPr>
          <a:xfrm>
            <a:off x="662435" y="2001171"/>
            <a:ext cx="78192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Thank You!</a:t>
            </a:r>
            <a:endParaRPr/>
          </a:p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61"/>
          <p:cNvSpPr txBox="1"/>
          <p:nvPr/>
        </p:nvSpPr>
        <p:spPr>
          <a:xfrm>
            <a:off x="1754372" y="3625702"/>
            <a:ext cx="598613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you guys in next class.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2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882966"/>
            <a:ext cx="8952289" cy="412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>
              <a:latin typeface="Calibri"/>
            </a:endParaRPr>
          </a:p>
          <a:p>
            <a:r>
              <a:rPr lang="en-US" sz="1800">
                <a:latin typeface="Calibri"/>
              </a:rPr>
              <a:t>What are the actual parameters in C++?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 b="1">
                <a:solidFill>
                  <a:srgbClr val="FF0000"/>
                </a:solidFill>
                <a:latin typeface="Calibri"/>
              </a:rPr>
              <a:t>a) Parameters with which functions are called</a:t>
            </a:r>
            <a:endParaRPr lang="en-US" b="1">
              <a:solidFill>
                <a:srgbClr val="FF0000"/>
              </a:solidFill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b) Parameters which are used in the definition of a function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c) Variables other than passed parameters in a function</a:t>
            </a:r>
            <a:endParaRPr lang="en-US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>
                <a:latin typeface="Calibri"/>
              </a:rPr>
              <a:t>d) Variables that are never used in the function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b="1">
                <a:solidFill>
                  <a:srgbClr val="FF0000"/>
                </a:solidFill>
                <a:latin typeface="Calibri"/>
              </a:rPr>
              <a:t>Explanation: Actual parameters are those using which a function call is made i.e. which are actually passed in a function when that function is called.</a:t>
            </a:r>
            <a:endParaRPr lang="en-US" b="1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2632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3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882966"/>
            <a:ext cx="8952289" cy="412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>
              <a:latin typeface="Calibri"/>
            </a:endParaRPr>
          </a:p>
          <a:p>
            <a:r>
              <a:rPr lang="en-US" sz="1800">
                <a:latin typeface="Calibri"/>
              </a:rPr>
              <a:t>Which function is used to read a single character from the console in C++?</a:t>
            </a:r>
            <a:endParaRPr lang="en-US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>
                <a:latin typeface="Calibri"/>
              </a:rPr>
              <a:t>a) cin.get(ch)</a:t>
            </a:r>
            <a:endParaRPr lang="en-US">
              <a:latin typeface="Calibri"/>
            </a:endParaRPr>
          </a:p>
          <a:p>
            <a:br>
              <a:rPr lang="en-US" sz="1800" dirty="0">
                <a:solidFill>
                  <a:srgbClr val="FF0000"/>
                </a:solidFill>
                <a:latin typeface="Calibri"/>
              </a:rPr>
            </a:br>
            <a:r>
              <a:rPr lang="en-US" sz="1800">
                <a:latin typeface="Calibri"/>
              </a:rPr>
              <a:t>b) getline(ch)</a:t>
            </a:r>
            <a:endParaRPr lang="en-US">
              <a:latin typeface="Calibri"/>
            </a:endParaRPr>
          </a:p>
          <a:p>
            <a:br>
              <a:rPr lang="en-US" sz="1800" dirty="0">
                <a:solidFill>
                  <a:srgbClr val="FF0000"/>
                </a:solidFill>
                <a:latin typeface="Calibri"/>
              </a:rPr>
            </a:br>
            <a:r>
              <a:rPr lang="en-US" sz="1800">
                <a:latin typeface="Calibri"/>
              </a:rPr>
              <a:t>c) read(ch)</a:t>
            </a:r>
            <a:endParaRPr lang="en-US">
              <a:latin typeface="Calibri"/>
            </a:endParaRPr>
          </a:p>
          <a:p>
            <a:br>
              <a:rPr lang="en-US" sz="1800" dirty="0">
                <a:solidFill>
                  <a:srgbClr val="FF0000"/>
                </a:solidFill>
                <a:latin typeface="Calibri"/>
              </a:rPr>
            </a:br>
            <a:r>
              <a:rPr lang="en-US" sz="1800">
                <a:latin typeface="Calibri"/>
              </a:rPr>
              <a:t>d) scanf(ch)</a:t>
            </a: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316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MCQ 3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882966"/>
            <a:ext cx="8952289" cy="412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>
              <a:latin typeface="Calibri"/>
            </a:endParaRPr>
          </a:p>
          <a:p>
            <a:r>
              <a:rPr lang="en-US" sz="1800">
                <a:latin typeface="Calibri"/>
              </a:rPr>
              <a:t>Which function is used to read a single character from the console in C++?</a:t>
            </a:r>
            <a:endParaRPr lang="en-US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b="1">
                <a:solidFill>
                  <a:srgbClr val="FF0000"/>
                </a:solidFill>
                <a:latin typeface="Calibri"/>
              </a:rPr>
              <a:t>a) cin.get(ch)</a:t>
            </a:r>
            <a:endParaRPr lang="en-US" b="1">
              <a:solidFill>
                <a:srgbClr val="FF0000"/>
              </a:solidFill>
              <a:latin typeface="Calibri"/>
            </a:endParaRPr>
          </a:p>
          <a:p>
            <a:br>
              <a:rPr lang="en-US" sz="1800" dirty="0">
                <a:solidFill>
                  <a:srgbClr val="FF0000"/>
                </a:solidFill>
                <a:latin typeface="Calibri"/>
              </a:rPr>
            </a:br>
            <a:r>
              <a:rPr lang="en-US" sz="1800">
                <a:latin typeface="Calibri"/>
              </a:rPr>
              <a:t>b) getline(ch)</a:t>
            </a:r>
            <a:endParaRPr lang="en-US">
              <a:latin typeface="Calibri"/>
            </a:endParaRPr>
          </a:p>
          <a:p>
            <a:br>
              <a:rPr lang="en-US" sz="1800" dirty="0">
                <a:solidFill>
                  <a:srgbClr val="FF0000"/>
                </a:solidFill>
                <a:latin typeface="Calibri"/>
              </a:rPr>
            </a:br>
            <a:r>
              <a:rPr lang="en-US" sz="1800">
                <a:latin typeface="Calibri"/>
              </a:rPr>
              <a:t>c) read(ch)</a:t>
            </a:r>
            <a:endParaRPr lang="en-US">
              <a:latin typeface="Calibri"/>
            </a:endParaRPr>
          </a:p>
          <a:p>
            <a:br>
              <a:rPr lang="en-US" sz="1800" dirty="0">
                <a:solidFill>
                  <a:srgbClr val="FF0000"/>
                </a:solidFill>
                <a:latin typeface="Calibri"/>
              </a:rPr>
            </a:br>
            <a:r>
              <a:rPr lang="en-US" sz="1800">
                <a:latin typeface="Calibri"/>
              </a:rPr>
              <a:t>d) scanf(ch)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b="1">
                <a:solidFill>
                  <a:srgbClr val="FF0000"/>
                </a:solidFill>
                <a:latin typeface="Calibri"/>
              </a:rPr>
              <a:t>Explanation: C++ provides cin.get() function to read a single character from console whereas others are used to read either a single or multiple characters.</a:t>
            </a:r>
            <a:endParaRPr lang="en-US" b="1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38953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1609</Words>
  <Application>Microsoft Office PowerPoint</Application>
  <PresentationFormat>On-screen Show (16:9)</PresentationFormat>
  <Paragraphs>533</Paragraphs>
  <Slides>64</Slides>
  <Notes>64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Simple Light</vt:lpstr>
      <vt:lpstr>PowerPoint Presentation</vt:lpstr>
      <vt:lpstr>PowerPoint Presentation</vt:lpstr>
      <vt:lpstr>PowerPoint Presentation</vt:lpstr>
      <vt:lpstr>MCQ 1</vt:lpstr>
      <vt:lpstr>MCQ 1</vt:lpstr>
      <vt:lpstr>MCQ 2</vt:lpstr>
      <vt:lpstr>MCQ 2</vt:lpstr>
      <vt:lpstr>MCQ 3</vt:lpstr>
      <vt:lpstr>MCQ 3</vt:lpstr>
      <vt:lpstr>MCQ 4</vt:lpstr>
      <vt:lpstr>MCQ 4</vt:lpstr>
      <vt:lpstr>MCQ 4</vt:lpstr>
      <vt:lpstr>MCQ 5</vt:lpstr>
      <vt:lpstr>MCQ 5</vt:lpstr>
      <vt:lpstr>MCQ 5</vt:lpstr>
      <vt:lpstr>MCQ 6</vt:lpstr>
      <vt:lpstr>MCQ 6</vt:lpstr>
      <vt:lpstr>MCQ 7</vt:lpstr>
      <vt:lpstr>MCQ 7</vt:lpstr>
      <vt:lpstr>MCQ 7</vt:lpstr>
      <vt:lpstr>MCQ 8</vt:lpstr>
      <vt:lpstr>MCQ 8</vt:lpstr>
      <vt:lpstr>MCQ 8</vt:lpstr>
      <vt:lpstr>MCQ 9</vt:lpstr>
      <vt:lpstr>MCQ 9</vt:lpstr>
      <vt:lpstr>MCQ 9</vt:lpstr>
      <vt:lpstr>MCQ 9</vt:lpstr>
      <vt:lpstr>MCQ 9</vt:lpstr>
      <vt:lpstr>MCQ 10</vt:lpstr>
      <vt:lpstr>MCQ 10</vt:lpstr>
      <vt:lpstr>MCQ 11</vt:lpstr>
      <vt:lpstr>MCQ 11</vt:lpstr>
      <vt:lpstr>MCQ 12</vt:lpstr>
      <vt:lpstr>MCQ 12</vt:lpstr>
      <vt:lpstr>MCQ 13</vt:lpstr>
      <vt:lpstr>MCQ 13</vt:lpstr>
      <vt:lpstr>MCQ 13</vt:lpstr>
      <vt:lpstr>MCQ 14</vt:lpstr>
      <vt:lpstr>MCQ 14</vt:lpstr>
      <vt:lpstr>MCQ 15</vt:lpstr>
      <vt:lpstr>MCQ 15</vt:lpstr>
      <vt:lpstr>MCQ 16</vt:lpstr>
      <vt:lpstr>MCQ 16</vt:lpstr>
      <vt:lpstr>MCQ 17</vt:lpstr>
      <vt:lpstr>MCQ 17</vt:lpstr>
      <vt:lpstr>MCQ 18</vt:lpstr>
      <vt:lpstr>MCQ 18</vt:lpstr>
      <vt:lpstr>MCQ 18</vt:lpstr>
      <vt:lpstr>MCQ 19</vt:lpstr>
      <vt:lpstr>MCQ 19</vt:lpstr>
      <vt:lpstr>MCQ 20</vt:lpstr>
      <vt:lpstr>MCQ 20</vt:lpstr>
      <vt:lpstr>MCQ 21</vt:lpstr>
      <vt:lpstr>MCQ 21</vt:lpstr>
      <vt:lpstr>MCQ 22</vt:lpstr>
      <vt:lpstr>MCQ 23</vt:lpstr>
      <vt:lpstr>MCQ 23</vt:lpstr>
      <vt:lpstr>MCQ 24</vt:lpstr>
      <vt:lpstr>MCQ 24</vt:lpstr>
      <vt:lpstr>MCQ 24</vt:lpstr>
      <vt:lpstr>MCQ 25</vt:lpstr>
      <vt:lpstr>MCQ 25</vt:lpstr>
      <vt:lpstr>PowerPoint Presentation</vt:lpstr>
      <vt:lpstr>Thank You!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lenovo</cp:lastModifiedBy>
  <cp:revision>1105</cp:revision>
  <dcterms:modified xsi:type="dcterms:W3CDTF">2021-03-06T06:52:03Z</dcterms:modified>
</cp:coreProperties>
</file>