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2" r:id="rId7"/>
    <p:sldId id="336" r:id="rId8"/>
    <p:sldId id="337" r:id="rId9"/>
    <p:sldId id="338" r:id="rId10"/>
    <p:sldId id="339" r:id="rId11"/>
    <p:sldId id="263" r:id="rId12"/>
    <p:sldId id="340" r:id="rId13"/>
    <p:sldId id="341" r:id="rId14"/>
    <p:sldId id="342" r:id="rId15"/>
    <p:sldId id="343" r:id="rId16"/>
    <p:sldId id="344" r:id="rId17"/>
    <p:sldId id="345" r:id="rId18"/>
    <p:sldId id="264"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15" r:id="rId32"/>
    <p:sldId id="316"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iqMEGTkCH0cdfB28s8BoGmxIzW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3740F-FD98-41AA-936F-7E735873181B}" v="255" dt="2021-02-03T15:10:43.748"/>
    <p1510:client id="{CBBBCD4E-ACCB-4B3D-8138-C8A5EC1D7C00}" v="240" dt="2021-02-03T14:37:44.023"/>
    <p1510:client id="{D03D55A7-4C5E-4F79-ABA9-F0B43DA15FB0}" v="186" dt="2021-02-27T09:56:57.845"/>
    <p1510:client id="{DD5D4939-3D15-497D-A682-389197773736}" v="355" dt="2021-02-27T07:26:3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6" autoAdjust="0"/>
  </p:normalViewPr>
  <p:slideViewPr>
    <p:cSldViewPr snapToGrid="0">
      <p:cViewPr varScale="1">
        <p:scale>
          <a:sx n="75" d="100"/>
          <a:sy n="75" d="100"/>
        </p:scale>
        <p:origin x="-12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8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font" Target="fonts/font7.fntdata"/><Relationship Id="rId8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70260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4359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544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3010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699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226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883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345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814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168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6037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948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6189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2712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544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2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7547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446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3175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6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69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117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7829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9"/>
        <p:cNvGrpSpPr/>
        <p:nvPr/>
      </p:nvGrpSpPr>
      <p:grpSpPr>
        <a:xfrm>
          <a:off x="0" y="0"/>
          <a:ext cx="0" cy="0"/>
          <a:chOff x="0" y="0"/>
          <a:chExt cx="0" cy="0"/>
        </a:xfrm>
      </p:grpSpPr>
      <p:sp>
        <p:nvSpPr>
          <p:cNvPr id="10" name="Google Shape;10;p6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6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6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7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7" name="Google Shape;47;p7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7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7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2" name="Google Shape;5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7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7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3"/>
        <p:cNvGrpSpPr/>
        <p:nvPr/>
      </p:nvGrpSpPr>
      <p:grpSpPr>
        <a:xfrm>
          <a:off x="0" y="0"/>
          <a:ext cx="0" cy="0"/>
          <a:chOff x="0" y="0"/>
          <a:chExt cx="0" cy="0"/>
        </a:xfrm>
      </p:grpSpPr>
      <p:sp>
        <p:nvSpPr>
          <p:cNvPr id="14" name="Google Shape;14;p6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6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6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 name="Google Shape;23;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7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3" name="Google Shape;43;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a:lnSpc>
                <a:spcPct val="112142"/>
              </a:lnSpc>
              <a:buSzPts val="1400"/>
            </a:pPr>
            <a:r>
              <a:rPr lang="en-US">
                <a:solidFill>
                  <a:srgbClr val="FFFFFF"/>
                </a:solidFill>
                <a:latin typeface="Trebuchet MS"/>
                <a:ea typeface="Trebuchet MS"/>
                <a:cs typeface="Trebuchet MS"/>
                <a:sym typeface="Trebuchet MS"/>
              </a:rPr>
              <a:t>EditEdittex</a:t>
            </a:r>
            <a:endParaRPr lang="en-US" sz="1400" b="0" i="0" u="none" strike="noStrike" cap="none" dirty="0">
              <a:solidFill>
                <a:srgbClr val="FFFFFF"/>
              </a:solidFill>
              <a:latin typeface="Trebuchet MS"/>
              <a:ea typeface="Trebuchet MS"/>
              <a:cs typeface="Trebuchet MS"/>
            </a:endParaRPr>
          </a:p>
        </p:txBody>
      </p:sp>
      <p:pic>
        <p:nvPicPr>
          <p:cNvPr id="64" name="Google Shape;6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1015622"/>
          </a:xfrm>
          <a:prstGeom prst="rect">
            <a:avLst/>
          </a:prstGeom>
          <a:noFill/>
          <a:ln>
            <a:noFill/>
          </a:ln>
        </p:spPr>
        <p:txBody>
          <a:bodyPr spcFirstLastPara="1" wrap="square" lIns="91425" tIns="45700" rIns="91425" bIns="45700" anchor="t" anchorCtr="0">
            <a:spAutoFit/>
          </a:bodyPr>
          <a:lstStyle/>
          <a:p>
            <a:pPr algn="ctr"/>
            <a:r>
              <a:rPr lang="en-US" sz="2000" b="1" i="0" u="none" strike="noStrike" cap="none" dirty="0">
                <a:solidFill>
                  <a:srgbClr val="000000"/>
                </a:solidFill>
                <a:latin typeface="Arial"/>
                <a:ea typeface="Arial"/>
                <a:cs typeface="Arial"/>
                <a:sym typeface="Arial"/>
              </a:rPr>
              <a:t>Lecture 1:</a:t>
            </a:r>
            <a:r>
              <a:rPr lang="en-US" sz="2000" i="0" u="none" strike="noStrike" cap="none" dirty="0">
                <a:solidFill>
                  <a:srgbClr val="000000"/>
                </a:solidFill>
                <a:latin typeface="Arial"/>
                <a:ea typeface="Arial"/>
                <a:cs typeface="Arial"/>
                <a:sym typeface="Arial"/>
              </a:rPr>
              <a:t> </a:t>
            </a:r>
            <a:r>
              <a:rPr lang="en-US" sz="2000" dirty="0"/>
              <a:t>Constructor</a:t>
            </a:r>
            <a:endParaRPr lang="en-US" sz="1800" b="1" i="0" u="none" strike="noStrike" cap="none">
              <a:solidFill>
                <a:srgbClr val="000000"/>
              </a:solidFill>
              <a:latin typeface="Calibri"/>
              <a:ea typeface="Arial"/>
              <a:cs typeface="Arial"/>
            </a:endParaRPr>
          </a:p>
          <a:p>
            <a:pPr marL="0" marR="0" lvl="0" indent="0" algn="ctr" rtl="0">
              <a:lnSpc>
                <a:spcPct val="100000"/>
              </a:lnSpc>
              <a:spcBef>
                <a:spcPts val="0"/>
              </a:spcBef>
              <a:spcAft>
                <a:spcPts val="0"/>
              </a:spcAft>
              <a:buNone/>
            </a:pPr>
            <a:endParaRPr sz="2000" dirty="0"/>
          </a:p>
          <a:p>
            <a:pPr marL="101600" marR="0" lvl="0" algn="ctr" rtl="0">
              <a:lnSpc>
                <a:spcPct val="100000"/>
              </a:lnSpc>
              <a:spcBef>
                <a:spcPts val="0"/>
              </a:spcBef>
              <a:spcAft>
                <a:spcPts val="0"/>
              </a:spcAft>
              <a:buSzPts val="2000"/>
            </a:pP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a: 10</a:t>
            </a:r>
            <a:endParaRPr lang="en-US" dirty="0">
              <a:latin typeface="Calibri"/>
            </a:endParaRPr>
          </a:p>
          <a:p>
            <a:pPr algn="just"/>
            <a:r>
              <a:rPr lang="en-US" sz="1800" dirty="0">
                <a:latin typeface="Calibri"/>
                <a:cs typeface="Calibri"/>
              </a:rPr>
              <a:t>
b: 20</a:t>
            </a:r>
            <a:endParaRPr lang="en-US"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b="1" dirty="0">
              <a:latin typeface="Calibri"/>
              <a:cs typeface="Calibri"/>
            </a:endParaRPr>
          </a:p>
          <a:p>
            <a:pPr algn="just"/>
            <a:endParaRPr lang="en-US" sz="1800" b="1" dirty="0">
              <a:latin typeface="Calibri"/>
              <a:cs typeface="Calibri"/>
            </a:endParaRPr>
          </a:p>
          <a:p>
            <a:pPr algn="just"/>
            <a:endParaRPr lang="en-US" sz="1800" b="1" dirty="0">
              <a:latin typeface="Calibri"/>
              <a:cs typeface="Calibri"/>
            </a:endParaRPr>
          </a:p>
          <a:p>
            <a:pPr algn="just"/>
            <a:endParaRPr lang="en-US" sz="1800" b="1" dirty="0">
              <a:latin typeface="Calibri"/>
              <a:cs typeface="Calibri"/>
            </a:endParaRPr>
          </a:p>
          <a:p>
            <a:pPr algn="just"/>
            <a:endParaRPr lang="en-US" sz="1800" b="1" dirty="0">
              <a:latin typeface="Calibri"/>
              <a:cs typeface="Calibri"/>
            </a:endParaRPr>
          </a:p>
          <a:p>
            <a:pPr algn="just"/>
            <a:r>
              <a:rPr lang="en-US" sz="1800" b="1" dirty="0">
                <a:latin typeface="Calibri"/>
              </a:rPr>
              <a:t> Even if we do not define any constructor explicitly, the compiler will automatically provide a default constructor implicitly.</a:t>
            </a:r>
            <a:endParaRPr lang="en-US" b="1">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Output</a:t>
            </a:r>
          </a:p>
        </p:txBody>
      </p:sp>
    </p:spTree>
    <p:extLst>
      <p:ext uri="{BB962C8B-B14F-4D97-AF65-F5344CB8AC3E}">
        <p14:creationId xmlns:p14="http://schemas.microsoft.com/office/powerpoint/2010/main" val="177031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 </a:t>
            </a:r>
            <a:endParaRPr lang="en-US" sz="2000">
              <a:latin typeface="Calibri"/>
              <a:cs typeface="Calibri"/>
            </a:endParaRPr>
          </a:p>
          <a:p>
            <a:pPr algn="just">
              <a:lnSpc>
                <a:spcPct val="70000"/>
              </a:lnSpc>
              <a:spcBef>
                <a:spcPts val="700"/>
              </a:spcBef>
            </a:pPr>
            <a:br>
              <a:rPr lang="en-US" sz="2000" dirty="0"/>
            </a:br>
            <a:endParaRPr lang="en-US" sz="2000" b="0" i="0" u="none" strike="noStrike" cap="none" dirty="0">
              <a:latin typeface="Arial"/>
              <a:ea typeface="Arial"/>
              <a:cs typeface="Arial"/>
            </a:endParaRPr>
          </a:p>
          <a:p>
            <a:br>
              <a:rPr lang="en-US" sz="2000" dirty="0"/>
            </a:br>
            <a:endParaRPr lang="en-US" sz="2000" dirty="0"/>
          </a:p>
          <a:p>
            <a:pPr marR="0">
              <a:spcAft>
                <a:spcPts val="0"/>
              </a:spcAft>
            </a:pPr>
            <a:endParaRPr lang="en-US" sz="2000" dirty="0"/>
          </a:p>
          <a:p>
            <a:pPr>
              <a:lnSpc>
                <a:spcPct val="150000"/>
              </a:lnSpc>
            </a:pPr>
            <a:br>
              <a:rPr lang="en-US" sz="2000" dirty="0"/>
            </a:br>
            <a:endParaRPr lang="en-US" sz="2000" dirty="0"/>
          </a:p>
          <a:p>
            <a:pPr marR="0" algn="just">
              <a:lnSpc>
                <a:spcPct val="70000"/>
              </a:lnSpc>
              <a:spcBef>
                <a:spcPts val="700"/>
              </a:spcBef>
              <a:spcAft>
                <a:spcPts val="0"/>
              </a:spcAft>
            </a:pPr>
            <a:endParaRPr lang="en-US" sz="2000" dirty="0"/>
          </a:p>
          <a:p>
            <a:pPr marL="0" marR="0" lvl="0" indent="0" algn="l" rtl="0">
              <a:lnSpc>
                <a:spcPct val="100000"/>
              </a:lnSpc>
              <a:spcBef>
                <a:spcPts val="0"/>
              </a:spcBef>
              <a:spcAft>
                <a:spcPts val="0"/>
              </a:spcAft>
              <a:buNone/>
            </a:pPr>
            <a:br>
              <a:rPr lang="en-US" sz="1600" b="0" i="0" u="none" strike="noStrike" cap="none" dirty="0">
                <a:latin typeface="Arial"/>
                <a:ea typeface="Arial"/>
                <a:cs typeface="Arial"/>
              </a:rPr>
            </a:b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latin typeface="Calibri"/>
                <a:ea typeface="Calibri"/>
                <a:cs typeface="Calibri"/>
              </a:rPr>
            </a:br>
            <a:endParaRPr sz="1600" b="0" i="0" u="none" strike="noStrike" cap="none">
              <a:solidFill>
                <a:srgbClr val="000000"/>
              </a:solidFill>
              <a:latin typeface="Calibri"/>
              <a:ea typeface="Calibri"/>
              <a:cs typeface="Calibri"/>
              <a:sym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Parameterized Constructors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 </a:t>
            </a:r>
            <a:endParaRPr lang="en-US" sz="2000">
              <a:latin typeface="Calibri"/>
              <a:cs typeface="Calibri"/>
            </a:endParaRPr>
          </a:p>
          <a:p>
            <a:pPr algn="just">
              <a:lnSpc>
                <a:spcPct val="70000"/>
              </a:lnSpc>
              <a:spcBef>
                <a:spcPts val="700"/>
              </a:spcBef>
            </a:pPr>
            <a:br>
              <a:rPr lang="en-US" sz="2000" dirty="0"/>
            </a:br>
            <a:endParaRPr lang="en-US" sz="2000" b="0" i="0" u="none" strike="noStrike" cap="none" dirty="0">
              <a:latin typeface="Arial"/>
              <a:ea typeface="Arial"/>
              <a:cs typeface="Arial"/>
            </a:endParaRPr>
          </a:p>
          <a:p>
            <a:br>
              <a:rPr lang="en-US" sz="2000" dirty="0"/>
            </a:br>
            <a:endParaRPr lang="en-US" sz="2000" dirty="0"/>
          </a:p>
          <a:p>
            <a:pPr marR="0">
              <a:spcAft>
                <a:spcPts val="0"/>
              </a:spcAft>
            </a:pPr>
            <a:endParaRPr lang="en-US" sz="2000" dirty="0"/>
          </a:p>
          <a:p>
            <a:pPr>
              <a:lnSpc>
                <a:spcPct val="150000"/>
              </a:lnSpc>
            </a:pPr>
            <a:br>
              <a:rPr lang="en-US" sz="2000" dirty="0"/>
            </a:br>
            <a:endParaRPr lang="en-US" sz="2000" dirty="0"/>
          </a:p>
          <a:p>
            <a:pPr marR="0" algn="just">
              <a:lnSpc>
                <a:spcPct val="70000"/>
              </a:lnSpc>
              <a:spcBef>
                <a:spcPts val="700"/>
              </a:spcBef>
              <a:spcAft>
                <a:spcPts val="0"/>
              </a:spcAft>
            </a:pPr>
            <a:endParaRPr lang="en-US" sz="2000" dirty="0"/>
          </a:p>
          <a:p>
            <a:pPr marL="0" marR="0" lvl="0" indent="0" algn="l" rtl="0">
              <a:lnSpc>
                <a:spcPct val="100000"/>
              </a:lnSpc>
              <a:spcBef>
                <a:spcPts val="0"/>
              </a:spcBef>
              <a:spcAft>
                <a:spcPts val="0"/>
              </a:spcAft>
              <a:buNone/>
            </a:pPr>
            <a:br>
              <a:rPr lang="en-US" sz="1600" b="0" i="0" u="none" strike="noStrike" cap="none" dirty="0">
                <a:latin typeface="Arial"/>
                <a:ea typeface="Arial"/>
                <a:cs typeface="Arial"/>
              </a:rPr>
            </a:b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latin typeface="Calibri"/>
                <a:ea typeface="Calibri"/>
                <a:cs typeface="Calibri"/>
              </a:rPr>
            </a:br>
            <a:endParaRPr sz="1600" b="0" i="0" u="none" strike="noStrike" cap="none">
              <a:solidFill>
                <a:srgbClr val="000000"/>
              </a:solidFill>
              <a:latin typeface="Calibri"/>
              <a:ea typeface="Calibri"/>
              <a:cs typeface="Calibri"/>
              <a:sym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Parameterized Constructors</a:t>
            </a:r>
          </a:p>
        </p:txBody>
      </p:sp>
    </p:spTree>
    <p:extLst>
      <p:ext uri="{BB962C8B-B14F-4D97-AF65-F5344CB8AC3E}">
        <p14:creationId xmlns:p14="http://schemas.microsoft.com/office/powerpoint/2010/main" val="241562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class Point </a:t>
            </a:r>
            <a:endParaRPr lang="en-US">
              <a:latin typeface="Calibri"/>
            </a:endParaRPr>
          </a:p>
          <a:p>
            <a:pPr algn="just"/>
            <a:r>
              <a:rPr lang="en-US" sz="1800" dirty="0">
                <a:latin typeface="Calibri"/>
              </a:rPr>
              <a:t>{</a:t>
            </a:r>
            <a:endParaRPr lang="en-US">
              <a:latin typeface="Calibri"/>
            </a:endParaRPr>
          </a:p>
          <a:p>
            <a:pPr algn="just"/>
            <a:r>
              <a:rPr lang="en-US" sz="1800" dirty="0">
                <a:latin typeface="Calibri"/>
              </a:rPr>
              <a:t>private:</a:t>
            </a:r>
            <a:endParaRPr lang="en-US">
              <a:latin typeface="Calibri"/>
            </a:endParaRPr>
          </a:p>
          <a:p>
            <a:pPr algn="just"/>
            <a:r>
              <a:rPr lang="en-US" sz="1800" dirty="0">
                <a:latin typeface="Calibri"/>
              </a:rPr>
              <a:t>    int x, y;</a:t>
            </a:r>
            <a:endParaRPr lang="en-US">
              <a:latin typeface="Calibri"/>
            </a:endParaRPr>
          </a:p>
          <a:p>
            <a:pPr algn="just"/>
            <a:endParaRPr lang="en-US" dirty="0">
              <a:latin typeface="Calibri"/>
            </a:endParaRPr>
          </a:p>
          <a:p>
            <a:pPr algn="just"/>
            <a:r>
              <a:rPr lang="en-US" sz="1800" dirty="0">
                <a:latin typeface="Calibri"/>
              </a:rPr>
              <a:t>public:</a:t>
            </a:r>
            <a:endParaRPr lang="en-US">
              <a:latin typeface="Calibri"/>
            </a:endParaRPr>
          </a:p>
          <a:p>
            <a:pPr algn="just"/>
            <a:r>
              <a:rPr lang="en-US" sz="1800" dirty="0">
                <a:latin typeface="Calibri"/>
              </a:rPr>
              <a:t>    // Parameterized Constructor</a:t>
            </a:r>
            <a:endParaRPr lang="en-US">
              <a:latin typeface="Calibri"/>
            </a:endParaRPr>
          </a:p>
          <a:p>
            <a:pPr algn="just"/>
            <a:r>
              <a:rPr lang="en-US" sz="1800" dirty="0">
                <a:latin typeface="Calibri"/>
              </a:rPr>
              <a:t>    Point(int x1, int y1)</a:t>
            </a:r>
            <a:endParaRPr lang="en-US">
              <a:latin typeface="Calibri"/>
            </a:endParaRPr>
          </a:p>
          <a:p>
            <a:pPr algn="just"/>
            <a:r>
              <a:rPr lang="en-US" sz="1800" dirty="0">
                <a:latin typeface="Calibri"/>
              </a:rPr>
              <a:t>    {</a:t>
            </a:r>
            <a:endParaRPr lang="en-US">
              <a:latin typeface="Calibri"/>
            </a:endParaRPr>
          </a:p>
          <a:p>
            <a:pPr algn="just"/>
            <a:r>
              <a:rPr lang="en-US" sz="1800" dirty="0">
                <a:latin typeface="Calibri"/>
              </a:rPr>
              <a:t>        x = x1;</a:t>
            </a:r>
            <a:endParaRPr lang="en-US">
              <a:latin typeface="Calibri"/>
            </a:endParaRPr>
          </a:p>
          <a:p>
            <a:pPr algn="just"/>
            <a:r>
              <a:rPr lang="en-US" sz="1800" dirty="0">
                <a:latin typeface="Calibri"/>
              </a:rPr>
              <a:t>        y = y1;</a:t>
            </a:r>
            <a:endParaRPr lang="en-US">
              <a:latin typeface="Calibri"/>
            </a:endParaRPr>
          </a:p>
          <a:p>
            <a:pPr algn="just"/>
            <a:r>
              <a:rPr lang="en-US" sz="1800" dirty="0">
                <a:latin typeface="Calibri"/>
              </a:rPr>
              <a:t>    }</a:t>
            </a:r>
            <a:endParaRPr lang="en-US" dirty="0">
              <a:latin typeface="Calibri"/>
            </a:endParaRPr>
          </a:p>
          <a:p>
            <a:pPr algn="just"/>
            <a:endParaRPr lang="en-US"/>
          </a:p>
          <a:p>
            <a:pPr algn="just"/>
            <a:r>
              <a:rPr lang="en-US" sz="1800" dirty="0"/>
              <a:t>    </a:t>
            </a:r>
            <a:endParaRPr lang="en-US" sz="1800" b="0" i="0" u="none" strike="noStrike" cap="none">
              <a:solidFill>
                <a:srgbClr val="000000"/>
              </a:solidFill>
              <a:ea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Parameterized Constructors</a:t>
            </a:r>
          </a:p>
        </p:txBody>
      </p:sp>
    </p:spTree>
    <p:extLst>
      <p:ext uri="{BB962C8B-B14F-4D97-AF65-F5344CB8AC3E}">
        <p14:creationId xmlns:p14="http://schemas.microsoft.com/office/powerpoint/2010/main" val="418689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t>i</a:t>
            </a:r>
            <a:r>
              <a:rPr lang="en-US" sz="1800" dirty="0">
                <a:latin typeface="Calibri"/>
              </a:rPr>
              <a:t>nt </a:t>
            </a:r>
            <a:r>
              <a:rPr lang="en-US" sz="1800" dirty="0" err="1">
                <a:latin typeface="Calibri"/>
              </a:rPr>
              <a:t>getX</a:t>
            </a:r>
            <a:r>
              <a:rPr lang="en-US" sz="1800" dirty="0">
                <a:latin typeface="Calibri"/>
              </a:rPr>
              <a:t>()</a:t>
            </a:r>
          </a:p>
          <a:p>
            <a:pPr algn="just"/>
            <a:r>
              <a:rPr lang="en-US" sz="1800" dirty="0">
                <a:latin typeface="Calibri"/>
              </a:rPr>
              <a:t>    {</a:t>
            </a:r>
          </a:p>
          <a:p>
            <a:pPr algn="just"/>
            <a:r>
              <a:rPr lang="en-US" sz="1800" dirty="0">
                <a:latin typeface="Calibri"/>
              </a:rPr>
              <a:t>        return x;</a:t>
            </a:r>
          </a:p>
          <a:p>
            <a:pPr algn="just"/>
            <a:r>
              <a:rPr lang="en-US" sz="1800" dirty="0">
                <a:latin typeface="Calibri"/>
              </a:rPr>
              <a:t>    }</a:t>
            </a:r>
          </a:p>
          <a:p>
            <a:pPr algn="just"/>
            <a:r>
              <a:rPr lang="en-US" sz="1800" dirty="0">
                <a:latin typeface="Calibri"/>
              </a:rPr>
              <a:t>    int </a:t>
            </a:r>
            <a:r>
              <a:rPr lang="en-US" sz="1800" dirty="0" err="1">
                <a:latin typeface="Calibri"/>
              </a:rPr>
              <a:t>getY</a:t>
            </a:r>
            <a:r>
              <a:rPr lang="en-US" sz="1800" dirty="0">
                <a:latin typeface="Calibri"/>
              </a:rPr>
              <a:t>()</a:t>
            </a:r>
          </a:p>
          <a:p>
            <a:pPr algn="just"/>
            <a:r>
              <a:rPr lang="en-US" sz="1800" dirty="0">
                <a:latin typeface="Calibri"/>
              </a:rPr>
              <a:t>    {</a:t>
            </a:r>
          </a:p>
          <a:p>
            <a:pPr algn="just"/>
            <a:r>
              <a:rPr lang="en-US" sz="1800" dirty="0">
                <a:latin typeface="Calibri"/>
              </a:rPr>
              <a:t>        return y;</a:t>
            </a:r>
          </a:p>
          <a:p>
            <a:pPr algn="just"/>
            <a:r>
              <a:rPr lang="en-US" sz="1800" dirty="0">
                <a:latin typeface="Calibri"/>
              </a:rPr>
              <a:t>    }   };</a:t>
            </a:r>
          </a:p>
          <a:p>
            <a:r>
              <a:rPr lang="en-US" sz="1800" dirty="0">
                <a:latin typeface="Calibri"/>
              </a:rPr>
              <a:t>int main()</a:t>
            </a:r>
          </a:p>
          <a:p>
            <a:r>
              <a:rPr lang="en-US" sz="1800" dirty="0">
                <a:latin typeface="Calibri"/>
              </a:rPr>
              <a:t>{</a:t>
            </a:r>
          </a:p>
          <a:p>
            <a:r>
              <a:rPr lang="en-US" sz="1800" dirty="0">
                <a:latin typeface="Calibri"/>
              </a:rPr>
              <a:t>    // Constructor called</a:t>
            </a:r>
          </a:p>
          <a:p>
            <a:r>
              <a:rPr lang="en-US" sz="1800" dirty="0">
                <a:latin typeface="Calibri"/>
              </a:rPr>
              <a:t>    Point p1(10, 15);</a:t>
            </a:r>
          </a:p>
          <a:p>
            <a:r>
              <a:rPr lang="en-US" sz="1800" dirty="0">
                <a:latin typeface="Calibri"/>
              </a:rPr>
              <a:t>    </a:t>
            </a:r>
            <a:r>
              <a:rPr lang="en-US" sz="1800" dirty="0" err="1">
                <a:latin typeface="Calibri"/>
              </a:rPr>
              <a:t>cout</a:t>
            </a:r>
            <a:r>
              <a:rPr lang="en-US" sz="1800" dirty="0">
                <a:latin typeface="Calibri"/>
              </a:rPr>
              <a:t> &lt;&lt; "p1.x = " &lt;&lt; p1.getX() &lt;&lt; ", p1.y = " &lt;&lt; p1.getY();</a:t>
            </a:r>
          </a:p>
          <a:p>
            <a:r>
              <a:rPr lang="en-US" sz="1800" dirty="0">
                <a:latin typeface="Calibri"/>
              </a:rPr>
              <a:t>    return 0;</a:t>
            </a:r>
          </a:p>
          <a:p>
            <a:r>
              <a:rPr lang="en-US" sz="1800" dirty="0">
                <a:latin typeface="Calibri"/>
              </a:rPr>
              <a:t>}</a:t>
            </a:r>
            <a:endParaRPr lang="en-US" dirty="0">
              <a:latin typeface="Calibri"/>
            </a:endParaRPr>
          </a:p>
          <a:p>
            <a:pPr algn="just"/>
            <a:endParaRPr lang="en-US" sz="1800" dirty="0"/>
          </a:p>
          <a:p>
            <a:pPr algn="just">
              <a:lnSpc>
                <a:spcPct val="70000"/>
              </a:lnSpc>
              <a:spcBef>
                <a:spcPts val="700"/>
              </a:spcBef>
            </a:pPr>
            <a:br>
              <a:rPr lang="en-US" sz="1800" dirty="0"/>
            </a:b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lnSpc>
                <a:spcPct val="70000"/>
              </a:lnSpc>
              <a:spcBef>
                <a:spcPts val="700"/>
              </a:spcBef>
            </a:pP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endParaRPr lang="en-US"/>
          </a:p>
          <a:p>
            <a:pPr algn="just"/>
            <a:r>
              <a:rPr lang="en-US" sz="1800" dirty="0"/>
              <a:t>    </a:t>
            </a:r>
            <a:endParaRPr lang="en-US" sz="1800" b="0" i="0" u="none" strike="noStrike" cap="none" dirty="0">
              <a:solidFill>
                <a:srgbClr val="000000"/>
              </a:solidFill>
              <a:ea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Parameterized Constructors</a:t>
            </a:r>
          </a:p>
        </p:txBody>
      </p:sp>
    </p:spTree>
    <p:extLst>
      <p:ext uri="{BB962C8B-B14F-4D97-AF65-F5344CB8AC3E}">
        <p14:creationId xmlns:p14="http://schemas.microsoft.com/office/powerpoint/2010/main" val="2812586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p1.x = 10, p1.y = 15</a:t>
            </a:r>
            <a:endParaRPr lang="en-US" dirty="0">
              <a:latin typeface="Calibri"/>
            </a:endParaRPr>
          </a:p>
          <a:p>
            <a:pPr algn="just"/>
            <a:endParaRPr lang="en-US" sz="1800" dirty="0"/>
          </a:p>
          <a:p>
            <a:pPr algn="just"/>
            <a:r>
              <a:rPr lang="en-US" sz="1800" dirty="0">
                <a:latin typeface="Calibri"/>
              </a:rPr>
              <a:t>When an object is declared in a parameterized constructor, the initial values have to be passed as arguments to the constructor function. The normal way of object declaration may not work. The constructors can be called explicitly or implicitly.</a:t>
            </a:r>
          </a:p>
          <a:p>
            <a:pPr algn="just"/>
            <a:endParaRPr lang="en-US" sz="1800" dirty="0">
              <a:latin typeface="Calibri"/>
            </a:endParaRPr>
          </a:p>
          <a:p>
            <a:pPr algn="just"/>
            <a:r>
              <a:rPr lang="en-US" sz="1800" dirty="0">
                <a:latin typeface="Calibri"/>
              </a:rPr>
              <a:t>Example e = Example(0, 50); // Explicit call
 Example e(0, 50);           // Implicit call</a:t>
            </a:r>
            <a:endParaRPr lang="en-US" dirty="0">
              <a:latin typeface="Calibri"/>
            </a:endParaRPr>
          </a:p>
          <a:p>
            <a:pPr algn="just"/>
            <a:endParaRPr lang="en-US" sz="1800" dirty="0">
              <a:latin typeface="Calibri"/>
            </a:endParaRPr>
          </a:p>
          <a:p>
            <a:pPr algn="just"/>
            <a:endParaRPr lang="en-US" sz="1800" dirty="0">
              <a:latin typeface="Calibri"/>
            </a:endParaRPr>
          </a:p>
          <a:p>
            <a:pPr algn="just"/>
            <a:r>
              <a:rPr lang="en-US" sz="1800" dirty="0">
                <a:latin typeface="Calibri"/>
              </a:rPr>
              <a:t>We can have more than one constructor in a class it is called constructor overloading.</a:t>
            </a:r>
          </a:p>
          <a:p>
            <a:pPr algn="just"/>
            <a:endParaRPr lang="en-US" sz="1800" dirty="0">
              <a:latin typeface="Calibri"/>
            </a:endParaRPr>
          </a:p>
          <a:p>
            <a:pPr algn="just">
              <a:lnSpc>
                <a:spcPct val="70000"/>
              </a:lnSpc>
              <a:spcBef>
                <a:spcPts val="700"/>
              </a:spcBef>
            </a:pPr>
            <a:br>
              <a:rPr lang="en-US" sz="1800" dirty="0"/>
            </a:b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lnSpc>
                <a:spcPct val="70000"/>
              </a:lnSpc>
              <a:spcBef>
                <a:spcPts val="700"/>
              </a:spcBef>
            </a:pP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endParaRPr lang="en-US"/>
          </a:p>
          <a:p>
            <a:pPr algn="just"/>
            <a:r>
              <a:rPr lang="en-US" sz="1800" dirty="0"/>
              <a:t>    </a:t>
            </a:r>
            <a:endParaRPr lang="en-US" sz="1800" b="0" i="0" u="none" strike="noStrike" cap="none" dirty="0">
              <a:solidFill>
                <a:srgbClr val="000000"/>
              </a:solidFill>
              <a:ea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Parameterized Constructors</a:t>
            </a:r>
          </a:p>
        </p:txBody>
      </p:sp>
    </p:spTree>
    <p:extLst>
      <p:ext uri="{BB962C8B-B14F-4D97-AF65-F5344CB8AC3E}">
        <p14:creationId xmlns:p14="http://schemas.microsoft.com/office/powerpoint/2010/main" val="136924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r>
              <a:rPr lang="en-US" sz="1800" dirty="0">
                <a:latin typeface="Calibri"/>
              </a:rPr>
              <a:t>It is used to initialize the various data elements of different objects with different values when they are created.</a:t>
            </a:r>
          </a:p>
          <a:p>
            <a:pPr marL="285750" indent="-285750">
              <a:buChar char="•"/>
            </a:pPr>
            <a:endParaRPr lang="en-US" sz="1800" dirty="0">
              <a:latin typeface="Calibri"/>
            </a:endParaRPr>
          </a:p>
          <a:p>
            <a:endParaRPr lang="en-US" sz="1800" dirty="0">
              <a:latin typeface="Calibri"/>
            </a:endParaRPr>
          </a:p>
          <a:p>
            <a:pPr marL="285750" indent="-285750">
              <a:buChar char="•"/>
            </a:pPr>
            <a:r>
              <a:rPr lang="en-US" sz="1800" dirty="0">
                <a:latin typeface="Calibri"/>
              </a:rPr>
              <a:t>It is used to overload constructors.</a:t>
            </a:r>
            <a:endParaRPr lang="en-US" sz="1800">
              <a:latin typeface="Calibri"/>
            </a:endParaRPr>
          </a:p>
          <a:p>
            <a:pPr algn="just"/>
            <a:endParaRPr lang="en-US" sz="1800" dirty="0">
              <a:latin typeface="Calibri"/>
            </a:endParaRPr>
          </a:p>
          <a:p>
            <a:pPr algn="just"/>
            <a:endParaRPr lang="en-US" sz="1800" dirty="0">
              <a:latin typeface="Calibri"/>
            </a:endParaRPr>
          </a:p>
          <a:p>
            <a:pPr algn="just">
              <a:lnSpc>
                <a:spcPct val="70000"/>
              </a:lnSpc>
              <a:spcBef>
                <a:spcPts val="700"/>
              </a:spcBef>
            </a:pPr>
            <a:br>
              <a:rPr lang="en-US" sz="1800" dirty="0"/>
            </a:b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lnSpc>
                <a:spcPct val="70000"/>
              </a:lnSpc>
              <a:spcBef>
                <a:spcPts val="700"/>
              </a:spcBef>
            </a:pP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endParaRPr lang="en-US"/>
          </a:p>
          <a:p>
            <a:pPr algn="just"/>
            <a:r>
              <a:rPr lang="en-US" sz="1800" dirty="0"/>
              <a:t>    </a:t>
            </a:r>
            <a:endParaRPr lang="en-US" sz="1800" b="0" i="0" u="none" strike="noStrike" cap="none" dirty="0">
              <a:solidFill>
                <a:srgbClr val="000000"/>
              </a:solidFill>
              <a:ea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Uses of Parameterized Constructor</a:t>
            </a:r>
          </a:p>
        </p:txBody>
      </p:sp>
    </p:spTree>
    <p:extLst>
      <p:ext uri="{BB962C8B-B14F-4D97-AF65-F5344CB8AC3E}">
        <p14:creationId xmlns:p14="http://schemas.microsoft.com/office/powerpoint/2010/main" val="331482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t> </a:t>
            </a:r>
            <a:r>
              <a:rPr lang="en-US" sz="1800" dirty="0">
                <a:latin typeface="Calibri"/>
              </a:rPr>
              <a:t>Copy Constructor: A copy constructor is a member function which initializes an object using another object of the same class.</a:t>
            </a:r>
          </a:p>
          <a:p>
            <a:pPr algn="just"/>
            <a:endParaRPr lang="en-US" sz="1800" dirty="0">
              <a:latin typeface="Calibri"/>
            </a:endParaRPr>
          </a:p>
          <a:p>
            <a:pPr algn="just"/>
            <a:r>
              <a:rPr lang="en-US" sz="1800" dirty="0">
                <a:latin typeface="Calibri"/>
              </a:rPr>
              <a:t>Whenever we define one or more non-default constructors( with parameters ) for a class, a default constructor( without parameters ) should also be explicitly defined as the compiler will not provide a default constructor in this case. However, it is not necessary but it’s considered to be the best practice to always define a default constructor.</a:t>
            </a:r>
            <a:r>
              <a:rPr lang="en-US" sz="1800" dirty="0"/>
              <a:t> </a:t>
            </a:r>
            <a:endParaRPr lang="en-US"/>
          </a:p>
          <a:p>
            <a:pPr algn="just"/>
            <a:endParaRPr lang="en-US" sz="1800" dirty="0">
              <a:latin typeface="Calibri"/>
            </a:endParaRPr>
          </a:p>
          <a:p>
            <a:pPr algn="just">
              <a:lnSpc>
                <a:spcPct val="70000"/>
              </a:lnSpc>
              <a:spcBef>
                <a:spcPts val="700"/>
              </a:spcBef>
            </a:pPr>
            <a:br>
              <a:rPr lang="en-US" sz="1800" dirty="0"/>
            </a:b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lnSpc>
                <a:spcPct val="70000"/>
              </a:lnSpc>
              <a:spcBef>
                <a:spcPts val="700"/>
              </a:spcBef>
            </a:pPr>
            <a:endParaRPr lang="en-US" sz="1800" dirty="0"/>
          </a:p>
          <a:p>
            <a:br>
              <a:rPr lang="en-US" sz="1800" dirty="0"/>
            </a:br>
            <a:endParaRPr lang="en-US" sz="1800" dirty="0"/>
          </a:p>
          <a:p>
            <a:endParaRPr lang="en-US" sz="1800" dirty="0"/>
          </a:p>
          <a:p>
            <a:pPr>
              <a:lnSpc>
                <a:spcPct val="150000"/>
              </a:lnSpc>
            </a:pPr>
            <a:br>
              <a:rPr lang="en-US" sz="1800" dirty="0"/>
            </a:br>
            <a:endParaRPr lang="en-US" sz="1800" dirty="0"/>
          </a:p>
          <a:p>
            <a:pPr algn="just"/>
            <a:endParaRPr lang="en-US"/>
          </a:p>
          <a:p>
            <a:pPr algn="just"/>
            <a:r>
              <a:rPr lang="en-US" sz="1800" dirty="0"/>
              <a:t>    </a:t>
            </a:r>
            <a:endParaRPr lang="en-US" sz="1800" b="0" i="0" u="none" strike="noStrike" cap="none" dirty="0">
              <a:solidFill>
                <a:srgbClr val="000000"/>
              </a:solidFill>
              <a:ea typeface="Calibri"/>
            </a:endParaRPr>
          </a:p>
        </p:txBody>
      </p:sp>
      <p:sp>
        <p:nvSpPr>
          <p:cNvPr id="119" name="Google Shape;11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Copy Constructor</a:t>
            </a:r>
          </a:p>
        </p:txBody>
      </p:sp>
    </p:spTree>
    <p:extLst>
      <p:ext uri="{BB962C8B-B14F-4D97-AF65-F5344CB8AC3E}">
        <p14:creationId xmlns:p14="http://schemas.microsoft.com/office/powerpoint/2010/main" val="215752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Copy Constructor</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class point </a:t>
            </a:r>
          </a:p>
          <a:p>
            <a:pPr algn="just"/>
            <a:r>
              <a:rPr lang="en-US" sz="1800" dirty="0">
                <a:latin typeface="Calibri"/>
              </a:rPr>
              <a:t>{</a:t>
            </a:r>
          </a:p>
          <a:p>
            <a:pPr algn="just"/>
            <a:r>
              <a:rPr lang="en-US" sz="1800" dirty="0">
                <a:latin typeface="Calibri"/>
              </a:rPr>
              <a:t>private:</a:t>
            </a:r>
          </a:p>
          <a:p>
            <a:pPr algn="just"/>
            <a:r>
              <a:rPr lang="en-US" sz="1800" dirty="0">
                <a:latin typeface="Calibri"/>
              </a:rPr>
              <a:t>double x</a:t>
            </a:r>
            <a:r>
              <a:rPr lang="en-US" sz="1800" b="0" i="0" u="none" strike="noStrike" cap="none" dirty="0">
                <a:latin typeface="Calibri"/>
                <a:ea typeface="Arial"/>
                <a:cs typeface="Arial"/>
                <a:sym typeface="Arial"/>
              </a:rPr>
              <a:t>, </a:t>
            </a:r>
            <a:r>
              <a:rPr lang="en-US" sz="1800" dirty="0">
                <a:latin typeface="Calibri"/>
              </a:rPr>
              <a:t>y;</a:t>
            </a:r>
          </a:p>
          <a:p>
            <a:pPr algn="just"/>
            <a:endParaRPr lang="en-US" sz="1800" dirty="0">
              <a:latin typeface="Calibri"/>
            </a:endParaRPr>
          </a:p>
          <a:p>
            <a:pPr algn="just"/>
            <a:r>
              <a:rPr lang="en-US" sz="1800" dirty="0">
                <a:latin typeface="Calibri"/>
              </a:rPr>
              <a:t>public:</a:t>
            </a:r>
          </a:p>
          <a:p>
            <a:pPr algn="just"/>
            <a:endParaRPr lang="en-US" sz="1800" dirty="0">
              <a:latin typeface="Calibri"/>
            </a:endParaRPr>
          </a:p>
          <a:p>
            <a:pPr algn="just"/>
            <a:r>
              <a:rPr lang="en-US" sz="1800" dirty="0">
                <a:latin typeface="Calibri"/>
              </a:rPr>
              <a:t>// Non-default Constructor &amp; </a:t>
            </a:r>
          </a:p>
          <a:p>
            <a:pPr algn="just"/>
            <a:r>
              <a:rPr lang="en-US" sz="1800" dirty="0">
                <a:latin typeface="Calibri"/>
              </a:rPr>
              <a:t>// default Constructor</a:t>
            </a:r>
          </a:p>
          <a:p>
            <a:pPr algn="just"/>
            <a:r>
              <a:rPr lang="en-US" sz="1800" dirty="0">
                <a:latin typeface="Calibri"/>
              </a:rPr>
              <a:t>point (double px</a:t>
            </a:r>
            <a:r>
              <a:rPr lang="en-US" sz="1800" b="0" i="0" u="none" strike="noStrike" cap="none" dirty="0">
                <a:latin typeface="Calibri"/>
                <a:ea typeface="Arial"/>
                <a:cs typeface="Arial"/>
                <a:sym typeface="Arial"/>
              </a:rPr>
              <a:t>, </a:t>
            </a:r>
            <a:r>
              <a:rPr lang="en-US" sz="1800" dirty="0">
                <a:latin typeface="Calibri"/>
              </a:rPr>
              <a:t>double </a:t>
            </a:r>
            <a:r>
              <a:rPr lang="en-US" sz="1800" dirty="0" err="1">
                <a:latin typeface="Calibri"/>
              </a:rPr>
              <a:t>py</a:t>
            </a:r>
            <a:r>
              <a:rPr lang="en-US" sz="1800" dirty="0">
                <a:latin typeface="Calibri"/>
              </a:rPr>
              <a:t>) </a:t>
            </a:r>
          </a:p>
          <a:p>
            <a:pPr algn="just"/>
            <a:r>
              <a:rPr lang="en-US" sz="1800" dirty="0">
                <a:latin typeface="Calibri"/>
              </a:rPr>
              <a:t>{</a:t>
            </a:r>
          </a:p>
          <a:p>
            <a:pPr algn="just"/>
            <a:r>
              <a:rPr lang="en-US" sz="1800" dirty="0">
                <a:latin typeface="Calibri"/>
              </a:rPr>
              <a:t>    x = px, y = </a:t>
            </a:r>
            <a:r>
              <a:rPr lang="en-US" sz="1800" dirty="0" err="1">
                <a:latin typeface="Calibri"/>
              </a:rPr>
              <a:t>py</a:t>
            </a:r>
            <a:r>
              <a:rPr lang="en-US" sz="1800" dirty="0">
                <a:latin typeface="Calibri"/>
              </a:rPr>
              <a:t>;</a:t>
            </a:r>
          </a:p>
          <a:p>
            <a:pPr algn="just"/>
            <a:r>
              <a:rPr lang="en-US" sz="1800" dirty="0">
                <a:latin typeface="Calibri"/>
              </a:rPr>
              <a:t>}</a:t>
            </a:r>
          </a:p>
          <a:p>
            <a:pPr algn="just"/>
            <a:r>
              <a:rPr lang="en-US" sz="1800" dirty="0">
                <a:latin typeface="Calibri"/>
              </a:rPr>
              <a:t>};</a:t>
            </a:r>
          </a:p>
          <a:p>
            <a:pPr algn="just"/>
            <a:endParaRPr lang="en-US" sz="1800" dirty="0">
              <a:latin typeface="Calibri"/>
            </a:endParaRPr>
          </a:p>
          <a:p>
            <a:pPr algn="just"/>
            <a:endParaRPr lang="en-US" sz="1800"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Copy </a:t>
            </a:r>
            <a:r>
              <a:rPr lang="en-US" sz="2800" b="1" dirty="0" err="1">
                <a:solidFill>
                  <a:srgbClr val="FFFFFF"/>
                </a:solidFill>
                <a:latin typeface="Calibri"/>
                <a:ea typeface="Calibri"/>
                <a:cs typeface="Calibri"/>
              </a:rPr>
              <a:t>Contstructor</a:t>
            </a:r>
            <a:endParaRPr lang="en-US" sz="2800" b="1" i="0" u="none" strike="noStrike" cap="none" dirty="0" err="1">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int main(void) </a:t>
            </a:r>
          </a:p>
          <a:p>
            <a:pPr algn="just"/>
            <a:r>
              <a:rPr lang="en-US" sz="1800" dirty="0">
                <a:latin typeface="Calibri"/>
              </a:rPr>
              <a:t>{</a:t>
            </a:r>
          </a:p>
          <a:p>
            <a:pPr algn="just"/>
            <a:endParaRPr lang="en-US" sz="1800" dirty="0">
              <a:latin typeface="Calibri"/>
            </a:endParaRPr>
          </a:p>
          <a:p>
            <a:pPr algn="just"/>
            <a:r>
              <a:rPr lang="en-US" sz="1800" dirty="0">
                <a:latin typeface="Calibri"/>
              </a:rPr>
              <a:t>// Define an array of size </a:t>
            </a:r>
          </a:p>
          <a:p>
            <a:pPr algn="just"/>
            <a:r>
              <a:rPr lang="en-US" sz="1800" dirty="0">
                <a:latin typeface="Calibri"/>
              </a:rPr>
              <a:t>// 10 &amp; of type point</a:t>
            </a:r>
          </a:p>
          <a:p>
            <a:pPr algn="just"/>
            <a:r>
              <a:rPr lang="en-US" sz="1800" dirty="0">
                <a:latin typeface="Calibri"/>
              </a:rPr>
              <a:t>// This line will cause error</a:t>
            </a:r>
          </a:p>
          <a:p>
            <a:pPr algn="just"/>
            <a:r>
              <a:rPr lang="en-US" sz="1800" dirty="0">
                <a:latin typeface="Calibri"/>
              </a:rPr>
              <a:t>point a[10];</a:t>
            </a:r>
          </a:p>
          <a:p>
            <a:pPr algn="just"/>
            <a:endParaRPr lang="en-US" sz="1800" dirty="0">
              <a:latin typeface="Calibri"/>
            </a:endParaRPr>
          </a:p>
          <a:p>
            <a:pPr algn="just"/>
            <a:r>
              <a:rPr lang="en-US" sz="1800" dirty="0">
                <a:latin typeface="Calibri"/>
              </a:rPr>
              <a:t>// Remove above line and program </a:t>
            </a:r>
          </a:p>
          <a:p>
            <a:pPr algn="just"/>
            <a:r>
              <a:rPr lang="en-US" sz="1800" dirty="0">
                <a:latin typeface="Calibri"/>
              </a:rPr>
              <a:t>// will compile without error</a:t>
            </a:r>
          </a:p>
          <a:p>
            <a:pPr algn="just"/>
            <a:r>
              <a:rPr lang="en-US" sz="1800" dirty="0">
                <a:latin typeface="Calibri"/>
              </a:rPr>
              <a:t>point b = point(5</a:t>
            </a:r>
            <a:r>
              <a:rPr lang="en-US" sz="1800" b="0" i="0" u="none" strike="noStrike" cap="none" dirty="0">
                <a:latin typeface="Calibri"/>
                <a:ea typeface="Arial"/>
                <a:cs typeface="Arial"/>
                <a:sym typeface="Arial"/>
              </a:rPr>
              <a:t>, </a:t>
            </a:r>
            <a:r>
              <a:rPr lang="en-US" sz="1800" dirty="0">
                <a:latin typeface="Calibri"/>
              </a:rPr>
              <a:t>6);</a:t>
            </a:r>
          </a:p>
          <a:p>
            <a:pPr algn="just"/>
            <a:r>
              <a:rPr lang="en-US" sz="1800" dirty="0">
                <a:latin typeface="Calibri"/>
              </a:rPr>
              <a:t>}</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24634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Today we are going to cover -</a:t>
            </a:r>
            <a:endParaRPr/>
          </a:p>
          <a:p>
            <a:pPr marL="457200" indent="-381000">
              <a:lnSpc>
                <a:spcPct val="200000"/>
              </a:lnSpc>
              <a:buSzPts val="2400"/>
              <a:buFont typeface="Calibri"/>
              <a:buChar char="●"/>
            </a:pPr>
            <a:r>
              <a:rPr lang="en-US" sz="2000" dirty="0">
                <a:latin typeface="Calibri"/>
                <a:cs typeface="Calibri"/>
              </a:rPr>
              <a:t>Constructor</a:t>
            </a:r>
          </a:p>
          <a:p>
            <a:pPr marL="457200" indent="-381000">
              <a:lnSpc>
                <a:spcPct val="200000"/>
              </a:lnSpc>
              <a:buSzPts val="2400"/>
              <a:buFont typeface="Calibri"/>
              <a:buChar char="●"/>
            </a:pPr>
            <a:r>
              <a:rPr lang="en-US" sz="2000" dirty="0">
                <a:latin typeface="Calibri"/>
                <a:ea typeface="Calibri"/>
                <a:cs typeface="Calibri"/>
              </a:rPr>
              <a:t>Types of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Default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Parameterized Constructor</a:t>
            </a:r>
          </a:p>
          <a:p>
            <a:pPr marL="457200" indent="-381000">
              <a:lnSpc>
                <a:spcPct val="200000"/>
              </a:lnSpc>
              <a:buSzPts val="2400"/>
              <a:buFont typeface="Calibri"/>
              <a:buChar char="●"/>
            </a:pPr>
            <a:r>
              <a:rPr lang="en-US" sz="2000" dirty="0">
                <a:latin typeface="Calibri"/>
                <a:ea typeface="Calibri"/>
                <a:cs typeface="Calibri"/>
              </a:rPr>
              <a:t>Copy Constructor</a:t>
            </a:r>
          </a:p>
          <a:p>
            <a:pPr marL="457200" indent="-381000">
              <a:lnSpc>
                <a:spcPct val="200000"/>
              </a:lnSpc>
              <a:buSzPts val="2400"/>
              <a:buFont typeface="Calibri"/>
              <a:buChar char="●"/>
            </a:pPr>
            <a:r>
              <a:rPr lang="en-US" sz="2000" dirty="0">
                <a:latin typeface="Calibri"/>
                <a:ea typeface="Calibri"/>
                <a:cs typeface="Calibri"/>
              </a:rPr>
              <a:t>Practice Question</a:t>
            </a: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Output</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Error: point (double px, double </a:t>
            </a:r>
            <a:r>
              <a:rPr lang="en-US" sz="1800" dirty="0" err="1">
                <a:latin typeface="Calibri"/>
              </a:rPr>
              <a:t>py</a:t>
            </a:r>
            <a:r>
              <a:rPr lang="en-US" sz="1800" dirty="0">
                <a:latin typeface="Calibri"/>
              </a:rPr>
              <a:t>): expects 2 arguments</a:t>
            </a:r>
            <a:r>
              <a:rPr lang="en-US" sz="1800" b="0" i="0" u="none" strike="noStrike" cap="none" dirty="0">
                <a:latin typeface="Calibri"/>
                <a:sym typeface="Arial"/>
              </a:rPr>
              <a:t>, </a:t>
            </a:r>
            <a:r>
              <a:rPr lang="en-US" sz="1800" dirty="0">
                <a:latin typeface="Calibri"/>
              </a:rPr>
              <a:t>0 provided</a:t>
            </a:r>
            <a:endParaRPr lang="en-US" dirty="0">
              <a:latin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209218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Output</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Error: point (double px, double </a:t>
            </a:r>
            <a:r>
              <a:rPr lang="en-US" sz="1800" dirty="0" err="1">
                <a:latin typeface="Calibri"/>
              </a:rPr>
              <a:t>py</a:t>
            </a:r>
            <a:r>
              <a:rPr lang="en-US" sz="1800" dirty="0">
                <a:latin typeface="Calibri"/>
              </a:rPr>
              <a:t>): expects 2 arguments</a:t>
            </a:r>
            <a:r>
              <a:rPr lang="en-US" sz="1800" b="0" i="0" u="none" strike="noStrike" cap="none" dirty="0">
                <a:latin typeface="Calibri"/>
                <a:sym typeface="Arial"/>
              </a:rPr>
              <a:t>, </a:t>
            </a:r>
            <a:r>
              <a:rPr lang="en-US" sz="1800" dirty="0">
                <a:latin typeface="Calibri"/>
              </a:rPr>
              <a:t>0 provided</a:t>
            </a:r>
            <a:endParaRPr lang="en-US" dirty="0">
              <a:latin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7565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cs typeface="Calibri"/>
              </a:rPr>
              <a:t>Which of the followings is/are automatically added to every class</a:t>
            </a:r>
            <a:r>
              <a:rPr lang="en-US" sz="1800" b="0" i="0" u="none" strike="noStrike" cap="none" dirty="0">
                <a:latin typeface="Calibri"/>
                <a:cs typeface="Calibri"/>
                <a:sym typeface="Arial"/>
              </a:rPr>
              <a:t>, </a:t>
            </a:r>
            <a:r>
              <a:rPr lang="en-US" sz="1800" dirty="0">
                <a:latin typeface="Calibri"/>
                <a:cs typeface="Calibri"/>
              </a:rPr>
              <a:t>if we do not write our own.</a:t>
            </a:r>
          </a:p>
          <a:p>
            <a:pPr algn="just"/>
            <a:endParaRPr lang="en-US" sz="1800" dirty="0">
              <a:latin typeface="Calibri"/>
              <a:cs typeface="Calibri"/>
            </a:endParaRPr>
          </a:p>
          <a:p>
            <a:pPr algn="just"/>
            <a:r>
              <a:rPr lang="en-US" sz="1800" dirty="0">
                <a:latin typeface="Calibri"/>
                <a:cs typeface="Calibri"/>
              </a:rPr>
              <a:t>(A) Copy Constructor</a:t>
            </a:r>
          </a:p>
          <a:p>
            <a:pPr algn="just"/>
            <a:endParaRPr lang="en-US" sz="1800" dirty="0">
              <a:latin typeface="Calibri"/>
              <a:cs typeface="Calibri"/>
            </a:endParaRPr>
          </a:p>
          <a:p>
            <a:pPr algn="just"/>
            <a:r>
              <a:rPr lang="en-US" sz="1800" dirty="0">
                <a:latin typeface="Calibri"/>
                <a:cs typeface="Calibri"/>
              </a:rPr>
              <a:t>(B) Assignment Operator</a:t>
            </a:r>
          </a:p>
          <a:p>
            <a:pPr algn="just"/>
            <a:endParaRPr lang="en-US" sz="1800" dirty="0">
              <a:latin typeface="Calibri"/>
              <a:cs typeface="Calibri"/>
            </a:endParaRPr>
          </a:p>
          <a:p>
            <a:pPr algn="just"/>
            <a:r>
              <a:rPr lang="en-US" sz="1800" dirty="0">
                <a:latin typeface="Calibri"/>
                <a:cs typeface="Calibri"/>
              </a:rPr>
              <a:t>(C) A constructor without any parameter</a:t>
            </a:r>
          </a:p>
          <a:p>
            <a:pPr algn="just"/>
            <a:endParaRPr lang="en-US" sz="1800" dirty="0">
              <a:solidFill>
                <a:schemeClr val="tx1"/>
              </a:solidFill>
              <a:latin typeface="Calibri"/>
              <a:cs typeface="Calibri"/>
            </a:endParaRPr>
          </a:p>
          <a:p>
            <a:pPr algn="just"/>
            <a:r>
              <a:rPr lang="en-US" sz="1800" dirty="0">
                <a:solidFill>
                  <a:schemeClr val="tx1"/>
                </a:solidFill>
                <a:latin typeface="Calibri"/>
                <a:cs typeface="Calibri"/>
              </a:rPr>
              <a:t>(D) All of the above</a:t>
            </a:r>
          </a:p>
          <a:p>
            <a:pPr algn="just"/>
            <a:endParaRPr lang="en-US" sz="1800">
              <a:latin typeface="Calibri"/>
              <a:cs typeface="Calibri"/>
            </a:endParaRPr>
          </a:p>
          <a:p>
            <a:pPr algn="just"/>
            <a:endParaRPr lang="en-US" sz="180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8186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cs typeface="Calibri"/>
              </a:rPr>
              <a:t>Which of the followings is/are automatically added to every class</a:t>
            </a:r>
            <a:r>
              <a:rPr lang="en-US" sz="1800" b="0" i="0" u="none" strike="noStrike" cap="none" dirty="0">
                <a:latin typeface="Calibri"/>
                <a:cs typeface="Calibri"/>
                <a:sym typeface="Arial"/>
              </a:rPr>
              <a:t>, </a:t>
            </a:r>
            <a:r>
              <a:rPr lang="en-US" sz="1800" dirty="0">
                <a:latin typeface="Calibri"/>
                <a:cs typeface="Calibri"/>
              </a:rPr>
              <a:t>if we do not write our own.</a:t>
            </a:r>
          </a:p>
          <a:p>
            <a:pPr algn="just"/>
            <a:endParaRPr lang="en-US" sz="1800" dirty="0">
              <a:latin typeface="Calibri"/>
              <a:cs typeface="Calibri"/>
            </a:endParaRPr>
          </a:p>
          <a:p>
            <a:pPr algn="just"/>
            <a:r>
              <a:rPr lang="en-US" sz="1800" dirty="0">
                <a:latin typeface="Calibri"/>
                <a:cs typeface="Calibri"/>
              </a:rPr>
              <a:t>(A) Copy Constructor</a:t>
            </a:r>
          </a:p>
          <a:p>
            <a:pPr algn="just"/>
            <a:endParaRPr lang="en-US" sz="1800" dirty="0">
              <a:latin typeface="Calibri"/>
              <a:cs typeface="Calibri"/>
            </a:endParaRPr>
          </a:p>
          <a:p>
            <a:pPr algn="just"/>
            <a:r>
              <a:rPr lang="en-US" sz="1800" dirty="0">
                <a:latin typeface="Calibri"/>
                <a:cs typeface="Calibri"/>
              </a:rPr>
              <a:t>(B) Assignment Operator</a:t>
            </a:r>
          </a:p>
          <a:p>
            <a:pPr algn="just"/>
            <a:endParaRPr lang="en-US" sz="1800" dirty="0">
              <a:latin typeface="Calibri"/>
              <a:cs typeface="Calibri"/>
            </a:endParaRPr>
          </a:p>
          <a:p>
            <a:pPr algn="just"/>
            <a:r>
              <a:rPr lang="en-US" sz="1800" dirty="0">
                <a:latin typeface="Calibri"/>
                <a:cs typeface="Calibri"/>
              </a:rPr>
              <a:t>(C) A constructor without any parameter</a:t>
            </a:r>
          </a:p>
          <a:p>
            <a:pPr algn="just"/>
            <a:endParaRPr lang="en-US" sz="1800" dirty="0">
              <a:latin typeface="Calibri"/>
              <a:cs typeface="Calibri"/>
            </a:endParaRPr>
          </a:p>
          <a:p>
            <a:pPr algn="just"/>
            <a:r>
              <a:rPr lang="en-US" sz="1800" b="1" dirty="0">
                <a:solidFill>
                  <a:srgbClr val="FF0000"/>
                </a:solidFill>
                <a:latin typeface="Calibri"/>
                <a:cs typeface="Calibri"/>
              </a:rPr>
              <a:t>(D) All of the above</a:t>
            </a:r>
          </a:p>
          <a:p>
            <a:pPr algn="just"/>
            <a:endParaRPr lang="en-US" sz="1800">
              <a:latin typeface="Calibri"/>
              <a:cs typeface="Calibri"/>
            </a:endParaRPr>
          </a:p>
          <a:p>
            <a:pPr algn="just"/>
            <a:endParaRPr lang="en-US" sz="180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827614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#include&lt;iostream&gt; </a:t>
            </a:r>
          </a:p>
          <a:p>
            <a:pPr algn="just"/>
            <a:r>
              <a:rPr lang="en-US" sz="1800" dirty="0">
                <a:latin typeface="Calibri"/>
              </a:rPr>
              <a:t>using namespace std; </a:t>
            </a:r>
          </a:p>
          <a:p>
            <a:pPr algn="just"/>
            <a:r>
              <a:rPr lang="en-US" sz="1800" dirty="0">
                <a:latin typeface="Calibri"/>
              </a:rPr>
              <a:t>class Point { </a:t>
            </a:r>
          </a:p>
          <a:p>
            <a:pPr algn="just"/>
            <a:r>
              <a:rPr lang="en-US" sz="1800" dirty="0">
                <a:latin typeface="Calibri"/>
              </a:rPr>
              <a:t>    Point() { </a:t>
            </a:r>
            <a:r>
              <a:rPr lang="en-US" sz="1800" dirty="0" err="1">
                <a:latin typeface="Calibri"/>
              </a:rPr>
              <a:t>cout</a:t>
            </a:r>
            <a:r>
              <a:rPr lang="en-US" sz="1800" dirty="0">
                <a:latin typeface="Calibri"/>
              </a:rPr>
              <a:t> &lt;&lt; "Constructor called"; } </a:t>
            </a:r>
          </a:p>
          <a:p>
            <a:pPr algn="just"/>
            <a:r>
              <a:rPr lang="en-US" sz="1800" dirty="0">
                <a:latin typeface="Calibri"/>
              </a:rPr>
              <a:t>}; </a:t>
            </a:r>
          </a:p>
          <a:p>
            <a:pPr algn="just"/>
            <a:endParaRPr lang="en-US" sz="1800" dirty="0">
              <a:latin typeface="Calibri"/>
            </a:endParaRPr>
          </a:p>
          <a:p>
            <a:pPr algn="just"/>
            <a:r>
              <a:rPr lang="en-US" sz="1800" dirty="0">
                <a:latin typeface="Calibri"/>
              </a:rPr>
              <a:t>int main() </a:t>
            </a:r>
          </a:p>
          <a:p>
            <a:pPr algn="just"/>
            <a:r>
              <a:rPr lang="en-US" sz="1800" dirty="0">
                <a:latin typeface="Calibri"/>
              </a:rPr>
              <a:t>{ </a:t>
            </a:r>
          </a:p>
          <a:p>
            <a:pPr algn="just"/>
            <a:r>
              <a:rPr lang="en-US" sz="1800" dirty="0">
                <a:latin typeface="Calibri"/>
              </a:rPr>
              <a:t>Point t1; </a:t>
            </a:r>
          </a:p>
          <a:p>
            <a:pPr algn="just"/>
            <a:r>
              <a:rPr lang="en-US" sz="1800" dirty="0">
                <a:latin typeface="Calibri"/>
              </a:rPr>
              <a:t>return 0; </a:t>
            </a:r>
          </a:p>
          <a:p>
            <a:pPr algn="just"/>
            <a:r>
              <a:rPr lang="en-US" sz="1800" dirty="0">
                <a:latin typeface="Calibri"/>
              </a:rPr>
              <a:t>} </a:t>
            </a:r>
          </a:p>
          <a:p>
            <a:pPr algn="just"/>
            <a:endParaRPr lang="en-US" sz="1800" dirty="0">
              <a:latin typeface="Calibri"/>
            </a:endParaRPr>
          </a:p>
          <a:p>
            <a:pPr algn="just"/>
            <a:r>
              <a:rPr lang="en-US" sz="1800" dirty="0">
                <a:latin typeface="Calibri"/>
              </a:rPr>
              <a:t>(A) Compiler Error</a:t>
            </a:r>
          </a:p>
          <a:p>
            <a:pPr algn="just"/>
            <a:r>
              <a:rPr lang="en-US" sz="1800" dirty="0">
                <a:latin typeface="Calibri"/>
              </a:rPr>
              <a:t>(B) Runtime Error</a:t>
            </a:r>
          </a:p>
          <a:p>
            <a:pPr algn="just"/>
            <a:r>
              <a:rPr lang="en-US" sz="1800" dirty="0">
                <a:latin typeface="Calibri"/>
              </a:rPr>
              <a:t>(C) Constructor called</a:t>
            </a: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657221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#include&lt;iostream&gt; </a:t>
            </a:r>
          </a:p>
          <a:p>
            <a:pPr algn="just"/>
            <a:r>
              <a:rPr lang="en-US" sz="1800" dirty="0">
                <a:latin typeface="Calibri"/>
              </a:rPr>
              <a:t>using namespace std; </a:t>
            </a:r>
          </a:p>
          <a:p>
            <a:pPr algn="just"/>
            <a:r>
              <a:rPr lang="en-US" sz="1800" dirty="0">
                <a:latin typeface="Calibri"/>
              </a:rPr>
              <a:t>class Point { </a:t>
            </a:r>
          </a:p>
          <a:p>
            <a:pPr algn="just"/>
            <a:r>
              <a:rPr lang="en-US" sz="1800" dirty="0">
                <a:latin typeface="Calibri"/>
              </a:rPr>
              <a:t>    Point() { </a:t>
            </a:r>
            <a:r>
              <a:rPr lang="en-US" sz="1800" dirty="0" err="1">
                <a:latin typeface="Calibri"/>
              </a:rPr>
              <a:t>cout</a:t>
            </a:r>
            <a:r>
              <a:rPr lang="en-US" sz="1800" dirty="0">
                <a:latin typeface="Calibri"/>
              </a:rPr>
              <a:t> &lt;&lt; "Constructor called"; } </a:t>
            </a:r>
          </a:p>
          <a:p>
            <a:pPr algn="just"/>
            <a:r>
              <a:rPr lang="en-US" sz="1800" dirty="0">
                <a:latin typeface="Calibri"/>
              </a:rPr>
              <a:t>}; </a:t>
            </a:r>
          </a:p>
          <a:p>
            <a:pPr algn="just"/>
            <a:endParaRPr lang="en-US" sz="1800" dirty="0">
              <a:latin typeface="Calibri"/>
            </a:endParaRPr>
          </a:p>
          <a:p>
            <a:pPr algn="just"/>
            <a:r>
              <a:rPr lang="en-US" sz="1800" dirty="0">
                <a:latin typeface="Calibri"/>
              </a:rPr>
              <a:t>int main() </a:t>
            </a:r>
          </a:p>
          <a:p>
            <a:pPr algn="just"/>
            <a:r>
              <a:rPr lang="en-US" sz="1800" dirty="0">
                <a:latin typeface="Calibri"/>
              </a:rPr>
              <a:t>{ </a:t>
            </a:r>
          </a:p>
          <a:p>
            <a:pPr algn="just"/>
            <a:r>
              <a:rPr lang="en-US" sz="1800" dirty="0">
                <a:latin typeface="Calibri"/>
              </a:rPr>
              <a:t>Point t1; </a:t>
            </a:r>
          </a:p>
          <a:p>
            <a:pPr algn="just"/>
            <a:r>
              <a:rPr lang="en-US" sz="1800" dirty="0">
                <a:latin typeface="Calibri"/>
              </a:rPr>
              <a:t>return 0; </a:t>
            </a:r>
          </a:p>
          <a:p>
            <a:pPr algn="just"/>
            <a:r>
              <a:rPr lang="en-US" sz="1800" dirty="0">
                <a:latin typeface="Calibri"/>
              </a:rPr>
              <a:t>} </a:t>
            </a:r>
          </a:p>
          <a:p>
            <a:pPr algn="just"/>
            <a:endParaRPr lang="en-US" sz="1800" dirty="0">
              <a:latin typeface="Calibri"/>
            </a:endParaRPr>
          </a:p>
          <a:p>
            <a:pPr algn="just"/>
            <a:r>
              <a:rPr lang="en-US" sz="1800" b="1" dirty="0">
                <a:solidFill>
                  <a:srgbClr val="FF0000"/>
                </a:solidFill>
                <a:latin typeface="Calibri"/>
              </a:rPr>
              <a:t>(A) Compiler Error</a:t>
            </a:r>
          </a:p>
          <a:p>
            <a:pPr algn="just"/>
            <a:r>
              <a:rPr lang="en-US" sz="1800" dirty="0">
                <a:latin typeface="Calibri"/>
              </a:rPr>
              <a:t>(B) Runtime Error</a:t>
            </a:r>
          </a:p>
          <a:p>
            <a:pPr algn="just"/>
            <a:r>
              <a:rPr lang="en-US" sz="1800" dirty="0">
                <a:latin typeface="Calibri"/>
              </a:rPr>
              <a:t>(C) Constructor called</a:t>
            </a: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841171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class A{</a:t>
            </a:r>
          </a:p>
          <a:p>
            <a:pPr algn="just"/>
            <a:r>
              <a:rPr lang="en-US" sz="1800" dirty="0">
                <a:latin typeface="Calibri"/>
              </a:rPr>
              <a:t>    mutable int a;</a:t>
            </a:r>
          </a:p>
          <a:p>
            <a:pPr algn="just"/>
            <a:r>
              <a:rPr lang="en-US" sz="1800" dirty="0">
                <a:latin typeface="Calibri"/>
              </a:rPr>
              <a:t>public:</a:t>
            </a:r>
          </a:p>
          <a:p>
            <a:pPr algn="just"/>
            <a:r>
              <a:rPr lang="en-US" sz="1800" dirty="0">
                <a:latin typeface="Calibri"/>
              </a:rPr>
              <a:t>    A(){</a:t>
            </a:r>
          </a:p>
          <a:p>
            <a:pPr algn="just"/>
            <a:r>
              <a:rPr lang="en-US" sz="1800" dirty="0">
                <a:latin typeface="Calibri"/>
              </a:rPr>
              <a:t>        </a:t>
            </a:r>
            <a:r>
              <a:rPr lang="en-US" sz="1800" dirty="0" err="1">
                <a:latin typeface="Calibri"/>
              </a:rPr>
              <a:t>cout</a:t>
            </a:r>
            <a:r>
              <a:rPr lang="en-US" sz="1800" dirty="0">
                <a:latin typeface="Calibri"/>
              </a:rPr>
              <a:t>&lt;&lt;"Default constructor called\n";</a:t>
            </a:r>
          </a:p>
          <a:p>
            <a:pPr algn="just"/>
            <a:r>
              <a:rPr lang="en-US" sz="1800" dirty="0">
                <a:latin typeface="Calibri"/>
              </a:rPr>
              <a:t>    }</a:t>
            </a:r>
          </a:p>
          <a:p>
            <a:pPr algn="just"/>
            <a:r>
              <a:rPr lang="en-US" sz="1800" dirty="0">
                <a:latin typeface="Calibri"/>
              </a:rPr>
              <a:t>    A(const A&amp; a){</a:t>
            </a:r>
          </a:p>
          <a:p>
            <a:pPr algn="just"/>
            <a:r>
              <a:rPr lang="en-US" sz="1800" dirty="0">
                <a:latin typeface="Calibri"/>
              </a:rPr>
              <a:t>        </a:t>
            </a:r>
            <a:r>
              <a:rPr lang="en-US" sz="1800" dirty="0" err="1">
                <a:latin typeface="Calibri"/>
              </a:rPr>
              <a:t>cout</a:t>
            </a:r>
            <a:r>
              <a:rPr lang="en-US" sz="1800" dirty="0">
                <a:latin typeface="Calibri"/>
              </a:rPr>
              <a:t>&lt;&lt;"Copy Constructor called\n";</a:t>
            </a:r>
          </a:p>
          <a:p>
            <a:pPr algn="just"/>
            <a:r>
              <a:rPr lang="en-US" sz="1800" dirty="0">
                <a:latin typeface="Calibri"/>
              </a:rPr>
              <a:t>    }</a:t>
            </a:r>
          </a:p>
          <a:p>
            <a:pPr algn="just"/>
            <a:r>
              <a:rPr lang="en-US" sz="1800" dirty="0">
                <a:latin typeface="Calibri"/>
              </a:rPr>
              <a:t>};</a:t>
            </a:r>
          </a:p>
          <a:p>
            <a:pPr algn="just"/>
            <a:r>
              <a:rPr lang="en-US" sz="1800" dirty="0">
                <a:latin typeface="Calibri"/>
              </a:rPr>
              <a:t>int main(int </a:t>
            </a:r>
            <a:r>
              <a:rPr lang="en-US" sz="1800" dirty="0" err="1">
                <a:latin typeface="Calibri"/>
              </a:rPr>
              <a:t>argc</a:t>
            </a:r>
            <a:r>
              <a:rPr lang="en-US" sz="1800" dirty="0">
                <a:latin typeface="Calibri"/>
              </a:rPr>
              <a:t>, char const *</a:t>
            </a:r>
            <a:r>
              <a:rPr lang="en-US" sz="1800" dirty="0" err="1">
                <a:latin typeface="Calibri"/>
              </a:rPr>
              <a:t>argv</a:t>
            </a:r>
            <a:r>
              <a:rPr lang="en-US" sz="1800" dirty="0">
                <a:latin typeface="Calibri"/>
              </a:rPr>
              <a:t>[])</a:t>
            </a:r>
          </a:p>
          <a:p>
            <a:pPr algn="just"/>
            <a:r>
              <a:rPr lang="en-US" sz="1800" dirty="0">
                <a:latin typeface="Calibri"/>
              </a:rPr>
              <a:t>{</a:t>
            </a:r>
          </a:p>
          <a:p>
            <a:pPr algn="just"/>
            <a:r>
              <a:rPr lang="en-US" sz="1800" dirty="0">
                <a:latin typeface="Calibri"/>
              </a:rPr>
              <a:t>    A obj;</a:t>
            </a:r>
          </a:p>
          <a:p>
            <a:pPr algn="just"/>
            <a:r>
              <a:rPr lang="en-US" sz="1800" dirty="0">
                <a:latin typeface="Calibri"/>
              </a:rPr>
              <a:t>    A a1 = obj;</a:t>
            </a:r>
          </a:p>
          <a:p>
            <a:pPr algn="just"/>
            <a:r>
              <a:rPr lang="en-US" sz="1800" dirty="0">
                <a:latin typeface="Calibri"/>
              </a:rPr>
              <a:t>    A a2(obj);</a:t>
            </a:r>
          </a:p>
          <a:p>
            <a:pPr algn="just"/>
            <a:r>
              <a:rPr lang="en-US" sz="1800" dirty="0">
                <a:latin typeface="Calibri"/>
              </a:rPr>
              <a:t>}</a:t>
            </a:r>
            <a:endParaRPr lang="en-US" dirty="0">
              <a:latin typeface="Calibri"/>
            </a:endParaRPr>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649418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p>
          <a:p>
            <a:pPr algn="just"/>
            <a:endParaRPr lang="en-US" sz="1800" dirty="0"/>
          </a:p>
          <a:p>
            <a:pPr algn="just"/>
            <a:r>
              <a:rPr lang="en-US" sz="1800" b="1" dirty="0">
                <a:solidFill>
                  <a:srgbClr val="FF0000"/>
                </a:solidFill>
                <a:latin typeface="Calibri"/>
              </a:rPr>
              <a:t>Default constructor called</a:t>
            </a:r>
          </a:p>
          <a:p>
            <a:pPr algn="just"/>
            <a:r>
              <a:rPr lang="en-US" sz="1800" b="1" dirty="0">
                <a:solidFill>
                  <a:srgbClr val="FF0000"/>
                </a:solidFill>
                <a:latin typeface="Calibri"/>
              </a:rPr>
              <a:t>Copy Constructor called</a:t>
            </a:r>
          </a:p>
          <a:p>
            <a:pPr algn="just"/>
            <a:r>
              <a:rPr lang="en-US" sz="1800" b="1" dirty="0">
                <a:solidFill>
                  <a:srgbClr val="FF0000"/>
                </a:solidFill>
                <a:latin typeface="Calibri"/>
              </a:rPr>
              <a:t>Copy Constructor called</a:t>
            </a:r>
            <a:endParaRPr lang="en-US" b="1" dirty="0">
              <a:solidFill>
                <a:srgbClr val="FF0000"/>
              </a:solidFill>
              <a:latin typeface="Calibri"/>
            </a:endParaRPr>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79369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class A{</a:t>
            </a:r>
          </a:p>
          <a:p>
            <a:pPr algn="just"/>
            <a:r>
              <a:rPr lang="en-US" sz="1800" dirty="0">
                <a:latin typeface="Calibri"/>
              </a:rPr>
              <a:t>    mutable int a;</a:t>
            </a:r>
          </a:p>
          <a:p>
            <a:pPr algn="just"/>
            <a:r>
              <a:rPr lang="en-US" sz="1800" dirty="0">
                <a:latin typeface="Calibri"/>
              </a:rPr>
              <a:t>public:</a:t>
            </a:r>
          </a:p>
          <a:p>
            <a:pPr algn="just"/>
            <a:r>
              <a:rPr lang="en-US" sz="1800" dirty="0">
                <a:latin typeface="Calibri"/>
              </a:rPr>
              <a:t>    A(){</a:t>
            </a:r>
          </a:p>
          <a:p>
            <a:pPr algn="just"/>
            <a:r>
              <a:rPr lang="en-US" sz="1800" dirty="0">
                <a:latin typeface="Calibri"/>
              </a:rPr>
              <a:t>        </a:t>
            </a:r>
            <a:r>
              <a:rPr lang="en-US" sz="1800" dirty="0" err="1">
                <a:latin typeface="Calibri"/>
              </a:rPr>
              <a:t>cout</a:t>
            </a:r>
            <a:r>
              <a:rPr lang="en-US" sz="1800" dirty="0">
                <a:latin typeface="Calibri"/>
              </a:rPr>
              <a:t>&lt;&lt;"A's default constructor called\n";</a:t>
            </a:r>
          </a:p>
          <a:p>
            <a:pPr algn="just"/>
            <a:r>
              <a:rPr lang="en-US" sz="1800" dirty="0">
                <a:latin typeface="Calibri"/>
              </a:rPr>
              <a:t>    }</a:t>
            </a:r>
          </a:p>
          <a:p>
            <a:pPr algn="just"/>
            <a:r>
              <a:rPr lang="en-US" sz="1800" dirty="0">
                <a:latin typeface="Calibri"/>
              </a:rPr>
              <a:t>    A(const A&amp; a){</a:t>
            </a:r>
          </a:p>
          <a:p>
            <a:pPr algn="just"/>
            <a:r>
              <a:rPr lang="en-US" sz="1800" dirty="0">
                <a:latin typeface="Calibri"/>
              </a:rPr>
              <a:t>        </a:t>
            </a:r>
            <a:r>
              <a:rPr lang="en-US" sz="1800" dirty="0" err="1">
                <a:latin typeface="Calibri"/>
              </a:rPr>
              <a:t>cout</a:t>
            </a:r>
            <a:r>
              <a:rPr lang="en-US" sz="1800" dirty="0">
                <a:latin typeface="Calibri"/>
              </a:rPr>
              <a:t>&lt;&lt;"A's copy Constructor called\n";</a:t>
            </a:r>
          </a:p>
          <a:p>
            <a:pPr algn="just"/>
            <a:r>
              <a:rPr lang="en-US" sz="1800" dirty="0">
                <a:latin typeface="Calibri"/>
              </a:rPr>
              <a:t>    }</a:t>
            </a:r>
          </a:p>
          <a:p>
            <a:pPr algn="just"/>
            <a:r>
              <a:rPr lang="en-US" sz="1800" dirty="0">
                <a:latin typeface="Calibri"/>
              </a:rPr>
              <a:t>};</a:t>
            </a:r>
          </a:p>
          <a:p>
            <a:pPr algn="just"/>
            <a:r>
              <a:rPr lang="en-US" sz="1800" dirty="0">
                <a:latin typeface="Calibri"/>
              </a:rPr>
              <a:t>class B{</a:t>
            </a:r>
          </a:p>
          <a:p>
            <a:pPr algn="just"/>
            <a:r>
              <a:rPr lang="en-US" sz="1800" dirty="0">
                <a:latin typeface="Calibri"/>
              </a:rPr>
              <a:t>    A obj;</a:t>
            </a:r>
          </a:p>
          <a:p>
            <a:pPr algn="just"/>
            <a:r>
              <a:rPr lang="en-US" sz="1800" dirty="0">
                <a:latin typeface="Calibri"/>
              </a:rPr>
              <a:t>public:</a:t>
            </a:r>
          </a:p>
          <a:p>
            <a:pPr algn="just"/>
            <a:r>
              <a:rPr lang="en-US" sz="1800" dirty="0">
                <a:latin typeface="Calibri"/>
              </a:rPr>
              <a:t>    B(){</a:t>
            </a:r>
          </a:p>
          <a:p>
            <a:pPr algn="just"/>
            <a:r>
              <a:rPr lang="en-US" sz="1800" dirty="0">
                <a:latin typeface="Calibri"/>
              </a:rPr>
              <a:t>        </a:t>
            </a:r>
            <a:r>
              <a:rPr lang="en-US" sz="1800" dirty="0" err="1">
                <a:latin typeface="Calibri"/>
              </a:rPr>
              <a:t>cout</a:t>
            </a:r>
            <a:r>
              <a:rPr lang="en-US" sz="1800" dirty="0">
                <a:latin typeface="Calibri"/>
              </a:rPr>
              <a:t>&lt;&lt;"B's Constructor called\n";</a:t>
            </a:r>
          </a:p>
          <a:p>
            <a:pPr algn="just"/>
            <a:r>
              <a:rPr lang="en-US" sz="1800" dirty="0">
                <a:latin typeface="Calibri"/>
              </a:rPr>
              <a:t>    }</a:t>
            </a:r>
          </a:p>
          <a:p>
            <a:pPr algn="just"/>
            <a:r>
              <a:rPr lang="en-US" sz="1800" dirty="0">
                <a:latin typeface="Calibri"/>
              </a:rPr>
              <a:t>};</a:t>
            </a:r>
          </a:p>
          <a:p>
            <a:pPr algn="just"/>
            <a:endParaRPr lang="en-US" sz="1800" dirty="0">
              <a:latin typeface="Calibri"/>
            </a:endParaRPr>
          </a:p>
        </p:txBody>
      </p:sp>
    </p:spTree>
    <p:extLst>
      <p:ext uri="{BB962C8B-B14F-4D97-AF65-F5344CB8AC3E}">
        <p14:creationId xmlns:p14="http://schemas.microsoft.com/office/powerpoint/2010/main" val="3282932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cs typeface="Calibri"/>
              </a:rPr>
              <a:t>int main(int </a:t>
            </a:r>
            <a:r>
              <a:rPr lang="en-US" sz="1800" dirty="0" err="1">
                <a:latin typeface="Calibri"/>
                <a:cs typeface="Calibri"/>
              </a:rPr>
              <a:t>argc</a:t>
            </a:r>
            <a:r>
              <a:rPr lang="en-US" sz="1800" dirty="0">
                <a:latin typeface="Calibri"/>
                <a:cs typeface="Calibri"/>
              </a:rPr>
              <a:t>, char const *</a:t>
            </a:r>
            <a:r>
              <a:rPr lang="en-US" sz="1800" dirty="0" err="1">
                <a:latin typeface="Calibri"/>
                <a:cs typeface="Calibri"/>
              </a:rPr>
              <a:t>argv</a:t>
            </a:r>
            <a:r>
              <a:rPr lang="en-US" sz="1800" dirty="0">
                <a:latin typeface="Calibri"/>
                <a:cs typeface="Calibri"/>
              </a:rPr>
              <a:t>[])</a:t>
            </a:r>
            <a:endParaRPr lang="en-US" sz="1800" dirty="0"/>
          </a:p>
          <a:p>
            <a:pPr algn="just"/>
            <a:r>
              <a:rPr lang="en-US" sz="1800" dirty="0">
                <a:latin typeface="Calibri"/>
                <a:cs typeface="Calibri"/>
              </a:rPr>
              <a:t>{</a:t>
            </a:r>
            <a:endParaRPr lang="en-US" sz="1800" dirty="0"/>
          </a:p>
          <a:p>
            <a:pPr algn="just"/>
            <a:r>
              <a:rPr lang="en-US" sz="1800" dirty="0">
                <a:latin typeface="Calibri"/>
                <a:cs typeface="Calibri"/>
              </a:rPr>
              <a:t>    B b1;</a:t>
            </a:r>
            <a:endParaRPr lang="en-US" sz="1800" dirty="0"/>
          </a:p>
          <a:p>
            <a:pPr algn="just"/>
            <a:r>
              <a:rPr lang="en-US" sz="1800" dirty="0">
                <a:latin typeface="Calibri"/>
                <a:cs typeface="Calibri"/>
              </a:rPr>
              <a:t>    B b2;</a:t>
            </a:r>
            <a:endParaRPr lang="en-US" sz="1800" dirty="0"/>
          </a:p>
          <a:p>
            <a:pPr algn="just"/>
            <a:r>
              <a:rPr lang="en-US" sz="1800" dirty="0">
                <a:latin typeface="Calibri"/>
                <a:cs typeface="Calibri"/>
              </a:rPr>
              <a:t>}</a:t>
            </a:r>
            <a:endParaRPr lang="en-US" sz="1800" dirty="0"/>
          </a:p>
          <a:p>
            <a:pPr algn="just"/>
            <a:endParaRPr lang="en-US" sz="1800" dirty="0"/>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158672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81" name="Google Shape;81;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82" name="Google Shape;82;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lang="en-US" sz="2800" b="1" i="0" u="none" strike="noStrike" cap="none" dirty="0">
              <a:solidFill>
                <a:srgbClr val="FFFFFF"/>
              </a:solidFill>
              <a:latin typeface="Calibri"/>
              <a:ea typeface="Calibri"/>
              <a:cs typeface="Calibri"/>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b="1" dirty="0">
              <a:solidFill>
                <a:srgbClr val="FF0000"/>
              </a:solidFill>
              <a:latin typeface="Calibri"/>
            </a:endParaRPr>
          </a:p>
          <a:p>
            <a:pPr algn="just"/>
            <a:r>
              <a:rPr lang="en-US" sz="1800" b="1" dirty="0">
                <a:solidFill>
                  <a:srgbClr val="FF0000"/>
                </a:solidFill>
                <a:latin typeface="Calibri"/>
              </a:rPr>
              <a:t>A's default constructor called</a:t>
            </a:r>
            <a:endParaRPr lang="en-US" dirty="0"/>
          </a:p>
          <a:p>
            <a:pPr algn="just"/>
            <a:endParaRPr lang="en-US" sz="1800" b="1" dirty="0">
              <a:solidFill>
                <a:srgbClr val="FF0000"/>
              </a:solidFill>
              <a:latin typeface="Calibri"/>
            </a:endParaRPr>
          </a:p>
          <a:p>
            <a:pPr algn="just"/>
            <a:r>
              <a:rPr lang="en-US" sz="1800" b="1" dirty="0">
                <a:solidFill>
                  <a:srgbClr val="FF0000"/>
                </a:solidFill>
                <a:latin typeface="Calibri"/>
              </a:rPr>
              <a:t>B's Constructor called</a:t>
            </a:r>
          </a:p>
          <a:p>
            <a:pPr algn="just"/>
            <a:endParaRPr lang="en-US" sz="1800" b="1" dirty="0">
              <a:solidFill>
                <a:srgbClr val="FF0000"/>
              </a:solidFill>
              <a:latin typeface="Calibri"/>
            </a:endParaRPr>
          </a:p>
          <a:p>
            <a:pPr algn="just"/>
            <a:r>
              <a:rPr lang="en-US" sz="1800" b="1" dirty="0">
                <a:solidFill>
                  <a:srgbClr val="FF0000"/>
                </a:solidFill>
                <a:latin typeface="Calibri"/>
              </a:rPr>
              <a:t>A's default constructor called</a:t>
            </a:r>
          </a:p>
          <a:p>
            <a:pPr algn="just"/>
            <a:endParaRPr lang="en-US" sz="1800" b="1" dirty="0">
              <a:solidFill>
                <a:srgbClr val="FF0000"/>
              </a:solidFill>
              <a:latin typeface="Calibri"/>
            </a:endParaRPr>
          </a:p>
          <a:p>
            <a:pPr algn="just"/>
            <a:r>
              <a:rPr lang="en-US" sz="1800" b="1" dirty="0">
                <a:solidFill>
                  <a:srgbClr val="FF0000"/>
                </a:solidFill>
                <a:latin typeface="Calibri"/>
              </a:rPr>
              <a:t>B's Constructor called</a:t>
            </a:r>
            <a:endParaRPr lang="en-US" b="1" dirty="0"/>
          </a:p>
          <a:p>
            <a:pPr algn="just"/>
            <a:endParaRPr lang="en-US" sz="1800" dirty="0"/>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348969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0"/>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5" name="Google Shape;505;p60"/>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506" name="Google Shape;506;p60"/>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
        <p:nvSpPr>
          <p:cNvPr id="507" name="Google Shape;507;p6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8" name="Google Shape;508;p60"/>
          <p:cNvSpPr txBox="1"/>
          <p:nvPr/>
        </p:nvSpPr>
        <p:spPr>
          <a:xfrm>
            <a:off x="2349796" y="1275909"/>
            <a:ext cx="443209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0" i="0" u="none" strike="noStrike" cap="none">
                <a:solidFill>
                  <a:srgbClr val="FF0000"/>
                </a:solidFill>
                <a:highlight>
                  <a:srgbClr val="C0C0C0"/>
                </a:highlight>
                <a:latin typeface="Calibri"/>
                <a:ea typeface="Calibri"/>
                <a:cs typeface="Calibri"/>
                <a:sym typeface="Calibri"/>
              </a:rPr>
              <a:t>Any Questions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514" name="Google Shape;514;p61"/>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Constructor</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A constructor is a member function of a class which initializes objects of a class. In C++, Constructor </a:t>
            </a:r>
            <a:r>
              <a:rPr lang="en-US" sz="1800" i="0" u="none" strike="noStrike" cap="none" dirty="0">
                <a:latin typeface="Calibri"/>
                <a:ea typeface="Arial"/>
                <a:cs typeface="Arial"/>
                <a:sym typeface="Arial"/>
              </a:rPr>
              <a:t>is </a:t>
            </a:r>
            <a:r>
              <a:rPr lang="en-US" sz="1800" dirty="0">
                <a:latin typeface="Calibri"/>
              </a:rPr>
              <a:t>automatically called when object(instance </a:t>
            </a:r>
            <a:r>
              <a:rPr lang="en-US" sz="1800" i="0" u="none" strike="noStrike" cap="none" dirty="0">
                <a:latin typeface="Calibri"/>
                <a:ea typeface="Arial"/>
                <a:cs typeface="Arial"/>
                <a:sym typeface="Arial"/>
              </a:rPr>
              <a:t>of </a:t>
            </a:r>
            <a:r>
              <a:rPr lang="en-US" sz="1800" dirty="0">
                <a:latin typeface="Calibri"/>
              </a:rPr>
              <a:t>class) create. It is special member function of the class.</a:t>
            </a:r>
            <a:endParaRPr lang="en-US" dirty="0">
              <a:latin typeface="Calibri"/>
            </a:endParaRPr>
          </a:p>
          <a:p>
            <a:endParaRPr lang="en-US" sz="1800" dirty="0">
              <a:latin typeface="Calibri"/>
            </a:endParaRPr>
          </a:p>
          <a:p>
            <a:pPr marL="285750" indent="-285750">
              <a:buChar char="•"/>
            </a:pPr>
            <a:r>
              <a:rPr lang="en-US" sz="1800" b="0" i="0" u="none" strike="noStrike" cap="none" dirty="0">
                <a:solidFill>
                  <a:srgbClr val="000000"/>
                </a:solidFill>
                <a:latin typeface="Calibri"/>
                <a:ea typeface="Arial"/>
                <a:cs typeface="Arial"/>
                <a:sym typeface="Arial"/>
              </a:rPr>
              <a:t> </a:t>
            </a:r>
            <a:r>
              <a:rPr lang="en-US" sz="1800" dirty="0">
                <a:latin typeface="Calibri"/>
                <a:cs typeface="Calibri"/>
              </a:rPr>
              <a:t>Constructor has same name as the class itself</a:t>
            </a:r>
          </a:p>
          <a:p>
            <a:pPr marL="285750" indent="-285750">
              <a:buChar char="•"/>
            </a:pPr>
            <a:endParaRPr lang="en-US" sz="1800" dirty="0">
              <a:latin typeface="Calibri"/>
              <a:cs typeface="Calibri"/>
            </a:endParaRPr>
          </a:p>
          <a:p>
            <a:pPr marL="285750" indent="-285750">
              <a:buChar char="•"/>
            </a:pPr>
            <a:r>
              <a:rPr lang="en-US" sz="1800" dirty="0">
                <a:latin typeface="Calibri"/>
                <a:cs typeface="Calibri"/>
              </a:rPr>
              <a:t>Constructors don’t have return type</a:t>
            </a:r>
          </a:p>
          <a:p>
            <a:pPr marL="285750" indent="-285750">
              <a:buChar char="•"/>
            </a:pPr>
            <a:endParaRPr lang="en-US" sz="1800" dirty="0">
              <a:latin typeface="Calibri"/>
              <a:cs typeface="Calibri"/>
            </a:endParaRPr>
          </a:p>
          <a:p>
            <a:pPr marL="285750" indent="-285750">
              <a:buChar char="•"/>
            </a:pPr>
            <a:r>
              <a:rPr lang="en-US" sz="1800" dirty="0">
                <a:latin typeface="Calibri"/>
                <a:cs typeface="Calibri"/>
              </a:rPr>
              <a:t>A constructor is automatically called when an object is created.</a:t>
            </a:r>
          </a:p>
          <a:p>
            <a:endParaRPr lang="en-US" sz="1800" dirty="0">
              <a:latin typeface="Calibri"/>
              <a:cs typeface="Calibri"/>
            </a:endParaRPr>
          </a:p>
          <a:p>
            <a:pPr marL="285750" indent="-285750">
              <a:buChar char="•"/>
            </a:pPr>
            <a:r>
              <a:rPr lang="en-US" sz="1800" dirty="0">
                <a:latin typeface="Calibri"/>
                <a:cs typeface="Calibri"/>
              </a:rPr>
              <a:t>If we do not specify a constructor, C++ compiler generates a default constructor for us (expects no parameters and has an empty body).</a:t>
            </a:r>
          </a:p>
          <a:p>
            <a:r>
              <a:rPr lang="en-US" sz="2000" b="0" i="0" u="none" strike="noStrike" cap="none" dirty="0">
                <a:solidFill>
                  <a:srgbClr val="000000"/>
                </a:solidFill>
                <a:latin typeface="Arial"/>
                <a:ea typeface="Arial"/>
                <a:cs typeface="Arial"/>
                <a:sym typeface="Arial"/>
              </a:rPr>
              <a:t>       </a:t>
            </a:r>
            <a:endParaRPr/>
          </a:p>
          <a:p>
            <a:pPr marL="114300" marR="0" lvl="0" indent="0" algn="l" rtl="0">
              <a:lnSpc>
                <a:spcPct val="2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11430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dirty="0">
                <a:latin typeface="Calibri"/>
                <a:ea typeface="Calibri"/>
                <a:cs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800" b="0" i="0" u="none" strike="noStrike" cap="none" dirty="0">
                <a:latin typeface="Calibri"/>
                <a:ea typeface="Calibri"/>
                <a:cs typeface="Calibri"/>
              </a:rPr>
            </a:b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 name="Google Shape;95;p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sym typeface="Calibri"/>
              </a:rPr>
              <a:t>Types of constructor</a:t>
            </a:r>
            <a:endParaRPr lang="en-US" sz="2800" b="1" dirty="0">
              <a:solidFill>
                <a:srgbClr val="FFFFFF"/>
              </a:solidFill>
              <a:latin typeface="Calibri"/>
              <a:cs typeface="Calibri"/>
            </a:endParaRPr>
          </a:p>
        </p:txBody>
      </p:sp>
      <p:sp>
        <p:nvSpPr>
          <p:cNvPr id="96" name="Google Shape;96;p5"/>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b="0" i="0" u="none" strike="noStrike" cap="none" dirty="0">
                <a:solidFill>
                  <a:srgbClr val="000000"/>
                </a:solidFill>
                <a:latin typeface="Calibri"/>
                <a:ea typeface="Arial"/>
                <a:cs typeface="Arial"/>
                <a:sym typeface="Arial"/>
              </a:rPr>
              <a:t>          </a:t>
            </a:r>
            <a:endParaRPr sz="1800">
              <a:latin typeface="Calibri"/>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Calibri"/>
              <a:ea typeface="Calibri"/>
              <a:cs typeface="Calibri"/>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endParaRPr>
          </a:p>
          <a:p>
            <a:pPr marL="0" marR="0" lvl="0" indent="0" algn="l" rtl="0">
              <a:lnSpc>
                <a:spcPct val="150000"/>
              </a:lnSpc>
              <a:spcBef>
                <a:spcPts val="0"/>
              </a:spcBef>
              <a:spcAft>
                <a:spcPts val="0"/>
              </a:spcAft>
              <a:buNone/>
            </a:pPr>
            <a:br>
              <a:rPr lang="en-US" sz="1800" b="0" i="0" u="none" strike="noStrike" cap="none" dirty="0">
                <a:latin typeface="Calibri"/>
                <a:ea typeface="Calibri"/>
                <a:cs typeface="Calibri"/>
              </a:rPr>
            </a:br>
            <a:endParaRPr sz="1800" b="0" i="0" u="none" strike="noStrike" cap="none" dirty="0">
              <a:solidFill>
                <a:srgbClr val="000000"/>
              </a:solidFill>
              <a:latin typeface="Calibri"/>
              <a:ea typeface="Calibri"/>
              <a:cs typeface="Calibri"/>
            </a:endParaRPr>
          </a:p>
          <a:p>
            <a:pPr marL="114300" marR="0" lvl="0" indent="0" algn="l" rtl="0">
              <a:lnSpc>
                <a:spcPct val="150000"/>
              </a:lnSpc>
              <a:spcBef>
                <a:spcPts val="0"/>
              </a:spcBef>
              <a:spcAft>
                <a:spcPts val="0"/>
              </a:spcAft>
              <a:buNone/>
            </a:pPr>
            <a:br>
              <a:rPr lang="en-US" sz="1800" b="0" i="0" u="none" strike="noStrike" cap="none" dirty="0">
                <a:latin typeface="Calibri"/>
                <a:ea typeface="Calibri"/>
                <a:cs typeface="Calibri"/>
              </a:rPr>
            </a:br>
            <a:endParaRPr sz="1800" b="0" i="0" u="none" strike="noStrike" cap="none" dirty="0">
              <a:solidFill>
                <a:srgbClr val="000000"/>
              </a:solidFill>
              <a:latin typeface="Calibri"/>
              <a:ea typeface="Calibri"/>
              <a:cs typeface="Calibri"/>
            </a:endParaRPr>
          </a:p>
        </p:txBody>
      </p:sp>
      <p:pic>
        <p:nvPicPr>
          <p:cNvPr id="2" name="Picture 2" descr="Diagram&#10;&#10;Description automatically generated">
            <a:extLst>
              <a:ext uri="{FF2B5EF4-FFF2-40B4-BE49-F238E27FC236}">
                <a16:creationId xmlns:a16="http://schemas.microsoft.com/office/drawing/2014/main" id="{BBB79AAC-9839-4D49-8C8F-2B002F3E539B}"/>
              </a:ext>
            </a:extLst>
          </p:cNvPr>
          <p:cNvPicPr>
            <a:picLocks noChangeAspect="1"/>
          </p:cNvPicPr>
          <p:nvPr/>
        </p:nvPicPr>
        <p:blipFill>
          <a:blip r:embed="rId3"/>
          <a:stretch>
            <a:fillRect/>
          </a:stretch>
        </p:blipFill>
        <p:spPr>
          <a:xfrm>
            <a:off x="62543" y="634767"/>
            <a:ext cx="9083612" cy="44670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latin typeface="Calibri"/>
                <a:cs typeface="Calibri"/>
              </a:rPr>
              <a:t>1. Default Constructors: Default constructor is the constructor which doesn’t take any argument. It has no parameters.</a:t>
            </a:r>
          </a:p>
          <a:p>
            <a:pPr algn="just"/>
            <a:endParaRPr lang="en-US" sz="1800" dirty="0">
              <a:latin typeface="Calibri"/>
              <a:cs typeface="Calibri"/>
            </a:endParaRPr>
          </a:p>
          <a:p>
            <a:pPr algn="just"/>
            <a:r>
              <a:rPr lang="en-US" sz="1800" dirty="0">
                <a:latin typeface="Calibri"/>
              </a:rPr>
              <a:t>class construct </a:t>
            </a:r>
          </a:p>
          <a:p>
            <a:pPr algn="just"/>
            <a:r>
              <a:rPr lang="en-US" sz="1800" dirty="0">
                <a:latin typeface="Calibri"/>
              </a:rPr>
              <a:t>{</a:t>
            </a:r>
          </a:p>
          <a:p>
            <a:pPr algn="just"/>
            <a:r>
              <a:rPr lang="en-US" sz="1800" dirty="0">
                <a:latin typeface="Calibri"/>
              </a:rPr>
              <a:t>public:</a:t>
            </a:r>
          </a:p>
          <a:p>
            <a:pPr algn="just"/>
            <a:r>
              <a:rPr lang="en-US" sz="1800" dirty="0">
                <a:latin typeface="Calibri"/>
              </a:rPr>
              <a:t>    int a, b;</a:t>
            </a:r>
          </a:p>
          <a:p>
            <a:pPr algn="just"/>
            <a:endParaRPr lang="en-US" sz="1800" dirty="0">
              <a:latin typeface="Calibri"/>
            </a:endParaRPr>
          </a:p>
          <a:p>
            <a:pPr algn="just"/>
            <a:r>
              <a:rPr lang="en-US" sz="1800" dirty="0">
                <a:latin typeface="Calibri"/>
              </a:rPr>
              <a:t>    // Default Constructor</a:t>
            </a:r>
          </a:p>
          <a:p>
            <a:pPr algn="just"/>
            <a:r>
              <a:rPr lang="en-US" sz="1800" dirty="0">
                <a:latin typeface="Calibri"/>
              </a:rPr>
              <a:t>    construct()</a:t>
            </a:r>
          </a:p>
          <a:p>
            <a:pPr algn="just"/>
            <a:r>
              <a:rPr lang="en-US" sz="1800" dirty="0">
                <a:latin typeface="Calibri"/>
              </a:rPr>
              <a:t>    {</a:t>
            </a:r>
          </a:p>
          <a:p>
            <a:pPr algn="just"/>
            <a:r>
              <a:rPr lang="en-US" sz="1800" dirty="0">
                <a:latin typeface="Calibri"/>
              </a:rPr>
              <a:t>        a = 10;</a:t>
            </a:r>
          </a:p>
          <a:p>
            <a:pPr algn="just"/>
            <a:r>
              <a:rPr lang="en-US" sz="1800" dirty="0">
                <a:latin typeface="Calibri"/>
              </a:rPr>
              <a:t>        b = 20;</a:t>
            </a:r>
          </a:p>
          <a:p>
            <a:pPr algn="just"/>
            <a:r>
              <a:rPr lang="en-US" sz="1800" dirty="0">
                <a:latin typeface="Calibri"/>
              </a:rPr>
              <a:t>    }</a:t>
            </a:r>
          </a:p>
          <a:p>
            <a:pPr algn="just"/>
            <a:r>
              <a:rPr lang="en-US" sz="1800" dirty="0">
                <a:latin typeface="Calibri"/>
              </a:rPr>
              <a:t>};</a:t>
            </a: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Constructor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int main()</a:t>
            </a:r>
            <a:endParaRPr lang="en-US" dirty="0"/>
          </a:p>
          <a:p>
            <a:pPr algn="just"/>
            <a:r>
              <a:rPr lang="en-US" sz="1800" dirty="0">
                <a:latin typeface="Calibri"/>
                <a:cs typeface="Calibri"/>
              </a:rPr>
              <a:t>{</a:t>
            </a:r>
          </a:p>
          <a:p>
            <a:pPr algn="just"/>
            <a:r>
              <a:rPr lang="en-US" sz="1800" dirty="0">
                <a:latin typeface="Calibri"/>
                <a:cs typeface="Calibri"/>
              </a:rPr>
              <a:t>    // Default constructor called automatically</a:t>
            </a:r>
          </a:p>
          <a:p>
            <a:pPr algn="just"/>
            <a:r>
              <a:rPr lang="en-US" sz="1800" dirty="0">
                <a:latin typeface="Calibri"/>
                <a:cs typeface="Calibri"/>
              </a:rPr>
              <a:t>    // when the object is created</a:t>
            </a:r>
          </a:p>
          <a:p>
            <a:pPr algn="just"/>
            <a:r>
              <a:rPr lang="en-US" sz="1800" dirty="0">
                <a:latin typeface="Calibri"/>
                <a:cs typeface="Calibri"/>
              </a:rPr>
              <a:t>    construct c;</a:t>
            </a:r>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"a: " &lt;&lt; </a:t>
            </a:r>
            <a:r>
              <a:rPr lang="en-US" sz="1800" dirty="0" err="1">
                <a:latin typeface="Calibri"/>
                <a:cs typeface="Calibri"/>
              </a:rPr>
              <a:t>c.a</a:t>
            </a:r>
            <a:r>
              <a:rPr lang="en-US" sz="1800" dirty="0">
                <a:latin typeface="Calibri"/>
                <a:cs typeface="Calibri"/>
              </a:rPr>
              <a:t> &lt;&lt; </a:t>
            </a:r>
            <a:r>
              <a:rPr lang="en-US" sz="1800" dirty="0" err="1">
                <a:latin typeface="Calibri"/>
                <a:cs typeface="Calibri"/>
              </a:rPr>
              <a:t>endl</a:t>
            </a:r>
          </a:p>
          <a:p>
            <a:pPr algn="just"/>
            <a:r>
              <a:rPr lang="en-US" sz="1800" dirty="0">
                <a:latin typeface="Calibri"/>
                <a:cs typeface="Calibri"/>
              </a:rPr>
              <a:t>        &lt;&lt; "b: " &lt;&lt; </a:t>
            </a:r>
            <a:r>
              <a:rPr lang="en-US" sz="1800" dirty="0" err="1">
                <a:latin typeface="Calibri"/>
                <a:cs typeface="Calibri"/>
              </a:rPr>
              <a:t>c.b</a:t>
            </a:r>
            <a:r>
              <a:rPr lang="en-US" sz="1800" dirty="0">
                <a:latin typeface="Calibri"/>
                <a:cs typeface="Calibri"/>
              </a:rPr>
              <a:t>;</a:t>
            </a:r>
          </a:p>
          <a:p>
            <a:pPr algn="just"/>
            <a:r>
              <a:rPr lang="en-US" sz="1800" dirty="0">
                <a:latin typeface="Calibri"/>
                <a:cs typeface="Calibri"/>
              </a:rPr>
              <a:t>    return 1;</a:t>
            </a:r>
          </a:p>
          <a:p>
            <a:pPr algn="just"/>
            <a:r>
              <a:rPr lang="en-US" sz="1800" dirty="0">
                <a:latin typeface="Calibri"/>
                <a:cs typeface="Calibri"/>
              </a:rPr>
              <a:t>}</a:t>
            </a: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Constructor</a:t>
            </a:r>
          </a:p>
        </p:txBody>
      </p:sp>
    </p:spTree>
    <p:extLst>
      <p:ext uri="{BB962C8B-B14F-4D97-AF65-F5344CB8AC3E}">
        <p14:creationId xmlns:p14="http://schemas.microsoft.com/office/powerpoint/2010/main" val="359517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int main()</a:t>
            </a:r>
            <a:endParaRPr lang="en-US" dirty="0"/>
          </a:p>
          <a:p>
            <a:pPr algn="just"/>
            <a:r>
              <a:rPr lang="en-US" sz="1800" dirty="0">
                <a:latin typeface="Calibri"/>
                <a:cs typeface="Calibri"/>
              </a:rPr>
              <a:t>{</a:t>
            </a:r>
          </a:p>
          <a:p>
            <a:pPr algn="just"/>
            <a:r>
              <a:rPr lang="en-US" sz="1800" dirty="0">
                <a:latin typeface="Calibri"/>
                <a:cs typeface="Calibri"/>
              </a:rPr>
              <a:t>    // Default constructor called automatically</a:t>
            </a:r>
          </a:p>
          <a:p>
            <a:pPr algn="just"/>
            <a:r>
              <a:rPr lang="en-US" sz="1800" dirty="0">
                <a:latin typeface="Calibri"/>
                <a:cs typeface="Calibri"/>
              </a:rPr>
              <a:t>    // when the object is created</a:t>
            </a:r>
          </a:p>
          <a:p>
            <a:pPr algn="just"/>
            <a:r>
              <a:rPr lang="en-US" sz="1800" dirty="0">
                <a:latin typeface="Calibri"/>
                <a:cs typeface="Calibri"/>
              </a:rPr>
              <a:t>    construct c;</a:t>
            </a:r>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"a: " &lt;&lt; </a:t>
            </a:r>
            <a:r>
              <a:rPr lang="en-US" sz="1800" dirty="0" err="1">
                <a:latin typeface="Calibri"/>
                <a:cs typeface="Calibri"/>
              </a:rPr>
              <a:t>c.a</a:t>
            </a:r>
            <a:r>
              <a:rPr lang="en-US" sz="1800" dirty="0">
                <a:latin typeface="Calibri"/>
                <a:cs typeface="Calibri"/>
              </a:rPr>
              <a:t> &lt;&lt; </a:t>
            </a:r>
            <a:r>
              <a:rPr lang="en-US" sz="1800" dirty="0" err="1">
                <a:latin typeface="Calibri"/>
                <a:cs typeface="Calibri"/>
              </a:rPr>
              <a:t>endl</a:t>
            </a:r>
          </a:p>
          <a:p>
            <a:pPr algn="just"/>
            <a:r>
              <a:rPr lang="en-US" sz="1800" dirty="0">
                <a:latin typeface="Calibri"/>
                <a:cs typeface="Calibri"/>
              </a:rPr>
              <a:t>        &lt;&lt; "b: " &lt;&lt; </a:t>
            </a:r>
            <a:r>
              <a:rPr lang="en-US" sz="1800" dirty="0" err="1">
                <a:latin typeface="Calibri"/>
                <a:cs typeface="Calibri"/>
              </a:rPr>
              <a:t>c.b</a:t>
            </a:r>
            <a:r>
              <a:rPr lang="en-US" sz="1800" dirty="0">
                <a:latin typeface="Calibri"/>
                <a:cs typeface="Calibri"/>
              </a:rPr>
              <a:t>;</a:t>
            </a:r>
          </a:p>
          <a:p>
            <a:pPr algn="just"/>
            <a:r>
              <a:rPr lang="en-US" sz="1800" dirty="0">
                <a:latin typeface="Calibri"/>
                <a:cs typeface="Calibri"/>
              </a:rPr>
              <a:t>    return 1;</a:t>
            </a:r>
          </a:p>
          <a:p>
            <a:pPr algn="just"/>
            <a:r>
              <a:rPr lang="en-US" sz="1800" dirty="0">
                <a:latin typeface="Calibri"/>
                <a:cs typeface="Calibri"/>
              </a:rPr>
              <a:t>}</a:t>
            </a: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Constructor</a:t>
            </a:r>
          </a:p>
        </p:txBody>
      </p:sp>
    </p:spTree>
    <p:extLst>
      <p:ext uri="{BB962C8B-B14F-4D97-AF65-F5344CB8AC3E}">
        <p14:creationId xmlns:p14="http://schemas.microsoft.com/office/powerpoint/2010/main" val="97849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a: 10</a:t>
            </a:r>
            <a:endParaRPr lang="en-US" dirty="0">
              <a:latin typeface="Calibri"/>
            </a:endParaRPr>
          </a:p>
          <a:p>
            <a:pPr algn="just"/>
            <a:r>
              <a:rPr lang="en-US" sz="1800" dirty="0">
                <a:latin typeface="Calibri"/>
                <a:cs typeface="Calibri"/>
              </a:rPr>
              <a:t>
b: 20</a:t>
            </a:r>
            <a:endParaRPr lang="en-US"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br>
              <a:rPr lang="en-US" dirty="0"/>
            </a:b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Output</a:t>
            </a:r>
          </a:p>
        </p:txBody>
      </p:sp>
    </p:spTree>
    <p:extLst>
      <p:ext uri="{BB962C8B-B14F-4D97-AF65-F5344CB8AC3E}">
        <p14:creationId xmlns:p14="http://schemas.microsoft.com/office/powerpoint/2010/main" val="24155265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1609</Words>
  <Application>Microsoft Office PowerPoint</Application>
  <PresentationFormat>On-screen Show (16:9)</PresentationFormat>
  <Paragraphs>533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Simple Light</vt:lpstr>
      <vt:lpstr>PowerPoint Presentation</vt:lpstr>
      <vt:lpstr>PowerPoint Presentation</vt:lpstr>
      <vt:lpstr>PowerPoint Presentation</vt:lpstr>
      <vt:lpstr>Constructor</vt:lpstr>
      <vt:lpstr>Types of constructor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lenovo</cp:lastModifiedBy>
  <cp:revision>351</cp:revision>
  <dcterms:modified xsi:type="dcterms:W3CDTF">2021-02-27T09:57:00Z</dcterms:modified>
</cp:coreProperties>
</file>