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58" r:id="rId3"/>
    <p:sldId id="257" r:id="rId4"/>
    <p:sldId id="258" r:id="rId5"/>
    <p:sldId id="259" r:id="rId6"/>
    <p:sldId id="359" r:id="rId7"/>
    <p:sldId id="360" r:id="rId8"/>
    <p:sldId id="361" r:id="rId9"/>
    <p:sldId id="362" r:id="rId10"/>
    <p:sldId id="376" r:id="rId11"/>
    <p:sldId id="363" r:id="rId12"/>
    <p:sldId id="377" r:id="rId13"/>
    <p:sldId id="378" r:id="rId14"/>
    <p:sldId id="379" r:id="rId15"/>
    <p:sldId id="373" r:id="rId16"/>
    <p:sldId id="349" r:id="rId17"/>
    <p:sldId id="352" r:id="rId18"/>
    <p:sldId id="375" r:id="rId19"/>
    <p:sldId id="380" r:id="rId20"/>
    <p:sldId id="381" r:id="rId21"/>
    <p:sldId id="382" r:id="rId22"/>
    <p:sldId id="383" r:id="rId23"/>
    <p:sldId id="384" r:id="rId24"/>
    <p:sldId id="385" r:id="rId25"/>
    <p:sldId id="315" r:id="rId26"/>
    <p:sldId id="316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Trebuchet MS" panose="020B0603020202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2" roundtripDataSignature="AMtx7miqMEGTkCH0cdfB28s8BoGmxIzW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AA2E27-C8C3-48E4-B3EE-9B6C90C979B6}" v="9" dt="2021-03-04T03:28:30.713"/>
    <p1510:client id="{4C31903B-A8BA-48C3-9042-92CA435F74B0}" v="525" dt="2021-03-02T10:47:28.487"/>
    <p1510:client id="{7CD11C6D-80A6-469B-902C-29FB7E3A3A17}" v="677" dt="2021-03-05T17:58:47.471"/>
    <p1510:client id="{C513740F-FD98-41AA-936F-7E735873181B}" v="255" dt="2021-02-03T15:10:43.748"/>
    <p1510:client id="{CBBBCD4E-ACCB-4B3D-8138-C8A5EC1D7C00}" v="240" dt="2021-02-03T14:37:44.023"/>
    <p1510:client id="{D03D55A7-4C5E-4F79-ABA9-F0B43DA15FB0}" v="186" dt="2021-02-27T09:56:57.845"/>
    <p1510:client id="{DD5D4939-3D15-497D-A682-389197773736}" v="355" dt="2021-02-27T07:26:33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46" autoAdjust="0"/>
  </p:normalViewPr>
  <p:slideViewPr>
    <p:cSldViewPr snapToGrid="0">
      <p:cViewPr varScale="1">
        <p:scale>
          <a:sx n="75" d="100"/>
          <a:sy n="75" d="100"/>
        </p:scale>
        <p:origin x="-123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8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82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9.xml"/><Relationship Id="rId8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02609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6546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3663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9205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6768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6262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0045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1948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544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5496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335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4801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6485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323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14042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7857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59969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2" name="Google Shape;50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1" name="Google Shape;51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5208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6130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7635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635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7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7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7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6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6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" name="Google Shape;23;p6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6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2142"/>
              </a:lnSpc>
              <a:buSzPts val="1400"/>
            </a:pPr>
            <a:r>
              <a:rPr lang="en-US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</a:t>
            </a:r>
            <a:endParaRPr lang="en-US" sz="1400" b="0" i="0" u="none" strike="noStrike" cap="none" dirty="0">
              <a:solidFill>
                <a:srgbClr val="FFFFFF"/>
              </a:solidFill>
              <a:latin typeface="Trebuchet MS"/>
              <a:ea typeface="Trebuchet MS"/>
              <a:cs typeface="Trebuchet MS"/>
            </a:endParaRPr>
          </a:p>
        </p:txBody>
      </p:sp>
      <p:pic>
        <p:nvPicPr>
          <p:cNvPr id="64" name="Google Shape;64;p1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5235" y="1161385"/>
            <a:ext cx="3405963" cy="282072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/>
        </p:nvSpPr>
        <p:spPr>
          <a:xfrm>
            <a:off x="429142" y="2217806"/>
            <a:ext cx="4167963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 :</a:t>
            </a:r>
            <a:r>
              <a:rPr lang="en-US" sz="2000" dirty="0"/>
              <a:t> File Handling 1</a:t>
            </a:r>
            <a:endParaRPr lang="en-US" sz="1800" b="1" i="0" u="none" strike="noStrike" cap="none" dirty="0">
              <a:solidFill>
                <a:srgbClr val="000000"/>
              </a:solidFill>
              <a:latin typeface="Calibri"/>
              <a:ea typeface="Arial"/>
              <a:cs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0160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 dirty="0">
                <a:solidFill>
                  <a:schemeClr val="bg1"/>
                </a:solidFill>
                <a:latin typeface="Calibri"/>
                <a:cs typeface="Calibri"/>
              </a:rPr>
              <a:t>Closing of a file </a:t>
            </a: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850617"/>
            <a:ext cx="8952289" cy="421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#include &lt;iostream&gt;
#include &lt;</a:t>
            </a:r>
            <a:r>
              <a:rPr lang="en-US" sz="1800" dirty="0" err="1">
                <a:latin typeface="Calibri"/>
              </a:rPr>
              <a:t>fstream</a:t>
            </a:r>
            <a:r>
              <a:rPr lang="en-US" sz="1800" dirty="0">
                <a:latin typeface="Calibri"/>
              </a:rPr>
              <a:t>&gt;
using namespace std;
int main() {
	</a:t>
            </a:r>
            <a:r>
              <a:rPr lang="en-US" sz="1800" dirty="0" err="1">
                <a:latin typeface="Calibri"/>
              </a:rPr>
              <a:t>fstream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my_file</a:t>
            </a:r>
            <a:r>
              <a:rPr lang="en-US" sz="1800" dirty="0">
                <a:latin typeface="Calibri"/>
              </a:rPr>
              <a:t>;
	</a:t>
            </a:r>
            <a:r>
              <a:rPr lang="en-US" sz="1800" dirty="0" err="1">
                <a:latin typeface="Calibri"/>
              </a:rPr>
              <a:t>my_file.open</a:t>
            </a:r>
            <a:r>
              <a:rPr lang="en-US" sz="1800" dirty="0">
                <a:latin typeface="Calibri"/>
              </a:rPr>
              <a:t>("</a:t>
            </a:r>
            <a:r>
              <a:rPr lang="en-US" sz="1800" dirty="0" err="1">
                <a:latin typeface="Calibri"/>
              </a:rPr>
              <a:t>my_file</a:t>
            </a:r>
            <a:r>
              <a:rPr lang="en-US" sz="1800" dirty="0">
                <a:latin typeface="Calibri"/>
              </a:rPr>
              <a:t>",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::out);
	if (!</a:t>
            </a:r>
            <a:r>
              <a:rPr lang="en-US" sz="1800" dirty="0" err="1">
                <a:latin typeface="Calibri"/>
              </a:rPr>
              <a:t>my_file</a:t>
            </a:r>
            <a:r>
              <a:rPr lang="en-US" sz="1800" dirty="0">
                <a:latin typeface="Calibri"/>
              </a:rPr>
              <a:t>) {
		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 &lt;&lt; "File not created!";
	}
	else {
		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 &lt;&lt; "File created successfully!";
		</a:t>
            </a:r>
            <a:r>
              <a:rPr lang="en-US" sz="1800" dirty="0" err="1">
                <a:latin typeface="Calibri"/>
              </a:rPr>
              <a:t>my_file.close</a:t>
            </a:r>
            <a:r>
              <a:rPr lang="en-US" sz="1800" dirty="0">
                <a:latin typeface="Calibri"/>
              </a:rPr>
              <a:t>(); 
	}
	return 0;
}</a:t>
            </a:r>
            <a:endParaRPr lang="en-US" dirty="0">
              <a:latin typeface="Calibri"/>
            </a:endParaRPr>
          </a:p>
          <a:p>
            <a:pPr marL="285750" indent="-285750">
              <a:buChar char="•"/>
            </a:pPr>
            <a:endParaRPr lang="en-US"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/>
          </a:p>
          <a:p>
            <a:endParaRPr lang="en-US" sz="1800" dirty="0"/>
          </a:p>
          <a:p>
            <a:endParaRPr lang="en-US" sz="1800" dirty="0">
              <a:latin typeface="Calibri"/>
            </a:endParaRPr>
          </a:p>
          <a:p>
            <a:pPr marL="114300">
              <a:lnSpc>
                <a:spcPct val="200000"/>
              </a:lnSpc>
            </a:pPr>
            <a:endParaRPr lang="en-US" sz="1800" dirty="0"/>
          </a:p>
          <a:p>
            <a:pPr marL="114300"/>
            <a:endParaRPr lang="en-US" sz="1800" dirty="0"/>
          </a:p>
          <a:p>
            <a:pPr>
              <a:lnSpc>
                <a:spcPct val="150000"/>
              </a:lnSpc>
            </a:pPr>
            <a:br>
              <a:rPr lang="en-US" sz="1800" dirty="0"/>
            </a:br>
            <a:endParaRPr lang="en-US" sz="1800" dirty="0"/>
          </a:p>
          <a:p>
            <a:pPr marL="114300">
              <a:lnSpc>
                <a:spcPct val="150000"/>
              </a:lnSpc>
            </a:pP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 </a:t>
            </a:r>
            <a:endParaRPr lang="en-US" sz="1800" dirty="0"/>
          </a:p>
          <a:p>
            <a:pPr marL="114300">
              <a:lnSpc>
                <a:spcPct val="200000"/>
              </a:lnSpc>
            </a:pPr>
            <a:endParaRPr lang="en-US" sz="1800" dirty="0"/>
          </a:p>
          <a:p>
            <a:pPr marL="114300"/>
            <a:endParaRPr lang="en-US" sz="1800" dirty="0"/>
          </a:p>
          <a:p>
            <a:pPr>
              <a:lnSpc>
                <a:spcPct val="150000"/>
              </a:lnSpc>
            </a:pPr>
            <a:br>
              <a:rPr lang="en-US" sz="1800" dirty="0"/>
            </a:br>
            <a:endParaRPr lang="en-US" sz="1800" dirty="0"/>
          </a:p>
          <a:p>
            <a:pPr marL="114300">
              <a:lnSpc>
                <a:spcPct val="150000"/>
              </a:lnSpc>
            </a:pP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248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 dirty="0">
                <a:solidFill>
                  <a:schemeClr val="bg1"/>
                </a:solidFill>
                <a:latin typeface="Calibri"/>
                <a:cs typeface="Calibri"/>
              </a:rPr>
              <a:t>Writing of a file</a:t>
            </a: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678089"/>
            <a:ext cx="8952289" cy="432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We  use stream insertion operator (&lt;&lt;) for writing on a file. The text to be written to the file should be enclosed within double-quotes.</a:t>
            </a:r>
          </a:p>
          <a:p>
            <a:r>
              <a:rPr lang="en-US" sz="1800" dirty="0">
                <a:latin typeface="Calibri"/>
              </a:rPr>
              <a:t>#include &lt;iostream&gt;
#include &lt;</a:t>
            </a:r>
            <a:r>
              <a:rPr lang="en-US" sz="1800" dirty="0" err="1">
                <a:latin typeface="Calibri"/>
              </a:rPr>
              <a:t>fstream</a:t>
            </a:r>
            <a:r>
              <a:rPr lang="en-US" sz="1800" dirty="0">
                <a:latin typeface="Calibri"/>
              </a:rPr>
              <a:t>&gt;
using namespace std;
int main() {
	</a:t>
            </a:r>
            <a:r>
              <a:rPr lang="en-US" sz="1800" dirty="0" err="1">
                <a:latin typeface="Calibri"/>
              </a:rPr>
              <a:t>fstream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my_file</a:t>
            </a:r>
            <a:r>
              <a:rPr lang="en-US" sz="1800" dirty="0">
                <a:latin typeface="Calibri"/>
              </a:rPr>
              <a:t>;
	</a:t>
            </a:r>
            <a:r>
              <a:rPr lang="en-US" sz="1800" dirty="0" err="1">
                <a:latin typeface="Calibri"/>
              </a:rPr>
              <a:t>my_file.open</a:t>
            </a:r>
            <a:r>
              <a:rPr lang="en-US" sz="1800" dirty="0">
                <a:latin typeface="Calibri"/>
              </a:rPr>
              <a:t>("my_file.txt",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::out);
	if (!</a:t>
            </a:r>
            <a:r>
              <a:rPr lang="en-US" sz="1800" dirty="0" err="1">
                <a:latin typeface="Calibri"/>
              </a:rPr>
              <a:t>my_file</a:t>
            </a:r>
            <a:r>
              <a:rPr lang="en-US" sz="1800" dirty="0">
                <a:latin typeface="Calibri"/>
              </a:rPr>
              <a:t>) {
		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 &lt;&lt; "File not created!";
	}
	else {
		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 &lt;&lt; "File created successfully!";
		</a:t>
            </a:r>
            <a:r>
              <a:rPr lang="en-US" sz="1800" dirty="0" err="1">
                <a:latin typeface="Calibri"/>
              </a:rPr>
              <a:t>my_file</a:t>
            </a:r>
            <a:r>
              <a:rPr lang="en-US" sz="1800" dirty="0">
                <a:latin typeface="Calibri"/>
              </a:rPr>
              <a:t> &lt;&lt; "Guru99";
		</a:t>
            </a:r>
            <a:r>
              <a:rPr lang="en-US" sz="1800" dirty="0" err="1">
                <a:latin typeface="Calibri"/>
              </a:rPr>
              <a:t>my_file.close</a:t>
            </a:r>
            <a:r>
              <a:rPr lang="en-US" sz="1800" dirty="0">
                <a:latin typeface="Calibri"/>
              </a:rPr>
              <a:t>();
	}   }</a:t>
            </a:r>
          </a:p>
        </p:txBody>
      </p:sp>
    </p:spTree>
    <p:extLst>
      <p:ext uri="{BB962C8B-B14F-4D97-AF65-F5344CB8AC3E}">
        <p14:creationId xmlns:p14="http://schemas.microsoft.com/office/powerpoint/2010/main" val="341558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 dirty="0">
                <a:solidFill>
                  <a:schemeClr val="bg1"/>
                </a:solidFill>
                <a:latin typeface="Calibri"/>
                <a:cs typeface="Calibri"/>
              </a:rPr>
              <a:t>Read from  file</a:t>
            </a: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678089"/>
            <a:ext cx="8952289" cy="432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/>
          </a:p>
          <a:p>
            <a:r>
              <a:rPr lang="en-US" sz="1800" dirty="0">
                <a:latin typeface="Calibri"/>
              </a:rPr>
              <a:t>We can read from a file  using stream extraction operator (&gt;&gt;). We use the operator in the same way you use it to read user input from the keyboard. However, instead of using the </a:t>
            </a:r>
            <a:r>
              <a:rPr lang="en-US" sz="1800" dirty="0" err="1">
                <a:latin typeface="Calibri"/>
              </a:rPr>
              <a:t>cin</a:t>
            </a:r>
            <a:r>
              <a:rPr lang="en-US" sz="1800" dirty="0">
                <a:latin typeface="Calibri"/>
              </a:rPr>
              <a:t> object, you use the </a:t>
            </a:r>
            <a:r>
              <a:rPr lang="en-US" sz="1800" dirty="0" err="1">
                <a:latin typeface="Calibri"/>
              </a:rPr>
              <a:t>ifstream</a:t>
            </a:r>
            <a:r>
              <a:rPr lang="en-US" sz="1800" dirty="0">
                <a:latin typeface="Calibri"/>
              </a:rPr>
              <a:t>/ </a:t>
            </a:r>
            <a:r>
              <a:rPr lang="en-US" sz="1800" dirty="0" err="1">
                <a:latin typeface="Calibri"/>
              </a:rPr>
              <a:t>fstream</a:t>
            </a:r>
            <a:r>
              <a:rPr lang="en-US" sz="1800" dirty="0">
                <a:latin typeface="Calibri"/>
              </a:rPr>
              <a:t> object.</a:t>
            </a: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5111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 dirty="0">
                <a:solidFill>
                  <a:schemeClr val="bg1"/>
                </a:solidFill>
                <a:latin typeface="Calibri"/>
                <a:cs typeface="Calibri"/>
              </a:rPr>
              <a:t>Read from  file</a:t>
            </a: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678089"/>
            <a:ext cx="8952289" cy="432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#include &lt;iostream&gt;
#include &lt;</a:t>
            </a:r>
            <a:r>
              <a:rPr lang="en-US" sz="1800" dirty="0" err="1">
                <a:latin typeface="Calibri"/>
              </a:rPr>
              <a:t>fstream</a:t>
            </a:r>
            <a:r>
              <a:rPr lang="en-US" sz="1800" dirty="0">
                <a:latin typeface="Calibri"/>
              </a:rPr>
              <a:t>&gt;
using namespace std;</a:t>
            </a:r>
          </a:p>
          <a:p>
            <a:r>
              <a:rPr lang="en-US" sz="1800" dirty="0">
                <a:latin typeface="Calibri"/>
              </a:rPr>
              <a:t>
int main() {
	</a:t>
            </a:r>
            <a:r>
              <a:rPr lang="en-US" sz="1800" dirty="0" err="1">
                <a:latin typeface="Calibri"/>
              </a:rPr>
              <a:t>fstream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my_file</a:t>
            </a:r>
            <a:r>
              <a:rPr lang="en-US" sz="1800" dirty="0">
                <a:latin typeface="Calibri"/>
              </a:rPr>
              <a:t>;
	</a:t>
            </a:r>
            <a:r>
              <a:rPr lang="en-US" sz="1800" dirty="0" err="1">
                <a:latin typeface="Calibri"/>
              </a:rPr>
              <a:t>my_file.open</a:t>
            </a:r>
            <a:r>
              <a:rPr lang="en-US" sz="1800" dirty="0">
                <a:latin typeface="Calibri"/>
              </a:rPr>
              <a:t>("my_file.txt",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::in);
	if (!</a:t>
            </a:r>
            <a:r>
              <a:rPr lang="en-US" sz="1800" dirty="0" err="1">
                <a:latin typeface="Calibri"/>
              </a:rPr>
              <a:t>my_file</a:t>
            </a:r>
            <a:r>
              <a:rPr lang="en-US" sz="1800" dirty="0">
                <a:latin typeface="Calibri"/>
              </a:rPr>
              <a:t>) {
		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 &lt;&lt; "No such file";
	}
	else {
		char </a:t>
            </a:r>
            <a:r>
              <a:rPr lang="en-US" sz="1800" dirty="0" err="1">
                <a:latin typeface="Calibri"/>
              </a:rPr>
              <a:t>ch</a:t>
            </a:r>
            <a:r>
              <a:rPr lang="en-US" sz="1800" dirty="0">
                <a:latin typeface="Calibri"/>
              </a:rPr>
              <a:t>;</a:t>
            </a:r>
            <a:r>
              <a:rPr lang="en-US" sz="1800" dirty="0">
                <a:latin typeface="Consolas"/>
              </a:rPr>
              <a:t>
		</a:t>
            </a:r>
          </a:p>
        </p:txBody>
      </p:sp>
    </p:spTree>
    <p:extLst>
      <p:ext uri="{BB962C8B-B14F-4D97-AF65-F5344CB8AC3E}">
        <p14:creationId xmlns:p14="http://schemas.microsoft.com/office/powerpoint/2010/main" val="4174484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 dirty="0">
                <a:solidFill>
                  <a:schemeClr val="bg1"/>
                </a:solidFill>
                <a:latin typeface="Calibri"/>
                <a:cs typeface="Calibri"/>
              </a:rPr>
              <a:t>Read from  file</a:t>
            </a: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678089"/>
            <a:ext cx="8952289" cy="432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while (1) {</a:t>
            </a:r>
            <a:br>
              <a:rPr lang="en-US" sz="1800" dirty="0">
                <a:latin typeface="Calibri"/>
              </a:rPr>
            </a:br>
            <a:r>
              <a:rPr lang="en-US" sz="1800" dirty="0" err="1">
                <a:latin typeface="Calibri"/>
              </a:rPr>
              <a:t>my_file</a:t>
            </a:r>
            <a:r>
              <a:rPr lang="en-US" sz="1800" dirty="0">
                <a:latin typeface="Calibri"/>
              </a:rPr>
              <a:t> &gt;&gt; </a:t>
            </a:r>
            <a:r>
              <a:rPr lang="en-US" sz="1800" dirty="0" err="1">
                <a:latin typeface="Calibri"/>
              </a:rPr>
              <a:t>ch</a:t>
            </a:r>
            <a:r>
              <a:rPr lang="en-US" sz="1800" dirty="0">
                <a:latin typeface="Calibri"/>
              </a:rPr>
              <a:t>;</a:t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if (</a:t>
            </a:r>
            <a:r>
              <a:rPr lang="en-US" sz="1800" dirty="0" err="1">
                <a:latin typeface="Calibri"/>
              </a:rPr>
              <a:t>my_file.eof</a:t>
            </a:r>
            <a:r>
              <a:rPr lang="en-US" sz="1800" dirty="0">
                <a:latin typeface="Calibri"/>
              </a:rPr>
              <a:t>())</a:t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break;</a:t>
            </a:r>
            <a:br>
              <a:rPr lang="en-US" sz="1800" dirty="0">
                <a:latin typeface="Calibri"/>
              </a:rPr>
            </a:br>
            <a:br>
              <a:rPr lang="en-US" sz="1800" dirty="0">
                <a:latin typeface="Calibri"/>
              </a:rPr>
            </a:b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 &lt;&lt; </a:t>
            </a:r>
            <a:r>
              <a:rPr lang="en-US" sz="1800" dirty="0" err="1">
                <a:latin typeface="Calibri"/>
              </a:rPr>
              <a:t>ch</a:t>
            </a:r>
            <a:r>
              <a:rPr lang="en-US" sz="1800" dirty="0">
                <a:latin typeface="Calibri"/>
              </a:rPr>
              <a:t>;</a:t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}</a:t>
            </a:r>
            <a:br>
              <a:rPr lang="en-US" sz="1800" dirty="0">
                <a:latin typeface="Calibri"/>
              </a:rPr>
            </a:b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}</a:t>
            </a:r>
            <a:br>
              <a:rPr lang="en-US" sz="1800" dirty="0">
                <a:latin typeface="Calibri"/>
              </a:rPr>
            </a:br>
            <a:r>
              <a:rPr lang="en-US" sz="1800" dirty="0" err="1">
                <a:latin typeface="Calibri"/>
              </a:rPr>
              <a:t>my_file.close</a:t>
            </a:r>
            <a:r>
              <a:rPr lang="en-US" sz="1800" dirty="0">
                <a:latin typeface="Calibri"/>
              </a:rPr>
              <a:t>();</a:t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return 0;</a:t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}</a:t>
            </a:r>
          </a:p>
          <a:p>
            <a:r>
              <a:rPr lang="en-US" sz="1800" dirty="0">
                <a:latin typeface="Consolas"/>
              </a:rPr>
              <a:t>
		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73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MCQ 1</a:t>
            </a:r>
            <a:endParaRPr lang="en-US"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389700" y="729281"/>
            <a:ext cx="8229600" cy="422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1. Which header file is required to use file I/O operations?</a:t>
            </a: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&lt;</a:t>
            </a:r>
            <a:r>
              <a:rPr lang="en-US" sz="1800" dirty="0" err="1">
                <a:latin typeface="Calibri"/>
              </a:rPr>
              <a:t>ifstream</a:t>
            </a:r>
            <a:r>
              <a:rPr lang="en-US" sz="1800" dirty="0">
                <a:latin typeface="Calibri"/>
              </a:rPr>
              <a:t>&gt;</a:t>
            </a: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&lt;</a:t>
            </a:r>
            <a:r>
              <a:rPr lang="en-US" sz="1800" dirty="0" err="1">
                <a:latin typeface="Calibri"/>
              </a:rPr>
              <a:t>ostream</a:t>
            </a:r>
            <a:r>
              <a:rPr lang="en-US" sz="1800" dirty="0">
                <a:latin typeface="Calibri"/>
              </a:rPr>
              <a:t>&gt;</a:t>
            </a: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</a:rPr>
              <a:t>c) &lt;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fstream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&gt;</a:t>
            </a: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&lt;iostream&gt;</a:t>
            </a:r>
            <a:br>
              <a:rPr lang="en-US" sz="1800" dirty="0">
                <a:latin typeface="Calibri"/>
              </a:rPr>
            </a:br>
            <a:br>
              <a:rPr lang="en-US" sz="1800" dirty="0">
                <a:latin typeface="Calibri"/>
              </a:rPr>
            </a:br>
            <a:br>
              <a:rPr lang="en-US" sz="1800" dirty="0">
                <a:latin typeface="Calibri"/>
              </a:rPr>
            </a:br>
            <a:endParaRPr lang="en-US" sz="1800">
              <a:latin typeface="Calibri"/>
            </a:endParaRPr>
          </a:p>
          <a:p>
            <a:pPr algn="just"/>
            <a:endParaRPr lang="en-US" sz="1800">
              <a:latin typeface="Calibri"/>
              <a:cs typeface="Calibri"/>
            </a:endParaRPr>
          </a:p>
          <a:p>
            <a:pPr algn="just"/>
            <a:endParaRPr lang="en-US" sz="180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269875" indent="-142875" algn="just">
              <a:lnSpc>
                <a:spcPct val="70000"/>
              </a:lnSpc>
            </a:pPr>
            <a:br>
              <a:rPr lang="en-US" sz="1800" dirty="0"/>
            </a:br>
            <a:endParaRPr lang="en-US" sz="1800" dirty="0"/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/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3013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MCQ 1</a:t>
            </a:r>
            <a:endParaRPr lang="en-US"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389700" y="729281"/>
            <a:ext cx="8229600" cy="422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  <a:cs typeface="Calibri"/>
              </a:rPr>
              <a:t>1. Which header file is required to use file I/O operations?</a:t>
            </a:r>
            <a:endParaRPr lang="en-US" sz="1800" dirty="0"/>
          </a:p>
          <a:p>
            <a:pPr algn="just"/>
            <a:br>
              <a:rPr lang="en-US" sz="1800" dirty="0"/>
            </a:br>
            <a:r>
              <a:rPr lang="en-US" sz="1800" dirty="0">
                <a:latin typeface="Calibri"/>
                <a:cs typeface="Calibri"/>
              </a:rPr>
              <a:t>a) &lt;</a:t>
            </a:r>
            <a:r>
              <a:rPr lang="en-US" sz="1800" dirty="0" err="1">
                <a:latin typeface="Calibri"/>
                <a:cs typeface="Calibri"/>
              </a:rPr>
              <a:t>ifstream</a:t>
            </a:r>
            <a:r>
              <a:rPr lang="en-US" sz="1800" dirty="0">
                <a:latin typeface="Calibri"/>
                <a:cs typeface="Calibri"/>
              </a:rPr>
              <a:t>&gt;</a:t>
            </a:r>
            <a:endParaRPr lang="en-US" sz="1800" dirty="0"/>
          </a:p>
          <a:p>
            <a:pPr algn="just"/>
            <a:br>
              <a:rPr lang="en-US" sz="1800" dirty="0"/>
            </a:br>
            <a:r>
              <a:rPr lang="en-US" sz="1800" dirty="0">
                <a:latin typeface="Calibri"/>
                <a:cs typeface="Calibri"/>
              </a:rPr>
              <a:t>b) &lt;</a:t>
            </a:r>
            <a:r>
              <a:rPr lang="en-US" sz="1800" dirty="0" err="1">
                <a:latin typeface="Calibri"/>
                <a:cs typeface="Calibri"/>
              </a:rPr>
              <a:t>ostream</a:t>
            </a:r>
            <a:r>
              <a:rPr lang="en-US" sz="1800" dirty="0">
                <a:latin typeface="Calibri"/>
                <a:cs typeface="Calibri"/>
              </a:rPr>
              <a:t>&gt;</a:t>
            </a:r>
            <a:endParaRPr lang="en-US" sz="1800" dirty="0"/>
          </a:p>
          <a:p>
            <a:pPr algn="just"/>
            <a:br>
              <a:rPr lang="en-US" sz="1800" dirty="0"/>
            </a:b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c) &lt;</a:t>
            </a:r>
            <a:r>
              <a:rPr lang="en-US" sz="1800" b="1" dirty="0" err="1">
                <a:solidFill>
                  <a:srgbClr val="FF0000"/>
                </a:solidFill>
                <a:latin typeface="Calibri"/>
                <a:cs typeface="Calibri"/>
              </a:rPr>
              <a:t>fstream</a:t>
            </a: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endParaRPr lang="en-US" sz="1800" dirty="0"/>
          </a:p>
          <a:p>
            <a:pPr algn="just"/>
            <a:br>
              <a:rPr lang="en-US" sz="1800" dirty="0"/>
            </a:br>
            <a:r>
              <a:rPr lang="en-US" sz="1800" dirty="0">
                <a:latin typeface="Calibri"/>
                <a:cs typeface="Calibri"/>
              </a:rPr>
              <a:t>d) &lt;iostream&gt;</a:t>
            </a:r>
            <a:br>
              <a:rPr lang="en-US" sz="1800" dirty="0">
                <a:latin typeface="Calibri"/>
              </a:rPr>
            </a:br>
            <a:br>
              <a:rPr lang="en-US" sz="1800" dirty="0">
                <a:latin typeface="Calibri"/>
              </a:rPr>
            </a:br>
            <a:endParaRPr lang="en-US" sz="1800">
              <a:latin typeface="Calibri"/>
            </a:endParaRPr>
          </a:p>
          <a:p>
            <a:pPr algn="just"/>
            <a:endParaRPr lang="en-US" sz="1800">
              <a:latin typeface="Calibri"/>
              <a:cs typeface="Calibri"/>
            </a:endParaRPr>
          </a:p>
          <a:p>
            <a:pPr algn="just"/>
            <a:endParaRPr lang="en-US" sz="180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269875" indent="-142875" algn="just">
              <a:lnSpc>
                <a:spcPct val="70000"/>
              </a:lnSpc>
            </a:pPr>
            <a:br>
              <a:rPr lang="en-US" sz="1800" dirty="0"/>
            </a:br>
            <a:endParaRPr lang="en-US" sz="1800" dirty="0"/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/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1865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MCQ 2</a:t>
            </a:r>
            <a:endParaRPr lang="en-US"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389700" y="729281"/>
            <a:ext cx="8229600" cy="422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Which of the following statements are correct?</a:t>
            </a: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  <a:cs typeface="Calibri"/>
              </a:rPr>
              <a:t>1) It is not possible to combine two or more file opening mode in open() method.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  <a:cs typeface="Calibri"/>
              </a:rPr>
              <a:t>
2) It is possible to combine two or more file opening mode in open() method.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  <a:cs typeface="Calibri"/>
              </a:rPr>
              <a:t>
3) </a:t>
            </a:r>
            <a:r>
              <a:rPr lang="en-US" sz="1800" dirty="0" err="1">
                <a:latin typeface="Calibri"/>
                <a:cs typeface="Calibri"/>
              </a:rPr>
              <a:t>ios</a:t>
            </a:r>
            <a:r>
              <a:rPr lang="en-US" sz="1800" dirty="0">
                <a:latin typeface="Calibri"/>
                <a:cs typeface="Calibri"/>
              </a:rPr>
              <a:t>::in and </a:t>
            </a:r>
            <a:r>
              <a:rPr lang="en-US" sz="1800" dirty="0" err="1">
                <a:latin typeface="Calibri"/>
                <a:cs typeface="Calibri"/>
              </a:rPr>
              <a:t>ios</a:t>
            </a:r>
            <a:r>
              <a:rPr lang="en-US" sz="1800" dirty="0">
                <a:latin typeface="Calibri"/>
                <a:cs typeface="Calibri"/>
              </a:rPr>
              <a:t>::out are input and output file opening mode respectively.</a:t>
            </a:r>
            <a:endParaRPr lang="en-US" sz="1800">
              <a:latin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r>
              <a:rPr lang="en-US" sz="1800" dirty="0">
                <a:latin typeface="Calibri"/>
              </a:rPr>
              <a:t>a) 1, 3</a:t>
            </a:r>
            <a:endParaRPr lang="en-US" dirty="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2, 3</a:t>
            </a:r>
            <a:endParaRPr lang="en-US" dirty="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3 only</a:t>
            </a:r>
            <a:endParaRPr lang="en-US" dirty="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1, 2</a:t>
            </a:r>
            <a:endParaRPr lang="en-US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marL="269875" indent="-142875" algn="just">
              <a:lnSpc>
                <a:spcPct val="70000"/>
              </a:lnSpc>
            </a:pPr>
            <a:br>
              <a:rPr lang="en-US" sz="1800" dirty="0"/>
            </a:br>
            <a:endParaRPr lang="en-US" sz="1800" dirty="0">
              <a:latin typeface="Calibri"/>
            </a:endParaRPr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1171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MCQ 2</a:t>
            </a:r>
            <a:endParaRPr lang="en-US"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389700" y="729281"/>
            <a:ext cx="8229600" cy="422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  <a:cs typeface="Calibri"/>
              </a:rPr>
              <a:t>Which of the following statements are correct?</a:t>
            </a:r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>
                <a:latin typeface="Calibri"/>
                <a:cs typeface="Calibri"/>
              </a:rPr>
              <a:t>1) It is not possible to combine two or more file opening mode in open() method.</a:t>
            </a:r>
            <a:endParaRPr lang="en-US" sz="1800" dirty="0"/>
          </a:p>
          <a:p>
            <a:pPr algn="just"/>
            <a:br>
              <a:rPr lang="en-US" sz="1800" dirty="0"/>
            </a:br>
            <a:r>
              <a:rPr lang="en-US" sz="1800" dirty="0">
                <a:latin typeface="Calibri"/>
                <a:cs typeface="Calibri"/>
              </a:rPr>
              <a:t>2) It is possible to combine two or more file opening mode in open() method.</a:t>
            </a:r>
            <a:endParaRPr lang="en-US" sz="1800" dirty="0"/>
          </a:p>
          <a:p>
            <a:pPr algn="just"/>
            <a:br>
              <a:rPr lang="en-US" sz="1800" dirty="0"/>
            </a:br>
            <a:r>
              <a:rPr lang="en-US" sz="1800" dirty="0">
                <a:latin typeface="Calibri"/>
                <a:cs typeface="Calibri"/>
              </a:rPr>
              <a:t>3) </a:t>
            </a:r>
            <a:r>
              <a:rPr lang="en-US" sz="1800" dirty="0" err="1">
                <a:latin typeface="Calibri"/>
                <a:cs typeface="Calibri"/>
              </a:rPr>
              <a:t>ios</a:t>
            </a:r>
            <a:r>
              <a:rPr lang="en-US" sz="1800" dirty="0">
                <a:latin typeface="Calibri"/>
                <a:cs typeface="Calibri"/>
              </a:rPr>
              <a:t>::in and </a:t>
            </a:r>
            <a:r>
              <a:rPr lang="en-US" sz="1800" dirty="0" err="1">
                <a:latin typeface="Calibri"/>
                <a:cs typeface="Calibri"/>
              </a:rPr>
              <a:t>ios</a:t>
            </a:r>
            <a:r>
              <a:rPr lang="en-US" sz="1800" dirty="0">
                <a:latin typeface="Calibri"/>
                <a:cs typeface="Calibri"/>
              </a:rPr>
              <a:t>::out are input and output file opening mode respectively.</a:t>
            </a:r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a) 1, 3</a:t>
            </a:r>
            <a:endParaRPr lang="en-US" sz="1800" b="1" dirty="0">
              <a:solidFill>
                <a:srgbClr val="FF0000"/>
              </a:solidFill>
            </a:endParaRPr>
          </a:p>
          <a:p>
            <a:pPr algn="just"/>
            <a:br>
              <a:rPr lang="en-US" sz="1800" dirty="0"/>
            </a:br>
            <a:r>
              <a:rPr lang="en-US" sz="1800" dirty="0">
                <a:latin typeface="Calibri"/>
                <a:cs typeface="Calibri"/>
              </a:rPr>
              <a:t>b) 2, 3</a:t>
            </a:r>
            <a:endParaRPr lang="en-US" sz="1800" dirty="0"/>
          </a:p>
          <a:p>
            <a:pPr algn="just"/>
            <a:br>
              <a:rPr lang="en-US" sz="1800" dirty="0"/>
            </a:br>
            <a:r>
              <a:rPr lang="en-US" sz="1800" dirty="0">
                <a:latin typeface="Calibri"/>
                <a:cs typeface="Calibri"/>
              </a:rPr>
              <a:t>c) 3 only</a:t>
            </a:r>
            <a:endParaRPr lang="en-US" sz="1800" dirty="0"/>
          </a:p>
          <a:p>
            <a:pPr algn="just"/>
            <a:br>
              <a:rPr lang="en-US" sz="1800" dirty="0"/>
            </a:br>
            <a:r>
              <a:rPr lang="en-US" sz="1800" dirty="0">
                <a:latin typeface="Calibri"/>
                <a:cs typeface="Calibri"/>
              </a:rPr>
              <a:t>d) 1, 2</a:t>
            </a: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269875" indent="-142875" algn="just">
              <a:lnSpc>
                <a:spcPct val="70000"/>
              </a:lnSpc>
            </a:pPr>
            <a:br>
              <a:rPr lang="en-US" sz="1800" dirty="0"/>
            </a:br>
            <a:endParaRPr lang="en-US" sz="1800" dirty="0"/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marL="269875" indent="-142875" algn="just">
              <a:lnSpc>
                <a:spcPct val="70000"/>
              </a:lnSpc>
            </a:pPr>
            <a:br>
              <a:rPr lang="en-US" sz="1800" dirty="0"/>
            </a:br>
            <a:endParaRPr lang="en-US" sz="1800" dirty="0">
              <a:latin typeface="Calibri"/>
            </a:endParaRPr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3380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MCQ 3</a:t>
            </a:r>
            <a:endParaRPr lang="en-US"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389700" y="729281"/>
            <a:ext cx="8229600" cy="422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3. Which of the following is the default mode of the opening using the </a:t>
            </a:r>
            <a:r>
              <a:rPr lang="en-US" sz="1800" dirty="0" err="1">
                <a:latin typeface="Calibri"/>
              </a:rPr>
              <a:t>ifstream</a:t>
            </a:r>
            <a:r>
              <a:rPr lang="en-US" sz="1800" dirty="0">
                <a:latin typeface="Calibri"/>
              </a:rPr>
              <a:t> class?</a:t>
            </a:r>
            <a:endParaRPr lang="en-US" dirty="0" err="1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</a:rPr>
              <a:t>a) 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ios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::in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::out</a:t>
            </a:r>
            <a:endParaRPr lang="en-US" dirty="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::app</a:t>
            </a:r>
            <a:endParaRPr lang="en-US" dirty="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</a:t>
            </a:r>
            <a:r>
              <a:rPr lang="en-US" sz="1800" dirty="0" err="1">
                <a:latin typeface="Calibri"/>
              </a:rPr>
              <a:t>trunc</a:t>
            </a:r>
            <a:endParaRPr lang="en-US" dirty="0">
              <a:latin typeface="Calibri"/>
            </a:endParaRP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269875" indent="-142875" algn="just">
              <a:lnSpc>
                <a:spcPct val="70000"/>
              </a:lnSpc>
            </a:pPr>
            <a:br>
              <a:rPr lang="en-US" sz="1800" dirty="0"/>
            </a:br>
            <a:endParaRPr lang="en-US" sz="1800" dirty="0"/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marL="269875" indent="-142875" algn="just">
              <a:lnSpc>
                <a:spcPct val="70000"/>
              </a:lnSpc>
            </a:pPr>
            <a:br>
              <a:rPr lang="en-US" sz="1800" dirty="0"/>
            </a:br>
            <a:endParaRPr lang="en-US" sz="1800" dirty="0">
              <a:latin typeface="Calibri"/>
            </a:endParaRPr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006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-US" sz="2000" dirty="0">
                <a:latin typeface="Calibri"/>
                <a:ea typeface="Calibri"/>
                <a:cs typeface="Calibri"/>
              </a:rPr>
              <a:t>A)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-US" sz="2000" dirty="0">
                <a:latin typeface="Calibri"/>
                <a:ea typeface="Calibri"/>
                <a:cs typeface="Calibri"/>
              </a:rPr>
              <a:t>B)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-US" sz="2000" dirty="0">
                <a:latin typeface="Calibri"/>
                <a:ea typeface="Calibri"/>
                <a:cs typeface="Calibri"/>
              </a:rPr>
              <a:t>C)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-US" sz="2000" dirty="0">
                <a:latin typeface="Calibri"/>
                <a:ea typeface="Calibri"/>
                <a:cs typeface="Calibri"/>
              </a:rPr>
              <a:t>D)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-US" sz="2000" dirty="0">
                <a:latin typeface="Calibri"/>
                <a:ea typeface="Calibri"/>
                <a:cs typeface="Calibri"/>
              </a:rPr>
              <a:t>E)</a:t>
            </a: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endParaRPr lang="en-US" sz="2000" dirty="0">
              <a:latin typeface="Calibri"/>
              <a:ea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endParaRPr lang="en-US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3000"/>
            </a:pPr>
            <a:r>
              <a:rPr lang="en-US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Quick Recap</a:t>
            </a:r>
            <a:endParaRPr lang="en-US" sz="3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6884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MCQ 3</a:t>
            </a:r>
            <a:endParaRPr lang="en-US"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389700" y="729281"/>
            <a:ext cx="8229600" cy="422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3. Which of the following is the default mode of the opening using the </a:t>
            </a:r>
            <a:r>
              <a:rPr lang="en-US" sz="1800" dirty="0" err="1">
                <a:latin typeface="Calibri"/>
              </a:rPr>
              <a:t>ifstream</a:t>
            </a:r>
            <a:r>
              <a:rPr lang="en-US" sz="1800" dirty="0">
                <a:latin typeface="Calibri"/>
              </a:rPr>
              <a:t> class?</a:t>
            </a:r>
            <a:endParaRPr lang="en-US" dirty="0" err="1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a) </a:t>
            </a:r>
            <a:r>
              <a:rPr lang="en-US" sz="1800" b="1" dirty="0" err="1">
                <a:solidFill>
                  <a:srgbClr val="FF0000"/>
                </a:solidFill>
                <a:latin typeface="Calibri"/>
              </a:rPr>
              <a:t>ios</a:t>
            </a:r>
            <a:r>
              <a:rPr lang="en-US" sz="1800" b="1" dirty="0">
                <a:solidFill>
                  <a:srgbClr val="FF0000"/>
                </a:solidFill>
                <a:latin typeface="Calibri"/>
              </a:rPr>
              <a:t>::in</a:t>
            </a:r>
            <a:endParaRPr lang="en-US" b="1" dirty="0">
              <a:solidFill>
                <a:srgbClr val="FF0000"/>
              </a:solidFill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::out</a:t>
            </a:r>
            <a:endParaRPr lang="en-US" dirty="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::app</a:t>
            </a:r>
            <a:endParaRPr lang="en-US" dirty="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</a:t>
            </a:r>
            <a:r>
              <a:rPr lang="en-US" sz="1800" dirty="0" err="1">
                <a:latin typeface="Calibri"/>
              </a:rPr>
              <a:t>trunc</a:t>
            </a:r>
            <a:endParaRPr lang="en-US" dirty="0">
              <a:latin typeface="Calibri"/>
            </a:endParaRP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269875" indent="-142875" algn="just">
              <a:lnSpc>
                <a:spcPct val="70000"/>
              </a:lnSpc>
            </a:pPr>
            <a:br>
              <a:rPr lang="en-US" sz="1800" dirty="0"/>
            </a:br>
            <a:endParaRPr lang="en-US" sz="1800" dirty="0"/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marL="269875" indent="-142875" algn="just">
              <a:lnSpc>
                <a:spcPct val="70000"/>
              </a:lnSpc>
            </a:pPr>
            <a:br>
              <a:rPr lang="en-US" sz="1800" dirty="0"/>
            </a:br>
            <a:endParaRPr lang="en-US" sz="1800" dirty="0">
              <a:latin typeface="Calibri"/>
            </a:endParaRPr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061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MCQ 4</a:t>
            </a:r>
            <a:endParaRPr lang="en-US"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389700" y="729281"/>
            <a:ext cx="8229600" cy="422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4.Which of the following is the default mode of the opening using the </a:t>
            </a:r>
            <a:r>
              <a:rPr lang="en-US" sz="1800" dirty="0" err="1">
                <a:latin typeface="Calibri"/>
              </a:rPr>
              <a:t>fstream</a:t>
            </a:r>
            <a:r>
              <a:rPr lang="en-US" sz="1800" dirty="0">
                <a:latin typeface="Calibri"/>
              </a:rPr>
              <a:t> class?</a:t>
            </a: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::in</a:t>
            </a: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::out</a:t>
            </a: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</a:t>
            </a:r>
            <a:r>
              <a:rPr lang="en-US" sz="1800" dirty="0" err="1">
                <a:latin typeface="Calibri"/>
              </a:rPr>
              <a:t>in|ios</a:t>
            </a:r>
            <a:r>
              <a:rPr lang="en-US" sz="1800" dirty="0">
                <a:latin typeface="Calibri"/>
              </a:rPr>
              <a:t>::out</a:t>
            </a: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</a:t>
            </a:r>
            <a:r>
              <a:rPr lang="en-US" sz="1800" dirty="0" err="1">
                <a:latin typeface="Calibri"/>
              </a:rPr>
              <a:t>trunc</a:t>
            </a:r>
            <a:endParaRPr lang="en-US" sz="1800" dirty="0">
              <a:latin typeface="Calibri"/>
            </a:endParaRP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269875" indent="-142875" algn="just">
              <a:lnSpc>
                <a:spcPct val="70000"/>
              </a:lnSpc>
            </a:pPr>
            <a:br>
              <a:rPr lang="en-US" sz="1800" dirty="0"/>
            </a:br>
            <a:endParaRPr lang="en-US" sz="1800" dirty="0"/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marL="269875" indent="-142875" algn="just">
              <a:lnSpc>
                <a:spcPct val="70000"/>
              </a:lnSpc>
            </a:pPr>
            <a:br>
              <a:rPr lang="en-US" sz="1800" dirty="0"/>
            </a:br>
            <a:endParaRPr lang="en-US" sz="1800" dirty="0">
              <a:latin typeface="Calibri"/>
            </a:endParaRPr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0164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MCQ 4</a:t>
            </a:r>
            <a:endParaRPr lang="en-US"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389700" y="729281"/>
            <a:ext cx="8229600" cy="422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4.Which of the following is the default mode of the opening using the </a:t>
            </a:r>
            <a:r>
              <a:rPr lang="en-US" sz="1800" dirty="0" err="1">
                <a:latin typeface="Calibri"/>
              </a:rPr>
              <a:t>fstream</a:t>
            </a:r>
            <a:r>
              <a:rPr lang="en-US" sz="1800" dirty="0">
                <a:latin typeface="Calibri"/>
              </a:rPr>
              <a:t> class?</a:t>
            </a: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::in</a:t>
            </a: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::out</a:t>
            </a: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c) </a:t>
            </a:r>
            <a:r>
              <a:rPr lang="en-US" sz="1800" b="1" dirty="0" err="1">
                <a:solidFill>
                  <a:srgbClr val="FF0000"/>
                </a:solidFill>
                <a:latin typeface="Calibri"/>
              </a:rPr>
              <a:t>ios</a:t>
            </a:r>
            <a:r>
              <a:rPr lang="en-US" sz="1800" b="1" dirty="0">
                <a:solidFill>
                  <a:srgbClr val="FF0000"/>
                </a:solidFill>
                <a:latin typeface="Calibri"/>
              </a:rPr>
              <a:t>::</a:t>
            </a:r>
            <a:r>
              <a:rPr lang="en-US" sz="1800" b="1" dirty="0" err="1">
                <a:solidFill>
                  <a:srgbClr val="FF0000"/>
                </a:solidFill>
                <a:latin typeface="Calibri"/>
              </a:rPr>
              <a:t>in|ios</a:t>
            </a:r>
            <a:r>
              <a:rPr lang="en-US" sz="1800" b="1" dirty="0">
                <a:solidFill>
                  <a:srgbClr val="FF0000"/>
                </a:solidFill>
                <a:latin typeface="Calibri"/>
              </a:rPr>
              <a:t>::out</a:t>
            </a: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</a:t>
            </a:r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</a:t>
            </a:r>
            <a:r>
              <a:rPr lang="en-US" sz="1800" dirty="0" err="1">
                <a:latin typeface="Calibri"/>
              </a:rPr>
              <a:t>trunc</a:t>
            </a:r>
            <a:endParaRPr lang="en-US" sz="1800" dirty="0">
              <a:latin typeface="Calibri"/>
            </a:endParaRP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269875" indent="-142875" algn="just">
              <a:lnSpc>
                <a:spcPct val="70000"/>
              </a:lnSpc>
            </a:pPr>
            <a:br>
              <a:rPr lang="en-US" sz="1800" dirty="0"/>
            </a:br>
            <a:endParaRPr lang="en-US" sz="1800" dirty="0"/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marL="269875" indent="-142875" algn="just">
              <a:lnSpc>
                <a:spcPct val="70000"/>
              </a:lnSpc>
            </a:pPr>
            <a:br>
              <a:rPr lang="en-US" sz="1800" dirty="0"/>
            </a:br>
            <a:endParaRPr lang="en-US" sz="1800" dirty="0">
              <a:latin typeface="Calibri"/>
            </a:endParaRPr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5723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MCQ 5</a:t>
            </a:r>
            <a:endParaRPr lang="en-US"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389700" y="729281"/>
            <a:ext cx="8229600" cy="422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5. Which operator is used to insert the data into file?</a:t>
            </a:r>
            <a:endParaRPr lang="en-US" dirty="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&gt;&gt;</a:t>
            </a:r>
            <a:endParaRPr lang="en-US" dirty="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</a:rPr>
              <a:t>b) &lt;&lt;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&lt;</a:t>
            </a:r>
            <a:endParaRPr lang="en-US" dirty="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&gt;</a:t>
            </a:r>
            <a:endParaRPr lang="en-US" dirty="0">
              <a:latin typeface="Calibri"/>
            </a:endParaRP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269875" indent="-142875" algn="just">
              <a:lnSpc>
                <a:spcPct val="70000"/>
              </a:lnSpc>
            </a:pPr>
            <a:br>
              <a:rPr lang="en-US" sz="1800" dirty="0"/>
            </a:br>
            <a:endParaRPr lang="en-US" sz="1800" dirty="0"/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marL="269875" indent="-142875" algn="just">
              <a:lnSpc>
                <a:spcPct val="70000"/>
              </a:lnSpc>
            </a:pPr>
            <a:br>
              <a:rPr lang="en-US" sz="1800" dirty="0"/>
            </a:br>
            <a:endParaRPr lang="en-US" sz="1800" dirty="0">
              <a:latin typeface="Calibri"/>
            </a:endParaRPr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3534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MCQ 5</a:t>
            </a:r>
            <a:endParaRPr lang="en-US"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389700" y="729281"/>
            <a:ext cx="8229600" cy="4222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5. Which operator is used to insert the data into file?</a:t>
            </a:r>
            <a:endParaRPr lang="en-US" dirty="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&gt;&gt;</a:t>
            </a:r>
            <a:endParaRPr lang="en-US" dirty="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b) &lt;&lt;</a:t>
            </a:r>
            <a:endParaRPr lang="en-US" b="1" dirty="0">
              <a:solidFill>
                <a:srgbClr val="FF0000"/>
              </a:solidFill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&lt;</a:t>
            </a:r>
            <a:endParaRPr lang="en-US" dirty="0">
              <a:latin typeface="Calibri"/>
            </a:endParaRPr>
          </a:p>
          <a:p>
            <a:pPr algn="just"/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&gt;</a:t>
            </a:r>
            <a:endParaRPr lang="en-US" dirty="0">
              <a:latin typeface="Calibri"/>
            </a:endParaRP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269875" indent="-142875" algn="just">
              <a:lnSpc>
                <a:spcPct val="70000"/>
              </a:lnSpc>
            </a:pPr>
            <a:br>
              <a:rPr lang="en-US" sz="1800" dirty="0"/>
            </a:br>
            <a:endParaRPr lang="en-US" sz="1800" dirty="0"/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marL="269875" indent="-142875" algn="just">
              <a:lnSpc>
                <a:spcPct val="70000"/>
              </a:lnSpc>
            </a:pPr>
            <a:br>
              <a:rPr lang="en-US" sz="1800" dirty="0"/>
            </a:br>
            <a:endParaRPr lang="en-US" sz="1800" dirty="0">
              <a:latin typeface="Calibri"/>
            </a:endParaRPr>
          </a:p>
          <a:p>
            <a:pPr marL="636270" lvl="1" indent="-244475" algn="just">
              <a:lnSpc>
                <a:spcPct val="70000"/>
              </a:lnSpc>
              <a:spcBef>
                <a:spcPts val="600"/>
              </a:spcBef>
              <a:buFont typeface="Noto Sans Symbols,Sans-Serif"/>
              <a:buChar char="⚫"/>
            </a:pPr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3551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0"/>
          <p:cNvSpPr/>
          <p:nvPr/>
        </p:nvSpPr>
        <p:spPr>
          <a:xfrm>
            <a:off x="0" y="21266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60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2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2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Questions??</a:t>
            </a:r>
            <a:endParaRPr/>
          </a:p>
        </p:txBody>
      </p:sp>
      <p:sp>
        <p:nvSpPr>
          <p:cNvPr id="506" name="Google Shape;506;p60"/>
          <p:cNvSpPr txBox="1"/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QNA Time</a:t>
            </a:r>
            <a:endParaRPr/>
          </a:p>
        </p:txBody>
      </p:sp>
      <p:sp>
        <p:nvSpPr>
          <p:cNvPr id="507" name="Google Shape;507;p6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0"/>
          <p:cNvSpPr txBox="1"/>
          <p:nvPr/>
        </p:nvSpPr>
        <p:spPr>
          <a:xfrm>
            <a:off x="2349796" y="1275909"/>
            <a:ext cx="443209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Any Questions ??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Thank You!</a:t>
            </a:r>
            <a:endParaRPr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61"/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you guys in next class.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-US" sz="2000" dirty="0">
                <a:latin typeface="Calibri"/>
                <a:cs typeface="Calibri"/>
              </a:rPr>
              <a:t>File Handling</a:t>
            </a: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</a:rPr>
              <a:t>Opening and Closing of files</a:t>
            </a:r>
            <a:endParaRPr lang="en-US"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</a:rPr>
              <a:t>Modes of file</a:t>
            </a:r>
            <a:endParaRPr lang="en-US"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</a:rPr>
              <a:t>File Stream function</a:t>
            </a: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r>
              <a:rPr lang="en-US" sz="2000" dirty="0">
                <a:latin typeface="Calibri"/>
                <a:ea typeface="Calibri"/>
                <a:cs typeface="Calibri"/>
              </a:rPr>
              <a:t>Reading and Writing of files</a:t>
            </a: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endParaRPr lang="en-US" sz="2000" dirty="0">
              <a:latin typeface="Calibri"/>
              <a:ea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"/>
              <a:buChar char="●"/>
            </a:pPr>
            <a:endParaRPr lang="en-US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3000"/>
            </a:pPr>
            <a:r>
              <a:rPr lang="en-US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 Recap</a:t>
            </a:r>
            <a:endParaRPr sz="3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sz="3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 dirty="0">
                <a:solidFill>
                  <a:srgbClr val="FFFFFF"/>
                </a:solidFill>
                <a:latin typeface="Calibri"/>
                <a:cs typeface="Calibri"/>
              </a:rPr>
              <a:t>File Handling and Stream</a:t>
            </a: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882966"/>
            <a:ext cx="8952289" cy="412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Files store data permanently in a storage device. With file handling, the output from a program can be stored in a file. Various operations can be performed on the data while in the file.</a:t>
            </a: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latin typeface="Calibri"/>
              </a:rPr>
              <a:t>A stream</a:t>
            </a:r>
            <a:r>
              <a:rPr lang="en-US" sz="1800" dirty="0">
                <a:latin typeface="Calibri"/>
              </a:rPr>
              <a:t> is an abstraction of a device where input/output operations are performed. You can represent a stream as either a destination or a source of characters of indefinite length. This will be determined by their usage. C++ provides you with a library that comes with methods for file handling.</a:t>
            </a:r>
            <a:endParaRPr lang="en-US" dirty="0"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 dirty="0" err="1">
                <a:solidFill>
                  <a:srgbClr val="FFFFFF"/>
                </a:solidFill>
                <a:latin typeface="Calibri"/>
                <a:cs typeface="Calibri"/>
              </a:rPr>
              <a:t>fstream</a:t>
            </a:r>
            <a:r>
              <a:rPr lang="en-US" sz="2800" b="1" dirty="0">
                <a:solidFill>
                  <a:srgbClr val="FFFFFF"/>
                </a:solidFill>
                <a:latin typeface="Calibri"/>
                <a:cs typeface="Calibri"/>
              </a:rPr>
              <a:t> file</a:t>
            </a: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1012362"/>
            <a:ext cx="8952289" cy="3991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The </a:t>
            </a:r>
            <a:r>
              <a:rPr lang="en-US" sz="1800" dirty="0" err="1">
                <a:latin typeface="Calibri"/>
              </a:rPr>
              <a:t>fstream</a:t>
            </a:r>
            <a:r>
              <a:rPr lang="en-US" sz="1800" dirty="0">
                <a:latin typeface="Calibri"/>
              </a:rPr>
              <a:t> library provides C++ programmers with three classes for working with files. These classes include:</a:t>
            </a:r>
          </a:p>
          <a:p>
            <a:endParaRPr lang="en-US" sz="1800" b="0" i="0" u="none" strike="noStrike" cap="none" dirty="0">
              <a:solidFill>
                <a:srgbClr val="000000"/>
              </a:solidFill>
              <a:latin typeface="Calibri"/>
              <a:ea typeface="Calibri"/>
            </a:endParaRPr>
          </a:p>
          <a:p>
            <a:endParaRPr lang="en-US" sz="1800" dirty="0">
              <a:latin typeface="Calibri"/>
              <a:ea typeface="Calibri"/>
            </a:endParaRPr>
          </a:p>
          <a:p>
            <a:pPr marL="285750" indent="-285750">
              <a:buChar char="•"/>
            </a:pPr>
            <a:r>
              <a:rPr lang="en-US" sz="1800" b="1" dirty="0" err="1">
                <a:latin typeface="Calibri"/>
              </a:rPr>
              <a:t>ofstream</a:t>
            </a:r>
            <a:r>
              <a:rPr lang="en-US" sz="1800" dirty="0">
                <a:latin typeface="Calibri"/>
              </a:rPr>
              <a:t>- This class represents an output stream. It's used for creating files and writing information to files.</a:t>
            </a:r>
          </a:p>
          <a:p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b="1" dirty="0" err="1">
                <a:latin typeface="Calibri"/>
              </a:rPr>
              <a:t>ifstream</a:t>
            </a:r>
            <a:r>
              <a:rPr lang="en-US" sz="1800" dirty="0">
                <a:latin typeface="Calibri"/>
              </a:rPr>
              <a:t>- This class represents an input stream. It's used for reading information from data files.</a:t>
            </a:r>
          </a:p>
          <a:p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b="1" dirty="0" err="1">
                <a:latin typeface="Calibri"/>
              </a:rPr>
              <a:t>fstream</a:t>
            </a:r>
            <a:r>
              <a:rPr lang="en-US" sz="1800" dirty="0">
                <a:latin typeface="Calibri"/>
              </a:rPr>
              <a:t>- This class generally represents a file stream. It comes with </a:t>
            </a:r>
            <a:r>
              <a:rPr lang="en-US" sz="1800" dirty="0" err="1">
                <a:latin typeface="Calibri"/>
              </a:rPr>
              <a:t>ofstream</a:t>
            </a:r>
            <a:r>
              <a:rPr lang="en-US" sz="1800" dirty="0">
                <a:latin typeface="Calibri"/>
              </a:rPr>
              <a:t>/</a:t>
            </a:r>
            <a:r>
              <a:rPr lang="en-US" sz="1800" dirty="0" err="1">
                <a:latin typeface="Calibri"/>
              </a:rPr>
              <a:t>ifstream</a:t>
            </a:r>
            <a:r>
              <a:rPr lang="en-US" sz="1800" dirty="0">
                <a:latin typeface="Calibri"/>
              </a:rPr>
              <a:t> capabilities. This means it's capable of creating files, writing to files, reading from data files.</a:t>
            </a:r>
          </a:p>
          <a:p>
            <a:endParaRPr lang="en-US" sz="1800" dirty="0">
              <a:ea typeface="Calibri"/>
            </a:endParaRPr>
          </a:p>
          <a:p>
            <a:endParaRPr lang="en-US" sz="1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220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 dirty="0">
                <a:solidFill>
                  <a:srgbClr val="FFFFFF"/>
                </a:solidFill>
                <a:latin typeface="Calibri"/>
                <a:cs typeface="Calibri"/>
              </a:rPr>
              <a:t>Opening of a file</a:t>
            </a: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1012362"/>
            <a:ext cx="8952289" cy="3991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Before performing any operation on a file, you must first open it. If you need to write to the file, open it using </a:t>
            </a:r>
            <a:r>
              <a:rPr lang="en-US" sz="1800" dirty="0" err="1">
                <a:latin typeface="Calibri"/>
              </a:rPr>
              <a:t>fstream</a:t>
            </a:r>
            <a:r>
              <a:rPr lang="en-US" sz="1800" dirty="0">
                <a:latin typeface="Calibri"/>
              </a:rPr>
              <a:t> or </a:t>
            </a:r>
            <a:r>
              <a:rPr lang="en-US" sz="1800" dirty="0" err="1">
                <a:latin typeface="Calibri"/>
              </a:rPr>
              <a:t>ofstream</a:t>
            </a:r>
            <a:r>
              <a:rPr lang="en-US" sz="1800" dirty="0">
                <a:latin typeface="Calibri"/>
              </a:rPr>
              <a:t> objects. If you only need to read from the file, open it using the </a:t>
            </a:r>
            <a:r>
              <a:rPr lang="en-US" sz="1800" dirty="0" err="1">
                <a:latin typeface="Calibri"/>
              </a:rPr>
              <a:t>ifstream</a:t>
            </a:r>
            <a:r>
              <a:rPr lang="en-US" sz="1800" dirty="0">
                <a:latin typeface="Calibri"/>
              </a:rPr>
              <a:t> object.</a:t>
            </a:r>
            <a:endParaRPr lang="en-US"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The three objects, that is, </a:t>
            </a:r>
            <a:r>
              <a:rPr lang="en-US" sz="1800" dirty="0" err="1">
                <a:latin typeface="Calibri"/>
              </a:rPr>
              <a:t>fstream</a:t>
            </a:r>
            <a:r>
              <a:rPr lang="en-US" sz="1800" dirty="0">
                <a:latin typeface="Calibri"/>
              </a:rPr>
              <a:t>, </a:t>
            </a:r>
            <a:r>
              <a:rPr lang="en-US" sz="1800" dirty="0" err="1">
                <a:latin typeface="Calibri"/>
              </a:rPr>
              <a:t>ofstream</a:t>
            </a:r>
            <a:r>
              <a:rPr lang="en-US" sz="1800" dirty="0">
                <a:latin typeface="Calibri"/>
              </a:rPr>
              <a:t>, and </a:t>
            </a:r>
            <a:r>
              <a:rPr lang="en-US" sz="1800" dirty="0" err="1">
                <a:latin typeface="Calibri"/>
              </a:rPr>
              <a:t>ifstream</a:t>
            </a:r>
            <a:r>
              <a:rPr lang="en-US" sz="1800" dirty="0">
                <a:latin typeface="Calibri"/>
              </a:rPr>
              <a:t>, have the open() function defined in them. The function takes this syntax:</a:t>
            </a:r>
            <a:endParaRPr lang="en-US"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latin typeface="Calibri"/>
                <a:cs typeface="Calibri"/>
              </a:rPr>
              <a:t>Syntax:-   open (</a:t>
            </a:r>
            <a:r>
              <a:rPr lang="en-US" sz="1800" b="1" dirty="0" err="1">
                <a:latin typeface="Calibri"/>
                <a:cs typeface="Calibri"/>
              </a:rPr>
              <a:t>file_name</a:t>
            </a:r>
            <a:r>
              <a:rPr lang="en-US" sz="1800" b="1" dirty="0">
                <a:latin typeface="Calibri"/>
                <a:cs typeface="Calibri"/>
              </a:rPr>
              <a:t>, mode);</a:t>
            </a:r>
            <a:endParaRPr lang="en-US" sz="1800" b="1" dirty="0">
              <a:latin typeface="Calibri"/>
            </a:endParaRPr>
          </a:p>
          <a:p>
            <a:r>
              <a:rPr lang="en-US" sz="1800" dirty="0">
                <a:latin typeface="Calibri"/>
              </a:rPr>
              <a:t>     </a:t>
            </a:r>
            <a:endParaRPr lang="en-US"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The </a:t>
            </a:r>
            <a:r>
              <a:rPr lang="en-US" sz="1800" dirty="0" err="1">
                <a:latin typeface="Calibri"/>
              </a:rPr>
              <a:t>file_name</a:t>
            </a:r>
            <a:r>
              <a:rPr lang="en-US" sz="1800" dirty="0">
                <a:latin typeface="Calibri"/>
              </a:rPr>
              <a:t> parameter denotes the name of the file to open.</a:t>
            </a:r>
            <a:endParaRPr lang="en-US"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The mode parameter is optional. It can take any of the following values.</a:t>
            </a:r>
            <a:endParaRPr lang="en-US" dirty="0">
              <a:latin typeface="Calibri"/>
            </a:endParaRPr>
          </a:p>
          <a:p>
            <a:endParaRPr lang="en-US" sz="1800" dirty="0"/>
          </a:p>
          <a:p>
            <a:pPr marL="114300">
              <a:lnSpc>
                <a:spcPct val="200000"/>
              </a:lnSpc>
            </a:pPr>
            <a:endParaRPr lang="en-US" sz="1800" dirty="0"/>
          </a:p>
          <a:p>
            <a:pPr marL="114300"/>
            <a:endParaRPr lang="en-US" sz="1800" dirty="0"/>
          </a:p>
          <a:p>
            <a:pPr>
              <a:lnSpc>
                <a:spcPct val="150000"/>
              </a:lnSpc>
            </a:pPr>
            <a:br>
              <a:rPr lang="en-US" sz="1800" dirty="0"/>
            </a:br>
            <a:endParaRPr lang="en-US" sz="1800" dirty="0"/>
          </a:p>
          <a:p>
            <a:pPr marL="114300">
              <a:lnSpc>
                <a:spcPct val="150000"/>
              </a:lnSpc>
            </a:pP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 </a:t>
            </a:r>
            <a:endParaRPr lang="en-US" sz="1800" dirty="0"/>
          </a:p>
          <a:p>
            <a:pPr marL="114300">
              <a:lnSpc>
                <a:spcPct val="200000"/>
              </a:lnSpc>
            </a:pPr>
            <a:endParaRPr lang="en-US" sz="1800" dirty="0"/>
          </a:p>
          <a:p>
            <a:pPr marL="114300"/>
            <a:endParaRPr lang="en-US" sz="1800" dirty="0"/>
          </a:p>
          <a:p>
            <a:pPr>
              <a:lnSpc>
                <a:spcPct val="150000"/>
              </a:lnSpc>
            </a:pPr>
            <a:br>
              <a:rPr lang="en-US" sz="1800" dirty="0"/>
            </a:br>
            <a:endParaRPr lang="en-US" sz="1800" dirty="0"/>
          </a:p>
          <a:p>
            <a:pPr marL="114300">
              <a:lnSpc>
                <a:spcPct val="150000"/>
              </a:lnSpc>
            </a:pP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564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 dirty="0">
                <a:solidFill>
                  <a:srgbClr val="FFFFFF"/>
                </a:solidFill>
                <a:latin typeface="Calibri"/>
                <a:cs typeface="Calibri"/>
              </a:rPr>
              <a:t>Opening of a file</a:t>
            </a:r>
            <a:endParaRPr lang="en-US" dirty="0"/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1012362"/>
            <a:ext cx="8952289" cy="3991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</a:endParaRPr>
          </a:p>
          <a:p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 app                 The Append mode. The output sent to the file is appended to it.</a:t>
            </a:r>
            <a:endParaRPr lang="en-US"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::ate                    It opens the file for the output then moves the read and write </a:t>
            </a:r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                               control to  file's  end.</a:t>
            </a:r>
            <a:endParaRPr lang="en-US"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::in                      It opens the file for a read.</a:t>
            </a:r>
            <a:endParaRPr lang="en-US"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::out                    It opens the file for a write.</a:t>
            </a:r>
            <a:endParaRPr lang="en-US"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dirty="0" err="1">
                <a:latin typeface="Calibri"/>
              </a:rPr>
              <a:t>ios</a:t>
            </a:r>
            <a:r>
              <a:rPr lang="en-US" sz="1800" dirty="0">
                <a:latin typeface="Calibri"/>
              </a:rPr>
              <a:t>::trunk                 If a file exists, the file elements should be truncated prior to its                                                        opening.</a:t>
            </a:r>
          </a:p>
          <a:p>
            <a:pPr marL="114300">
              <a:lnSpc>
                <a:spcPct val="200000"/>
              </a:lnSpc>
            </a:pPr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  <a:cs typeface="Calibri"/>
              </a:rPr>
              <a:t>    </a:t>
            </a:r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497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800" b="1" dirty="0">
                <a:solidFill>
                  <a:schemeClr val="bg1"/>
                </a:solidFill>
                <a:latin typeface="Calibri"/>
                <a:cs typeface="Calibri"/>
              </a:rPr>
              <a:t>Closing of a file </a:t>
            </a:r>
          </a:p>
        </p:txBody>
      </p:sp>
      <p:sp>
        <p:nvSpPr>
          <p:cNvPr id="89" name="Google Shape;89;p4"/>
          <p:cNvSpPr txBox="1"/>
          <p:nvPr/>
        </p:nvSpPr>
        <p:spPr>
          <a:xfrm>
            <a:off x="94468" y="850617"/>
            <a:ext cx="8952289" cy="421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>
              <a:latin typeface="Calibri"/>
            </a:endParaRPr>
          </a:p>
          <a:p>
            <a:r>
              <a:rPr lang="en-US" sz="1800" dirty="0">
                <a:latin typeface="Calibri"/>
              </a:rPr>
              <a:t>Once a C++ program terminates, it automatically</a:t>
            </a:r>
          </a:p>
          <a:p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flushes the streams</a:t>
            </a:r>
            <a:endParaRPr lang="en-US"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releases the allocated memory</a:t>
            </a:r>
            <a:endParaRPr lang="en-US"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latin typeface="Calibri"/>
              </a:rPr>
              <a:t>closes opened files.</a:t>
            </a:r>
            <a:endParaRPr lang="en-US" sz="180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/>
          </a:p>
          <a:p>
            <a:endParaRPr lang="en-US" sz="1800" dirty="0"/>
          </a:p>
          <a:p>
            <a:endParaRPr lang="en-US" sz="1800" dirty="0">
              <a:latin typeface="Calibri"/>
            </a:endParaRPr>
          </a:p>
          <a:p>
            <a:pPr marL="114300">
              <a:lnSpc>
                <a:spcPct val="200000"/>
              </a:lnSpc>
            </a:pPr>
            <a:endParaRPr lang="en-US" sz="1800" dirty="0"/>
          </a:p>
          <a:p>
            <a:pPr marL="114300"/>
            <a:endParaRPr lang="en-US" sz="1800" dirty="0"/>
          </a:p>
          <a:p>
            <a:pPr>
              <a:lnSpc>
                <a:spcPct val="150000"/>
              </a:lnSpc>
            </a:pPr>
            <a:br>
              <a:rPr lang="en-US" sz="1800" dirty="0"/>
            </a:br>
            <a:endParaRPr lang="en-US" sz="1800" dirty="0"/>
          </a:p>
          <a:p>
            <a:pPr marL="114300">
              <a:lnSpc>
                <a:spcPct val="150000"/>
              </a:lnSpc>
            </a:pP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latin typeface="Calibri"/>
                <a:cs typeface="Calibri"/>
              </a:rPr>
              <a:t>     </a:t>
            </a:r>
            <a:endParaRPr lang="en-US" sz="1800" dirty="0"/>
          </a:p>
          <a:p>
            <a:pPr marL="114300">
              <a:lnSpc>
                <a:spcPct val="200000"/>
              </a:lnSpc>
            </a:pPr>
            <a:endParaRPr lang="en-US" sz="1800" dirty="0"/>
          </a:p>
          <a:p>
            <a:pPr marL="114300"/>
            <a:endParaRPr lang="en-US" sz="1800" dirty="0"/>
          </a:p>
          <a:p>
            <a:pPr>
              <a:lnSpc>
                <a:spcPct val="150000"/>
              </a:lnSpc>
            </a:pPr>
            <a:br>
              <a:rPr lang="en-US" sz="1800" dirty="0"/>
            </a:br>
            <a:endParaRPr lang="en-US" sz="1800" dirty="0"/>
          </a:p>
          <a:p>
            <a:pPr marL="114300">
              <a:lnSpc>
                <a:spcPct val="150000"/>
              </a:lnSpc>
            </a:pP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18383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1609</Words>
  <Application>Microsoft Office PowerPoint</Application>
  <PresentationFormat>On-screen Show (16:9)</PresentationFormat>
  <Paragraphs>533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File Handling and Stream</vt:lpstr>
      <vt:lpstr>fstream file</vt:lpstr>
      <vt:lpstr>Opening of a file</vt:lpstr>
      <vt:lpstr>Opening of a file</vt:lpstr>
      <vt:lpstr>Closing of a file </vt:lpstr>
      <vt:lpstr>Closing of a file </vt:lpstr>
      <vt:lpstr>Writing of a file</vt:lpstr>
      <vt:lpstr>Read from  file</vt:lpstr>
      <vt:lpstr>Read from  file</vt:lpstr>
      <vt:lpstr>Read from 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lenovo</cp:lastModifiedBy>
  <cp:revision>776</cp:revision>
  <dcterms:modified xsi:type="dcterms:W3CDTF">2021-03-05T18:01:12Z</dcterms:modified>
</cp:coreProperties>
</file>