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5" r:id="rId10"/>
    <p:sldId id="271" r:id="rId11"/>
    <p:sldId id="326" r:id="rId12"/>
    <p:sldId id="322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15" r:id="rId23"/>
    <p:sldId id="31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qMEGTkCH0cdfB28s8BoGmxI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3740F-FD98-41AA-936F-7E735873181B}" v="255" dt="2021-02-03T15:10:43.748"/>
    <p1510:client id="{CBBBCD4E-ACCB-4B3D-8138-C8A5EC1D7C00}" v="240" dt="2021-02-03T14:37:4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6" autoAdjust="0"/>
  </p:normalViewPr>
  <p:slideViewPr>
    <p:cSldViewPr snapToGrid="0">
      <p:cViewPr varScale="1">
        <p:scale>
          <a:sx n="75" d="100"/>
          <a:sy n="75" d="100"/>
        </p:scale>
        <p:origin x="-12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260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748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18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377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33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97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2990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722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56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36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1348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91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2142"/>
              </a:lnSpc>
              <a:buSzPts val="1400"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EditEdittex</a:t>
            </a:r>
            <a:endParaRPr lang="en-US" sz="14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4" name="Google Shape;6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29142" y="2217806"/>
            <a:ext cx="416796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1: </a:t>
            </a:r>
            <a:r>
              <a:rPr lang="en-US" sz="1800" b="1">
                <a:latin typeface="Calibri"/>
              </a:rPr>
              <a:t>Static Data members and Static member function</a:t>
            </a:r>
            <a:endParaRPr lang="en-US" sz="1800" b="1" i="0" u="none" strike="noStrike" cap="none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#include &lt;iostream&gt;</a:t>
            </a:r>
            <a:endParaRPr lang="en-US" dirty="0"/>
          </a:p>
          <a:p>
            <a:r>
              <a:rPr lang="en-US" sz="1600" dirty="0"/>
              <a:t>using namespace std;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class Demo</a:t>
            </a:r>
            <a:endParaRPr lang="en-US" dirty="0"/>
          </a:p>
          <a:p>
            <a:r>
              <a:rPr lang="en-US" sz="1600" dirty="0"/>
              <a:t>{</a:t>
            </a:r>
            <a:endParaRPr lang="en-US" dirty="0"/>
          </a:p>
          <a:p>
            <a:r>
              <a:rPr lang="en-US" sz="1600" dirty="0"/>
              <a:t>private: </a:t>
            </a:r>
            <a:endParaRPr lang="en-US"/>
          </a:p>
          <a:p>
            <a:r>
              <a:rPr lang="en-US" sz="1600" dirty="0"/>
              <a:t>static int X;</a:t>
            </a:r>
            <a:endParaRPr lang="en-US" dirty="0"/>
          </a:p>
          <a:p>
            <a:r>
              <a:rPr lang="en-US" sz="1600" dirty="0"/>
              <a:t>static int Y;</a:t>
            </a:r>
            <a:endParaRPr lang="en-US" dirty="0"/>
          </a:p>
          <a:p>
            <a:br>
              <a:rPr lang="en-US" dirty="0"/>
            </a:br>
            <a:r>
              <a:rPr lang="en-US" sz="1600" dirty="0"/>
              <a:t>public:</a:t>
            </a:r>
            <a:endParaRPr lang="en-US" dirty="0"/>
          </a:p>
          <a:p>
            <a:r>
              <a:rPr lang="en-US" sz="1600" dirty="0"/>
              <a:t>static void  Print()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{</a:t>
            </a:r>
            <a:endParaRPr dirty="0"/>
          </a:p>
          <a:p>
            <a:r>
              <a:rPr lang="en-US" sz="1600" dirty="0" err="1"/>
              <a:t>cout</a:t>
            </a:r>
            <a:r>
              <a:rPr lang="en-US" sz="1600" dirty="0"/>
              <a:t> &lt;&lt;"Value of X: " &lt;&lt; X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 err="1"/>
              <a:t>cout</a:t>
            </a:r>
            <a:r>
              <a:rPr lang="en-US" sz="1600" dirty="0"/>
              <a:t> &lt;&lt;"Value of Y: " &lt;&lt; Y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dirty="0"/>
          </a:p>
          <a:p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Arial"/>
                <a:ea typeface="Arial"/>
                <a:cs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Calibri"/>
                <a:ea typeface="Calibri"/>
                <a:cs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Member Function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//static data members initializations</a:t>
            </a:r>
            <a:endParaRPr lang="en-US" dirty="0"/>
          </a:p>
          <a:p>
            <a:r>
              <a:rPr lang="en-US" sz="1600" dirty="0"/>
              <a:t>int Demo :: X =10;</a:t>
            </a:r>
            <a:endParaRPr lang="en-US" dirty="0"/>
          </a:p>
          <a:p>
            <a:r>
              <a:rPr lang="en-US" sz="1600" dirty="0"/>
              <a:t>int Demo :: Y =20;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int main()</a:t>
            </a:r>
            <a:endParaRPr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{</a:t>
            </a:r>
            <a:endParaRPr dirty="0"/>
          </a:p>
          <a:p>
            <a:r>
              <a:rPr lang="en-US" sz="1600" dirty="0"/>
              <a:t>Demo OB;</a:t>
            </a:r>
            <a:endParaRPr lang="en-US" dirty="0"/>
          </a:p>
          <a:p>
            <a:r>
              <a:rPr lang="en-US" sz="1600" dirty="0"/>
              <a:t>//accessing class name with object name</a:t>
            </a:r>
            <a:endParaRPr lang="en-US" dirty="0"/>
          </a:p>
          <a:p>
            <a:r>
              <a:rPr lang="en-US" sz="1600" dirty="0" err="1"/>
              <a:t>cout</a:t>
            </a:r>
            <a:r>
              <a:rPr lang="en-US" sz="1600" dirty="0"/>
              <a:t>&lt;&lt;"Printing through object name:"&lt;&lt;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 err="1"/>
              <a:t>OB.Print</a:t>
            </a:r>
            <a:r>
              <a:rPr lang="en-US" sz="1600" dirty="0"/>
              <a:t>();</a:t>
            </a:r>
            <a:endParaRPr lang="en-US" dirty="0"/>
          </a:p>
          <a:p>
            <a:r>
              <a:rPr lang="en-US" sz="1600" dirty="0"/>
              <a:t>//accessing class name with class name</a:t>
            </a:r>
            <a:endParaRPr lang="en-US" dirty="0"/>
          </a:p>
          <a:p>
            <a:r>
              <a:rPr lang="en-US" sz="1600" dirty="0" err="1"/>
              <a:t>cout</a:t>
            </a:r>
            <a:r>
              <a:rPr lang="en-US" sz="1600" dirty="0"/>
              <a:t>&lt;&lt;"Printing through class name:"&lt;&lt;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dirty="0"/>
          </a:p>
          <a:p>
            <a:r>
              <a:rPr lang="en-US" sz="1600" dirty="0"/>
              <a:t>Demo::Print();</a:t>
            </a:r>
            <a:endParaRPr lang="en-US" dirty="0"/>
          </a:p>
          <a:p>
            <a:r>
              <a:rPr lang="en-US" sz="1600" dirty="0"/>
              <a:t>return 0;</a:t>
            </a:r>
            <a:endParaRPr lang="en-US" dirty="0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Arial"/>
                <a:ea typeface="Arial"/>
                <a:cs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Calibri"/>
                <a:ea typeface="Calibri"/>
                <a:cs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Member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9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1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If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a </a:t>
            </a:r>
            <a:r>
              <a:rPr lang="en-US" sz="1800" dirty="0">
                <a:latin typeface="Calibri"/>
                <a:ea typeface="Calibri"/>
                <a:sym typeface="Calibri"/>
              </a:rPr>
              <a:t>class contains</a:t>
            </a:r>
            <a:r>
              <a:rPr lang="en-US" sz="1800" dirty="0">
                <a:latin typeface="Calibri"/>
                <a:ea typeface="Calibri"/>
              </a:rPr>
              <a:t> </a:t>
            </a:r>
            <a:r>
              <a:rPr lang="en-US" sz="1800" dirty="0">
                <a:latin typeface="Calibri"/>
              </a:rPr>
              <a:t>static variable, then every object of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the </a:t>
            </a:r>
            <a:r>
              <a:rPr lang="en-US" sz="1800" dirty="0">
                <a:latin typeface="Calibri"/>
              </a:rPr>
              <a:t>class has its copy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endParaRPr lang="en-US" sz="1800" dirty="0"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False</a:t>
            </a:r>
            <a:endParaRPr sz="1800" dirty="0"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IN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1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01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1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If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a </a:t>
            </a:r>
            <a:r>
              <a:rPr lang="en-US" sz="1800" dirty="0">
                <a:latin typeface="Calibri"/>
                <a:ea typeface="Calibri"/>
                <a:sym typeface="Calibri"/>
              </a:rPr>
              <a:t>class contains</a:t>
            </a:r>
            <a:r>
              <a:rPr lang="en-US" sz="1800" dirty="0">
                <a:latin typeface="Calibri"/>
                <a:ea typeface="Calibri"/>
              </a:rPr>
              <a:t> </a:t>
            </a:r>
            <a:r>
              <a:rPr lang="en-US" sz="1800" dirty="0">
                <a:latin typeface="Calibri"/>
              </a:rPr>
              <a:t>static variable, then every object of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the </a:t>
            </a:r>
            <a:r>
              <a:rPr lang="en-US" sz="1800" dirty="0">
                <a:latin typeface="Calibri"/>
              </a:rPr>
              <a:t>class has its copy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endParaRPr lang="en-US" sz="1800" dirty="0"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b. False</a:t>
            </a:r>
            <a:endParaRPr sz="1800" b="1" dirty="0">
              <a:solidFill>
                <a:srgbClr val="FF0000"/>
              </a:solidFill>
              <a:latin typeface="Calibri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b. False</a:t>
            </a:r>
            <a:endParaRPr lang="en-US" dirty="0"/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sym typeface="Calibri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Only one copy of static variable is created for entire class and is shared by all the objects of that class.</a:t>
            </a:r>
            <a:endParaRPr lang="en-IN" sz="1800">
              <a:solidFill>
                <a:srgbClr val="FF0000"/>
              </a:solidFill>
              <a:latin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IN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14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2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Default</a:t>
            </a:r>
            <a:r>
              <a:rPr lang="en-US" sz="1800" dirty="0">
                <a:latin typeface="Calibri"/>
              </a:rPr>
              <a:t> value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dirty="0">
                <a:latin typeface="Calibri"/>
                <a:sym typeface="Calibri"/>
              </a:rPr>
              <a:t> is_____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0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1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Garbage value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Compiler dependent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2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Default</a:t>
            </a:r>
            <a:r>
              <a:rPr lang="en-US" sz="1800" dirty="0">
                <a:latin typeface="Calibri"/>
              </a:rPr>
              <a:t> value 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of </a:t>
            </a:r>
            <a:r>
              <a:rPr lang="en-US" sz="1800" dirty="0">
                <a:latin typeface="Calibri"/>
              </a:rPr>
              <a:t>static variable</a:t>
            </a:r>
            <a:r>
              <a:rPr lang="en-US" sz="1800" dirty="0">
                <a:latin typeface="Calibri"/>
                <a:sym typeface="Calibri"/>
              </a:rPr>
              <a:t> is_____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a. 0</a:t>
            </a:r>
            <a:endParaRPr sz="1800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1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Garbage value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Compiler dependent</a:t>
            </a:r>
            <a:endParaRPr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a. 0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29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3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in a class is initialized when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every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last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first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No need to initialize static variable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3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0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3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in a class is initialized when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every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last object of the class is created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c. first object of the class is created</a:t>
            </a: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dirty="0">
                <a:latin typeface="Calibri"/>
              </a:rPr>
              <a:t>d. No need to initialize static variable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c. first object of the class is created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82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4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declared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>
                <a:latin typeface="Calibri"/>
                <a:sym typeface="Calibri"/>
              </a:rPr>
              <a:t>in a class </a:t>
            </a:r>
            <a:r>
              <a:rPr lang="en-US" sz="1800" dirty="0">
                <a:latin typeface="Calibri"/>
              </a:rPr>
              <a:t>are also called_________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instance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named constant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global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d. class variable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4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3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4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declared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>
                <a:latin typeface="Calibri"/>
                <a:sym typeface="Calibri"/>
              </a:rPr>
              <a:t>in a class </a:t>
            </a:r>
            <a:r>
              <a:rPr lang="en-US" sz="1800" dirty="0">
                <a:latin typeface="Calibri"/>
              </a:rPr>
              <a:t>are also called_________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instance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named constant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c. global variable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d. class variable</a:t>
            </a:r>
          </a:p>
          <a:p>
            <a:endParaRPr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d. class variable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 we are going to cover -</a:t>
            </a:r>
            <a:endParaRPr/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cs typeface="Calibri"/>
              </a:rPr>
              <a:t>Static Data members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Static member functions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MCQ Questions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5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We can initialize a value of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of a class </a:t>
            </a:r>
            <a:r>
              <a:rPr lang="en-US" sz="1800" dirty="0">
                <a:latin typeface="Calibri"/>
              </a:rPr>
              <a:t>only when its object is created. No other initialization is permitted.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b. False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5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49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ea typeface="Calibri"/>
                <a:sym typeface="Calibri"/>
              </a:rPr>
              <a:t>5</a:t>
            </a:r>
            <a:r>
              <a:rPr lang="en-US" sz="1800" i="0" u="none" strike="noStrike" cap="none" dirty="0">
                <a:latin typeface="Calibri"/>
                <a:ea typeface="Calibri"/>
                <a:sym typeface="Calibri"/>
              </a:rPr>
              <a:t>.</a:t>
            </a:r>
            <a:r>
              <a:rPr lang="en-US" sz="1800" dirty="0">
                <a:latin typeface="Calibri"/>
                <a:ea typeface="Calibri"/>
                <a:sym typeface="Calibri"/>
              </a:rPr>
              <a:t> We can initialize a value of static </a:t>
            </a:r>
            <a:r>
              <a:rPr lang="en-US" sz="1800" dirty="0">
                <a:latin typeface="Calibri"/>
              </a:rPr>
              <a:t>variable</a:t>
            </a:r>
            <a:r>
              <a:rPr lang="en-US" sz="1800" dirty="0">
                <a:latin typeface="Calibri"/>
                <a:sym typeface="Calibri"/>
              </a:rPr>
              <a:t> of a class </a:t>
            </a:r>
            <a:r>
              <a:rPr lang="en-US" sz="1800" dirty="0">
                <a:latin typeface="Calibri"/>
              </a:rPr>
              <a:t>only when its object is created. No other initialization is permitted.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a. True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b. False</a:t>
            </a:r>
          </a:p>
          <a:p>
            <a:endParaRPr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b. False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It is not mandatory that static variable must be initialized only after first class object is created.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br>
              <a:rPr lang="en-US" dirty="0"/>
            </a:br>
            <a:endParaRPr lang="en-US" sz="1800">
              <a:latin typeface="Calibri"/>
            </a:endParaRPr>
          </a:p>
          <a:p>
            <a:endParaRPr lang="en-IN" sz="1800" dirty="0">
              <a:latin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Solution</a:t>
            </a:r>
            <a:endParaRPr lang="en-US"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9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Any Questions ??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Static Data Members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A data member of a class can be qualified as static. The properties of a static member variable are similar to that of Cs static variable. A static data member has certain special characteristics</a:t>
            </a:r>
            <a:r>
              <a:rPr lang="en-US" sz="1800" i="0" u="none" strike="noStrike" cap="none">
                <a:latin typeface="Calibri"/>
                <a:ea typeface="Arial"/>
                <a:cs typeface="Arial"/>
                <a:sym typeface="Arial"/>
              </a:rPr>
              <a:t>.</a:t>
            </a:r>
            <a:r>
              <a:rPr lang="en-US" sz="1800">
                <a:latin typeface="Calibri"/>
              </a:rPr>
              <a:t> 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They are:-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>
                <a:latin typeface="Calibri"/>
              </a:rPr>
              <a:t>It </a:t>
            </a:r>
            <a:r>
              <a:rPr lang="en-US" sz="1800" i="0" u="none" strike="noStrike" cap="none">
                <a:latin typeface="Calibri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latin typeface="Calibri"/>
              </a:rPr>
              <a:t>initialized to zero when the first object </a:t>
            </a:r>
            <a:r>
              <a:rPr lang="en-US" sz="1800" i="0" u="none" strike="noStrike" cap="none">
                <a:latin typeface="Calibri"/>
                <a:ea typeface="Arial"/>
                <a:cs typeface="Arial"/>
                <a:sym typeface="Arial"/>
              </a:rPr>
              <a:t>of </a:t>
            </a:r>
            <a:r>
              <a:rPr lang="en-US" sz="1800">
                <a:latin typeface="Calibri"/>
              </a:rPr>
              <a:t>its class is created. No other initialization is permitted.</a:t>
            </a:r>
            <a:endParaRPr sz="1800">
              <a:latin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Calibri"/>
              </a:rPr>
              <a:t>Only one copy of that member is created for the entire class and is shared by all the objects of that class, no matter how many objects are created.</a:t>
            </a:r>
            <a:endParaRPr sz="1800">
              <a:latin typeface="Calibri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Calibri"/>
              </a:rPr>
              <a:t>It is visible only within the class, but its lifetime is the entire program.</a:t>
            </a:r>
            <a:endParaRPr sz="1800">
              <a:latin typeface="Calibri"/>
            </a:endParaRPr>
          </a:p>
          <a:p>
            <a:br>
              <a:rPr lang="en-US" dirty="0"/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endParaRPr dirty="0"/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Data Members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A static variable is normally used to maintain value common to the entire class</a:t>
            </a:r>
            <a:r>
              <a:rPr lang="en-US" sz="1800" i="0" u="none" strike="noStrike" cap="none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. </a:t>
            </a:r>
            <a:r>
              <a:rPr lang="en-US" sz="1800">
                <a:latin typeface="Calibri"/>
              </a:rPr>
              <a:t>For e.g, to hold the count </a:t>
            </a:r>
            <a:r>
              <a:rPr lang="en-US" sz="1800" i="0" u="none" strike="noStrike" cap="none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of </a:t>
            </a:r>
            <a:r>
              <a:rPr lang="en-US" sz="1800">
                <a:latin typeface="Calibri"/>
              </a:rPr>
              <a:t>objects created. Note that the type and scope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of </a:t>
            </a:r>
            <a:r>
              <a:rPr lang="en-US" sz="1800">
                <a:latin typeface="Calibri"/>
              </a:rPr>
              <a:t>each static member variable must be declared outside the class definition. This is necessary because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the </a:t>
            </a:r>
            <a:r>
              <a:rPr lang="en-US" sz="1800">
                <a:latin typeface="Calibri"/>
              </a:rPr>
              <a:t>static data members are stored separately rather than as a part of 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Arial"/>
                <a:sym typeface="Arial"/>
              </a:rPr>
              <a:t>          </a:t>
            </a:r>
            <a:endParaRPr sz="1800">
              <a:latin typeface="Calibri"/>
            </a:endParaRPr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latin typeface="Calibri"/>
                <a:ea typeface="Calibri"/>
                <a:cs typeface="Calibri"/>
              </a:rPr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>
                <a:latin typeface="Calibri"/>
              </a:rPr>
              <a:t>#include &lt;iostream&gt;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using namespace std;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class Demo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{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public: 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static int ABC;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};</a:t>
            </a:r>
            <a:endParaRPr lang="en-US" sz="1800" dirty="0">
              <a:latin typeface="Calibri"/>
            </a:endParaRPr>
          </a:p>
          <a:p>
            <a:pPr algn="just"/>
            <a:br>
              <a:rPr lang="en-US" dirty="0"/>
            </a:br>
            <a:endParaRPr lang="en-US" sz="1800" dirty="0">
              <a:latin typeface="Calibri"/>
            </a:endParaRPr>
          </a:p>
          <a:p>
            <a:pPr algn="just"/>
            <a:r>
              <a:rPr lang="en-US" sz="1800" i="1">
                <a:latin typeface="Calibri"/>
              </a:rPr>
              <a:t>//defining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int Demo :: ABC =10;</a:t>
            </a:r>
            <a:endParaRPr lang="en-US" sz="1800" dirty="0">
              <a:latin typeface="Calibri"/>
            </a:endParaRPr>
          </a:p>
          <a:p>
            <a:pPr algn="just"/>
            <a:br>
              <a:rPr lang="en-US" dirty="0"/>
            </a:br>
            <a:br>
              <a:rPr lang="en-US" dirty="0"/>
            </a:b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>
                <a:solidFill>
                  <a:srgbClr val="FFFFFF"/>
                </a:solidFill>
                <a:latin typeface="Calibri"/>
                <a:cs typeface="Calibri"/>
              </a:rPr>
              <a:t>Static Data Members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2000" dirty="0">
              <a:latin typeface="Calibri"/>
              <a:cs typeface="Calibri"/>
            </a:endParaRPr>
          </a:p>
          <a:p>
            <a:pPr algn="just"/>
            <a:r>
              <a:rPr lang="en-US" sz="2000">
                <a:latin typeface="Calibri"/>
                <a:cs typeface="Calibri"/>
              </a:rPr>
              <a:t>int main()</a:t>
            </a:r>
            <a:endParaRPr lang="en-US" sz="2000"/>
          </a:p>
          <a:p>
            <a:pPr algn="just"/>
            <a:r>
              <a:rPr lang="en-US" sz="2000">
                <a:latin typeface="Calibri"/>
                <a:cs typeface="Calibri"/>
              </a:rPr>
              <a:t>{</a:t>
            </a:r>
            <a:endParaRPr lang="en-US" sz="2000" dirty="0"/>
          </a:p>
          <a:p>
            <a:pPr algn="just"/>
            <a:r>
              <a:rPr lang="en-US" sz="2000" dirty="0">
                <a:latin typeface="Calibri"/>
                <a:cs typeface="Calibri"/>
              </a:rPr>
              <a:t>  </a:t>
            </a:r>
            <a:endParaRPr lang="en-US" sz="2000" dirty="0"/>
          </a:p>
          <a:p>
            <a:pPr algn="just"/>
            <a:r>
              <a:rPr lang="en-US" sz="2000">
                <a:latin typeface="Calibri"/>
                <a:cs typeface="Calibri"/>
              </a:rPr>
              <a:t>cout&lt;&lt;"\nValue </a:t>
            </a:r>
            <a:r>
              <a:rPr lang="en-US" sz="2000" b="0" i="0" u="none" strike="noStrike" cap="none">
                <a:latin typeface="Calibri"/>
                <a:cs typeface="Calibri"/>
                <a:sym typeface="Arial"/>
              </a:rPr>
              <a:t>of </a:t>
            </a:r>
            <a:r>
              <a:rPr lang="en-US" sz="2000">
                <a:latin typeface="Calibri"/>
                <a:cs typeface="Calibri"/>
              </a:rPr>
              <a:t>ABC: "&lt;&lt;Demo::ABC;</a:t>
            </a:r>
            <a:endParaRPr lang="en-US" sz="2000" dirty="0"/>
          </a:p>
          <a:p>
            <a:pPr algn="just"/>
            <a:r>
              <a:rPr lang="en-US" sz="2000">
                <a:latin typeface="Calibri"/>
                <a:cs typeface="Calibri"/>
              </a:rPr>
              <a:t>return 0;</a:t>
            </a:r>
            <a:endParaRPr lang="en-US" sz="2000" dirty="0"/>
          </a:p>
          <a:p>
            <a:pPr algn="just"/>
            <a:br>
              <a:rPr lang="en-US" sz="2000" dirty="0"/>
            </a:br>
            <a:endParaRPr lang="en-US" sz="2000" dirty="0"/>
          </a:p>
          <a:p>
            <a:pPr marR="0" algn="just">
              <a:spcAft>
                <a:spcPts val="0"/>
              </a:spcAft>
            </a:pPr>
            <a:r>
              <a:rPr lang="en-US" sz="2000">
                <a:latin typeface="Calibri"/>
                <a:cs typeface="Calibri"/>
              </a:rPr>
              <a:t>}</a:t>
            </a:r>
            <a:endParaRPr lang="en-US" sz="2000" dirty="0"/>
          </a:p>
          <a:p>
            <a:pPr algn="just">
              <a:lnSpc>
                <a:spcPct val="70000"/>
              </a:lnSpc>
              <a:spcBef>
                <a:spcPts val="700"/>
              </a:spcBef>
            </a:pPr>
            <a:br>
              <a:rPr lang="en-US" sz="2000" dirty="0"/>
            </a:br>
            <a:endParaRPr lang="en-US" sz="2000" b="0" i="0" u="none" strike="noStrike" cap="none" dirty="0">
              <a:latin typeface="Arial"/>
              <a:ea typeface="Arial"/>
              <a:cs typeface="Arial"/>
            </a:endParaRPr>
          </a:p>
          <a:p>
            <a:br>
              <a:rPr lang="en-US" sz="2000" dirty="0"/>
            </a:br>
            <a:endParaRPr lang="en-US" sz="2000" dirty="0"/>
          </a:p>
          <a:p>
            <a:pPr marR="0"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50000"/>
              </a:lnSpc>
            </a:pPr>
            <a:br>
              <a:rPr lang="en-US" sz="2000" dirty="0"/>
            </a:br>
            <a:endParaRPr lang="en-US" sz="2000" dirty="0"/>
          </a:p>
          <a:p>
            <a:pPr marR="0" algn="just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Arial"/>
                <a:ea typeface="Arial"/>
                <a:cs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 dirty="0">
                <a:latin typeface="Calibri"/>
                <a:ea typeface="Calibri"/>
                <a:cs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Static Data Members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Static Member Function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A static member function is a special member function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latin typeface="Calibri"/>
              </a:rPr>
              <a:t>which is used to access only static data members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latin typeface="Calibri"/>
              </a:rPr>
              <a:t>any other normal data member cannot be accessed through static member function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. </a:t>
            </a:r>
            <a:r>
              <a:rPr lang="en-US" sz="1800">
                <a:latin typeface="Calibri"/>
              </a:rPr>
              <a:t>Just like static data member, static member function is also a class function; it is not associated with any class object</a:t>
            </a:r>
            <a:r>
              <a:rPr lang="en-US" sz="1800" b="0" i="0" u="none" strike="noStrike" cap="none">
                <a:latin typeface="Calibri"/>
                <a:ea typeface="Arial"/>
                <a:cs typeface="Arial"/>
                <a:sym typeface="Arial"/>
              </a:rPr>
              <a:t>.</a:t>
            </a:r>
            <a:endParaRPr lang="en-US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dirty="0"/>
            </a:br>
            <a:endParaRPr lang="en-US" dirty="0"/>
          </a:p>
          <a:p>
            <a:pPr marL="636270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Static Member Function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We can access a static member function with class name, by using following syntax:</a:t>
            </a:r>
          </a:p>
          <a:p>
            <a:pPr algn="just"/>
            <a:br>
              <a:rPr lang="en-US" dirty="0"/>
            </a:br>
            <a:r>
              <a:rPr lang="en-US" sz="1800">
                <a:latin typeface="Calibri"/>
              </a:rPr>
              <a:t>class_name:: function_name(parameter);</a:t>
            </a:r>
            <a:endParaRPr lang="en-US">
              <a:latin typeface="Calibri"/>
            </a:endParaRPr>
          </a:p>
          <a:p>
            <a:pPr algn="just"/>
            <a:br>
              <a:rPr lang="en-US" dirty="0"/>
            </a:br>
            <a:endParaRPr lang="en-US" dirty="0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dirty="0"/>
            </a:br>
            <a:endParaRPr lang="en-US" dirty="0"/>
          </a:p>
          <a:p>
            <a:pPr marL="636270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306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1609</Words>
  <Application>Microsoft Office PowerPoint</Application>
  <PresentationFormat>On-screen Show (16:9)</PresentationFormat>
  <Paragraphs>533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 Light</vt:lpstr>
      <vt:lpstr>PowerPoint Presentation</vt:lpstr>
      <vt:lpstr>PowerPoint Presentation</vt:lpstr>
      <vt:lpstr>PowerPoint Presentation</vt:lpstr>
      <vt:lpstr>Static Data Members</vt:lpstr>
      <vt:lpstr>Static Data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lenovo</cp:lastModifiedBy>
  <cp:revision>171</cp:revision>
  <dcterms:modified xsi:type="dcterms:W3CDTF">2021-02-03T15:11:29Z</dcterms:modified>
</cp:coreProperties>
</file>