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25"/>
  </p:notesMasterIdLst>
  <p:sldIdLst>
    <p:sldId id="256" r:id="rId2"/>
    <p:sldId id="258" r:id="rId3"/>
    <p:sldId id="311" r:id="rId4"/>
    <p:sldId id="312" r:id="rId5"/>
    <p:sldId id="260" r:id="rId6"/>
    <p:sldId id="313" r:id="rId7"/>
    <p:sldId id="292" r:id="rId8"/>
    <p:sldId id="314" r:id="rId9"/>
    <p:sldId id="306" r:id="rId10"/>
    <p:sldId id="308" r:id="rId11"/>
    <p:sldId id="309" r:id="rId12"/>
    <p:sldId id="310" r:id="rId13"/>
    <p:sldId id="315" r:id="rId14"/>
    <p:sldId id="317" r:id="rId15"/>
    <p:sldId id="318" r:id="rId16"/>
    <p:sldId id="319" r:id="rId17"/>
    <p:sldId id="320" r:id="rId18"/>
    <p:sldId id="321" r:id="rId19"/>
    <p:sldId id="322" r:id="rId20"/>
    <p:sldId id="323" r:id="rId21"/>
    <p:sldId id="324" r:id="rId22"/>
    <p:sldId id="316" r:id="rId23"/>
    <p:sldId id="272" r:id="rId24"/>
  </p:sldIdLst>
  <p:sldSz cx="9144000" cy="5143500" type="screen16x9"/>
  <p:notesSz cx="6858000" cy="9144000"/>
  <p:embeddedFontLst>
    <p:embeddedFont>
      <p:font typeface="Trebuchet MS" pitchFamily="34" charset="0"/>
      <p:regular r:id="rId26"/>
      <p:bold r:id="rId27"/>
      <p:italic r:id="rId28"/>
      <p:boldItalic r:id="rId29"/>
    </p:embeddedFont>
    <p:embeddedFont>
      <p:font typeface="Calibri" pitchFamily="3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827031-0FDB-4118-81BA-80ABF1CA9E14}" v="14" dt="2021-01-18T05:34:10.532"/>
    <p1510:client id="{39509037-2B39-4708-82CD-F0C0CC26B104}" v="277" dt="2021-01-12T06:52:38.457"/>
    <p1510:client id="{59751EE2-E915-412C-BBA9-18ABF5CCEEBA}" v="248" dt="2021-01-19T19:07:17.180"/>
    <p1510:client id="{88E0966D-0821-4501-A0E3-03A6F564B65B}" v="3052" dt="2021-01-17T15:58:03.317"/>
    <p1510:client id="{9C156D09-B980-42AE-B4D4-72C644ADC050}" v="1333" dt="2021-01-18T13:31:52.969"/>
  </p1510:revLst>
</p1510:revInfo>
</file>

<file path=ppt/tableStyles.xml><?xml version="1.0" encoding="utf-8"?>
<a:tblStyleLst xmlns:a="http://schemas.openxmlformats.org/drawingml/2006/main" def="{7759E882-A8D7-4043-9315-6DD7658B698E}">
  <a:tblStyle styleId="{7759E882-A8D7-4043-9315-6DD7658B698E}" styleName="Table_0">
    <a:wholeTbl>
      <a:tcTxStyle b="off" i="off">
        <a:font>
          <a:latin typeface="Rockwell"/>
          <a:ea typeface="Rockwell"/>
          <a:cs typeface="Rockwell"/>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9E9E9"/>
          </a:solidFill>
        </a:fill>
      </a:tcStyle>
    </a:wholeTbl>
    <a:band1H>
      <a:tcTxStyle/>
      <a:tcStyle>
        <a:tcBdr/>
        <a:fill>
          <a:solidFill>
            <a:srgbClr val="D0D0D0"/>
          </a:solidFill>
        </a:fill>
      </a:tcStyle>
    </a:band1H>
    <a:band2H>
      <a:tcTxStyle/>
      <a:tcStyle>
        <a:tcBdr/>
      </a:tcStyle>
    </a:band2H>
    <a:band1V>
      <a:tcTxStyle/>
      <a:tcStyle>
        <a:tcBdr/>
        <a:fill>
          <a:solidFill>
            <a:srgbClr val="D0D0D0"/>
          </a:solidFill>
        </a:fill>
      </a:tcStyle>
    </a:band1V>
    <a:band2V>
      <a:tcTxStyle/>
      <a:tcStyle>
        <a:tcBdr/>
      </a:tcStyle>
    </a:band2V>
    <a:lastCol>
      <a:tcTxStyle b="on" i="off">
        <a:font>
          <a:latin typeface="Rockwell"/>
          <a:ea typeface="Rockwell"/>
          <a:cs typeface="Rockwell"/>
        </a:font>
        <a:srgbClr val="FFFFFF"/>
      </a:tcTxStyle>
      <a:tcStyle>
        <a:tcBdr/>
        <a:fill>
          <a:solidFill>
            <a:srgbClr val="5A5A59"/>
          </a:solidFill>
        </a:fill>
      </a:tcStyle>
    </a:lastCol>
    <a:firstCol>
      <a:tcTxStyle b="on" i="off">
        <a:font>
          <a:latin typeface="Rockwell"/>
          <a:ea typeface="Rockwell"/>
          <a:cs typeface="Rockwell"/>
        </a:font>
        <a:srgbClr val="FFFFFF"/>
      </a:tcTxStyle>
      <a:tcStyle>
        <a:tcBdr/>
        <a:fill>
          <a:solidFill>
            <a:srgbClr val="5A5A59"/>
          </a:solidFill>
        </a:fill>
      </a:tcStyle>
    </a:firstCol>
    <a:lastRow>
      <a:tcTxStyle b="on" i="off">
        <a:font>
          <a:latin typeface="Rockwell"/>
          <a:ea typeface="Rockwell"/>
          <a:cs typeface="Rockwell"/>
        </a:font>
        <a:srgbClr val="FFFFFF"/>
      </a:tcTxStyle>
      <a:tcStyle>
        <a:tcBdr>
          <a:top>
            <a:ln w="38100" cap="flat" cmpd="sng">
              <a:solidFill>
                <a:srgbClr val="FFFFFF"/>
              </a:solidFill>
              <a:prstDash val="solid"/>
              <a:round/>
              <a:headEnd type="none" w="sm" len="sm"/>
              <a:tailEnd type="none" w="sm" len="sm"/>
            </a:ln>
          </a:top>
        </a:tcBdr>
        <a:fill>
          <a:solidFill>
            <a:srgbClr val="5A5A59"/>
          </a:solidFill>
        </a:fill>
      </a:tcStyle>
    </a:lastRow>
    <a:seCell>
      <a:tcTxStyle/>
      <a:tcStyle>
        <a:tcBdr/>
      </a:tcStyle>
    </a:seCell>
    <a:swCell>
      <a:tcTxStyle/>
      <a:tcStyle>
        <a:tcBdr/>
      </a:tcStyle>
    </a:swCell>
    <a:firstRow>
      <a:tcTxStyle b="on" i="off">
        <a:font>
          <a:latin typeface="Rockwell"/>
          <a:ea typeface="Rockwell"/>
          <a:cs typeface="Rockwell"/>
        </a:font>
        <a:srgbClr val="FFFFFF"/>
      </a:tcTxStyle>
      <a:tcStyle>
        <a:tcBdr>
          <a:bottom>
            <a:ln w="38100" cap="flat" cmpd="sng">
              <a:solidFill>
                <a:srgbClr val="FFFFFF"/>
              </a:solidFill>
              <a:prstDash val="solid"/>
              <a:round/>
              <a:headEnd type="none" w="sm" len="sm"/>
              <a:tailEnd type="none" w="sm" len="sm"/>
            </a:ln>
          </a:bottom>
        </a:tcBdr>
        <a:fill>
          <a:solidFill>
            <a:srgbClr val="5A5A59"/>
          </a:solidFill>
        </a:fill>
      </a:tcStyle>
    </a:firstRow>
    <a:neCell>
      <a:tcTxStyle/>
      <a:tcStyle>
        <a:tcBdr/>
      </a:tcStyle>
    </a:neCell>
    <a:nwCell>
      <a:tcTxStyle/>
      <a:tcStyle>
        <a:tcBdr/>
      </a:tcStyle>
    </a:nwCell>
  </a:tblStyle>
  <a:tblStyle styleId="{4F05555B-C7E0-42E3-AF80-77FF5334DF8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786" y="-96"/>
      </p:cViewPr>
      <p:guideLst>
        <p:guide orient="horz" pos="162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96c5f5a607_0_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 name="Google Shape;61;g96c5f5a60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35771573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23383170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1261261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30270771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30270771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30270771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30270771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30270771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30270771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30270771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30270771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30270771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17090453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96c5f5a607_0_133: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g96c5f5a607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35460409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42937353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39864171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23956425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11764791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30891468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1">
  <p:cSld name="Blank">
    <p:spTree>
      <p:nvGrpSpPr>
        <p:cNvPr id="1" name="Shape 50"/>
        <p:cNvGrpSpPr/>
        <p:nvPr/>
      </p:nvGrpSpPr>
      <p:grpSpPr>
        <a:xfrm>
          <a:off x="0" y="0"/>
          <a:ext cx="0" cy="0"/>
          <a:chOff x="0" y="0"/>
          <a:chExt cx="0" cy="0"/>
        </a:xfrm>
      </p:grpSpPr>
      <p:sp>
        <p:nvSpPr>
          <p:cNvPr id="51" name="Google Shape;51;p13"/>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2" name="Google Shape;52;p13"/>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3" name="Google Shape;53;p13"/>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solidFill>
                <a:schemeClr val="dk2"/>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type="obj">
  <p:cSld name="OBJECT">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628060" y="2614667"/>
            <a:ext cx="7887900" cy="635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2800"/>
              <a:buNone/>
              <a:defRPr sz="4000" b="0" i="0">
                <a:solidFill>
                  <a:schemeClr val="dk1"/>
                </a:solidFill>
                <a:latin typeface="Trebuchet MS"/>
                <a:ea typeface="Trebuchet MS"/>
                <a:cs typeface="Trebuchet MS"/>
                <a:sym typeface="Trebuchet M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6" name="Google Shape;56;p14"/>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7" name="Google Shape;57;p14"/>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8" name="Google Shape;58;p14"/>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4" name="Google Shape;64;p15"/>
          <p:cNvSpPr txBox="1"/>
          <p:nvPr/>
        </p:nvSpPr>
        <p:spPr>
          <a:xfrm>
            <a:off x="1057272" y="1288764"/>
            <a:ext cx="1700400" cy="217200"/>
          </a:xfrm>
          <a:prstGeom prst="rect">
            <a:avLst/>
          </a:prstGeom>
          <a:noFill/>
          <a:ln>
            <a:noFill/>
          </a:ln>
        </p:spPr>
        <p:txBody>
          <a:bodyPr spcFirstLastPara="1" wrap="square" lIns="0" tIns="0" rIns="0" bIns="0" anchor="t" anchorCtr="0">
            <a:noAutofit/>
          </a:bodyPr>
          <a:lstStyle/>
          <a:p>
            <a:pPr marL="0" marR="0" lvl="0" indent="0" algn="l" rtl="0">
              <a:lnSpc>
                <a:spcPct val="112142"/>
              </a:lnSpc>
              <a:spcBef>
                <a:spcPts val="0"/>
              </a:spcBef>
              <a:spcAft>
                <a:spcPts val="0"/>
              </a:spcAft>
              <a:buNone/>
            </a:pPr>
            <a:r>
              <a:rPr lang="en" sz="1400" dirty="0">
                <a:solidFill>
                  <a:srgbClr val="FFFFFF"/>
                </a:solidFill>
                <a:latin typeface="Trebuchet MS"/>
                <a:ea typeface="Trebuchet MS"/>
                <a:cs typeface="Trebuchet MS"/>
                <a:sym typeface="Trebuchet MS"/>
              </a:rPr>
              <a:t>EditEdit MasterMaster  texttext stylesstyles</a:t>
            </a:r>
            <a:endParaRPr sz="1400" dirty="0">
              <a:latin typeface="Trebuchet MS"/>
              <a:ea typeface="Trebuchet MS"/>
              <a:cs typeface="Trebuchet MS"/>
              <a:sym typeface="Trebuchet MS"/>
            </a:endParaRPr>
          </a:p>
        </p:txBody>
      </p:sp>
      <p:pic>
        <p:nvPicPr>
          <p:cNvPr id="4" name="Picture 3" descr="Logo, company name&#10;&#10;Description automatically generated">
            <a:extLst>
              <a:ext uri="{FF2B5EF4-FFF2-40B4-BE49-F238E27FC236}">
                <a16:creationId xmlns:a16="http://schemas.microsoft.com/office/drawing/2014/main" xmlns="" id="{B6694CB6-B6E1-4B1A-96F3-D43C0D1FAA0B}"/>
              </a:ext>
            </a:extLst>
          </p:cNvPr>
          <p:cNvPicPr>
            <a:picLocks noChangeAspect="1"/>
          </p:cNvPicPr>
          <p:nvPr/>
        </p:nvPicPr>
        <p:blipFill>
          <a:blip r:embed="rId3"/>
          <a:stretch>
            <a:fillRect/>
          </a:stretch>
        </p:blipFill>
        <p:spPr>
          <a:xfrm>
            <a:off x="5225235" y="1161385"/>
            <a:ext cx="3405963" cy="2820729"/>
          </a:xfrm>
          <a:prstGeom prst="rect">
            <a:avLst/>
          </a:prstGeom>
        </p:spPr>
      </p:pic>
      <p:sp>
        <p:nvSpPr>
          <p:cNvPr id="5" name="TextBox 4">
            <a:extLst>
              <a:ext uri="{FF2B5EF4-FFF2-40B4-BE49-F238E27FC236}">
                <a16:creationId xmlns:a16="http://schemas.microsoft.com/office/drawing/2014/main" xmlns="" id="{7B2D9052-DA56-4630-BE36-AB8167995E78}"/>
              </a:ext>
            </a:extLst>
          </p:cNvPr>
          <p:cNvSpPr txBox="1"/>
          <p:nvPr/>
        </p:nvSpPr>
        <p:spPr>
          <a:xfrm>
            <a:off x="429142" y="2217806"/>
            <a:ext cx="4167963" cy="707886"/>
          </a:xfrm>
          <a:prstGeom prst="rect">
            <a:avLst/>
          </a:prstGeom>
          <a:noFill/>
        </p:spPr>
        <p:txBody>
          <a:bodyPr wrap="square" rtlCol="0">
            <a:spAutoFit/>
          </a:bodyPr>
          <a:lstStyle/>
          <a:p>
            <a:pPr algn="ctr"/>
            <a:r>
              <a:rPr lang="en-US" sz="2000" b="1" dirty="0"/>
              <a:t>Practical Lecture </a:t>
            </a:r>
            <a:r>
              <a:rPr lang="en-US" sz="2000" b="1" dirty="0" smtClean="0"/>
              <a:t>2: </a:t>
            </a:r>
            <a:r>
              <a:rPr lang="en-US" sz="2000" dirty="0"/>
              <a:t>Concepts &amp; Basics of C++ Programming</a:t>
            </a:r>
            <a:endParaRPr lang="en-IN"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9" name="Google Shape;99;p19"/>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r>
              <a:rPr lang="en" sz="2400" b="1" dirty="0" smtClean="0">
                <a:solidFill>
                  <a:srgbClr val="FFFFFF"/>
                </a:solidFill>
                <a:latin typeface="Calibri" panose="020F0502020204030204" pitchFamily="34" charset="0"/>
                <a:cs typeface="Calibri" panose="020F0502020204030204" pitchFamily="34" charset="0"/>
              </a:rPr>
              <a:t>Structure</a:t>
            </a:r>
            <a:endParaRPr lang="en-US" b="1" dirty="0">
              <a:latin typeface="Calibri" panose="020F0502020204030204" pitchFamily="34" charset="0"/>
              <a:cs typeface="Calibri" panose="020F0502020204030204" pitchFamily="34" charset="0"/>
            </a:endParaRPr>
          </a:p>
        </p:txBody>
      </p:sp>
      <p:sp>
        <p:nvSpPr>
          <p:cNvPr id="100" name="Google Shape;100;p19"/>
          <p:cNvSpPr txBox="1"/>
          <p:nvPr/>
        </p:nvSpPr>
        <p:spPr>
          <a:xfrm>
            <a:off x="94468" y="811500"/>
            <a:ext cx="8952289" cy="4332000"/>
          </a:xfrm>
          <a:prstGeom prst="rect">
            <a:avLst/>
          </a:prstGeom>
          <a:noFill/>
          <a:ln>
            <a:noFill/>
          </a:ln>
        </p:spPr>
        <p:txBody>
          <a:bodyPr spcFirstLastPara="1" wrap="square" lIns="91425" tIns="91425" rIns="91425" bIns="91425" anchor="t" anchorCtr="0">
            <a:noAutofit/>
          </a:bodyPr>
          <a:lstStyle/>
          <a:p>
            <a:endParaRPr lang="en-US" sz="1800" dirty="0" smtClean="0">
              <a:latin typeface="Calibri" pitchFamily="34" charset="0"/>
              <a:cs typeface="Calibri" pitchFamily="34" charset="0"/>
            </a:endParaRPr>
          </a:p>
          <a:p>
            <a:r>
              <a:rPr lang="en-US" sz="1800" b="1" dirty="0" smtClean="0">
                <a:latin typeface="Calibri" pitchFamily="34" charset="0"/>
                <a:cs typeface="Calibri" pitchFamily="34" charset="0"/>
              </a:rPr>
              <a:t> </a:t>
            </a:r>
            <a:endParaRPr lang="en-US" sz="1800" dirty="0" smtClean="0">
              <a:latin typeface="Calibri" pitchFamily="34" charset="0"/>
              <a:cs typeface="Calibri" pitchFamily="34" charset="0"/>
            </a:endParaRPr>
          </a:p>
          <a:p>
            <a:r>
              <a:rPr lang="en-US" sz="1800" dirty="0" smtClean="0">
                <a:latin typeface="Calibri" pitchFamily="34" charset="0"/>
                <a:cs typeface="Calibri" pitchFamily="34" charset="0"/>
              </a:rPr>
              <a:t>We often come around situations where we need to store a group of data whether of similar data types or non-similar data types. We have seen Arrays in C++ which are used to store set of data of similar data types at contiguous memory locations.</a:t>
            </a:r>
          </a:p>
          <a:p>
            <a:r>
              <a:rPr lang="en-US" sz="1800" dirty="0" smtClean="0">
                <a:latin typeface="Calibri" pitchFamily="34" charset="0"/>
                <a:cs typeface="Calibri" pitchFamily="34" charset="0"/>
              </a:rPr>
              <a:t> </a:t>
            </a:r>
          </a:p>
          <a:p>
            <a:r>
              <a:rPr lang="en-US" sz="1800" dirty="0" smtClean="0">
                <a:latin typeface="Calibri" pitchFamily="34" charset="0"/>
                <a:cs typeface="Calibri" pitchFamily="34" charset="0"/>
              </a:rPr>
              <a:t>Unlike Arrays, Structures in C++ are user defined data types which are used to store group of items of non-similar data types.</a:t>
            </a:r>
          </a:p>
          <a:p>
            <a:endParaRPr lang="en-US" sz="1800" dirty="0" smtClean="0">
              <a:latin typeface="Calibri" pitchFamily="34" charset="0"/>
              <a:cs typeface="Calibri" pitchFamily="34" charset="0"/>
            </a:endParaRPr>
          </a:p>
          <a:p>
            <a:r>
              <a:rPr lang="en-US" sz="1800" dirty="0" smtClean="0">
                <a:latin typeface="Calibri" pitchFamily="34" charset="0"/>
                <a:cs typeface="Calibri" pitchFamily="34" charset="0"/>
              </a:rPr>
              <a:t> </a:t>
            </a:r>
          </a:p>
          <a:p>
            <a:r>
              <a:rPr lang="en-US" sz="1800" dirty="0" smtClean="0">
                <a:latin typeface="Calibri" pitchFamily="34" charset="0"/>
                <a:cs typeface="Calibri" pitchFamily="34" charset="0"/>
              </a:rPr>
              <a:t>A structure is a user-defined data type in C/C++. A structure creates a data type that can be used to group items of possibly different types into a single type</a:t>
            </a:r>
            <a:r>
              <a:rPr lang="en-US" sz="1800" b="1" dirty="0" smtClean="0">
                <a:latin typeface="Calibri" pitchFamily="34" charset="0"/>
                <a:cs typeface="Calibri" pitchFamily="34" charset="0"/>
              </a:rPr>
              <a:t>.</a:t>
            </a:r>
            <a:endParaRPr lang="en-US" sz="1800" dirty="0">
              <a:latin typeface="Calibri" pitchFamily="34" charset="0"/>
              <a:cs typeface="Calibri" pitchFamily="34" charset="0"/>
            </a:endParaRPr>
          </a:p>
        </p:txBody>
      </p:sp>
    </p:spTree>
    <p:extLst>
      <p:ext uri="{BB962C8B-B14F-4D97-AF65-F5344CB8AC3E}">
        <p14:creationId xmlns:p14="http://schemas.microsoft.com/office/powerpoint/2010/main" xmlns="" val="3380971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endParaRPr lang="en-US" sz="1800" dirty="0" smtClean="0">
              <a:latin typeface="Calibri" pitchFamily="34" charset="0"/>
              <a:cs typeface="Calibri" pitchFamily="34" charset="0"/>
            </a:endParaRPr>
          </a:p>
          <a:p>
            <a:r>
              <a:rPr lang="en-US" sz="1800" dirty="0" smtClean="0">
                <a:latin typeface="Calibri" pitchFamily="34" charset="0"/>
                <a:cs typeface="Calibri" pitchFamily="34" charset="0"/>
              </a:rPr>
              <a:t>#</a:t>
            </a:r>
            <a:r>
              <a:rPr lang="en-US" sz="1800" dirty="0" smtClean="0">
                <a:latin typeface="Calibri" pitchFamily="34" charset="0"/>
                <a:cs typeface="Calibri" pitchFamily="34" charset="0"/>
              </a:rPr>
              <a:t>include &lt;</a:t>
            </a:r>
            <a:r>
              <a:rPr lang="en-US" sz="1800" dirty="0" err="1" smtClean="0">
                <a:latin typeface="Calibri" pitchFamily="34" charset="0"/>
                <a:cs typeface="Calibri" pitchFamily="34" charset="0"/>
              </a:rPr>
              <a:t>iostream</a:t>
            </a:r>
            <a:r>
              <a:rPr lang="en-US" sz="1800" dirty="0" smtClean="0">
                <a:latin typeface="Calibri" pitchFamily="34" charset="0"/>
                <a:cs typeface="Calibri" pitchFamily="34" charset="0"/>
              </a:rPr>
              <a:t>&gt;</a:t>
            </a:r>
          </a:p>
          <a:p>
            <a:r>
              <a:rPr lang="en-US" sz="1800" dirty="0" smtClean="0">
                <a:latin typeface="Calibri" pitchFamily="34" charset="0"/>
                <a:cs typeface="Calibri" pitchFamily="34" charset="0"/>
              </a:rPr>
              <a:t>#include&lt;string</a:t>
            </a:r>
            <a:r>
              <a:rPr lang="en-US" sz="1800" dirty="0" smtClean="0">
                <a:latin typeface="Calibri" pitchFamily="34" charset="0"/>
                <a:cs typeface="Calibri" pitchFamily="34" charset="0"/>
              </a:rPr>
              <a:t>&gt;</a:t>
            </a:r>
            <a:endParaRPr lang="en-US" sz="1800" dirty="0" smtClean="0">
              <a:latin typeface="Calibri" pitchFamily="34" charset="0"/>
              <a:cs typeface="Calibri" pitchFamily="34" charset="0"/>
            </a:endParaRPr>
          </a:p>
          <a:p>
            <a:r>
              <a:rPr lang="en-US" sz="1800" dirty="0" smtClean="0">
                <a:latin typeface="Calibri" pitchFamily="34" charset="0"/>
                <a:cs typeface="Calibri" pitchFamily="34" charset="0"/>
              </a:rPr>
              <a:t>using namespace std</a:t>
            </a:r>
            <a:r>
              <a:rPr lang="en-US" sz="1800" dirty="0" smtClean="0">
                <a:latin typeface="Calibri" pitchFamily="34" charset="0"/>
                <a:cs typeface="Calibri" pitchFamily="34" charset="0"/>
              </a:rPr>
              <a:t>;</a:t>
            </a:r>
          </a:p>
          <a:p>
            <a:endParaRPr lang="en-US" sz="1800" dirty="0" smtClean="0">
              <a:latin typeface="Calibri" pitchFamily="34" charset="0"/>
              <a:cs typeface="Calibri" pitchFamily="34" charset="0"/>
            </a:endParaRPr>
          </a:p>
          <a:p>
            <a:r>
              <a:rPr lang="en-US" sz="1800" dirty="0" err="1" smtClean="0">
                <a:latin typeface="Calibri" pitchFamily="34" charset="0"/>
                <a:cs typeface="Calibri" pitchFamily="34" charset="0"/>
              </a:rPr>
              <a:t>struct</a:t>
            </a:r>
            <a:r>
              <a:rPr lang="en-US" sz="1800" dirty="0" smtClean="0">
                <a:latin typeface="Calibri" pitchFamily="34" charset="0"/>
                <a:cs typeface="Calibri" pitchFamily="34" charset="0"/>
              </a:rPr>
              <a:t> Student{</a:t>
            </a:r>
          </a:p>
          <a:p>
            <a:r>
              <a:rPr lang="en-US" sz="1800" dirty="0" smtClean="0">
                <a:latin typeface="Calibri" pitchFamily="34" charset="0"/>
                <a:cs typeface="Calibri" pitchFamily="34" charset="0"/>
              </a:rPr>
              <a:t>   string name;</a:t>
            </a:r>
          </a:p>
          <a:p>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int</a:t>
            </a:r>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stuRollNo</a:t>
            </a:r>
            <a:r>
              <a:rPr lang="en-US" sz="1800" dirty="0" smtClean="0">
                <a:latin typeface="Calibri" pitchFamily="34" charset="0"/>
                <a:cs typeface="Calibri" pitchFamily="34" charset="0"/>
              </a:rPr>
              <a:t>;</a:t>
            </a:r>
          </a:p>
          <a:p>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int</a:t>
            </a:r>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stuAge</a:t>
            </a:r>
            <a:r>
              <a:rPr lang="en-US" sz="1800" dirty="0" smtClean="0">
                <a:latin typeface="Calibri" pitchFamily="34" charset="0"/>
                <a:cs typeface="Calibri" pitchFamily="34" charset="0"/>
              </a:rPr>
              <a:t>;</a:t>
            </a:r>
          </a:p>
          <a:p>
            <a:r>
              <a:rPr lang="en-US" sz="1800" dirty="0" smtClean="0">
                <a:latin typeface="Calibri" pitchFamily="34" charset="0"/>
                <a:cs typeface="Calibri" pitchFamily="34" charset="0"/>
              </a:rPr>
              <a:t>};</a:t>
            </a:r>
            <a:endParaRPr lang="en-US" sz="1800" dirty="0" smtClean="0">
              <a:latin typeface="Calibri" pitchFamily="34" charset="0"/>
              <a:cs typeface="Calibri" pitchFamily="34" charset="0"/>
            </a:endParaRPr>
          </a:p>
        </p:txBody>
      </p:sp>
      <p:sp>
        <p:nvSpPr>
          <p:cNvPr id="8" name="Google Shape;99;p19">
            <a:extLst>
              <a:ext uri="{FF2B5EF4-FFF2-40B4-BE49-F238E27FC236}">
                <a16:creationId xmlns:a16="http://schemas.microsoft.com/office/drawing/2014/main" xmlns=""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Structure Example</a:t>
            </a:r>
            <a:endParaRPr lang="en-US"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3361038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93683"/>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endParaRPr lang="en" sz="1800" b="1" dirty="0" smtClean="0">
              <a:solidFill>
                <a:srgbClr val="FFFFFF"/>
              </a:solidFill>
              <a:latin typeface="Calibri" panose="020F0502020204030204" pitchFamily="34" charset="0"/>
              <a:cs typeface="Calibri" panose="020F0502020204030204" pitchFamily="34" charset="0"/>
            </a:endParaRPr>
          </a:p>
          <a:p>
            <a:r>
              <a:rPr lang="en" sz="2800" b="1" dirty="0" smtClean="0">
                <a:solidFill>
                  <a:srgbClr val="FFFFFF"/>
                </a:solidFill>
                <a:latin typeface="Calibri" panose="020F0502020204030204" pitchFamily="34" charset="0"/>
                <a:cs typeface="Calibri" panose="020F0502020204030204" pitchFamily="34" charset="0"/>
              </a:rPr>
              <a:t>Structure </a:t>
            </a:r>
            <a:r>
              <a:rPr lang="en" sz="2800" b="1" dirty="0" smtClean="0">
                <a:solidFill>
                  <a:srgbClr val="FFFFFF"/>
                </a:solidFill>
                <a:latin typeface="Calibri" panose="020F0502020204030204" pitchFamily="34" charset="0"/>
                <a:cs typeface="Calibri" panose="020F0502020204030204" pitchFamily="34" charset="0"/>
              </a:rPr>
              <a:t>Example</a:t>
            </a:r>
            <a:endParaRPr lang="en-US" sz="2800" b="1" dirty="0">
              <a:latin typeface="Calibri" panose="020F0502020204030204" pitchFamily="34" charset="0"/>
              <a:cs typeface="Calibri" panose="020F0502020204030204" pitchFamily="34" charset="0"/>
            </a:endParaRPr>
          </a:p>
        </p:txBody>
      </p:sp>
      <p:sp>
        <p:nvSpPr>
          <p:cNvPr id="100" name="Google Shape;100;p19"/>
          <p:cNvSpPr txBox="1"/>
          <p:nvPr/>
        </p:nvSpPr>
        <p:spPr>
          <a:xfrm>
            <a:off x="94468" y="811499"/>
            <a:ext cx="8952289" cy="4239625"/>
          </a:xfrm>
          <a:prstGeom prst="rect">
            <a:avLst/>
          </a:prstGeom>
          <a:noFill/>
          <a:ln>
            <a:noFill/>
          </a:ln>
        </p:spPr>
        <p:txBody>
          <a:bodyPr spcFirstLastPara="1" wrap="square" lIns="91425" tIns="91425" rIns="91425" bIns="91425" anchor="t" anchorCtr="0">
            <a:noAutofit/>
          </a:bodyPr>
          <a:lstStyle/>
          <a:p>
            <a:endParaRPr lang="en-US" sz="1800" dirty="0" smtClean="0">
              <a:latin typeface="Calibri" pitchFamily="34" charset="0"/>
              <a:cs typeface="Calibri" pitchFamily="34" charset="0"/>
            </a:endParaRPr>
          </a:p>
          <a:p>
            <a:r>
              <a:rPr lang="en-US" sz="1800" dirty="0" err="1" smtClean="0">
                <a:latin typeface="Calibri" pitchFamily="34" charset="0"/>
                <a:cs typeface="Calibri" pitchFamily="34" charset="0"/>
              </a:rPr>
              <a:t>int</a:t>
            </a:r>
            <a:r>
              <a:rPr lang="en-US" sz="1800" dirty="0" smtClean="0">
                <a:latin typeface="Calibri" pitchFamily="34" charset="0"/>
                <a:cs typeface="Calibri" pitchFamily="34" charset="0"/>
              </a:rPr>
              <a:t> </a:t>
            </a:r>
            <a:r>
              <a:rPr lang="en-US" sz="1800" dirty="0" smtClean="0">
                <a:latin typeface="Calibri" pitchFamily="34" charset="0"/>
                <a:cs typeface="Calibri" pitchFamily="34" charset="0"/>
              </a:rPr>
              <a:t>main(){</a:t>
            </a:r>
          </a:p>
          <a:p>
            <a:r>
              <a:rPr lang="en-US" sz="1800" dirty="0" smtClean="0">
                <a:latin typeface="Calibri" pitchFamily="34" charset="0"/>
                <a:cs typeface="Calibri" pitchFamily="34" charset="0"/>
              </a:rPr>
              <a:t>   Student s;</a:t>
            </a:r>
          </a:p>
          <a:p>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cout</a:t>
            </a:r>
            <a:r>
              <a:rPr lang="en-US" sz="1800" dirty="0" smtClean="0">
                <a:latin typeface="Calibri" pitchFamily="34" charset="0"/>
                <a:cs typeface="Calibri" pitchFamily="34" charset="0"/>
              </a:rPr>
              <a:t>&lt;&lt;"Enter Student Name: ";</a:t>
            </a:r>
          </a:p>
          <a:p>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cin</a:t>
            </a:r>
            <a:r>
              <a:rPr lang="en-US" sz="1800" dirty="0" smtClean="0">
                <a:latin typeface="Calibri" pitchFamily="34" charset="0"/>
                <a:cs typeface="Calibri" pitchFamily="34" charset="0"/>
              </a:rPr>
              <a:t>&gt;&gt;s.name;</a:t>
            </a:r>
          </a:p>
          <a:p>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cout</a:t>
            </a:r>
            <a:r>
              <a:rPr lang="en-US" sz="1800" dirty="0" smtClean="0">
                <a:latin typeface="Calibri" pitchFamily="34" charset="0"/>
                <a:cs typeface="Calibri" pitchFamily="34" charset="0"/>
              </a:rPr>
              <a:t>&lt;&lt;"</a:t>
            </a:r>
            <a:r>
              <a:rPr lang="en-US" sz="1800" dirty="0" err="1" smtClean="0">
                <a:latin typeface="Calibri" pitchFamily="34" charset="0"/>
                <a:cs typeface="Calibri" pitchFamily="34" charset="0"/>
              </a:rPr>
              <a:t>ENter</a:t>
            </a:r>
            <a:r>
              <a:rPr lang="en-US" sz="1800" dirty="0" smtClean="0">
                <a:latin typeface="Calibri" pitchFamily="34" charset="0"/>
                <a:cs typeface="Calibri" pitchFamily="34" charset="0"/>
              </a:rPr>
              <a:t> Student Roll No: ";</a:t>
            </a:r>
          </a:p>
          <a:p>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cin</a:t>
            </a:r>
            <a:r>
              <a:rPr lang="en-US" sz="1800" dirty="0" smtClean="0">
                <a:latin typeface="Calibri" pitchFamily="34" charset="0"/>
                <a:cs typeface="Calibri" pitchFamily="34" charset="0"/>
              </a:rPr>
              <a:t>&gt;&gt;</a:t>
            </a:r>
            <a:r>
              <a:rPr lang="en-US" sz="1800" dirty="0" err="1" smtClean="0">
                <a:latin typeface="Calibri" pitchFamily="34" charset="0"/>
                <a:cs typeface="Calibri" pitchFamily="34" charset="0"/>
              </a:rPr>
              <a:t>s.stuRollNo</a:t>
            </a:r>
            <a:r>
              <a:rPr lang="en-US" sz="1800" dirty="0" smtClean="0">
                <a:latin typeface="Calibri" pitchFamily="34" charset="0"/>
                <a:cs typeface="Calibri" pitchFamily="34" charset="0"/>
              </a:rPr>
              <a:t>;</a:t>
            </a:r>
          </a:p>
          <a:p>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cout</a:t>
            </a:r>
            <a:r>
              <a:rPr lang="en-US" sz="1800" dirty="0" smtClean="0">
                <a:latin typeface="Calibri" pitchFamily="34" charset="0"/>
                <a:cs typeface="Calibri" pitchFamily="34" charset="0"/>
              </a:rPr>
              <a:t>&lt;&lt;"Enter Student Age: ";</a:t>
            </a:r>
          </a:p>
          <a:p>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cin</a:t>
            </a:r>
            <a:r>
              <a:rPr lang="en-US" sz="1800" dirty="0" smtClean="0">
                <a:latin typeface="Calibri" pitchFamily="34" charset="0"/>
                <a:cs typeface="Calibri" pitchFamily="34" charset="0"/>
              </a:rPr>
              <a:t>&gt;&gt;</a:t>
            </a:r>
            <a:r>
              <a:rPr lang="en-US" sz="1800" dirty="0" err="1" smtClean="0">
                <a:latin typeface="Calibri" pitchFamily="34" charset="0"/>
                <a:cs typeface="Calibri" pitchFamily="34" charset="0"/>
              </a:rPr>
              <a:t>s.stuAge</a:t>
            </a:r>
            <a:r>
              <a:rPr lang="en-US" sz="1800" dirty="0" smtClean="0">
                <a:latin typeface="Calibri" pitchFamily="34" charset="0"/>
                <a:cs typeface="Calibri" pitchFamily="34" charset="0"/>
              </a:rPr>
              <a:t>;</a:t>
            </a:r>
          </a:p>
          <a:p>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cout</a:t>
            </a:r>
            <a:r>
              <a:rPr lang="en-US" sz="1800" dirty="0" smtClean="0">
                <a:latin typeface="Calibri" pitchFamily="34" charset="0"/>
                <a:cs typeface="Calibri" pitchFamily="34" charset="0"/>
              </a:rPr>
              <a:t>&lt;&lt;"Student Record:"&lt;&lt;</a:t>
            </a:r>
            <a:r>
              <a:rPr lang="en-US" sz="1800" dirty="0" err="1" smtClean="0">
                <a:latin typeface="Calibri" pitchFamily="34" charset="0"/>
                <a:cs typeface="Calibri" pitchFamily="34" charset="0"/>
              </a:rPr>
              <a:t>endl</a:t>
            </a:r>
            <a:r>
              <a:rPr lang="en-US" sz="1800" dirty="0" smtClean="0">
                <a:latin typeface="Calibri" pitchFamily="34" charset="0"/>
                <a:cs typeface="Calibri" pitchFamily="34" charset="0"/>
              </a:rPr>
              <a:t>;</a:t>
            </a:r>
          </a:p>
          <a:p>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cout</a:t>
            </a:r>
            <a:r>
              <a:rPr lang="en-US" sz="1800" dirty="0" smtClean="0">
                <a:latin typeface="Calibri" pitchFamily="34" charset="0"/>
                <a:cs typeface="Calibri" pitchFamily="34" charset="0"/>
              </a:rPr>
              <a:t>&lt;&lt;"Name: "&lt;&lt;s.name&lt;&lt;</a:t>
            </a:r>
            <a:r>
              <a:rPr lang="en-US" sz="1800" dirty="0" err="1" smtClean="0">
                <a:latin typeface="Calibri" pitchFamily="34" charset="0"/>
                <a:cs typeface="Calibri" pitchFamily="34" charset="0"/>
              </a:rPr>
              <a:t>endl</a:t>
            </a:r>
            <a:r>
              <a:rPr lang="en-US" sz="1800" dirty="0" smtClean="0">
                <a:latin typeface="Calibri" pitchFamily="34" charset="0"/>
                <a:cs typeface="Calibri" pitchFamily="34" charset="0"/>
              </a:rPr>
              <a:t>;</a:t>
            </a:r>
          </a:p>
          <a:p>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cout</a:t>
            </a:r>
            <a:r>
              <a:rPr lang="en-US" sz="1800" dirty="0" smtClean="0">
                <a:latin typeface="Calibri" pitchFamily="34" charset="0"/>
                <a:cs typeface="Calibri" pitchFamily="34" charset="0"/>
              </a:rPr>
              <a:t>&lt;&lt;"Roll No: "&lt;&lt;</a:t>
            </a:r>
            <a:r>
              <a:rPr lang="en-US" sz="1800" dirty="0" err="1" smtClean="0">
                <a:latin typeface="Calibri" pitchFamily="34" charset="0"/>
                <a:cs typeface="Calibri" pitchFamily="34" charset="0"/>
              </a:rPr>
              <a:t>s.stuRollNo</a:t>
            </a:r>
            <a:r>
              <a:rPr lang="en-US" sz="1800" dirty="0" smtClean="0">
                <a:latin typeface="Calibri" pitchFamily="34" charset="0"/>
                <a:cs typeface="Calibri" pitchFamily="34" charset="0"/>
              </a:rPr>
              <a:t>&lt;&lt;</a:t>
            </a:r>
            <a:r>
              <a:rPr lang="en-US" sz="1800" dirty="0" err="1" smtClean="0">
                <a:latin typeface="Calibri" pitchFamily="34" charset="0"/>
                <a:cs typeface="Calibri" pitchFamily="34" charset="0"/>
              </a:rPr>
              <a:t>endl</a:t>
            </a:r>
            <a:r>
              <a:rPr lang="en-US" sz="1800" dirty="0" smtClean="0">
                <a:latin typeface="Calibri" pitchFamily="34" charset="0"/>
                <a:cs typeface="Calibri" pitchFamily="34" charset="0"/>
              </a:rPr>
              <a:t>;</a:t>
            </a:r>
          </a:p>
          <a:p>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cout</a:t>
            </a:r>
            <a:r>
              <a:rPr lang="en-US" sz="1800" dirty="0" smtClean="0">
                <a:latin typeface="Calibri" pitchFamily="34" charset="0"/>
                <a:cs typeface="Calibri" pitchFamily="34" charset="0"/>
              </a:rPr>
              <a:t>&lt;&lt;"Age: "&lt;&lt;</a:t>
            </a:r>
            <a:r>
              <a:rPr lang="en-US" sz="1800" dirty="0" err="1" smtClean="0">
                <a:latin typeface="Calibri" pitchFamily="34" charset="0"/>
                <a:cs typeface="Calibri" pitchFamily="34" charset="0"/>
              </a:rPr>
              <a:t>s.stuAge</a:t>
            </a:r>
            <a:r>
              <a:rPr lang="en-US" sz="1800" dirty="0" smtClean="0">
                <a:latin typeface="Calibri" pitchFamily="34" charset="0"/>
                <a:cs typeface="Calibri" pitchFamily="34" charset="0"/>
              </a:rPr>
              <a:t>;</a:t>
            </a:r>
          </a:p>
          <a:p>
            <a:r>
              <a:rPr lang="en-US" sz="1800" dirty="0" smtClean="0">
                <a:latin typeface="Calibri" pitchFamily="34" charset="0"/>
                <a:cs typeface="Calibri" pitchFamily="34" charset="0"/>
              </a:rPr>
              <a:t>   return 0;</a:t>
            </a:r>
          </a:p>
          <a:p>
            <a:r>
              <a:rPr lang="en-US" sz="1800" dirty="0" smtClean="0">
                <a:latin typeface="Calibri" pitchFamily="34" charset="0"/>
                <a:cs typeface="Calibri" pitchFamily="34" charset="0"/>
              </a:rPr>
              <a:t>}</a:t>
            </a:r>
            <a:endParaRPr lang="en-US" sz="1800" dirty="0">
              <a:latin typeface="Calibri" pitchFamily="34" charset="0"/>
              <a:cs typeface="Calibri" pitchFamily="34" charset="0"/>
            </a:endParaRPr>
          </a:p>
        </p:txBody>
      </p:sp>
      <p:sp>
        <p:nvSpPr>
          <p:cNvPr id="8" name="Google Shape;99;p19">
            <a:extLst>
              <a:ext uri="{FF2B5EF4-FFF2-40B4-BE49-F238E27FC236}">
                <a16:creationId xmlns:a16="http://schemas.microsoft.com/office/drawing/2014/main" xmlns=""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lang="en-US"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4073905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499"/>
            <a:ext cx="8952289" cy="4239625"/>
          </a:xfrm>
          <a:prstGeom prst="rect">
            <a:avLst/>
          </a:prstGeom>
          <a:noFill/>
          <a:ln>
            <a:noFill/>
          </a:ln>
        </p:spPr>
        <p:txBody>
          <a:bodyPr spcFirstLastPara="1" wrap="square" lIns="91425" tIns="91425" rIns="91425" bIns="91425" anchor="t" anchorCtr="0">
            <a:noAutofit/>
          </a:bodyPr>
          <a:lstStyle/>
          <a:p>
            <a:endParaRPr lang="en-US" sz="1800" dirty="0" smtClean="0">
              <a:latin typeface="Calibri" pitchFamily="34" charset="0"/>
              <a:cs typeface="Calibri" pitchFamily="34" charset="0"/>
            </a:endParaRPr>
          </a:p>
          <a:p>
            <a:r>
              <a:rPr lang="en-US" sz="1800" dirty="0" smtClean="0">
                <a:latin typeface="Calibri" pitchFamily="34" charset="0"/>
                <a:cs typeface="Calibri" pitchFamily="34" charset="0"/>
              </a:rPr>
              <a:t> </a:t>
            </a:r>
          </a:p>
          <a:p>
            <a:r>
              <a:rPr lang="en-US" sz="1800" dirty="0" smtClean="0">
                <a:latin typeface="Calibri" pitchFamily="34" charset="0"/>
                <a:cs typeface="Calibri" pitchFamily="34" charset="0"/>
              </a:rPr>
              <a:t>Enumerated type (enumeration) is a user-defined data type which can be assigned some limited values. These values are defined by the programmer at the time of declaring the enumerated type.</a:t>
            </a:r>
          </a:p>
          <a:p>
            <a:r>
              <a:rPr lang="en-US" sz="1800" dirty="0" smtClean="0">
                <a:latin typeface="Calibri" pitchFamily="34" charset="0"/>
                <a:cs typeface="Calibri" pitchFamily="34" charset="0"/>
              </a:rPr>
              <a:t>When we assign a float value in a character value then compiler generates an error in the same way if we try to assign any other value to the enumerated data types the compiler generates an error. Enumerator types of values are also known as enumerators. It is also assigned by zero the same as the array. It can also be used with switch statements.</a:t>
            </a:r>
            <a:endParaRPr lang="en-US" sz="1800" dirty="0">
              <a:latin typeface="Calibri" pitchFamily="34" charset="0"/>
              <a:cs typeface="Calibri" pitchFamily="34" charset="0"/>
            </a:endParaRPr>
          </a:p>
        </p:txBody>
      </p:sp>
      <p:sp>
        <p:nvSpPr>
          <p:cNvPr id="6" name="Google Shape;99;p19">
            <a:extLst>
              <a:ext uri="{FF2B5EF4-FFF2-40B4-BE49-F238E27FC236}">
                <a16:creationId xmlns:a16="http://schemas.microsoft.com/office/drawing/2014/main" xmlns="" id="{BDBC4846-0EA9-43C8-95E4-8580C5E0873E}"/>
              </a:ext>
            </a:extLst>
          </p:cNvPr>
          <p:cNvSpPr txBox="1">
            <a:spLocks/>
          </p:cNvSpPr>
          <p:nvPr/>
        </p:nvSpPr>
        <p:spPr>
          <a:xfrm>
            <a:off x="542100" y="2447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Enum</a:t>
            </a:r>
            <a:endParaRPr lang="en-US"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34606889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499"/>
            <a:ext cx="8952289" cy="4239625"/>
          </a:xfrm>
          <a:prstGeom prst="rect">
            <a:avLst/>
          </a:prstGeom>
          <a:noFill/>
          <a:ln>
            <a:noFill/>
          </a:ln>
        </p:spPr>
        <p:txBody>
          <a:bodyPr spcFirstLastPara="1" wrap="square" lIns="91425" tIns="91425" rIns="91425" bIns="91425" anchor="t" anchorCtr="0">
            <a:noAutofit/>
          </a:bodyPr>
          <a:lstStyle/>
          <a:p>
            <a:endParaRPr lang="en-US" sz="1800" dirty="0" smtClean="0">
              <a:latin typeface="Calibri" pitchFamily="34" charset="0"/>
              <a:cs typeface="Calibri" pitchFamily="34" charset="0"/>
            </a:endParaRPr>
          </a:p>
          <a:p>
            <a:r>
              <a:rPr lang="en-US" sz="1800" dirty="0" smtClean="0">
                <a:latin typeface="Calibri" pitchFamily="34" charset="0"/>
                <a:cs typeface="Calibri" pitchFamily="34" charset="0"/>
              </a:rPr>
              <a:t>#</a:t>
            </a:r>
            <a:r>
              <a:rPr lang="en-US" sz="1800" dirty="0" smtClean="0">
                <a:latin typeface="Calibri" pitchFamily="34" charset="0"/>
                <a:cs typeface="Calibri" pitchFamily="34" charset="0"/>
              </a:rPr>
              <a:t>include &lt;</a:t>
            </a:r>
            <a:r>
              <a:rPr lang="en-US" sz="1800" dirty="0" err="1" smtClean="0">
                <a:latin typeface="Calibri" pitchFamily="34" charset="0"/>
                <a:cs typeface="Calibri" pitchFamily="34" charset="0"/>
              </a:rPr>
              <a:t>iostream</a:t>
            </a:r>
            <a:r>
              <a:rPr lang="en-US" sz="1800" dirty="0" smtClean="0">
                <a:latin typeface="Calibri" pitchFamily="34" charset="0"/>
                <a:cs typeface="Calibri" pitchFamily="34" charset="0"/>
              </a:rPr>
              <a:t>&gt;</a:t>
            </a:r>
          </a:p>
          <a:p>
            <a:r>
              <a:rPr lang="en-US" sz="1800" dirty="0" smtClean="0">
                <a:latin typeface="Calibri" pitchFamily="34" charset="0"/>
                <a:cs typeface="Calibri" pitchFamily="34" charset="0"/>
              </a:rPr>
              <a:t>using namespace std</a:t>
            </a:r>
            <a:r>
              <a:rPr lang="en-US" sz="1800" dirty="0" smtClean="0">
                <a:latin typeface="Calibri" pitchFamily="34" charset="0"/>
                <a:cs typeface="Calibri" pitchFamily="34" charset="0"/>
              </a:rPr>
              <a:t>;</a:t>
            </a:r>
          </a:p>
          <a:p>
            <a:endParaRPr lang="en-US" sz="1800" dirty="0" smtClean="0">
              <a:latin typeface="Calibri" pitchFamily="34" charset="0"/>
              <a:cs typeface="Calibri" pitchFamily="34" charset="0"/>
            </a:endParaRPr>
          </a:p>
          <a:p>
            <a:r>
              <a:rPr lang="en-US" sz="1800" dirty="0" err="1" smtClean="0">
                <a:latin typeface="Calibri" pitchFamily="34" charset="0"/>
                <a:cs typeface="Calibri" pitchFamily="34" charset="0"/>
              </a:rPr>
              <a:t>enum</a:t>
            </a:r>
            <a:r>
              <a:rPr lang="en-US" sz="1800" dirty="0" smtClean="0">
                <a:latin typeface="Calibri" pitchFamily="34" charset="0"/>
                <a:cs typeface="Calibri" pitchFamily="34" charset="0"/>
              </a:rPr>
              <a:t> direction {East, West, North, South</a:t>
            </a:r>
            <a:r>
              <a:rPr lang="en-US" sz="1800" dirty="0" smtClean="0">
                <a:latin typeface="Calibri" pitchFamily="34" charset="0"/>
                <a:cs typeface="Calibri" pitchFamily="34" charset="0"/>
              </a:rPr>
              <a:t>};</a:t>
            </a:r>
          </a:p>
          <a:p>
            <a:endParaRPr lang="en-US" sz="1800" dirty="0" smtClean="0">
              <a:latin typeface="Calibri" pitchFamily="34" charset="0"/>
              <a:cs typeface="Calibri" pitchFamily="34" charset="0"/>
            </a:endParaRPr>
          </a:p>
          <a:p>
            <a:r>
              <a:rPr lang="en-US" sz="1800" dirty="0" err="1" smtClean="0">
                <a:latin typeface="Calibri" pitchFamily="34" charset="0"/>
                <a:cs typeface="Calibri" pitchFamily="34" charset="0"/>
              </a:rPr>
              <a:t>int</a:t>
            </a:r>
            <a:r>
              <a:rPr lang="en-US" sz="1800" dirty="0" smtClean="0">
                <a:latin typeface="Calibri" pitchFamily="34" charset="0"/>
                <a:cs typeface="Calibri" pitchFamily="34" charset="0"/>
              </a:rPr>
              <a:t> main</a:t>
            </a:r>
            <a:r>
              <a:rPr lang="en-US" sz="1800" dirty="0" smtClean="0">
                <a:latin typeface="Calibri" pitchFamily="34" charset="0"/>
                <a:cs typeface="Calibri" pitchFamily="34" charset="0"/>
              </a:rPr>
              <a:t>(){</a:t>
            </a:r>
          </a:p>
          <a:p>
            <a:endParaRPr lang="en-US" sz="1800" dirty="0" smtClean="0">
              <a:latin typeface="Calibri" pitchFamily="34" charset="0"/>
              <a:cs typeface="Calibri" pitchFamily="34" charset="0"/>
            </a:endParaRPr>
          </a:p>
          <a:p>
            <a:r>
              <a:rPr lang="en-US" sz="1800" dirty="0" smtClean="0">
                <a:latin typeface="Calibri" pitchFamily="34" charset="0"/>
                <a:cs typeface="Calibri" pitchFamily="34" charset="0"/>
              </a:rPr>
              <a:t>   direction dir;</a:t>
            </a:r>
          </a:p>
          <a:p>
            <a:r>
              <a:rPr lang="en-US" sz="1800" dirty="0" smtClean="0">
                <a:latin typeface="Calibri" pitchFamily="34" charset="0"/>
                <a:cs typeface="Calibri" pitchFamily="34" charset="0"/>
              </a:rPr>
              <a:t>   dir = South; </a:t>
            </a:r>
          </a:p>
          <a:p>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cout</a:t>
            </a:r>
            <a:r>
              <a:rPr lang="en-US" sz="1800" dirty="0" smtClean="0">
                <a:latin typeface="Calibri" pitchFamily="34" charset="0"/>
                <a:cs typeface="Calibri" pitchFamily="34" charset="0"/>
              </a:rPr>
              <a:t>&lt;&lt;dir;   </a:t>
            </a:r>
          </a:p>
          <a:p>
            <a:r>
              <a:rPr lang="en-US" sz="1800" dirty="0" smtClean="0">
                <a:latin typeface="Calibri" pitchFamily="34" charset="0"/>
                <a:cs typeface="Calibri" pitchFamily="34" charset="0"/>
              </a:rPr>
              <a:t>   return 0;</a:t>
            </a:r>
          </a:p>
          <a:p>
            <a:r>
              <a:rPr lang="en-US" sz="1800" dirty="0" smtClean="0">
                <a:latin typeface="Calibri" pitchFamily="34" charset="0"/>
                <a:cs typeface="Calibri" pitchFamily="34" charset="0"/>
              </a:rPr>
              <a:t>}</a:t>
            </a:r>
            <a:endParaRPr lang="en-US" sz="1800" dirty="0">
              <a:latin typeface="Calibri" pitchFamily="34" charset="0"/>
              <a:cs typeface="Calibri" pitchFamily="34" charset="0"/>
            </a:endParaRPr>
          </a:p>
        </p:txBody>
      </p:sp>
      <p:sp>
        <p:nvSpPr>
          <p:cNvPr id="6" name="Google Shape;99;p19">
            <a:extLst>
              <a:ext uri="{FF2B5EF4-FFF2-40B4-BE49-F238E27FC236}">
                <a16:creationId xmlns:a16="http://schemas.microsoft.com/office/drawing/2014/main" xmlns="" id="{BDBC4846-0EA9-43C8-95E4-8580C5E0873E}"/>
              </a:ext>
            </a:extLst>
          </p:cNvPr>
          <p:cNvSpPr txBox="1">
            <a:spLocks/>
          </p:cNvSpPr>
          <p:nvPr/>
        </p:nvSpPr>
        <p:spPr>
          <a:xfrm>
            <a:off x="542100" y="2447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Enum</a:t>
            </a:r>
            <a:endParaRPr lang="en-US"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34606889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499"/>
            <a:ext cx="8952289" cy="4239625"/>
          </a:xfrm>
          <a:prstGeom prst="rect">
            <a:avLst/>
          </a:prstGeom>
          <a:noFill/>
          <a:ln>
            <a:noFill/>
          </a:ln>
        </p:spPr>
        <p:txBody>
          <a:bodyPr spcFirstLastPara="1" wrap="square" lIns="91425" tIns="91425" rIns="91425" bIns="91425" anchor="t" anchorCtr="0">
            <a:noAutofit/>
          </a:bodyPr>
          <a:lstStyle/>
          <a:p>
            <a:r>
              <a:rPr lang="en-US" sz="1800" dirty="0" smtClean="0">
                <a:latin typeface="Calibri" pitchFamily="34" charset="0"/>
                <a:cs typeface="Calibri" pitchFamily="34" charset="0"/>
              </a:rPr>
              <a:t> #</a:t>
            </a:r>
            <a:r>
              <a:rPr lang="en-US" sz="1800" dirty="0" smtClean="0">
                <a:latin typeface="Calibri" pitchFamily="34" charset="0"/>
                <a:cs typeface="Calibri" pitchFamily="34" charset="0"/>
              </a:rPr>
              <a:t>include &lt;bits/</a:t>
            </a:r>
            <a:r>
              <a:rPr lang="en-US" sz="1800" dirty="0" err="1" smtClean="0">
                <a:latin typeface="Calibri" pitchFamily="34" charset="0"/>
                <a:cs typeface="Calibri" pitchFamily="34" charset="0"/>
              </a:rPr>
              <a:t>stdc</a:t>
            </a:r>
            <a:r>
              <a:rPr lang="en-US" sz="1800" dirty="0" smtClean="0">
                <a:latin typeface="Calibri" pitchFamily="34" charset="0"/>
                <a:cs typeface="Calibri" pitchFamily="34" charset="0"/>
              </a:rPr>
              <a:t>++.h&gt;</a:t>
            </a:r>
          </a:p>
          <a:p>
            <a:r>
              <a:rPr lang="en-US" sz="1800" dirty="0" smtClean="0">
                <a:latin typeface="Calibri" pitchFamily="34" charset="0"/>
                <a:cs typeface="Calibri" pitchFamily="34" charset="0"/>
              </a:rPr>
              <a:t>using namespace std;</a:t>
            </a:r>
          </a:p>
          <a:p>
            <a:r>
              <a:rPr lang="en-US" sz="1800" dirty="0" smtClean="0">
                <a:latin typeface="Calibri" pitchFamily="34" charset="0"/>
                <a:cs typeface="Calibri" pitchFamily="34" charset="0"/>
              </a:rPr>
              <a:t> </a:t>
            </a:r>
          </a:p>
          <a:p>
            <a:r>
              <a:rPr lang="en-US" sz="1800" dirty="0" err="1" smtClean="0">
                <a:latin typeface="Calibri" pitchFamily="34" charset="0"/>
                <a:cs typeface="Calibri" pitchFamily="34" charset="0"/>
              </a:rPr>
              <a:t>e</a:t>
            </a:r>
            <a:r>
              <a:rPr lang="en-US" sz="1800" dirty="0" err="1" smtClean="0">
                <a:latin typeface="Calibri" pitchFamily="34" charset="0"/>
                <a:cs typeface="Calibri" pitchFamily="34" charset="0"/>
              </a:rPr>
              <a:t>num</a:t>
            </a:r>
            <a:r>
              <a:rPr lang="en-US" sz="1800" dirty="0" smtClean="0">
                <a:latin typeface="Calibri" pitchFamily="34" charset="0"/>
                <a:cs typeface="Calibri" pitchFamily="34" charset="0"/>
              </a:rPr>
              <a:t>  </a:t>
            </a:r>
            <a:r>
              <a:rPr lang="en-US" sz="1800" dirty="0" smtClean="0">
                <a:latin typeface="Calibri" pitchFamily="34" charset="0"/>
                <a:cs typeface="Calibri" pitchFamily="34" charset="0"/>
              </a:rPr>
              <a:t>year </a:t>
            </a:r>
            <a:r>
              <a:rPr lang="en-US" sz="1800" dirty="0" smtClean="0">
                <a:latin typeface="Calibri" pitchFamily="34" charset="0"/>
                <a:cs typeface="Calibri" pitchFamily="34" charset="0"/>
              </a:rPr>
              <a:t>{</a:t>
            </a:r>
            <a:r>
              <a:rPr lang="en-US" sz="1800" dirty="0" err="1" smtClean="0">
                <a:latin typeface="Calibri" pitchFamily="34" charset="0"/>
                <a:cs typeface="Calibri" pitchFamily="34" charset="0"/>
              </a:rPr>
              <a:t>Jan,Feb,Mar,Apr,May,Jun,Jul,Aug,Sep,Oct,Nov,Dec</a:t>
            </a:r>
            <a:r>
              <a:rPr lang="en-US" sz="1800" dirty="0" smtClean="0">
                <a:latin typeface="Calibri" pitchFamily="34" charset="0"/>
                <a:cs typeface="Calibri" pitchFamily="34" charset="0"/>
              </a:rPr>
              <a:t>};</a:t>
            </a:r>
            <a:endParaRPr lang="en-US" sz="1800" dirty="0" smtClean="0">
              <a:latin typeface="Calibri" pitchFamily="34" charset="0"/>
              <a:cs typeface="Calibri" pitchFamily="34" charset="0"/>
            </a:endParaRPr>
          </a:p>
          <a:p>
            <a:r>
              <a:rPr lang="en-US" sz="1800" dirty="0" smtClean="0">
                <a:latin typeface="Calibri" pitchFamily="34" charset="0"/>
                <a:cs typeface="Calibri" pitchFamily="34" charset="0"/>
              </a:rPr>
              <a:t> </a:t>
            </a:r>
          </a:p>
          <a:p>
            <a:r>
              <a:rPr lang="en-US" sz="1800" dirty="0" err="1" smtClean="0">
                <a:latin typeface="Calibri" pitchFamily="34" charset="0"/>
                <a:cs typeface="Calibri" pitchFamily="34" charset="0"/>
              </a:rPr>
              <a:t>int</a:t>
            </a:r>
            <a:r>
              <a:rPr lang="en-US" sz="1800" dirty="0" smtClean="0">
                <a:latin typeface="Calibri" pitchFamily="34" charset="0"/>
                <a:cs typeface="Calibri" pitchFamily="34" charset="0"/>
              </a:rPr>
              <a:t> </a:t>
            </a:r>
            <a:r>
              <a:rPr lang="en-US" sz="1800" dirty="0" smtClean="0">
                <a:latin typeface="Calibri" pitchFamily="34" charset="0"/>
                <a:cs typeface="Calibri" pitchFamily="34" charset="0"/>
              </a:rPr>
              <a:t>main()</a:t>
            </a:r>
          </a:p>
          <a:p>
            <a:r>
              <a:rPr lang="en-US" sz="1800" dirty="0" smtClean="0">
                <a:latin typeface="Calibri" pitchFamily="34" charset="0"/>
                <a:cs typeface="Calibri" pitchFamily="34" charset="0"/>
              </a:rPr>
              <a:t>{</a:t>
            </a:r>
          </a:p>
          <a:p>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int</a:t>
            </a:r>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i</a:t>
            </a:r>
            <a:r>
              <a:rPr lang="en-US" sz="1800" dirty="0" smtClean="0">
                <a:latin typeface="Calibri" pitchFamily="34" charset="0"/>
                <a:cs typeface="Calibri" pitchFamily="34" charset="0"/>
              </a:rPr>
              <a:t>;</a:t>
            </a:r>
          </a:p>
          <a:p>
            <a:r>
              <a:rPr lang="en-US" sz="1800" dirty="0" smtClean="0">
                <a:latin typeface="Calibri" pitchFamily="34" charset="0"/>
                <a:cs typeface="Calibri" pitchFamily="34" charset="0"/>
              </a:rPr>
              <a:t> </a:t>
            </a:r>
          </a:p>
          <a:p>
            <a:r>
              <a:rPr lang="en-US" sz="1800" dirty="0" smtClean="0">
                <a:latin typeface="Calibri" pitchFamily="34" charset="0"/>
                <a:cs typeface="Calibri" pitchFamily="34" charset="0"/>
              </a:rPr>
              <a:t>	// Traversing the year </a:t>
            </a:r>
            <a:r>
              <a:rPr lang="en-US" sz="1800" dirty="0" err="1" smtClean="0">
                <a:latin typeface="Calibri" pitchFamily="34" charset="0"/>
                <a:cs typeface="Calibri" pitchFamily="34" charset="0"/>
              </a:rPr>
              <a:t>enum</a:t>
            </a:r>
            <a:endParaRPr lang="en-US" sz="1800" dirty="0" smtClean="0">
              <a:latin typeface="Calibri" pitchFamily="34" charset="0"/>
              <a:cs typeface="Calibri" pitchFamily="34" charset="0"/>
            </a:endParaRPr>
          </a:p>
          <a:p>
            <a:r>
              <a:rPr lang="en-US" sz="1800" dirty="0" smtClean="0">
                <a:latin typeface="Calibri" pitchFamily="34" charset="0"/>
                <a:cs typeface="Calibri" pitchFamily="34" charset="0"/>
              </a:rPr>
              <a:t>	for (</a:t>
            </a:r>
            <a:r>
              <a:rPr lang="en-US" sz="1800" dirty="0" err="1" smtClean="0">
                <a:latin typeface="Calibri" pitchFamily="34" charset="0"/>
                <a:cs typeface="Calibri" pitchFamily="34" charset="0"/>
              </a:rPr>
              <a:t>i</a:t>
            </a:r>
            <a:r>
              <a:rPr lang="en-US" sz="1800" dirty="0" smtClean="0">
                <a:latin typeface="Calibri" pitchFamily="34" charset="0"/>
                <a:cs typeface="Calibri" pitchFamily="34" charset="0"/>
              </a:rPr>
              <a:t> = Jan; </a:t>
            </a:r>
            <a:r>
              <a:rPr lang="en-US" sz="1800" dirty="0" err="1" smtClean="0">
                <a:latin typeface="Calibri" pitchFamily="34" charset="0"/>
                <a:cs typeface="Calibri" pitchFamily="34" charset="0"/>
              </a:rPr>
              <a:t>i</a:t>
            </a:r>
            <a:r>
              <a:rPr lang="en-US" sz="1800" dirty="0" smtClean="0">
                <a:latin typeface="Calibri" pitchFamily="34" charset="0"/>
                <a:cs typeface="Calibri" pitchFamily="34" charset="0"/>
              </a:rPr>
              <a:t> &lt;= Dec; </a:t>
            </a:r>
            <a:r>
              <a:rPr lang="en-US" sz="1800" dirty="0" err="1" smtClean="0">
                <a:latin typeface="Calibri" pitchFamily="34" charset="0"/>
                <a:cs typeface="Calibri" pitchFamily="34" charset="0"/>
              </a:rPr>
              <a:t>i</a:t>
            </a:r>
            <a:r>
              <a:rPr lang="en-US" sz="1800" dirty="0" smtClean="0">
                <a:latin typeface="Calibri" pitchFamily="34" charset="0"/>
                <a:cs typeface="Calibri" pitchFamily="34" charset="0"/>
              </a:rPr>
              <a:t>++)</a:t>
            </a:r>
          </a:p>
          <a:p>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cout</a:t>
            </a:r>
            <a:r>
              <a:rPr lang="en-US" sz="1800" dirty="0" smtClean="0">
                <a:latin typeface="Calibri" pitchFamily="34" charset="0"/>
                <a:cs typeface="Calibri" pitchFamily="34" charset="0"/>
              </a:rPr>
              <a:t> &lt;&lt; </a:t>
            </a:r>
            <a:r>
              <a:rPr lang="en-US" sz="1800" dirty="0" err="1" smtClean="0">
                <a:latin typeface="Calibri" pitchFamily="34" charset="0"/>
                <a:cs typeface="Calibri" pitchFamily="34" charset="0"/>
              </a:rPr>
              <a:t>i</a:t>
            </a:r>
            <a:r>
              <a:rPr lang="en-US" sz="1800" dirty="0" smtClean="0">
                <a:latin typeface="Calibri" pitchFamily="34" charset="0"/>
                <a:cs typeface="Calibri" pitchFamily="34" charset="0"/>
              </a:rPr>
              <a:t> &lt;&lt; " ";</a:t>
            </a:r>
          </a:p>
          <a:p>
            <a:r>
              <a:rPr lang="en-US" sz="1800" dirty="0" smtClean="0">
                <a:latin typeface="Calibri" pitchFamily="34" charset="0"/>
                <a:cs typeface="Calibri" pitchFamily="34" charset="0"/>
              </a:rPr>
              <a:t> </a:t>
            </a:r>
          </a:p>
          <a:p>
            <a:r>
              <a:rPr lang="en-US" sz="1800" dirty="0" smtClean="0">
                <a:latin typeface="Calibri" pitchFamily="34" charset="0"/>
                <a:cs typeface="Calibri" pitchFamily="34" charset="0"/>
              </a:rPr>
              <a:t>	return 0;</a:t>
            </a:r>
          </a:p>
          <a:p>
            <a:r>
              <a:rPr lang="en-US" sz="1800" dirty="0" smtClean="0">
                <a:latin typeface="Calibri" pitchFamily="34" charset="0"/>
                <a:cs typeface="Calibri" pitchFamily="34" charset="0"/>
              </a:rPr>
              <a:t>}</a:t>
            </a:r>
          </a:p>
          <a:p>
            <a:endParaRPr lang="en-US" sz="1800" dirty="0">
              <a:latin typeface="Calibri" pitchFamily="34" charset="0"/>
              <a:cs typeface="Calibri" pitchFamily="34" charset="0"/>
            </a:endParaRPr>
          </a:p>
        </p:txBody>
      </p:sp>
      <p:sp>
        <p:nvSpPr>
          <p:cNvPr id="6" name="Google Shape;99;p19">
            <a:extLst>
              <a:ext uri="{FF2B5EF4-FFF2-40B4-BE49-F238E27FC236}">
                <a16:creationId xmlns:a16="http://schemas.microsoft.com/office/drawing/2014/main" xmlns="" id="{BDBC4846-0EA9-43C8-95E4-8580C5E0873E}"/>
              </a:ext>
            </a:extLst>
          </p:cNvPr>
          <p:cNvSpPr txBox="1">
            <a:spLocks/>
          </p:cNvSpPr>
          <p:nvPr/>
        </p:nvSpPr>
        <p:spPr>
          <a:xfrm>
            <a:off x="542100" y="2447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Enum</a:t>
            </a:r>
            <a:endParaRPr lang="en-US"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34606889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499"/>
            <a:ext cx="8952289" cy="4239625"/>
          </a:xfrm>
          <a:prstGeom prst="rect">
            <a:avLst/>
          </a:prstGeom>
          <a:noFill/>
          <a:ln>
            <a:noFill/>
          </a:ln>
        </p:spPr>
        <p:txBody>
          <a:bodyPr spcFirstLastPara="1" wrap="square" lIns="91425" tIns="91425" rIns="91425" bIns="91425" anchor="t" anchorCtr="0">
            <a:noAutofit/>
          </a:bodyPr>
          <a:lstStyle/>
          <a:p>
            <a:r>
              <a:rPr lang="en-US" sz="1800" dirty="0" smtClean="0">
                <a:latin typeface="Calibri" pitchFamily="34" charset="0"/>
                <a:cs typeface="Calibri" pitchFamily="34" charset="0"/>
              </a:rPr>
              <a:t>#include &lt;</a:t>
            </a:r>
            <a:r>
              <a:rPr lang="en-US" sz="1800" dirty="0" err="1" smtClean="0">
                <a:latin typeface="Calibri" pitchFamily="34" charset="0"/>
                <a:cs typeface="Calibri" pitchFamily="34" charset="0"/>
              </a:rPr>
              <a:t>iostream</a:t>
            </a:r>
            <a:r>
              <a:rPr lang="en-US" sz="1800" dirty="0" smtClean="0">
                <a:latin typeface="Calibri" pitchFamily="34" charset="0"/>
                <a:cs typeface="Calibri" pitchFamily="34" charset="0"/>
              </a:rPr>
              <a:t>&gt;</a:t>
            </a:r>
          </a:p>
          <a:p>
            <a:r>
              <a:rPr lang="en-US" sz="1800" dirty="0" smtClean="0">
                <a:latin typeface="Calibri" pitchFamily="34" charset="0"/>
                <a:cs typeface="Calibri" pitchFamily="34" charset="0"/>
              </a:rPr>
              <a:t> </a:t>
            </a:r>
          </a:p>
          <a:p>
            <a:r>
              <a:rPr lang="en-US" sz="1800" dirty="0" smtClean="0">
                <a:latin typeface="Calibri" pitchFamily="34" charset="0"/>
                <a:cs typeface="Calibri" pitchFamily="34" charset="0"/>
              </a:rPr>
              <a:t>using namespace std;</a:t>
            </a:r>
          </a:p>
          <a:p>
            <a:r>
              <a:rPr lang="en-US" sz="1800" dirty="0" smtClean="0">
                <a:latin typeface="Calibri" pitchFamily="34" charset="0"/>
                <a:cs typeface="Calibri" pitchFamily="34" charset="0"/>
              </a:rPr>
              <a:t> </a:t>
            </a:r>
          </a:p>
          <a:p>
            <a:r>
              <a:rPr lang="en-US" sz="1800" dirty="0" err="1" smtClean="0">
                <a:latin typeface="Calibri" pitchFamily="34" charset="0"/>
                <a:cs typeface="Calibri" pitchFamily="34" charset="0"/>
              </a:rPr>
              <a:t>struct</a:t>
            </a:r>
            <a:r>
              <a:rPr lang="en-US" sz="1800" dirty="0" smtClean="0">
                <a:latin typeface="Calibri" pitchFamily="34" charset="0"/>
                <a:cs typeface="Calibri" pitchFamily="34" charset="0"/>
              </a:rPr>
              <a:t> student1 {         // defining a </a:t>
            </a:r>
            <a:r>
              <a:rPr lang="en-US" sz="1800" dirty="0" err="1" smtClean="0">
                <a:latin typeface="Calibri" pitchFamily="34" charset="0"/>
                <a:cs typeface="Calibri" pitchFamily="34" charset="0"/>
              </a:rPr>
              <a:t>struct</a:t>
            </a:r>
            <a:endParaRPr lang="en-US" sz="1800" dirty="0" smtClean="0">
              <a:latin typeface="Calibri" pitchFamily="34" charset="0"/>
              <a:cs typeface="Calibri" pitchFamily="34" charset="0"/>
            </a:endParaRPr>
          </a:p>
          <a:p>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int</a:t>
            </a:r>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roll_no</a:t>
            </a:r>
            <a:r>
              <a:rPr lang="en-US" sz="1800" dirty="0" smtClean="0">
                <a:latin typeface="Calibri" pitchFamily="34" charset="0"/>
                <a:cs typeface="Calibri" pitchFamily="34" charset="0"/>
              </a:rPr>
              <a:t>;</a:t>
            </a:r>
          </a:p>
          <a:p>
            <a:r>
              <a:rPr lang="en-US" sz="1800" dirty="0" smtClean="0">
                <a:latin typeface="Calibri" pitchFamily="34" charset="0"/>
                <a:cs typeface="Calibri" pitchFamily="34" charset="0"/>
              </a:rPr>
              <a:t>  	char name[40];</a:t>
            </a:r>
          </a:p>
          <a:p>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int</a:t>
            </a:r>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phone_number</a:t>
            </a:r>
            <a:r>
              <a:rPr lang="en-US" sz="1800" dirty="0" smtClean="0">
                <a:latin typeface="Calibri" pitchFamily="34" charset="0"/>
                <a:cs typeface="Calibri" pitchFamily="34" charset="0"/>
              </a:rPr>
              <a:t>;</a:t>
            </a:r>
          </a:p>
          <a:p>
            <a:r>
              <a:rPr lang="en-US" sz="1800" dirty="0" smtClean="0">
                <a:latin typeface="Calibri" pitchFamily="34" charset="0"/>
                <a:cs typeface="Calibri" pitchFamily="34" charset="0"/>
              </a:rPr>
              <a:t>};</a:t>
            </a:r>
          </a:p>
          <a:p>
            <a:r>
              <a:rPr lang="en-US" sz="1800" dirty="0" smtClean="0">
                <a:latin typeface="Calibri" pitchFamily="34" charset="0"/>
                <a:cs typeface="Calibri" pitchFamily="34" charset="0"/>
              </a:rPr>
              <a:t> </a:t>
            </a:r>
          </a:p>
          <a:p>
            <a:r>
              <a:rPr lang="en-US" sz="1800" dirty="0" smtClean="0">
                <a:latin typeface="Calibri" pitchFamily="34" charset="0"/>
                <a:cs typeface="Calibri" pitchFamily="34" charset="0"/>
              </a:rPr>
              <a:t>union student2 {          // defining a union</a:t>
            </a:r>
          </a:p>
          <a:p>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int</a:t>
            </a:r>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roll_no</a:t>
            </a:r>
            <a:r>
              <a:rPr lang="en-US" sz="1800" dirty="0" smtClean="0">
                <a:latin typeface="Calibri" pitchFamily="34" charset="0"/>
                <a:cs typeface="Calibri" pitchFamily="34" charset="0"/>
              </a:rPr>
              <a:t>;</a:t>
            </a:r>
          </a:p>
          <a:p>
            <a:r>
              <a:rPr lang="en-US" sz="1800" dirty="0" smtClean="0">
                <a:latin typeface="Calibri" pitchFamily="34" charset="0"/>
                <a:cs typeface="Calibri" pitchFamily="34" charset="0"/>
              </a:rPr>
              <a:t>  	char name[40];</a:t>
            </a:r>
          </a:p>
          <a:p>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int</a:t>
            </a:r>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phone_number</a:t>
            </a:r>
            <a:r>
              <a:rPr lang="en-US" sz="1800" dirty="0" smtClean="0">
                <a:latin typeface="Calibri" pitchFamily="34" charset="0"/>
                <a:cs typeface="Calibri" pitchFamily="34" charset="0"/>
              </a:rPr>
              <a:t>;</a:t>
            </a:r>
          </a:p>
          <a:p>
            <a:r>
              <a:rPr lang="en-US" sz="1800" dirty="0" smtClean="0">
                <a:latin typeface="Calibri" pitchFamily="34" charset="0"/>
                <a:cs typeface="Calibri" pitchFamily="34" charset="0"/>
              </a:rPr>
              <a:t>};</a:t>
            </a:r>
            <a:endParaRPr lang="en-US" sz="1800" dirty="0" smtClean="0">
              <a:latin typeface="Calibri" pitchFamily="34" charset="0"/>
              <a:cs typeface="Calibri" pitchFamily="34" charset="0"/>
            </a:endParaRPr>
          </a:p>
        </p:txBody>
      </p:sp>
      <p:sp>
        <p:nvSpPr>
          <p:cNvPr id="6" name="Google Shape;99;p19">
            <a:extLst>
              <a:ext uri="{FF2B5EF4-FFF2-40B4-BE49-F238E27FC236}">
                <a16:creationId xmlns:a16="http://schemas.microsoft.com/office/drawing/2014/main" xmlns="" id="{BDBC4846-0EA9-43C8-95E4-8580C5E0873E}"/>
              </a:ext>
            </a:extLst>
          </p:cNvPr>
          <p:cNvSpPr txBox="1">
            <a:spLocks/>
          </p:cNvSpPr>
          <p:nvPr/>
        </p:nvSpPr>
        <p:spPr>
          <a:xfrm>
            <a:off x="542100" y="2447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UNION</a:t>
            </a:r>
            <a:endParaRPr lang="en-US"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34606889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499"/>
            <a:ext cx="8952289" cy="4239625"/>
          </a:xfrm>
          <a:prstGeom prst="rect">
            <a:avLst/>
          </a:prstGeom>
          <a:noFill/>
          <a:ln>
            <a:noFill/>
          </a:ln>
        </p:spPr>
        <p:txBody>
          <a:bodyPr spcFirstLastPara="1" wrap="square" lIns="91425" tIns="91425" rIns="91425" bIns="91425" anchor="t" anchorCtr="0">
            <a:noAutofit/>
          </a:bodyPr>
          <a:lstStyle/>
          <a:p>
            <a:r>
              <a:rPr lang="en-US" sz="1800" dirty="0" smtClean="0">
                <a:latin typeface="Calibri" pitchFamily="34" charset="0"/>
                <a:cs typeface="Calibri" pitchFamily="34" charset="0"/>
              </a:rPr>
              <a:t> </a:t>
            </a:r>
          </a:p>
          <a:p>
            <a:r>
              <a:rPr lang="en-US" sz="1800" dirty="0" err="1" smtClean="0">
                <a:latin typeface="Calibri" pitchFamily="34" charset="0"/>
                <a:cs typeface="Calibri" pitchFamily="34" charset="0"/>
              </a:rPr>
              <a:t>int</a:t>
            </a:r>
            <a:r>
              <a:rPr lang="en-US" sz="1800" dirty="0" smtClean="0">
                <a:latin typeface="Calibri" pitchFamily="34" charset="0"/>
                <a:cs typeface="Calibri" pitchFamily="34" charset="0"/>
              </a:rPr>
              <a:t> main()</a:t>
            </a:r>
          </a:p>
          <a:p>
            <a:r>
              <a:rPr lang="en-US" sz="1800" dirty="0" smtClean="0">
                <a:latin typeface="Calibri" pitchFamily="34" charset="0"/>
                <a:cs typeface="Calibri" pitchFamily="34" charset="0"/>
              </a:rPr>
              <a:t>{</a:t>
            </a:r>
          </a:p>
          <a:p>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struct</a:t>
            </a:r>
            <a:r>
              <a:rPr lang="en-US" sz="1800" dirty="0" smtClean="0">
                <a:latin typeface="Calibri" pitchFamily="34" charset="0"/>
                <a:cs typeface="Calibri" pitchFamily="34" charset="0"/>
              </a:rPr>
              <a:t> student1 s1;</a:t>
            </a:r>
          </a:p>
          <a:p>
            <a:r>
              <a:rPr lang="en-US" sz="1800" dirty="0" smtClean="0">
                <a:latin typeface="Calibri" pitchFamily="34" charset="0"/>
                <a:cs typeface="Calibri" pitchFamily="34" charset="0"/>
              </a:rPr>
              <a:t>	union student2 u1;</a:t>
            </a:r>
          </a:p>
          <a:p>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cout</a:t>
            </a:r>
            <a:r>
              <a:rPr lang="en-US" sz="1800" dirty="0" smtClean="0">
                <a:latin typeface="Calibri" pitchFamily="34" charset="0"/>
                <a:cs typeface="Calibri" pitchFamily="34" charset="0"/>
              </a:rPr>
              <a:t> &lt;&lt; "size of structure : " &lt;&lt; </a:t>
            </a:r>
            <a:r>
              <a:rPr lang="en-US" sz="1800" dirty="0" err="1" smtClean="0">
                <a:latin typeface="Calibri" pitchFamily="34" charset="0"/>
                <a:cs typeface="Calibri" pitchFamily="34" charset="0"/>
              </a:rPr>
              <a:t>sizeof</a:t>
            </a:r>
            <a:r>
              <a:rPr lang="en-US" sz="1800" dirty="0" smtClean="0">
                <a:latin typeface="Calibri" pitchFamily="34" charset="0"/>
                <a:cs typeface="Calibri" pitchFamily="34" charset="0"/>
              </a:rPr>
              <a:t>(s1) &lt;&lt; </a:t>
            </a:r>
            <a:r>
              <a:rPr lang="en-US" sz="1800" dirty="0" err="1" smtClean="0">
                <a:latin typeface="Calibri" pitchFamily="34" charset="0"/>
                <a:cs typeface="Calibri" pitchFamily="34" charset="0"/>
              </a:rPr>
              <a:t>endl</a:t>
            </a:r>
            <a:r>
              <a:rPr lang="en-US" sz="1800" dirty="0" smtClean="0">
                <a:latin typeface="Calibri" pitchFamily="34" charset="0"/>
                <a:cs typeface="Calibri" pitchFamily="34" charset="0"/>
              </a:rPr>
              <a:t>;</a:t>
            </a:r>
          </a:p>
          <a:p>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cout</a:t>
            </a:r>
            <a:r>
              <a:rPr lang="en-US" sz="1800" dirty="0" smtClean="0">
                <a:latin typeface="Calibri" pitchFamily="34" charset="0"/>
                <a:cs typeface="Calibri" pitchFamily="34" charset="0"/>
              </a:rPr>
              <a:t> &lt;&lt; "size of union : " &lt;&lt; </a:t>
            </a:r>
            <a:r>
              <a:rPr lang="en-US" sz="1800" dirty="0" err="1" smtClean="0">
                <a:latin typeface="Calibri" pitchFamily="34" charset="0"/>
                <a:cs typeface="Calibri" pitchFamily="34" charset="0"/>
              </a:rPr>
              <a:t>sizeof</a:t>
            </a:r>
            <a:r>
              <a:rPr lang="en-US" sz="1800" dirty="0" smtClean="0">
                <a:latin typeface="Calibri" pitchFamily="34" charset="0"/>
                <a:cs typeface="Calibri" pitchFamily="34" charset="0"/>
              </a:rPr>
              <a:t>(u1) &lt;&lt; </a:t>
            </a:r>
            <a:r>
              <a:rPr lang="en-US" sz="1800" dirty="0" err="1" smtClean="0">
                <a:latin typeface="Calibri" pitchFamily="34" charset="0"/>
                <a:cs typeface="Calibri" pitchFamily="34" charset="0"/>
              </a:rPr>
              <a:t>endl</a:t>
            </a:r>
            <a:r>
              <a:rPr lang="en-US" sz="1800" dirty="0" smtClean="0">
                <a:latin typeface="Calibri" pitchFamily="34" charset="0"/>
                <a:cs typeface="Calibri" pitchFamily="34" charset="0"/>
              </a:rPr>
              <a:t>;</a:t>
            </a:r>
          </a:p>
          <a:p>
            <a:r>
              <a:rPr lang="en-US" sz="1800" dirty="0" smtClean="0">
                <a:latin typeface="Calibri" pitchFamily="34" charset="0"/>
                <a:cs typeface="Calibri" pitchFamily="34" charset="0"/>
              </a:rPr>
              <a:t>	return 0;</a:t>
            </a:r>
          </a:p>
          <a:p>
            <a:r>
              <a:rPr lang="en-US" sz="1800" dirty="0" smtClean="0">
                <a:latin typeface="Calibri" pitchFamily="34" charset="0"/>
                <a:cs typeface="Calibri" pitchFamily="34" charset="0"/>
              </a:rPr>
              <a:t>}</a:t>
            </a:r>
          </a:p>
          <a:p>
            <a:endParaRPr lang="en-US" sz="1800" dirty="0" smtClean="0">
              <a:latin typeface="Calibri" pitchFamily="34" charset="0"/>
              <a:cs typeface="Calibri" pitchFamily="34" charset="0"/>
            </a:endParaRPr>
          </a:p>
          <a:p>
            <a:r>
              <a:rPr lang="en-US" sz="1800" b="1" dirty="0" err="1" smtClean="0">
                <a:latin typeface="Calibri" pitchFamily="34" charset="0"/>
                <a:cs typeface="Calibri" pitchFamily="34" charset="0"/>
              </a:rPr>
              <a:t>OutPut</a:t>
            </a:r>
            <a:r>
              <a:rPr lang="en-US" sz="1800" b="1" dirty="0" smtClean="0">
                <a:latin typeface="Calibri" pitchFamily="34" charset="0"/>
                <a:cs typeface="Calibri" pitchFamily="34" charset="0"/>
              </a:rPr>
              <a:t>:-</a:t>
            </a:r>
            <a:endParaRPr lang="en-US" sz="1800" dirty="0" smtClean="0">
              <a:latin typeface="Calibri" pitchFamily="34" charset="0"/>
              <a:cs typeface="Calibri" pitchFamily="34" charset="0"/>
            </a:endParaRPr>
          </a:p>
          <a:p>
            <a:r>
              <a:rPr lang="en-US" sz="1800" b="1" dirty="0" smtClean="0">
                <a:latin typeface="Calibri" pitchFamily="34" charset="0"/>
                <a:cs typeface="Calibri" pitchFamily="34" charset="0"/>
              </a:rPr>
              <a:t>size </a:t>
            </a:r>
            <a:r>
              <a:rPr lang="en-US" sz="1800" b="1" dirty="0" smtClean="0">
                <a:latin typeface="Calibri" pitchFamily="34" charset="0"/>
                <a:cs typeface="Calibri" pitchFamily="34" charset="0"/>
              </a:rPr>
              <a:t>of structure : 48</a:t>
            </a:r>
            <a:endParaRPr lang="en-US" sz="1800" dirty="0" smtClean="0">
              <a:latin typeface="Calibri" pitchFamily="34" charset="0"/>
              <a:cs typeface="Calibri" pitchFamily="34" charset="0"/>
            </a:endParaRPr>
          </a:p>
          <a:p>
            <a:r>
              <a:rPr lang="en-US" sz="1800" b="1" dirty="0" smtClean="0">
                <a:latin typeface="Calibri" pitchFamily="34" charset="0"/>
                <a:cs typeface="Calibri" pitchFamily="34" charset="0"/>
              </a:rPr>
              <a:t>size of union : 40</a:t>
            </a:r>
            <a:endParaRPr lang="en-US" sz="1800" dirty="0">
              <a:latin typeface="Calibri" pitchFamily="34" charset="0"/>
              <a:cs typeface="Calibri" pitchFamily="34" charset="0"/>
            </a:endParaRPr>
          </a:p>
        </p:txBody>
      </p:sp>
      <p:sp>
        <p:nvSpPr>
          <p:cNvPr id="6" name="Google Shape;99;p19">
            <a:extLst>
              <a:ext uri="{FF2B5EF4-FFF2-40B4-BE49-F238E27FC236}">
                <a16:creationId xmlns:a16="http://schemas.microsoft.com/office/drawing/2014/main" xmlns="" id="{BDBC4846-0EA9-43C8-95E4-8580C5E0873E}"/>
              </a:ext>
            </a:extLst>
          </p:cNvPr>
          <p:cNvSpPr txBox="1">
            <a:spLocks/>
          </p:cNvSpPr>
          <p:nvPr/>
        </p:nvSpPr>
        <p:spPr>
          <a:xfrm>
            <a:off x="542100" y="2447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UNION</a:t>
            </a:r>
            <a:endParaRPr lang="en-US"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34606889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499"/>
            <a:ext cx="8952289" cy="4239625"/>
          </a:xfrm>
          <a:prstGeom prst="rect">
            <a:avLst/>
          </a:prstGeom>
          <a:noFill/>
          <a:ln>
            <a:noFill/>
          </a:ln>
        </p:spPr>
        <p:txBody>
          <a:bodyPr spcFirstLastPara="1" wrap="square" lIns="91425" tIns="91425" rIns="91425" bIns="91425" anchor="t" anchorCtr="0">
            <a:noAutofit/>
          </a:bodyPr>
          <a:lstStyle/>
          <a:p>
            <a:endParaRPr lang="en-US" sz="1800" dirty="0" smtClean="0">
              <a:latin typeface="Calibri" pitchFamily="34" charset="0"/>
              <a:cs typeface="Calibri" pitchFamily="34" charset="0"/>
            </a:endParaRPr>
          </a:p>
          <a:p>
            <a:r>
              <a:rPr lang="en-US" sz="1800" dirty="0" smtClean="0">
                <a:latin typeface="Calibri" pitchFamily="34" charset="0"/>
                <a:cs typeface="Calibri" pitchFamily="34" charset="0"/>
              </a:rPr>
              <a:t>Talking </a:t>
            </a:r>
            <a:r>
              <a:rPr lang="en-US" sz="1800" dirty="0" smtClean="0">
                <a:latin typeface="Calibri" pitchFamily="34" charset="0"/>
                <a:cs typeface="Calibri" pitchFamily="34" charset="0"/>
              </a:rPr>
              <a:t>about the above example, the amount of memory required to store a structure is the sum of the memory sizes of all its members. In the above example, the memory sizes of the variables </a:t>
            </a:r>
            <a:r>
              <a:rPr lang="en-US" sz="1800" dirty="0" err="1" smtClean="0">
                <a:latin typeface="Calibri" pitchFamily="34" charset="0"/>
                <a:cs typeface="Calibri" pitchFamily="34" charset="0"/>
              </a:rPr>
              <a:t>roll_no</a:t>
            </a:r>
            <a:r>
              <a:rPr lang="en-US" sz="1800" dirty="0" smtClean="0">
                <a:latin typeface="Calibri" pitchFamily="34" charset="0"/>
                <a:cs typeface="Calibri" pitchFamily="34" charset="0"/>
              </a:rPr>
              <a:t> and </a:t>
            </a:r>
            <a:r>
              <a:rPr lang="en-US" sz="1800" dirty="0" err="1" smtClean="0">
                <a:latin typeface="Calibri" pitchFamily="34" charset="0"/>
                <a:cs typeface="Calibri" pitchFamily="34" charset="0"/>
              </a:rPr>
              <a:t>phone_number</a:t>
            </a:r>
            <a:r>
              <a:rPr lang="en-US" sz="1800" dirty="0" smtClean="0">
                <a:latin typeface="Calibri" pitchFamily="34" charset="0"/>
                <a:cs typeface="Calibri" pitchFamily="34" charset="0"/>
              </a:rPr>
              <a:t> will be 4 bytes each (since both are of type integer) and the memory size of the character array name[40] will be 40 bytes (since the array occupies the memory of 40 characters and the size of char is 1). Thus the memory occupied by the structure will be 4+40+4 = 48 bytes</a:t>
            </a:r>
            <a:r>
              <a:rPr lang="en-US" sz="1800" dirty="0" smtClean="0">
                <a:latin typeface="Calibri" pitchFamily="34" charset="0"/>
                <a:cs typeface="Calibri" pitchFamily="34" charset="0"/>
              </a:rPr>
              <a:t>.</a:t>
            </a:r>
          </a:p>
          <a:p>
            <a:endParaRPr lang="en-US" sz="1800" dirty="0" smtClean="0">
              <a:latin typeface="Calibri" pitchFamily="34" charset="0"/>
              <a:cs typeface="Calibri" pitchFamily="34" charset="0"/>
            </a:endParaRPr>
          </a:p>
          <a:p>
            <a:endParaRPr lang="en-US" sz="1800" dirty="0" smtClean="0">
              <a:latin typeface="Calibri" pitchFamily="34" charset="0"/>
              <a:cs typeface="Calibri" pitchFamily="34" charset="0"/>
            </a:endParaRPr>
          </a:p>
          <a:p>
            <a:r>
              <a:rPr lang="en-US" sz="1800" dirty="0" smtClean="0">
                <a:latin typeface="Calibri" pitchFamily="34" charset="0"/>
                <a:cs typeface="Calibri" pitchFamily="34" charset="0"/>
              </a:rPr>
              <a:t>Now coming to the union, the memory size of a union is equal to the size of its member occupying the maximum space in the memory. The size of </a:t>
            </a:r>
            <a:r>
              <a:rPr lang="en-US" sz="1800" dirty="0" err="1" smtClean="0">
                <a:latin typeface="Calibri" pitchFamily="34" charset="0"/>
                <a:cs typeface="Calibri" pitchFamily="34" charset="0"/>
              </a:rPr>
              <a:t>roll_no</a:t>
            </a:r>
            <a:r>
              <a:rPr lang="en-US" sz="1800" dirty="0" smtClean="0">
                <a:latin typeface="Calibri" pitchFamily="34" charset="0"/>
                <a:cs typeface="Calibri" pitchFamily="34" charset="0"/>
              </a:rPr>
              <a:t> and </a:t>
            </a:r>
            <a:r>
              <a:rPr lang="en-US" sz="1800" dirty="0" err="1" smtClean="0">
                <a:latin typeface="Calibri" pitchFamily="34" charset="0"/>
                <a:cs typeface="Calibri" pitchFamily="34" charset="0"/>
              </a:rPr>
              <a:t>phone_number</a:t>
            </a:r>
            <a:r>
              <a:rPr lang="en-US" sz="1800" dirty="0" smtClean="0">
                <a:latin typeface="Calibri" pitchFamily="34" charset="0"/>
                <a:cs typeface="Calibri" pitchFamily="34" charset="0"/>
              </a:rPr>
              <a:t> is 4 bytes each and that of name[40] is 40 bytes. So, the union will occupy a memory space of 40 bytes.</a:t>
            </a:r>
            <a:endParaRPr lang="en-US" sz="1800" dirty="0">
              <a:latin typeface="Calibri" pitchFamily="34" charset="0"/>
              <a:cs typeface="Calibri" pitchFamily="34" charset="0"/>
            </a:endParaRPr>
          </a:p>
        </p:txBody>
      </p:sp>
      <p:sp>
        <p:nvSpPr>
          <p:cNvPr id="6" name="Google Shape;99;p19">
            <a:extLst>
              <a:ext uri="{FF2B5EF4-FFF2-40B4-BE49-F238E27FC236}">
                <a16:creationId xmlns:a16="http://schemas.microsoft.com/office/drawing/2014/main" xmlns="" id="{BDBC4846-0EA9-43C8-95E4-8580C5E0873E}"/>
              </a:ext>
            </a:extLst>
          </p:cNvPr>
          <p:cNvSpPr txBox="1">
            <a:spLocks/>
          </p:cNvSpPr>
          <p:nvPr/>
        </p:nvSpPr>
        <p:spPr>
          <a:xfrm>
            <a:off x="542100" y="2447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UNION</a:t>
            </a:r>
            <a:endParaRPr lang="en-US"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34606889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499"/>
            <a:ext cx="8952289" cy="4239625"/>
          </a:xfrm>
          <a:prstGeom prst="rect">
            <a:avLst/>
          </a:prstGeom>
          <a:noFill/>
          <a:ln>
            <a:noFill/>
          </a:ln>
        </p:spPr>
        <p:txBody>
          <a:bodyPr spcFirstLastPara="1" wrap="square" lIns="91425" tIns="91425" rIns="91425" bIns="91425" anchor="t" anchorCtr="0">
            <a:noAutofit/>
          </a:bodyPr>
          <a:lstStyle/>
          <a:p>
            <a:endParaRPr lang="en-US" sz="1800" dirty="0">
              <a:latin typeface="Calibri" pitchFamily="34" charset="0"/>
              <a:cs typeface="Calibri" pitchFamily="34" charset="0"/>
            </a:endParaRPr>
          </a:p>
        </p:txBody>
      </p:sp>
      <p:sp>
        <p:nvSpPr>
          <p:cNvPr id="6" name="Google Shape;99;p19">
            <a:extLst>
              <a:ext uri="{FF2B5EF4-FFF2-40B4-BE49-F238E27FC236}">
                <a16:creationId xmlns:a16="http://schemas.microsoft.com/office/drawing/2014/main" xmlns="" id="{BDBC4846-0EA9-43C8-95E4-8580C5E0873E}"/>
              </a:ext>
            </a:extLst>
          </p:cNvPr>
          <p:cNvSpPr txBox="1">
            <a:spLocks/>
          </p:cNvSpPr>
          <p:nvPr/>
        </p:nvSpPr>
        <p:spPr>
          <a:xfrm>
            <a:off x="542100" y="2447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UNION</a:t>
            </a:r>
            <a:endParaRPr lang="en-US" b="1" dirty="0">
              <a:latin typeface="Calibri" panose="020F0502020204030204" pitchFamily="34" charset="0"/>
              <a:cs typeface="Calibri" panose="020F0502020204030204" pitchFamily="34" charset="0"/>
            </a:endParaRPr>
          </a:p>
        </p:txBody>
      </p:sp>
      <p:pic>
        <p:nvPicPr>
          <p:cNvPr id="7" name="image1.jpg" descr="union in c"/>
          <p:cNvPicPr/>
          <p:nvPr/>
        </p:nvPicPr>
        <p:blipFill>
          <a:blip r:embed="rId3"/>
          <a:srcRect/>
          <a:stretch>
            <a:fillRect/>
          </a:stretch>
        </p:blipFill>
        <p:spPr>
          <a:xfrm>
            <a:off x="189185" y="956441"/>
            <a:ext cx="8734097" cy="3930869"/>
          </a:xfrm>
          <a:prstGeom prst="rect">
            <a:avLst/>
          </a:prstGeom>
          <a:ln/>
        </p:spPr>
      </p:pic>
    </p:spTree>
    <p:extLst>
      <p:ext uri="{BB962C8B-B14F-4D97-AF65-F5344CB8AC3E}">
        <p14:creationId xmlns:p14="http://schemas.microsoft.com/office/powerpoint/2010/main" xmlns="" val="3460688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r>
              <a:rPr lang="en" sz="1800" dirty="0">
                <a:latin typeface="Calibri" panose="020F0502020204030204" pitchFamily="34" charset="0"/>
                <a:cs typeface="Calibri" panose="020F0502020204030204" pitchFamily="34" charset="0"/>
              </a:rPr>
              <a:t>Let’s take a quick recap of previous lecture – </a:t>
            </a:r>
          </a:p>
          <a:p>
            <a:pPr marL="76200">
              <a:lnSpc>
                <a:spcPct val="200000"/>
              </a:lnSpc>
              <a:buSzPts val="2400"/>
            </a:pPr>
            <a:r>
              <a:rPr lang="en" sz="1800" dirty="0">
                <a:latin typeface="Calibri" panose="020F0502020204030204" pitchFamily="34" charset="0"/>
                <a:cs typeface="Calibri" panose="020F0502020204030204" pitchFamily="34" charset="0"/>
              </a:rPr>
              <a:t>A)</a:t>
            </a:r>
          </a:p>
          <a:p>
            <a:pPr marL="76200">
              <a:lnSpc>
                <a:spcPct val="200000"/>
              </a:lnSpc>
              <a:buSzPts val="2400"/>
            </a:pPr>
            <a:r>
              <a:rPr lang="en" sz="1800" dirty="0">
                <a:latin typeface="Calibri" panose="020F0502020204030204" pitchFamily="34" charset="0"/>
                <a:cs typeface="Calibri" panose="020F0502020204030204" pitchFamily="34" charset="0"/>
              </a:rPr>
              <a:t>B)</a:t>
            </a:r>
          </a:p>
          <a:p>
            <a:pPr marL="76200">
              <a:lnSpc>
                <a:spcPct val="200000"/>
              </a:lnSpc>
              <a:buSzPts val="2400"/>
            </a:pPr>
            <a:r>
              <a:rPr lang="en" sz="1800" dirty="0">
                <a:latin typeface="Calibri" panose="020F0502020204030204" pitchFamily="34" charset="0"/>
                <a:cs typeface="Calibri" panose="020F0502020204030204" pitchFamily="34" charset="0"/>
              </a:rPr>
              <a:t>C)</a:t>
            </a:r>
          </a:p>
          <a:p>
            <a:pPr marL="76200">
              <a:lnSpc>
                <a:spcPct val="200000"/>
              </a:lnSpc>
              <a:buSzPts val="2400"/>
            </a:pPr>
            <a:r>
              <a:rPr lang="en" sz="1800" dirty="0">
                <a:latin typeface="Calibri" panose="020F0502020204030204" pitchFamily="34" charset="0"/>
                <a:cs typeface="Calibri" panose="020F0502020204030204" pitchFamily="34" charset="0"/>
              </a:rPr>
              <a:t>D) </a:t>
            </a:r>
          </a:p>
          <a:p>
            <a:pPr marL="76200">
              <a:lnSpc>
                <a:spcPct val="200000"/>
              </a:lnSpc>
              <a:buSzPts val="2400"/>
            </a:pPr>
            <a:r>
              <a:rPr lang="en" sz="1800" dirty="0">
                <a:latin typeface="Calibri" panose="020F0502020204030204" pitchFamily="34" charset="0"/>
                <a:cs typeface="Calibri" panose="020F0502020204030204" pitchFamily="34" charset="0"/>
              </a:rPr>
              <a:t>E)</a:t>
            </a:r>
          </a:p>
          <a:p>
            <a:pPr marL="76200">
              <a:lnSpc>
                <a:spcPct val="200000"/>
              </a:lnSpc>
              <a:buSzPts val="2400"/>
            </a:pPr>
            <a:r>
              <a:rPr lang="en" sz="1800" dirty="0">
                <a:latin typeface="Calibri" panose="020F0502020204030204" pitchFamily="34" charset="0"/>
                <a:cs typeface="Calibri" panose="020F0502020204030204" pitchFamily="34" charset="0"/>
              </a:rPr>
              <a:t>F)</a:t>
            </a:r>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4" name="Google Shape;84;p17"/>
          <p:cNvSpPr txBox="1"/>
          <p:nvPr/>
        </p:nvSpPr>
        <p:spPr>
          <a:xfrm>
            <a:off x="127591" y="14350"/>
            <a:ext cx="4157330" cy="53225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3000" b="1" dirty="0">
                <a:solidFill>
                  <a:srgbClr val="FFFFFF"/>
                </a:solidFill>
                <a:latin typeface="Calibri"/>
                <a:ea typeface="Calibri"/>
                <a:cs typeface="Calibri"/>
                <a:sym typeface="Calibri"/>
              </a:rPr>
              <a:t>Quick Recap</a:t>
            </a:r>
            <a:endParaRPr sz="3000" b="1" dirty="0">
              <a:solidFill>
                <a:srgbClr val="FFFFFF"/>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499"/>
            <a:ext cx="8952289" cy="4239625"/>
          </a:xfrm>
          <a:prstGeom prst="rect">
            <a:avLst/>
          </a:prstGeom>
          <a:noFill/>
          <a:ln>
            <a:noFill/>
          </a:ln>
        </p:spPr>
        <p:txBody>
          <a:bodyPr spcFirstLastPara="1" wrap="square" lIns="91425" tIns="91425" rIns="91425" bIns="91425" anchor="t" anchorCtr="0">
            <a:noAutofit/>
          </a:bodyPr>
          <a:lstStyle/>
          <a:p>
            <a:endParaRPr lang="en-US" sz="1800" dirty="0" smtClean="0">
              <a:latin typeface="Calibri" pitchFamily="34" charset="0"/>
              <a:cs typeface="Calibri" pitchFamily="34" charset="0"/>
            </a:endParaRPr>
          </a:p>
          <a:p>
            <a:r>
              <a:rPr lang="en-US" sz="1800" dirty="0" smtClean="0">
                <a:latin typeface="Calibri" pitchFamily="34" charset="0"/>
                <a:cs typeface="Calibri" pitchFamily="34" charset="0"/>
              </a:rPr>
              <a:t>Talking </a:t>
            </a:r>
            <a:r>
              <a:rPr lang="en-US" sz="1800" dirty="0" smtClean="0">
                <a:latin typeface="Calibri" pitchFamily="34" charset="0"/>
                <a:cs typeface="Calibri" pitchFamily="34" charset="0"/>
              </a:rPr>
              <a:t>about the above example, the amount of memory required to store a structure is the sum of the memory sizes of all its members. In the above example, the memory sizes of the variables </a:t>
            </a:r>
            <a:r>
              <a:rPr lang="en-US" sz="1800" dirty="0" err="1" smtClean="0">
                <a:latin typeface="Calibri" pitchFamily="34" charset="0"/>
                <a:cs typeface="Calibri" pitchFamily="34" charset="0"/>
              </a:rPr>
              <a:t>roll_no</a:t>
            </a:r>
            <a:r>
              <a:rPr lang="en-US" sz="1800" dirty="0" smtClean="0">
                <a:latin typeface="Calibri" pitchFamily="34" charset="0"/>
                <a:cs typeface="Calibri" pitchFamily="34" charset="0"/>
              </a:rPr>
              <a:t> and </a:t>
            </a:r>
            <a:r>
              <a:rPr lang="en-US" sz="1800" dirty="0" err="1" smtClean="0">
                <a:latin typeface="Calibri" pitchFamily="34" charset="0"/>
                <a:cs typeface="Calibri" pitchFamily="34" charset="0"/>
              </a:rPr>
              <a:t>phone_number</a:t>
            </a:r>
            <a:r>
              <a:rPr lang="en-US" sz="1800" dirty="0" smtClean="0">
                <a:latin typeface="Calibri" pitchFamily="34" charset="0"/>
                <a:cs typeface="Calibri" pitchFamily="34" charset="0"/>
              </a:rPr>
              <a:t> will be 4 bytes each (since both are of type integer) and the memory size of the character array name[40] will be 40 bytes (since the array occupies the memory of 40 characters and the size of char is 1). Thus the memory occupied by the structure will be 4+40+4 = 48 bytes</a:t>
            </a:r>
            <a:r>
              <a:rPr lang="en-US" sz="1800" dirty="0" smtClean="0">
                <a:latin typeface="Calibri" pitchFamily="34" charset="0"/>
                <a:cs typeface="Calibri" pitchFamily="34" charset="0"/>
              </a:rPr>
              <a:t>.</a:t>
            </a:r>
          </a:p>
          <a:p>
            <a:endParaRPr lang="en-US" sz="1800" dirty="0" smtClean="0">
              <a:latin typeface="Calibri" pitchFamily="34" charset="0"/>
              <a:cs typeface="Calibri" pitchFamily="34" charset="0"/>
            </a:endParaRPr>
          </a:p>
          <a:p>
            <a:endParaRPr lang="en-US" sz="1800" dirty="0" smtClean="0">
              <a:latin typeface="Calibri" pitchFamily="34" charset="0"/>
              <a:cs typeface="Calibri" pitchFamily="34" charset="0"/>
            </a:endParaRPr>
          </a:p>
          <a:p>
            <a:r>
              <a:rPr lang="en-US" sz="1800" dirty="0" smtClean="0">
                <a:latin typeface="Calibri" pitchFamily="34" charset="0"/>
                <a:cs typeface="Calibri" pitchFamily="34" charset="0"/>
              </a:rPr>
              <a:t>Now coming to the union, the memory size of a union is equal to the size of its member occupying the maximum space in the memory. The size of </a:t>
            </a:r>
            <a:r>
              <a:rPr lang="en-US" sz="1800" dirty="0" err="1" smtClean="0">
                <a:latin typeface="Calibri" pitchFamily="34" charset="0"/>
                <a:cs typeface="Calibri" pitchFamily="34" charset="0"/>
              </a:rPr>
              <a:t>roll_no</a:t>
            </a:r>
            <a:r>
              <a:rPr lang="en-US" sz="1800" dirty="0" smtClean="0">
                <a:latin typeface="Calibri" pitchFamily="34" charset="0"/>
                <a:cs typeface="Calibri" pitchFamily="34" charset="0"/>
              </a:rPr>
              <a:t> and </a:t>
            </a:r>
            <a:r>
              <a:rPr lang="en-US" sz="1800" dirty="0" err="1" smtClean="0">
                <a:latin typeface="Calibri" pitchFamily="34" charset="0"/>
                <a:cs typeface="Calibri" pitchFamily="34" charset="0"/>
              </a:rPr>
              <a:t>phone_number</a:t>
            </a:r>
            <a:r>
              <a:rPr lang="en-US" sz="1800" dirty="0" smtClean="0">
                <a:latin typeface="Calibri" pitchFamily="34" charset="0"/>
                <a:cs typeface="Calibri" pitchFamily="34" charset="0"/>
              </a:rPr>
              <a:t> is 4 bytes each and that of name[40] is 40 bytes. So, the union will occupy a memory space of 40 bytes.</a:t>
            </a:r>
            <a:endParaRPr lang="en-US" sz="1800" dirty="0">
              <a:latin typeface="Calibri" pitchFamily="34" charset="0"/>
              <a:cs typeface="Calibri" pitchFamily="34" charset="0"/>
            </a:endParaRPr>
          </a:p>
        </p:txBody>
      </p:sp>
      <p:sp>
        <p:nvSpPr>
          <p:cNvPr id="6" name="Google Shape;99;p19">
            <a:extLst>
              <a:ext uri="{FF2B5EF4-FFF2-40B4-BE49-F238E27FC236}">
                <a16:creationId xmlns:a16="http://schemas.microsoft.com/office/drawing/2014/main" xmlns="" id="{BDBC4846-0EA9-43C8-95E4-8580C5E0873E}"/>
              </a:ext>
            </a:extLst>
          </p:cNvPr>
          <p:cNvSpPr txBox="1">
            <a:spLocks/>
          </p:cNvSpPr>
          <p:nvPr/>
        </p:nvSpPr>
        <p:spPr>
          <a:xfrm>
            <a:off x="542100" y="2447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UNION</a:t>
            </a:r>
            <a:endParaRPr lang="en-US"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34606889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499"/>
            <a:ext cx="8952289" cy="4239625"/>
          </a:xfrm>
          <a:prstGeom prst="rect">
            <a:avLst/>
          </a:prstGeom>
          <a:noFill/>
          <a:ln>
            <a:noFill/>
          </a:ln>
        </p:spPr>
        <p:txBody>
          <a:bodyPr spcFirstLastPara="1" wrap="square" lIns="91425" tIns="91425" rIns="91425" bIns="91425" anchor="t" anchorCtr="0">
            <a:noAutofit/>
          </a:bodyPr>
          <a:lstStyle/>
          <a:p>
            <a:r>
              <a:rPr lang="en-US" sz="1800" dirty="0" smtClean="0">
                <a:latin typeface="Calibri" pitchFamily="34" charset="0"/>
                <a:cs typeface="Calibri" pitchFamily="34" charset="0"/>
              </a:rPr>
              <a:t> </a:t>
            </a:r>
          </a:p>
          <a:p>
            <a:r>
              <a:rPr lang="en-US" sz="1800" dirty="0" smtClean="0">
                <a:latin typeface="Calibri" pitchFamily="34" charset="0"/>
                <a:cs typeface="Calibri" pitchFamily="34" charset="0"/>
              </a:rPr>
              <a:t>We can access only one member of union at a time because we have only one location in memory for it, so only one of the member can be used at a time. All the other members will contain the garbage value (i.e. will get corrupted). This is not the case with structures where we can access all the member's variables at the same time because each occupies a different memory space.</a:t>
            </a:r>
            <a:endParaRPr lang="en-US" sz="1800" dirty="0">
              <a:latin typeface="Calibri" pitchFamily="34" charset="0"/>
              <a:cs typeface="Calibri" pitchFamily="34" charset="0"/>
            </a:endParaRPr>
          </a:p>
        </p:txBody>
      </p:sp>
      <p:sp>
        <p:nvSpPr>
          <p:cNvPr id="6" name="Google Shape;99;p19">
            <a:extLst>
              <a:ext uri="{FF2B5EF4-FFF2-40B4-BE49-F238E27FC236}">
                <a16:creationId xmlns:a16="http://schemas.microsoft.com/office/drawing/2014/main" xmlns="" id="{BDBC4846-0EA9-43C8-95E4-8580C5E0873E}"/>
              </a:ext>
            </a:extLst>
          </p:cNvPr>
          <p:cNvSpPr txBox="1">
            <a:spLocks/>
          </p:cNvSpPr>
          <p:nvPr/>
        </p:nvSpPr>
        <p:spPr>
          <a:xfrm>
            <a:off x="542100" y="2447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UNION</a:t>
            </a:r>
            <a:endParaRPr lang="en-US"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34606889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21266"/>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499"/>
            <a:ext cx="8952289" cy="4239625"/>
          </a:xfrm>
          <a:prstGeom prst="rect">
            <a:avLst/>
          </a:prstGeom>
          <a:noFill/>
          <a:ln>
            <a:noFill/>
          </a:ln>
        </p:spPr>
        <p:txBody>
          <a:bodyPr spcFirstLastPara="1" wrap="square" lIns="91425" tIns="91425" rIns="91425" bIns="91425" anchor="t" anchorCtr="0">
            <a:noAutofit/>
          </a:bodyPr>
          <a:lstStyle/>
          <a:p>
            <a:pPr lvl="2" algn="ctr">
              <a:lnSpc>
                <a:spcPct val="150000"/>
              </a:lnSpc>
            </a:pPr>
            <a:endParaRPr lang="en-US" sz="4000" b="1" dirty="0">
              <a:latin typeface="Calibri" panose="020F0502020204030204" pitchFamily="34" charset="0"/>
              <a:cs typeface="Calibri" panose="020F0502020204030204" pitchFamily="34" charset="0"/>
            </a:endParaRPr>
          </a:p>
          <a:p>
            <a:pPr lvl="2" algn="ctr">
              <a:lnSpc>
                <a:spcPct val="150000"/>
              </a:lnSpc>
            </a:pPr>
            <a:r>
              <a:rPr lang="en-US" sz="4000" b="1" dirty="0">
                <a:latin typeface="Calibri" panose="020F0502020204030204" pitchFamily="34" charset="0"/>
                <a:cs typeface="Calibri" panose="020F0502020204030204" pitchFamily="34" charset="0"/>
              </a:rPr>
              <a:t>Any Questions??</a:t>
            </a:r>
          </a:p>
        </p:txBody>
      </p:sp>
      <p:sp>
        <p:nvSpPr>
          <p:cNvPr id="6" name="Google Shape;99;p19">
            <a:extLst>
              <a:ext uri="{FF2B5EF4-FFF2-40B4-BE49-F238E27FC236}">
                <a16:creationId xmlns:a16="http://schemas.microsoft.com/office/drawing/2014/main" xmlns="" id="{BDBC4846-0EA9-43C8-95E4-8580C5E0873E}"/>
              </a:ext>
            </a:extLst>
          </p:cNvPr>
          <p:cNvSpPr txBox="1">
            <a:spLocks/>
          </p:cNvSpPr>
          <p:nvPr/>
        </p:nvSpPr>
        <p:spPr>
          <a:xfrm>
            <a:off x="340079" y="138448"/>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b="1" dirty="0">
                <a:solidFill>
                  <a:schemeClr val="bg1"/>
                </a:solidFill>
                <a:latin typeface="Calibri" panose="020F0502020204030204" pitchFamily="34" charset="0"/>
                <a:cs typeface="Calibri" panose="020F0502020204030204" pitchFamily="34" charset="0"/>
              </a:rPr>
              <a:t>QNA Time</a:t>
            </a:r>
          </a:p>
        </p:txBody>
      </p:sp>
      <p:sp>
        <p:nvSpPr>
          <p:cNvPr id="7" name="Google Shape;65;p15">
            <a:extLst>
              <a:ext uri="{FF2B5EF4-FFF2-40B4-BE49-F238E27FC236}">
                <a16:creationId xmlns:a16="http://schemas.microsoft.com/office/drawing/2014/main" xmlns="" id="{5D8EC841-94C0-4C46-A2DA-6C5E1B4CB5B0}"/>
              </a:ext>
            </a:extLst>
          </p:cNvPr>
          <p:cNvSpPr/>
          <p:nvPr/>
        </p:nvSpPr>
        <p:spPr>
          <a:xfrm>
            <a:off x="0" y="0"/>
            <a:ext cx="9144000" cy="5143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 name="TextBox 1">
            <a:extLst>
              <a:ext uri="{FF2B5EF4-FFF2-40B4-BE49-F238E27FC236}">
                <a16:creationId xmlns:a16="http://schemas.microsoft.com/office/drawing/2014/main" xmlns="" id="{C51CD21B-D9AD-4F5D-AFDC-FCF0AFB5D828}"/>
              </a:ext>
            </a:extLst>
          </p:cNvPr>
          <p:cNvSpPr txBox="1"/>
          <p:nvPr/>
        </p:nvSpPr>
        <p:spPr>
          <a:xfrm>
            <a:off x="2349796" y="1275909"/>
            <a:ext cx="4432091" cy="707886"/>
          </a:xfrm>
          <a:prstGeom prst="rect">
            <a:avLst/>
          </a:prstGeom>
          <a:noFill/>
        </p:spPr>
        <p:txBody>
          <a:bodyPr wrap="square" rtlCol="0">
            <a:spAutoFit/>
          </a:bodyPr>
          <a:lstStyle/>
          <a:p>
            <a:pPr algn="ctr"/>
            <a:r>
              <a:rPr lang="en-IN" sz="4000" dirty="0">
                <a:solidFill>
                  <a:srgbClr val="FF0000"/>
                </a:solidFill>
                <a:highlight>
                  <a:srgbClr val="C0C0C0"/>
                </a:highlight>
                <a:latin typeface="Calibri" panose="020F0502020204030204" pitchFamily="34" charset="0"/>
                <a:cs typeface="Calibri" panose="020F0502020204030204" pitchFamily="34" charset="0"/>
              </a:rPr>
              <a:t>Any Questions ??</a:t>
            </a:r>
          </a:p>
        </p:txBody>
      </p:sp>
    </p:spTree>
    <p:extLst>
      <p:ext uri="{BB962C8B-B14F-4D97-AF65-F5344CB8AC3E}">
        <p14:creationId xmlns:p14="http://schemas.microsoft.com/office/powerpoint/2010/main" xmlns="" val="31463091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3" name="Google Shape;213;p31"/>
          <p:cNvSpPr txBox="1">
            <a:spLocks noGrp="1"/>
          </p:cNvSpPr>
          <p:nvPr>
            <p:ph type="title"/>
          </p:nvPr>
        </p:nvSpPr>
        <p:spPr>
          <a:xfrm>
            <a:off x="662435" y="2001171"/>
            <a:ext cx="7819200" cy="635100"/>
          </a:xfrm>
          <a:prstGeom prst="rect">
            <a:avLst/>
          </a:prstGeom>
          <a:noFill/>
          <a:ln>
            <a:noFill/>
          </a:ln>
        </p:spPr>
        <p:txBody>
          <a:bodyPr spcFirstLastPara="1" wrap="square" lIns="0" tIns="12700" rIns="0" bIns="0" anchor="t" anchorCtr="0">
            <a:noAutofit/>
          </a:bodyPr>
          <a:lstStyle/>
          <a:p>
            <a:pPr marL="12700" lvl="0" indent="0" algn="ctr" rtl="0">
              <a:lnSpc>
                <a:spcPct val="100000"/>
              </a:lnSpc>
              <a:spcBef>
                <a:spcPts val="0"/>
              </a:spcBef>
              <a:spcAft>
                <a:spcPts val="0"/>
              </a:spcAft>
              <a:buNone/>
            </a:pPr>
            <a:r>
              <a:rPr lang="en" dirty="0"/>
              <a:t>Thank You!</a:t>
            </a:r>
            <a:endParaRPr dirty="0"/>
          </a:p>
          <a:p>
            <a:pPr marL="12700" lvl="0" indent="0" algn="ctr" rtl="0">
              <a:lnSpc>
                <a:spcPct val="100000"/>
              </a:lnSpc>
              <a:spcBef>
                <a:spcPts val="0"/>
              </a:spcBef>
              <a:spcAft>
                <a:spcPts val="0"/>
              </a:spcAft>
              <a:buNone/>
            </a:pPr>
            <a:endParaRPr sz="2000" dirty="0"/>
          </a:p>
          <a:p>
            <a:pPr marL="12700" lvl="0" indent="0" algn="l" rtl="0">
              <a:lnSpc>
                <a:spcPct val="100000"/>
              </a:lnSpc>
              <a:spcBef>
                <a:spcPts val="0"/>
              </a:spcBef>
              <a:spcAft>
                <a:spcPts val="0"/>
              </a:spcAft>
              <a:buNone/>
            </a:pPr>
            <a:endParaRPr dirty="0"/>
          </a:p>
          <a:p>
            <a:pPr marL="12700" lvl="0" indent="0" algn="l" rtl="0">
              <a:lnSpc>
                <a:spcPct val="100000"/>
              </a:lnSpc>
              <a:spcBef>
                <a:spcPts val="0"/>
              </a:spcBef>
              <a:spcAft>
                <a:spcPts val="0"/>
              </a:spcAft>
              <a:buNone/>
            </a:pPr>
            <a:endParaRPr sz="1800" dirty="0">
              <a:latin typeface="Arial"/>
              <a:ea typeface="Arial"/>
              <a:cs typeface="Arial"/>
              <a:sym typeface="Arial"/>
            </a:endParaRPr>
          </a:p>
          <a:p>
            <a:pPr marL="12700" lvl="0" indent="0" algn="l" rtl="0">
              <a:lnSpc>
                <a:spcPct val="100000"/>
              </a:lnSpc>
              <a:spcBef>
                <a:spcPts val="0"/>
              </a:spcBef>
              <a:spcAft>
                <a:spcPts val="0"/>
              </a:spcAft>
              <a:buNone/>
            </a:pPr>
            <a:endParaRPr sz="1800" dirty="0">
              <a:latin typeface="Arial"/>
              <a:ea typeface="Arial"/>
              <a:cs typeface="Arial"/>
              <a:sym typeface="Arial"/>
            </a:endParaRPr>
          </a:p>
        </p:txBody>
      </p:sp>
      <p:sp>
        <p:nvSpPr>
          <p:cNvPr id="2" name="TextBox 1">
            <a:extLst>
              <a:ext uri="{FF2B5EF4-FFF2-40B4-BE49-F238E27FC236}">
                <a16:creationId xmlns:a16="http://schemas.microsoft.com/office/drawing/2014/main" xmlns="" id="{AEE61776-896A-480D-B02A-BC7D360E5085}"/>
              </a:ext>
            </a:extLst>
          </p:cNvPr>
          <p:cNvSpPr txBox="1"/>
          <p:nvPr/>
        </p:nvSpPr>
        <p:spPr>
          <a:xfrm>
            <a:off x="1754372" y="3625702"/>
            <a:ext cx="5986130" cy="307777"/>
          </a:xfrm>
          <a:prstGeom prst="rect">
            <a:avLst/>
          </a:prstGeom>
          <a:noFill/>
        </p:spPr>
        <p:txBody>
          <a:bodyPr wrap="square" rtlCol="0">
            <a:spAutoFit/>
          </a:bodyPr>
          <a:lstStyle/>
          <a:p>
            <a:pPr algn="ctr"/>
            <a:r>
              <a:rPr lang="en-IN" b="1" dirty="0"/>
              <a:t>See you guys in next class.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r>
              <a:rPr lang="en" sz="2000" dirty="0">
                <a:latin typeface="Calibri" panose="020F0502020204030204" pitchFamily="34" charset="0"/>
                <a:cs typeface="Calibri" panose="020F0502020204030204" pitchFamily="34" charset="0"/>
                <a:sym typeface="Calibri"/>
              </a:rPr>
              <a:t>Today we are going to cover -</a:t>
            </a:r>
          </a:p>
          <a:p>
            <a:pPr marL="457200" indent="-381000">
              <a:lnSpc>
                <a:spcPct val="200000"/>
              </a:lnSpc>
              <a:buSzPts val="2400"/>
              <a:buFont typeface="Calibri,Sans-Serif"/>
              <a:buChar char="●"/>
            </a:pPr>
            <a:r>
              <a:rPr lang="en" sz="2000" dirty="0" smtClean="0">
                <a:latin typeface="Calibri" panose="020F0502020204030204" pitchFamily="34" charset="0"/>
                <a:ea typeface="Calibri"/>
                <a:cs typeface="Calibri" panose="020F0502020204030204" pitchFamily="34" charset="0"/>
                <a:sym typeface="Calibri"/>
              </a:rPr>
              <a:t>Pointers</a:t>
            </a:r>
            <a:endParaRPr lang="en-US" sz="2000" dirty="0">
              <a:latin typeface="Calibri" panose="020F0502020204030204" pitchFamily="34" charset="0"/>
              <a:ea typeface="Calibri"/>
              <a:cs typeface="Calibri" panose="020F0502020204030204" pitchFamily="34" charset="0"/>
            </a:endParaRPr>
          </a:p>
          <a:p>
            <a:pPr marL="457200" indent="-381000">
              <a:lnSpc>
                <a:spcPct val="200000"/>
              </a:lnSpc>
              <a:buSzPts val="2400"/>
              <a:buFont typeface="Calibri,Sans-Serif"/>
              <a:buChar char="●"/>
            </a:pPr>
            <a:r>
              <a:rPr lang="en" sz="2000" dirty="0" smtClean="0">
                <a:latin typeface="Calibri" panose="020F0502020204030204" pitchFamily="34" charset="0"/>
                <a:cs typeface="Calibri" panose="020F0502020204030204" pitchFamily="34" charset="0"/>
              </a:rPr>
              <a:t>Structure</a:t>
            </a:r>
            <a:endParaRPr lang="en-US" sz="2000" dirty="0">
              <a:latin typeface="Calibri" panose="020F0502020204030204" pitchFamily="34" charset="0"/>
              <a:cs typeface="Calibri" panose="020F0502020204030204" pitchFamily="34" charset="0"/>
            </a:endParaRPr>
          </a:p>
          <a:p>
            <a:pPr marL="457200" indent="-381000">
              <a:lnSpc>
                <a:spcPct val="200000"/>
              </a:lnSpc>
              <a:buSzPts val="2400"/>
              <a:buFont typeface="Calibri,Sans-Serif"/>
              <a:buChar char="●"/>
            </a:pPr>
            <a:r>
              <a:rPr lang="en" sz="2000" dirty="0" smtClean="0">
                <a:latin typeface="Calibri" panose="020F0502020204030204" pitchFamily="34" charset="0"/>
                <a:cs typeface="Calibri" panose="020F0502020204030204" pitchFamily="34" charset="0"/>
              </a:rPr>
              <a:t>Enum</a:t>
            </a:r>
            <a:endParaRPr lang="en" sz="2000" dirty="0">
              <a:latin typeface="Calibri" panose="020F0502020204030204" pitchFamily="34" charset="0"/>
              <a:cs typeface="Calibri" panose="020F0502020204030204" pitchFamily="34" charset="0"/>
            </a:endParaRPr>
          </a:p>
          <a:p>
            <a:pPr marL="457200" indent="-381000">
              <a:lnSpc>
                <a:spcPct val="200000"/>
              </a:lnSpc>
              <a:buSzPts val="2400"/>
              <a:buFont typeface="Calibri,Sans-Serif"/>
              <a:buChar char="●"/>
            </a:pPr>
            <a:r>
              <a:rPr lang="en" sz="2000" dirty="0" smtClean="0">
                <a:latin typeface="Calibri" panose="020F0502020204030204" pitchFamily="34" charset="0"/>
                <a:cs typeface="Calibri" panose="020F0502020204030204" pitchFamily="34" charset="0"/>
              </a:rPr>
              <a:t>Union</a:t>
            </a:r>
          </a:p>
          <a:p>
            <a:pPr marL="457200" indent="-381000">
              <a:lnSpc>
                <a:spcPct val="200000"/>
              </a:lnSpc>
              <a:buSzPts val="2400"/>
              <a:buFont typeface="Calibri,Sans-Serif"/>
              <a:buChar char="●"/>
            </a:pPr>
            <a:r>
              <a:rPr lang="en" sz="2000" dirty="0" smtClean="0">
                <a:latin typeface="Calibri" panose="020F0502020204030204" pitchFamily="34" charset="0"/>
                <a:cs typeface="Calibri" panose="020F0502020204030204" pitchFamily="34" charset="0"/>
              </a:rPr>
              <a:t>Practice Questions</a:t>
            </a:r>
          </a:p>
          <a:p>
            <a:pPr marL="457200" indent="-381000">
              <a:lnSpc>
                <a:spcPct val="200000"/>
              </a:lnSpc>
              <a:buSzPts val="2400"/>
              <a:buFont typeface="Calibri,Sans-Serif"/>
              <a:buChar char="●"/>
            </a:pPr>
            <a:r>
              <a:rPr lang="en" sz="2000" smtClean="0">
                <a:latin typeface="Calibri" panose="020F0502020204030204" pitchFamily="34" charset="0"/>
                <a:cs typeface="Calibri" panose="020F0502020204030204" pitchFamily="34" charset="0"/>
              </a:rPr>
              <a:t>Quick Revision</a:t>
            </a:r>
            <a:endParaRPr lang="en" sz="2000" dirty="0">
              <a:latin typeface="Calibri" panose="020F0502020204030204" pitchFamily="34" charset="0"/>
              <a:cs typeface="Calibri" panose="020F0502020204030204" pitchFamily="34" charset="0"/>
            </a:endParaRPr>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1" dirty="0"/>
          </a:p>
        </p:txBody>
      </p:sp>
      <p:sp>
        <p:nvSpPr>
          <p:cNvPr id="84" name="Google Shape;84;p17"/>
          <p:cNvSpPr txBox="1"/>
          <p:nvPr/>
        </p:nvSpPr>
        <p:spPr>
          <a:xfrm>
            <a:off x="148856" y="14350"/>
            <a:ext cx="3280144" cy="82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dirty="0">
                <a:solidFill>
                  <a:srgbClr val="FFFFFF"/>
                </a:solidFill>
                <a:latin typeface="Calibri"/>
                <a:ea typeface="Calibri"/>
                <a:cs typeface="Calibri"/>
                <a:sym typeface="Calibri"/>
              </a:rPr>
              <a:t>Today’s Agenda</a:t>
            </a:r>
            <a:endParaRPr sz="3000" b="1" dirty="0">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xmlns="" val="3353681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endParaRPr lang="en" dirty="0"/>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lang="en-IN" sz="1800" b="1" dirty="0"/>
          </a:p>
        </p:txBody>
      </p:sp>
      <p:sp>
        <p:nvSpPr>
          <p:cNvPr id="84" name="Google Shape;84;p17"/>
          <p:cNvSpPr txBox="1"/>
          <p:nvPr/>
        </p:nvSpPr>
        <p:spPr>
          <a:xfrm>
            <a:off x="2137144" y="2072376"/>
            <a:ext cx="4603898" cy="82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3000" b="1" dirty="0">
                <a:solidFill>
                  <a:schemeClr val="tx1"/>
                </a:solidFill>
                <a:latin typeface="Calibri"/>
                <a:ea typeface="Calibri"/>
                <a:cs typeface="Calibri"/>
                <a:sym typeface="Calibri"/>
              </a:rPr>
              <a:t>Let’s Get Started-</a:t>
            </a:r>
            <a:endParaRPr sz="3000" b="1" dirty="0">
              <a:solidFill>
                <a:schemeClr val="tx1"/>
              </a:solidFill>
              <a:latin typeface="Calibri"/>
              <a:ea typeface="Calibri"/>
              <a:cs typeface="Calibri"/>
              <a:sym typeface="Calibri"/>
            </a:endParaRPr>
          </a:p>
        </p:txBody>
      </p:sp>
      <p:sp>
        <p:nvSpPr>
          <p:cNvPr id="7" name="Google Shape;99;p19">
            <a:extLst>
              <a:ext uri="{FF2B5EF4-FFF2-40B4-BE49-F238E27FC236}">
                <a16:creationId xmlns:a16="http://schemas.microsoft.com/office/drawing/2014/main" xmlns="" id="{D68C140F-49EB-4833-A343-7578B682C2CA}"/>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2800" b="1" dirty="0">
                <a:solidFill>
                  <a:srgbClr val="FFFFFF"/>
                </a:solidFill>
                <a:latin typeface="Calibri" panose="020F0502020204030204" pitchFamily="34" charset="0"/>
                <a:cs typeface="Calibri" panose="020F0502020204030204" pitchFamily="34" charset="0"/>
              </a:rPr>
              <a:t>MCQ Questions</a:t>
            </a:r>
            <a:endParaRPr lang="en" sz="2800" b="1" dirty="0">
              <a:latin typeface="Calibri" panose="020F0502020204030204" pitchFamily="34" charset="0"/>
              <a:cs typeface="Calibri" panose="020F0502020204030204" pitchFamily="34" charset="0"/>
            </a:endParaRPr>
          </a:p>
          <a:p>
            <a:pPr marL="12700"/>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1185305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9" name="Google Shape;99;p19"/>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a:r>
              <a:rPr lang="en" sz="2800" b="1" dirty="0" smtClean="0">
                <a:solidFill>
                  <a:srgbClr val="FFFFFF"/>
                </a:solidFill>
                <a:latin typeface="Calibri" panose="020F0502020204030204" pitchFamily="34" charset="0"/>
                <a:cs typeface="Calibri" panose="020F0502020204030204" pitchFamily="34" charset="0"/>
              </a:rPr>
              <a:t>Pointers</a:t>
            </a:r>
            <a:endParaRPr lang="en" sz="2800" b="1" dirty="0">
              <a:solidFill>
                <a:srgbClr val="FFFFFF"/>
              </a:solidFill>
              <a:latin typeface="Calibri" panose="020F0502020204030204" pitchFamily="34" charset="0"/>
              <a:cs typeface="Calibri" panose="020F0502020204030204" pitchFamily="34" charset="0"/>
            </a:endParaRPr>
          </a:p>
        </p:txBody>
      </p:sp>
      <p:sp>
        <p:nvSpPr>
          <p:cNvPr id="100" name="Google Shape;100;p19"/>
          <p:cNvSpPr txBox="1"/>
          <p:nvPr/>
        </p:nvSpPr>
        <p:spPr>
          <a:xfrm>
            <a:off x="94468" y="1012362"/>
            <a:ext cx="8952289" cy="3560296"/>
          </a:xfrm>
          <a:prstGeom prst="rect">
            <a:avLst/>
          </a:prstGeom>
          <a:noFill/>
          <a:ln>
            <a:noFill/>
          </a:ln>
        </p:spPr>
        <p:txBody>
          <a:bodyPr spcFirstLastPara="1" wrap="square" lIns="91425" tIns="91425" rIns="91425" bIns="91425" anchor="t" anchorCtr="0">
            <a:noAutofit/>
          </a:bodyPr>
          <a:lstStyle/>
          <a:p>
            <a:r>
              <a:rPr lang="en-US" sz="1800" b="1" dirty="0" smtClean="0">
                <a:latin typeface="Calibri" pitchFamily="34" charset="0"/>
                <a:cs typeface="Calibri" pitchFamily="34" charset="0"/>
              </a:rPr>
              <a:t>Pointers :-</a:t>
            </a:r>
            <a:r>
              <a:rPr lang="en-US" sz="1800" dirty="0" smtClean="0">
                <a:latin typeface="Calibri" pitchFamily="34" charset="0"/>
                <a:cs typeface="Calibri" pitchFamily="34" charset="0"/>
              </a:rPr>
              <a:t>The pointer in C++ language is a variable, it is also known as locator or indicator that points to an address of a value.</a:t>
            </a:r>
          </a:p>
          <a:p>
            <a:pPr>
              <a:lnSpc>
                <a:spcPct val="150000"/>
              </a:lnSpc>
            </a:pPr>
            <a:r>
              <a:rPr lang="en-US" sz="1800" dirty="0">
                <a:latin typeface="Calibri" pitchFamily="34" charset="0"/>
                <a:cs typeface="Calibri" pitchFamily="34" charset="0"/>
              </a:rPr>
              <a:t/>
            </a:r>
            <a:br>
              <a:rPr lang="en-US" sz="1800" dirty="0">
                <a:latin typeface="Calibri" pitchFamily="34" charset="0"/>
                <a:cs typeface="Calibri" pitchFamily="34" charset="0"/>
              </a:rPr>
            </a:br>
            <a:endParaRPr lang="en-US" sz="1800" dirty="0">
              <a:latin typeface="Calibri" pitchFamily="34" charset="0"/>
              <a:cs typeface="Calibri" pitchFamily="34" charset="0"/>
            </a:endParaRPr>
          </a:p>
          <a:p>
            <a:pPr marL="114300">
              <a:lnSpc>
                <a:spcPct val="150000"/>
              </a:lnSpc>
            </a:pPr>
            <a:r>
              <a:rPr lang="en-US" sz="1800" dirty="0">
                <a:latin typeface="Calibri" pitchFamily="34" charset="0"/>
                <a:cs typeface="Calibri" pitchFamily="34" charset="0"/>
              </a:rPr>
              <a:t/>
            </a:r>
            <a:br>
              <a:rPr lang="en-US" sz="1800" dirty="0">
                <a:latin typeface="Calibri" pitchFamily="34" charset="0"/>
                <a:cs typeface="Calibri" pitchFamily="34" charset="0"/>
              </a:rPr>
            </a:br>
            <a:endParaRPr lang="en-US" sz="1800" dirty="0">
              <a:latin typeface="Calibri" pitchFamily="34" charset="0"/>
              <a:cs typeface="Calibri" pitchFamily="34" charset="0"/>
            </a:endParaRPr>
          </a:p>
        </p:txBody>
      </p:sp>
      <p:pic>
        <p:nvPicPr>
          <p:cNvPr id="5" name="image5.jpg" descr="C++ Pointers Concept with Example - Simple Snippets"/>
          <p:cNvPicPr/>
          <p:nvPr/>
        </p:nvPicPr>
        <p:blipFill>
          <a:blip r:embed="rId3"/>
          <a:srcRect/>
          <a:stretch>
            <a:fillRect/>
          </a:stretch>
        </p:blipFill>
        <p:spPr>
          <a:xfrm>
            <a:off x="0" y="1727418"/>
            <a:ext cx="9143999" cy="3416081"/>
          </a:xfrm>
          <a:prstGeom prst="rect">
            <a:avLst/>
          </a:prstGeom>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9" name="Google Shape;99;p19"/>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a:r>
              <a:rPr lang="en" b="1" dirty="0" smtClean="0">
                <a:solidFill>
                  <a:srgbClr val="FFFFFF"/>
                </a:solidFill>
                <a:latin typeface="Calibri" panose="020F0502020204030204" pitchFamily="34" charset="0"/>
                <a:cs typeface="Calibri" panose="020F0502020204030204" pitchFamily="34" charset="0"/>
              </a:rPr>
              <a:t>Pointers</a:t>
            </a:r>
            <a:endParaRPr lang="en" sz="2800" b="1" dirty="0">
              <a:solidFill>
                <a:srgbClr val="FFFFFF"/>
              </a:solidFill>
              <a:latin typeface="Calibri" panose="020F0502020204030204" pitchFamily="34" charset="0"/>
              <a:cs typeface="Calibri" panose="020F0502020204030204" pitchFamily="34" charset="0"/>
            </a:endParaRPr>
          </a:p>
        </p:txBody>
      </p:sp>
      <p:sp>
        <p:nvSpPr>
          <p:cNvPr id="100" name="Google Shape;100;p19"/>
          <p:cNvSpPr txBox="1"/>
          <p:nvPr/>
        </p:nvSpPr>
        <p:spPr>
          <a:xfrm>
            <a:off x="94468" y="1012362"/>
            <a:ext cx="8952289" cy="3560296"/>
          </a:xfrm>
          <a:prstGeom prst="rect">
            <a:avLst/>
          </a:prstGeom>
          <a:noFill/>
          <a:ln>
            <a:noFill/>
          </a:ln>
        </p:spPr>
        <p:txBody>
          <a:bodyPr spcFirstLastPara="1" wrap="square" lIns="91425" tIns="91425" rIns="91425" bIns="91425" anchor="t" anchorCtr="0">
            <a:noAutofit/>
          </a:bodyPr>
          <a:lstStyle/>
          <a:p>
            <a:r>
              <a:rPr lang="en-US" sz="1800" dirty="0" smtClean="0">
                <a:latin typeface="Calibri" pitchFamily="34" charset="0"/>
                <a:cs typeface="Calibri" pitchFamily="34" charset="0"/>
              </a:rPr>
              <a:t>Advantages of Pointers:-</a:t>
            </a:r>
          </a:p>
          <a:p>
            <a:r>
              <a:rPr lang="en-US" sz="1800" dirty="0" smtClean="0">
                <a:latin typeface="Calibri" pitchFamily="34" charset="0"/>
                <a:cs typeface="Calibri" pitchFamily="34" charset="0"/>
              </a:rPr>
              <a:t> </a:t>
            </a:r>
          </a:p>
          <a:p>
            <a:r>
              <a:rPr lang="en-US" sz="1800" dirty="0" smtClean="0">
                <a:latin typeface="Calibri" pitchFamily="34" charset="0"/>
                <a:cs typeface="Calibri" pitchFamily="34" charset="0"/>
              </a:rPr>
              <a:t>1) Pointer reduces the code and improves the performance, it is used to retrieving strings, trees etc. and used with arrays, structures and functions.</a:t>
            </a:r>
          </a:p>
          <a:p>
            <a:r>
              <a:rPr lang="en-US" sz="1800" dirty="0" smtClean="0">
                <a:latin typeface="Calibri" pitchFamily="34" charset="0"/>
                <a:cs typeface="Calibri" pitchFamily="34" charset="0"/>
              </a:rPr>
              <a:t> </a:t>
            </a:r>
          </a:p>
          <a:p>
            <a:r>
              <a:rPr lang="en-US" sz="1800" dirty="0" smtClean="0">
                <a:latin typeface="Calibri" pitchFamily="34" charset="0"/>
                <a:cs typeface="Calibri" pitchFamily="34" charset="0"/>
              </a:rPr>
              <a:t>2) We can return multiple values from function using pointer</a:t>
            </a:r>
            <a:r>
              <a:rPr lang="en-US" sz="1800" dirty="0" smtClean="0">
                <a:latin typeface="Calibri" pitchFamily="34" charset="0"/>
                <a:cs typeface="Calibri" pitchFamily="34" charset="0"/>
              </a:rPr>
              <a:t>.</a:t>
            </a:r>
          </a:p>
          <a:p>
            <a:endParaRPr lang="en-US" sz="1800" dirty="0" smtClean="0">
              <a:latin typeface="Calibri" pitchFamily="34" charset="0"/>
              <a:cs typeface="Calibri" pitchFamily="34" charset="0"/>
            </a:endParaRPr>
          </a:p>
          <a:p>
            <a:r>
              <a:rPr lang="en-US" sz="1800" dirty="0" smtClean="0">
                <a:latin typeface="Calibri" pitchFamily="34" charset="0"/>
                <a:cs typeface="Calibri" pitchFamily="34" charset="0"/>
              </a:rPr>
              <a:t>3) It makes you able to access any memory location in the computer's memory.</a:t>
            </a:r>
          </a:p>
          <a:p>
            <a:pPr>
              <a:lnSpc>
                <a:spcPct val="150000"/>
              </a:lnSpc>
            </a:pPr>
            <a:r>
              <a:rPr lang="en-US" sz="1800" dirty="0">
                <a:latin typeface="Calibri" panose="020F0502020204030204" pitchFamily="34" charset="0"/>
                <a:cs typeface="Calibri" panose="020F0502020204030204" pitchFamily="34" charset="0"/>
              </a:rPr>
              <a:t/>
            </a:r>
            <a:br>
              <a:rPr lang="en-US" sz="1800"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a:p>
            <a:pPr marL="114300">
              <a:lnSpc>
                <a:spcPct val="150000"/>
              </a:lnSpc>
            </a:pPr>
            <a:r>
              <a:rPr lang="en-US" sz="1800" dirty="0">
                <a:latin typeface="Calibri" panose="020F0502020204030204" pitchFamily="34" charset="0"/>
                <a:cs typeface="Calibri" panose="020F0502020204030204" pitchFamily="34" charset="0"/>
              </a:rPr>
              <a:t/>
            </a:r>
            <a:br>
              <a:rPr lang="en-US" sz="1800"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3329196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r>
              <a:rPr lang="en-US" sz="1600" dirty="0" smtClean="0">
                <a:latin typeface="Calibri" pitchFamily="34" charset="0"/>
                <a:cs typeface="Calibri" pitchFamily="34" charset="0"/>
              </a:rPr>
              <a:t>#include &lt;</a:t>
            </a:r>
            <a:r>
              <a:rPr lang="en-US" sz="1600" dirty="0" err="1" smtClean="0">
                <a:latin typeface="Calibri" pitchFamily="34" charset="0"/>
                <a:cs typeface="Calibri" pitchFamily="34" charset="0"/>
              </a:rPr>
              <a:t>iostream</a:t>
            </a:r>
            <a:r>
              <a:rPr lang="en-US" sz="1600" dirty="0" smtClean="0">
                <a:latin typeface="Calibri" pitchFamily="34" charset="0"/>
                <a:cs typeface="Calibri" pitchFamily="34" charset="0"/>
              </a:rPr>
              <a:t>&gt;  </a:t>
            </a:r>
          </a:p>
          <a:p>
            <a:r>
              <a:rPr lang="en-US" sz="1600" dirty="0" smtClean="0">
                <a:latin typeface="Calibri" pitchFamily="34" charset="0"/>
                <a:cs typeface="Calibri" pitchFamily="34" charset="0"/>
              </a:rPr>
              <a:t>using namespace std;  </a:t>
            </a:r>
            <a:endParaRPr lang="en-US" sz="1600" dirty="0" smtClean="0">
              <a:latin typeface="Calibri" pitchFamily="34" charset="0"/>
              <a:cs typeface="Calibri" pitchFamily="34" charset="0"/>
            </a:endParaRPr>
          </a:p>
          <a:p>
            <a:endParaRPr lang="en-US" sz="1600" dirty="0" smtClean="0">
              <a:latin typeface="Calibri" pitchFamily="34" charset="0"/>
              <a:cs typeface="Calibri" pitchFamily="34" charset="0"/>
            </a:endParaRPr>
          </a:p>
          <a:p>
            <a:r>
              <a:rPr lang="en-US" sz="1600" dirty="0" err="1" smtClean="0">
                <a:latin typeface="Calibri" pitchFamily="34" charset="0"/>
                <a:cs typeface="Calibri" pitchFamily="34" charset="0"/>
              </a:rPr>
              <a:t>int</a:t>
            </a:r>
            <a:r>
              <a:rPr lang="en-US" sz="1600" dirty="0" smtClean="0">
                <a:latin typeface="Calibri" pitchFamily="34" charset="0"/>
                <a:cs typeface="Calibri" pitchFamily="34" charset="0"/>
              </a:rPr>
              <a:t> main()  </a:t>
            </a:r>
          </a:p>
          <a:p>
            <a:r>
              <a:rPr lang="en-US" sz="1600" dirty="0" smtClean="0">
                <a:latin typeface="Calibri" pitchFamily="34" charset="0"/>
                <a:cs typeface="Calibri" pitchFamily="34" charset="0"/>
              </a:rPr>
              <a:t>{  </a:t>
            </a:r>
          </a:p>
          <a:p>
            <a:r>
              <a:rPr lang="en-US" sz="1600" dirty="0" err="1" smtClean="0">
                <a:latin typeface="Calibri" pitchFamily="34" charset="0"/>
                <a:cs typeface="Calibri" pitchFamily="34" charset="0"/>
              </a:rPr>
              <a:t>int</a:t>
            </a:r>
            <a:r>
              <a:rPr lang="en-US" sz="1600" dirty="0" smtClean="0">
                <a:latin typeface="Calibri" pitchFamily="34" charset="0"/>
                <a:cs typeface="Calibri" pitchFamily="34" charset="0"/>
              </a:rPr>
              <a:t> number=30;    </a:t>
            </a:r>
          </a:p>
          <a:p>
            <a:r>
              <a:rPr lang="en-US" sz="1600" dirty="0" err="1" smtClean="0">
                <a:latin typeface="Calibri" pitchFamily="34" charset="0"/>
                <a:cs typeface="Calibri" pitchFamily="34" charset="0"/>
              </a:rPr>
              <a:t>int</a:t>
            </a:r>
            <a:r>
              <a:rPr lang="en-US" sz="1600" dirty="0" smtClean="0">
                <a:latin typeface="Calibri" pitchFamily="34" charset="0"/>
                <a:cs typeface="Calibri" pitchFamily="34" charset="0"/>
              </a:rPr>
              <a:t> ∗   p;      </a:t>
            </a:r>
          </a:p>
          <a:p>
            <a:r>
              <a:rPr lang="en-US" sz="1600" dirty="0" smtClean="0">
                <a:latin typeface="Calibri" pitchFamily="34" charset="0"/>
                <a:cs typeface="Calibri" pitchFamily="34" charset="0"/>
              </a:rPr>
              <a:t>p=&amp;number;//stores the address of number variable    </a:t>
            </a:r>
          </a:p>
          <a:p>
            <a:r>
              <a:rPr lang="en-US" sz="1600" dirty="0" err="1" smtClean="0">
                <a:latin typeface="Calibri" pitchFamily="34" charset="0"/>
                <a:cs typeface="Calibri" pitchFamily="34" charset="0"/>
              </a:rPr>
              <a:t>cout</a:t>
            </a:r>
            <a:r>
              <a:rPr lang="en-US" sz="1600" dirty="0" smtClean="0">
                <a:latin typeface="Calibri" pitchFamily="34" charset="0"/>
                <a:cs typeface="Calibri" pitchFamily="34" charset="0"/>
              </a:rPr>
              <a:t>&lt;&lt;"Address of number variable is:"&lt;&lt;&amp;number&lt;&lt;</a:t>
            </a:r>
            <a:r>
              <a:rPr lang="en-US" sz="1600" dirty="0" err="1" smtClean="0">
                <a:latin typeface="Calibri" pitchFamily="34" charset="0"/>
                <a:cs typeface="Calibri" pitchFamily="34" charset="0"/>
              </a:rPr>
              <a:t>endl</a:t>
            </a:r>
            <a:r>
              <a:rPr lang="en-US" sz="1600" dirty="0" smtClean="0">
                <a:latin typeface="Calibri" pitchFamily="34" charset="0"/>
                <a:cs typeface="Calibri" pitchFamily="34" charset="0"/>
              </a:rPr>
              <a:t>;    </a:t>
            </a:r>
          </a:p>
          <a:p>
            <a:r>
              <a:rPr lang="en-US" sz="1600" dirty="0" err="1" smtClean="0">
                <a:latin typeface="Calibri" pitchFamily="34" charset="0"/>
                <a:cs typeface="Calibri" pitchFamily="34" charset="0"/>
              </a:rPr>
              <a:t>cout</a:t>
            </a:r>
            <a:r>
              <a:rPr lang="en-US" sz="1600" dirty="0" smtClean="0">
                <a:latin typeface="Calibri" pitchFamily="34" charset="0"/>
                <a:cs typeface="Calibri" pitchFamily="34" charset="0"/>
              </a:rPr>
              <a:t>&lt;&lt;"Address of p variable is:"&lt;&lt;p&lt;&lt;</a:t>
            </a:r>
            <a:r>
              <a:rPr lang="en-US" sz="1600" dirty="0" err="1" smtClean="0">
                <a:latin typeface="Calibri" pitchFamily="34" charset="0"/>
                <a:cs typeface="Calibri" pitchFamily="34" charset="0"/>
              </a:rPr>
              <a:t>endl</a:t>
            </a:r>
            <a:r>
              <a:rPr lang="en-US" sz="1600" dirty="0" smtClean="0">
                <a:latin typeface="Calibri" pitchFamily="34" charset="0"/>
                <a:cs typeface="Calibri" pitchFamily="34" charset="0"/>
              </a:rPr>
              <a:t>;    </a:t>
            </a:r>
          </a:p>
          <a:p>
            <a:r>
              <a:rPr lang="en-US" sz="1600" dirty="0" err="1" smtClean="0">
                <a:latin typeface="Calibri" pitchFamily="34" charset="0"/>
                <a:cs typeface="Calibri" pitchFamily="34" charset="0"/>
              </a:rPr>
              <a:t>cout</a:t>
            </a:r>
            <a:r>
              <a:rPr lang="en-US" sz="1600" dirty="0" smtClean="0">
                <a:latin typeface="Calibri" pitchFamily="34" charset="0"/>
                <a:cs typeface="Calibri" pitchFamily="34" charset="0"/>
              </a:rPr>
              <a:t>&lt;&lt;"Value of p variable is:"&lt;&lt;*p&lt;&lt;</a:t>
            </a:r>
            <a:r>
              <a:rPr lang="en-US" sz="1600" dirty="0" err="1" smtClean="0">
                <a:latin typeface="Calibri" pitchFamily="34" charset="0"/>
                <a:cs typeface="Calibri" pitchFamily="34" charset="0"/>
              </a:rPr>
              <a:t>endl</a:t>
            </a:r>
            <a:r>
              <a:rPr lang="en-US" sz="1600" dirty="0" smtClean="0">
                <a:latin typeface="Calibri" pitchFamily="34" charset="0"/>
                <a:cs typeface="Calibri" pitchFamily="34" charset="0"/>
              </a:rPr>
              <a:t>;    </a:t>
            </a:r>
          </a:p>
          <a:p>
            <a:r>
              <a:rPr lang="en-US" sz="1600" dirty="0" smtClean="0">
                <a:latin typeface="Calibri" pitchFamily="34" charset="0"/>
                <a:cs typeface="Calibri" pitchFamily="34" charset="0"/>
              </a:rPr>
              <a:t>   return 0;  </a:t>
            </a:r>
          </a:p>
          <a:p>
            <a:r>
              <a:rPr lang="en-US" sz="1600" dirty="0" smtClean="0">
                <a:latin typeface="Calibri" pitchFamily="34" charset="0"/>
                <a:cs typeface="Calibri" pitchFamily="34" charset="0"/>
              </a:rPr>
              <a:t>} </a:t>
            </a:r>
          </a:p>
          <a:p>
            <a:r>
              <a:rPr lang="en-US" sz="1600" b="1" dirty="0" smtClean="0"/>
              <a:t> </a:t>
            </a:r>
            <a:endParaRPr lang="en-US" sz="1600" dirty="0" smtClean="0"/>
          </a:p>
          <a:p>
            <a:pPr>
              <a:lnSpc>
                <a:spcPct val="150000"/>
              </a:lnSpc>
            </a:pPr>
            <a:endParaRPr lang="en" sz="1600" dirty="0" smtClean="0">
              <a:latin typeface="Calibri" panose="020F0502020204030204" pitchFamily="34" charset="0"/>
              <a:cs typeface="Calibri" panose="020F0502020204030204" pitchFamily="34" charset="0"/>
            </a:endParaRPr>
          </a:p>
          <a:p>
            <a:pPr>
              <a:lnSpc>
                <a:spcPct val="150000"/>
              </a:lnSpc>
            </a:pPr>
            <a:r>
              <a:rPr lang="en-US" sz="1600" dirty="0" smtClean="0">
                <a:latin typeface="Calibri" panose="020F0502020204030204" pitchFamily="34" charset="0"/>
                <a:cs typeface="Calibri" panose="020F0502020204030204" pitchFamily="34" charset="0"/>
              </a:rPr>
              <a:t/>
            </a:r>
            <a:br>
              <a:rPr lang="en-US" sz="1600" dirty="0" smtClean="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xmlns=""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smtClean="0">
                <a:solidFill>
                  <a:srgbClr val="FFFFFF"/>
                </a:solidFill>
                <a:latin typeface="Calibri" panose="020F0502020204030204" pitchFamily="34" charset="0"/>
                <a:cs typeface="Calibri" panose="020F0502020204030204" pitchFamily="34" charset="0"/>
              </a:rPr>
              <a:t>Pointers</a:t>
            </a:r>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2479738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pPr>
              <a:lnSpc>
                <a:spcPct val="150000"/>
              </a:lnSpc>
            </a:pPr>
            <a:endParaRPr lang="en-US" sz="1600" b="1" dirty="0" smtClean="0">
              <a:latin typeface="Calibri" panose="020F0502020204030204" pitchFamily="34" charset="0"/>
              <a:cs typeface="Calibri" panose="020F0502020204030204" pitchFamily="34" charset="0"/>
            </a:endParaRPr>
          </a:p>
          <a:p>
            <a:pPr>
              <a:lnSpc>
                <a:spcPct val="150000"/>
              </a:lnSpc>
            </a:pPr>
            <a:endParaRPr lang="en-US" sz="1600" b="1" dirty="0" smtClean="0">
              <a:latin typeface="Calibri" panose="020F0502020204030204" pitchFamily="34" charset="0"/>
              <a:cs typeface="Calibri" panose="020F0502020204030204" pitchFamily="34" charset="0"/>
            </a:endParaRPr>
          </a:p>
          <a:p>
            <a:r>
              <a:rPr lang="en-US" sz="1800" dirty="0" smtClean="0">
                <a:latin typeface="Calibri" pitchFamily="34" charset="0"/>
                <a:cs typeface="Calibri" pitchFamily="34" charset="0"/>
              </a:rPr>
              <a:t>Address </a:t>
            </a:r>
            <a:r>
              <a:rPr lang="en-US" sz="1800" dirty="0" smtClean="0">
                <a:latin typeface="Calibri" pitchFamily="34" charset="0"/>
                <a:cs typeface="Calibri" pitchFamily="34" charset="0"/>
              </a:rPr>
              <a:t>of number variable is:0x7ffccc8724c4</a:t>
            </a:r>
          </a:p>
          <a:p>
            <a:r>
              <a:rPr lang="en-US" sz="1800" dirty="0" smtClean="0">
                <a:latin typeface="Calibri" pitchFamily="34" charset="0"/>
                <a:cs typeface="Calibri" pitchFamily="34" charset="0"/>
              </a:rPr>
              <a:t>Address of p variable is:0x7ffccc8724c4</a:t>
            </a:r>
          </a:p>
          <a:p>
            <a:r>
              <a:rPr lang="en-US" sz="1800" dirty="0" smtClean="0">
                <a:latin typeface="Calibri" pitchFamily="34" charset="0"/>
                <a:cs typeface="Calibri" pitchFamily="34" charset="0"/>
              </a:rPr>
              <a:t>Value of p variable is:30 </a:t>
            </a:r>
          </a:p>
          <a:p>
            <a:pPr>
              <a:lnSpc>
                <a:spcPct val="150000"/>
              </a:lnSpc>
            </a:pPr>
            <a:r>
              <a:rPr lang="en-US" sz="1600" b="1" dirty="0">
                <a:latin typeface="Calibri" panose="020F0502020204030204" pitchFamily="34" charset="0"/>
                <a:cs typeface="Calibri" panose="020F0502020204030204" pitchFamily="34" charset="0"/>
              </a:rPr>
              <a:t/>
            </a:r>
            <a:br>
              <a:rPr lang="en-US" sz="1600" b="1" dirty="0">
                <a:latin typeface="Calibri" panose="020F0502020204030204" pitchFamily="34" charset="0"/>
                <a:cs typeface="Calibri" panose="020F0502020204030204" pitchFamily="34" charset="0"/>
              </a:rPr>
            </a:br>
            <a:endParaRPr lang="en-US" sz="1600" b="1" dirty="0">
              <a:latin typeface="Calibri" panose="020F0502020204030204" pitchFamily="34" charset="0"/>
              <a:cs typeface="Calibri" panose="020F0502020204030204" pitchFamily="34" charset="0"/>
            </a:endParaRPr>
          </a:p>
          <a:p>
            <a:pPr marL="114300">
              <a:lnSpc>
                <a:spcPct val="150000"/>
              </a:lnSpc>
            </a:pPr>
            <a:r>
              <a:rPr lang="en-US" sz="1600" b="1" dirty="0">
                <a:latin typeface="Calibri" panose="020F0502020204030204" pitchFamily="34" charset="0"/>
                <a:cs typeface="Calibri" panose="020F0502020204030204" pitchFamily="34" charset="0"/>
              </a:rPr>
              <a:t/>
            </a:r>
            <a:br>
              <a:rPr lang="en-US" sz="1600" b="1" dirty="0">
                <a:latin typeface="Calibri" panose="020F0502020204030204" pitchFamily="34" charset="0"/>
                <a:cs typeface="Calibri" panose="020F0502020204030204" pitchFamily="34" charset="0"/>
              </a:rPr>
            </a:br>
            <a:endParaRPr lang="en-US" sz="1600" b="1"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xmlns=""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smtClean="0">
                <a:solidFill>
                  <a:srgbClr val="FFFFFF"/>
                </a:solidFill>
                <a:latin typeface="Calibri" panose="020F0502020204030204" pitchFamily="34" charset="0"/>
                <a:cs typeface="Calibri" panose="020F0502020204030204" pitchFamily="34" charset="0"/>
              </a:rPr>
              <a:t>Output</a:t>
            </a:r>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4223099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9" name="Google Shape;99;p19"/>
          <p:cNvSpPr txBox="1">
            <a:spLocks noGrp="1"/>
          </p:cNvSpPr>
          <p:nvPr>
            <p:ph type="title"/>
          </p:nvPr>
        </p:nvSpPr>
        <p:spPr>
          <a:xfrm>
            <a:off x="287075" y="92375"/>
            <a:ext cx="6937995" cy="391200"/>
          </a:xfrm>
          <a:prstGeom prst="rect">
            <a:avLst/>
          </a:prstGeom>
          <a:noFill/>
          <a:ln>
            <a:noFill/>
          </a:ln>
        </p:spPr>
        <p:txBody>
          <a:bodyPr spcFirstLastPara="1" wrap="square" lIns="0" tIns="12700" rIns="0" bIns="0" anchor="t" anchorCtr="0">
            <a:noAutofit/>
          </a:bodyPr>
          <a:lstStyle/>
          <a:p>
            <a:r>
              <a:rPr lang="en" sz="2400" b="1" dirty="0" smtClean="0">
                <a:solidFill>
                  <a:srgbClr val="FFFFFF"/>
                </a:solidFill>
                <a:latin typeface="Calibri" panose="020F0502020204030204" pitchFamily="34" charset="0"/>
                <a:cs typeface="Calibri" panose="020F0502020204030204" pitchFamily="34" charset="0"/>
              </a:rPr>
              <a:t>Practice Questions</a:t>
            </a:r>
            <a:endParaRPr lang="en-US" b="1" dirty="0">
              <a:latin typeface="Calibri" panose="020F0502020204030204" pitchFamily="34" charset="0"/>
              <a:cs typeface="Calibri" panose="020F0502020204030204" pitchFamily="34" charset="0"/>
            </a:endParaRPr>
          </a:p>
        </p:txBody>
      </p:sp>
      <p:sp>
        <p:nvSpPr>
          <p:cNvPr id="100" name="Google Shape;100;p19"/>
          <p:cNvSpPr txBox="1"/>
          <p:nvPr/>
        </p:nvSpPr>
        <p:spPr>
          <a:xfrm>
            <a:off x="94468" y="811500"/>
            <a:ext cx="8952289" cy="4332000"/>
          </a:xfrm>
          <a:prstGeom prst="rect">
            <a:avLst/>
          </a:prstGeom>
          <a:noFill/>
          <a:ln>
            <a:noFill/>
          </a:ln>
        </p:spPr>
        <p:txBody>
          <a:bodyPr spcFirstLastPara="1" wrap="square" lIns="91425" tIns="91425" rIns="91425" bIns="91425" anchor="t" anchorCtr="0">
            <a:noAutofit/>
          </a:bodyPr>
          <a:lstStyle/>
          <a:p>
            <a:endParaRPr lang="en-US" sz="1800" dirty="0" smtClean="0">
              <a:latin typeface="Calibri" pitchFamily="34" charset="0"/>
              <a:cs typeface="Calibri" pitchFamily="34" charset="0"/>
            </a:endParaRPr>
          </a:p>
          <a:p>
            <a:endParaRPr lang="en-US" sz="1800" dirty="0" smtClean="0">
              <a:latin typeface="Calibri" pitchFamily="34" charset="0"/>
              <a:cs typeface="Calibri" pitchFamily="34" charset="0"/>
            </a:endParaRPr>
          </a:p>
          <a:p>
            <a:r>
              <a:rPr lang="en-US" sz="1800" dirty="0" smtClean="0">
                <a:latin typeface="Calibri" pitchFamily="34" charset="0"/>
                <a:cs typeface="Calibri" pitchFamily="34" charset="0"/>
              </a:rPr>
              <a:t>Write </a:t>
            </a:r>
            <a:r>
              <a:rPr lang="en-US" sz="1800" dirty="0" smtClean="0">
                <a:latin typeface="Calibri" pitchFamily="34" charset="0"/>
                <a:cs typeface="Calibri" pitchFamily="34" charset="0"/>
              </a:rPr>
              <a:t>a program to swap two number without using third variable using pointers.</a:t>
            </a:r>
            <a:endParaRPr lang="en-US" sz="1800" dirty="0">
              <a:latin typeface="Calibri" pitchFamily="34" charset="0"/>
              <a:cs typeface="Calibri" pitchFamily="34" charset="0"/>
            </a:endParaRPr>
          </a:p>
        </p:txBody>
      </p:sp>
    </p:spTree>
    <p:extLst>
      <p:ext uri="{BB962C8B-B14F-4D97-AF65-F5344CB8AC3E}">
        <p14:creationId xmlns:p14="http://schemas.microsoft.com/office/powerpoint/2010/main" xmlns="" val="26338842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TotalTime>
  <Words>715</Words>
  <Application>Microsoft Office PowerPoint</Application>
  <PresentationFormat>On-screen Show (16:9)</PresentationFormat>
  <Paragraphs>189</Paragraphs>
  <Slides>23</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Trebuchet MS</vt:lpstr>
      <vt:lpstr>Calibri</vt:lpstr>
      <vt:lpstr>Calibri,Sans-Serif</vt:lpstr>
      <vt:lpstr>Simple Light</vt:lpstr>
      <vt:lpstr>Slide 1</vt:lpstr>
      <vt:lpstr>Slide 2</vt:lpstr>
      <vt:lpstr>Slide 3</vt:lpstr>
      <vt:lpstr>Slide 4</vt:lpstr>
      <vt:lpstr>Pointers</vt:lpstr>
      <vt:lpstr>Pointers</vt:lpstr>
      <vt:lpstr>Slide 7</vt:lpstr>
      <vt:lpstr>Slide 8</vt:lpstr>
      <vt:lpstr>Practice Questions</vt:lpstr>
      <vt:lpstr>Structure</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abc</cp:lastModifiedBy>
  <cp:revision>1065</cp:revision>
  <dcterms:modified xsi:type="dcterms:W3CDTF">2021-01-30T19:05:28Z</dcterms:modified>
</cp:coreProperties>
</file>