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9"/>
  </p:notesMasterIdLst>
  <p:sldIdLst>
    <p:sldId id="256" r:id="rId2"/>
    <p:sldId id="258" r:id="rId3"/>
    <p:sldId id="311" r:id="rId4"/>
    <p:sldId id="332" r:id="rId5"/>
    <p:sldId id="333" r:id="rId6"/>
    <p:sldId id="334" r:id="rId7"/>
    <p:sldId id="338" r:id="rId8"/>
    <p:sldId id="339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29" r:id="rId43"/>
    <p:sldId id="330" r:id="rId44"/>
    <p:sldId id="331" r:id="rId45"/>
    <p:sldId id="328" r:id="rId46"/>
    <p:sldId id="312" r:id="rId47"/>
    <p:sldId id="322" r:id="rId48"/>
    <p:sldId id="323" r:id="rId49"/>
    <p:sldId id="324" r:id="rId50"/>
    <p:sldId id="325" r:id="rId51"/>
    <p:sldId id="326" r:id="rId52"/>
    <p:sldId id="306" r:id="rId53"/>
    <p:sldId id="308" r:id="rId54"/>
    <p:sldId id="309" r:id="rId55"/>
    <p:sldId id="315" r:id="rId56"/>
    <p:sldId id="316" r:id="rId57"/>
    <p:sldId id="272" r:id="rId5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Trebuchet MS" panose="020B0603020202020204" pitchFamily="34" charset="0"/>
      <p:regular r:id="rId64"/>
      <p:bold r:id="rId65"/>
      <p:italic r:id="rId66"/>
      <p:boldItalic r:id="rId67"/>
    </p:embeddedFont>
    <p:embeddedFont>
      <p:font typeface="Georgia" panose="02040502050405020303" pitchFamily="18" charset="0"/>
      <p:regular r:id="rId68"/>
      <p:bold r:id="rId69"/>
      <p:italic r:id="rId70"/>
      <p:boldItalic r:id="rId71"/>
    </p:embeddedFont>
    <p:embeddedFont>
      <p:font typeface="Aharoni" panose="02010803020104030203" pitchFamily="2" charset="-79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894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9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329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839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308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99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222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311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308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5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717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69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512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64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002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26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504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1332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2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2613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884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5311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1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625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205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497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1" name="Google Shape;4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9631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7410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606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6096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966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7" name="Google Shape;4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5626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4" name="Google Shape;46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141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2949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787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044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3290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731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1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8126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517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44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1468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573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077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76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02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78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87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00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Practical Lecture 1: </a:t>
            </a:r>
            <a:r>
              <a:rPr lang="en-US" sz="2000" dirty="0"/>
              <a:t>Concepts &amp; Basics of C++ Programming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precedence and associativity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 descr="E:\CP1\op pr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545" y="729280"/>
            <a:ext cx="7010400" cy="441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9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C++ program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57200" y="762000"/>
            <a:ext cx="8229600" cy="405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-27296" y="790235"/>
            <a:ext cx="4599296" cy="393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146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/* my first program in C */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#include &lt;stdio.h&gt;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 main()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{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printf(“Welcome to C….\n");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return 0; </a:t>
            </a:r>
            <a:endParaRPr sz="2400" b="0" i="0" u="none" strike="noStrike" cap="non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4258101" y="762000"/>
            <a:ext cx="4995081" cy="418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C++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/*my first program in C++*/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#include&lt;iostream.h&gt;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using namespace std;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 main()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cout&lt;&lt; “Welcome to C++…. \n”;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return 0;</a:t>
            </a:r>
            <a:endParaRPr sz="2400" b="0" i="0" u="none" strike="noStrike" cap="non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FB08C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FB08C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4244455" y="636905"/>
            <a:ext cx="13646" cy="4506595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511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operator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statement   	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8FB08C"/>
              </a:buClr>
              <a:buSzPts val="1700"/>
              <a:buFont typeface="Arial"/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0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cout&lt;&lt; “C++ is better than C. \n”; </a:t>
            </a:r>
            <a:endParaRPr/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statement causes the string in quotation marks to be displayed on screen.</a:t>
            </a:r>
            <a:endParaRPr/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112" y="1863725"/>
            <a:ext cx="4676775" cy="327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41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display value of variable a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  Value of a = 5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printf(“Value of a= %d” , a);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70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display value of variable a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  Value of a = 5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printf(“Value of a= %d” , a);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cout&lt;&lt; “Value of a”&lt;&lt;a;</a:t>
            </a: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77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operator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statement   	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	cin&gt;&gt; number;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8FB08C"/>
              </a:buClr>
              <a:buSzPts val="1700"/>
              <a:buFont typeface="Arial"/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input statement and causes the program to wait for the user to type in a input.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67" y="2278750"/>
            <a:ext cx="732155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81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accept value of variables a,b from user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scanf(“%d%d” , &amp;a, &amp;b);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70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accept value of variables a,b from user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scanf(“%d%d” , &amp;a, &amp;b);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cin&gt;&gt;a&gt;&gt;b;</a:t>
            </a: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5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457200" y="762000"/>
            <a:ext cx="8229600" cy="405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instructions, statements or groups of statements in a programming language which determines the sequence of execution of other instructions or statements is called control structure.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C++ there are three Control Structures.</a:t>
            </a:r>
            <a:endParaRPr/>
          </a:p>
          <a:p>
            <a:pPr marL="3429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Structure (straight line)</a:t>
            </a:r>
            <a:endParaRPr/>
          </a:p>
          <a:p>
            <a:pPr marL="3429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Structure (branching)</a:t>
            </a:r>
            <a:endParaRPr/>
          </a:p>
          <a:p>
            <a:pPr marL="3429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Structure (iteration or repetition)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56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92817" y="46610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5" descr="E:\CP1\control structur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226" y="729280"/>
            <a:ext cx="7113815" cy="4331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>
                <a:latin typeface="Calibri" panose="020F0502020204030204" pitchFamily="34" charset="0"/>
                <a:cs typeface="Calibri" panose="020F0502020204030204" pitchFamily="34" charset="0"/>
              </a:rPr>
              <a:t>cin and cout</a:t>
            </a: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rived data types ( Array, structure,  union, enum, pointer)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 Structure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lnSpc>
                <a:spcPct val="2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Enum 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are the following are selection structures( branching)?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else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2,3,4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44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are the following are selection structures( branching)?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else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2,3,4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59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Structure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213755" y="636905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programming language provides following types of selection statements.</a:t>
            </a:r>
            <a:endParaRPr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statements</a:t>
            </a:r>
            <a:endParaRPr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.. else statements</a:t>
            </a:r>
            <a:endParaRPr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if statements</a:t>
            </a:r>
            <a:endParaRPr/>
          </a:p>
          <a:p>
            <a:pPr marL="342900" marR="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Syntax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13755" y="2189638"/>
            <a:ext cx="25667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statements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6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Structure (Switch)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213755" y="636905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457200" y="762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statement allows a variable to be tested for equality against a list of 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is called a case, and the variable being switched on is checked for each case.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9" descr="E:\CP1\switch syntax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642" y="2170216"/>
            <a:ext cx="6075738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29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0" descr="E:\CP1\switch prog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103" y="729279"/>
            <a:ext cx="6933063" cy="445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63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18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43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89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389700" y="636905"/>
            <a:ext cx="6468300" cy="430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a=10;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while(a&gt;20)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"&lt;&lt;a&lt;&lt;endl;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a++;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00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45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4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Coding Practice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MCQ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Practice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Theory Practice Question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Q&amp;A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389700" y="636905"/>
            <a:ext cx="64683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a=10;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}while(a&gt;20);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78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7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47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389700" y="636905"/>
            <a:ext cx="64683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 int a=10; a&lt;20;a++)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cout&lt;&lt;"value of a: "&lt;&lt;a&lt;&lt;endl;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956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49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0"/>
          <p:cNvSpPr/>
          <p:nvPr/>
        </p:nvSpPr>
        <p:spPr>
          <a:xfrm>
            <a:off x="389700" y="636905"/>
            <a:ext cx="64683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 int a=1; a&lt;5;a++)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for(int b=1;b&lt;3;b++)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"&lt;&lt;a&lt;&lt;" "&lt;&lt;b&lt;&lt;endl;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cout&lt;&lt;"value of b"&lt;&lt;b;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cout&lt;&lt;"value of b";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551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have a quick hands-on some practice Questions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94468" y="746802"/>
            <a:ext cx="8952289" cy="43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be the value of y after second statement is executed?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a=5,b=3,m=6;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y=a*++b/2+m%2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66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94468" y="746802"/>
            <a:ext cx="8952289" cy="43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be the value of y after second statement is executed?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a=5,b=3,m=6;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y=a*++b/2+m%2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2"/>
          <p:cNvPicPr preferRelativeResize="0"/>
          <p:nvPr/>
        </p:nvPicPr>
        <p:blipFill rotWithShape="1">
          <a:blip r:embed="rId3">
            <a:alphaModFix/>
          </a:blip>
          <a:srcRect l="25246" t="26411" r="23776" b="29746"/>
          <a:stretch/>
        </p:blipFill>
        <p:spPr>
          <a:xfrm>
            <a:off x="94468" y="1815152"/>
            <a:ext cx="6632812" cy="3207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15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 rotWithShape="1">
          <a:blip r:embed="rId3">
            <a:alphaModFix/>
          </a:blip>
          <a:srcRect l="23672" t="26969" r="57238" b="34224"/>
          <a:stretch/>
        </p:blipFill>
        <p:spPr>
          <a:xfrm>
            <a:off x="1722555" y="667033"/>
            <a:ext cx="5377218" cy="447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078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287075" y="1983555"/>
            <a:ext cx="6937996" cy="1538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51 51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51 50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272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5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/>
          <p:nvPr/>
        </p:nvSpPr>
        <p:spPr>
          <a:xfrm>
            <a:off x="287075" y="2599112"/>
            <a:ext cx="6937996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5"/>
          <p:cNvPicPr preferRelativeResize="0"/>
          <p:nvPr/>
        </p:nvPicPr>
        <p:blipFill rotWithShape="1">
          <a:blip r:embed="rId3">
            <a:alphaModFix/>
          </a:blip>
          <a:srcRect l="23567" t="23612" r="33427" b="42431"/>
          <a:stretch/>
        </p:blipFill>
        <p:spPr>
          <a:xfrm>
            <a:off x="395784" y="636905"/>
            <a:ext cx="8147414" cy="3616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2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types of errors do you encounter while executing C program?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sz="4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88900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287075" y="2599112"/>
            <a:ext cx="6937996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56"/>
          <p:cNvPicPr preferRelativeResize="0"/>
          <p:nvPr/>
        </p:nvPicPr>
        <p:blipFill rotWithShape="1">
          <a:blip r:embed="rId3">
            <a:alphaModFix/>
          </a:blip>
          <a:srcRect l="23567" t="23612" r="33427" b="42431"/>
          <a:stretch/>
        </p:blipFill>
        <p:spPr>
          <a:xfrm>
            <a:off x="395784" y="636905"/>
            <a:ext cx="8147414" cy="361665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6"/>
          <p:cNvSpPr txBox="1"/>
          <p:nvPr/>
        </p:nvSpPr>
        <p:spPr>
          <a:xfrm>
            <a:off x="395784" y="4626591"/>
            <a:ext cx="30434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CB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183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287075" y="1060232"/>
            <a:ext cx="6937996" cy="33855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 ()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i=5;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while(i=5)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cout&lt;&lt;i&lt;&lt;endl;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i--;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261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 </a:t>
            </a:r>
            <a:r>
              <a:rPr lang="en-US" sz="2000" i="1" dirty="0" smtClean="0"/>
              <a:t>A structure</a:t>
            </a:r>
            <a:r>
              <a:rPr lang="en-US" sz="2000" dirty="0"/>
              <a:t> is a group of </a:t>
            </a:r>
            <a:r>
              <a:rPr lang="en-US" sz="2000" dirty="0" smtClean="0"/>
              <a:t>dissimilar data </a:t>
            </a:r>
            <a:r>
              <a:rPr lang="en-US" sz="2000" dirty="0"/>
              <a:t>elements grouped together under one name.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data elements, known as </a:t>
            </a:r>
            <a:r>
              <a:rPr lang="en-US" sz="2000" i="1" dirty="0"/>
              <a:t>members</a:t>
            </a:r>
            <a:r>
              <a:rPr lang="en-US" sz="2000" dirty="0"/>
              <a:t>, can have different types and different lengths. 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633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Unions allow one portion of memory to be accessed as different data types.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/>
              <a:t>declaration and use is similar to the one of structures, but its functionality is totally </a:t>
            </a:r>
            <a:r>
              <a:rPr lang="en-US" sz="2000" dirty="0" smtClean="0"/>
              <a:t>different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The size of this type is the one of the largest member element.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Modification </a:t>
            </a:r>
            <a:r>
              <a:rPr lang="en-US" sz="2000" dirty="0"/>
              <a:t>of one of the members will affect the value of all of </a:t>
            </a:r>
            <a:r>
              <a:rPr lang="en-US" sz="2000" dirty="0" smtClean="0"/>
              <a:t>them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not possible to store different values in them in a way that each is independent of the others.</a:t>
            </a:r>
            <a:br>
              <a:rPr lang="en-US" sz="2000" dirty="0"/>
            </a:b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529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3040" indent="-742680"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An enumeration is a user-defined data type that consists of integral constants. </a:t>
            </a:r>
          </a:p>
          <a:p>
            <a:pPr marL="743040" indent="-742680">
              <a:buFont typeface="Arial"/>
              <a:buChar char="•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is mainly used to assign names to integral constants, the names make a program easy to read and maintain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743040" indent="-74268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spring, summer, autumn, winter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</a:p>
          <a:p>
            <a:pPr marL="343080" indent="-34272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3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And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, spring, summer and winter are values of type season.</a:t>
            </a:r>
          </a:p>
          <a:p>
            <a:pPr marL="360"/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By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default, spring is 0, summer is 1 and so on.</a:t>
            </a:r>
          </a:p>
          <a:p>
            <a:pPr marL="360"/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You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can change the default value of an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element during declaration (if necessary).</a:t>
            </a:r>
          </a:p>
          <a:p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 = 0, summer = 4, autumn = 8, winter = 12 };</a:t>
            </a:r>
          </a:p>
          <a:p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/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623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Built in </a:t>
            </a:r>
          </a:p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ser defined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Ways to invoke function</a:t>
            </a:r>
          </a:p>
          <a:p>
            <a:pPr lvl="8"/>
            <a:r>
              <a:rPr lang="en-IN" sz="2000" dirty="0" smtClean="0"/>
              <a:t>	1.accept </a:t>
            </a:r>
            <a:r>
              <a:rPr lang="en-IN" sz="2000" dirty="0"/>
              <a:t>input and return output</a:t>
            </a:r>
          </a:p>
          <a:p>
            <a:pPr lvl="7"/>
            <a:r>
              <a:rPr lang="en-IN" sz="2000" dirty="0"/>
              <a:t>		</a:t>
            </a:r>
            <a:r>
              <a:rPr lang="en-IN" sz="2000" dirty="0" err="1"/>
              <a:t>int</a:t>
            </a:r>
            <a:r>
              <a:rPr lang="en-IN" sz="2000" dirty="0"/>
              <a:t> sum(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 );</a:t>
            </a:r>
          </a:p>
          <a:p>
            <a:pPr lvl="7"/>
            <a:r>
              <a:rPr lang="en-IN" sz="2000" dirty="0" smtClean="0"/>
              <a:t>	2. accept </a:t>
            </a:r>
            <a:r>
              <a:rPr lang="en-IN" sz="2000" dirty="0"/>
              <a:t>input and no output </a:t>
            </a:r>
          </a:p>
          <a:p>
            <a:pPr lvl="7"/>
            <a:r>
              <a:rPr lang="en-IN" sz="2000" dirty="0"/>
              <a:t>		</a:t>
            </a:r>
            <a:r>
              <a:rPr lang="en-IN" sz="2000" dirty="0" smtClean="0"/>
              <a:t>void sum 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);</a:t>
            </a:r>
          </a:p>
          <a:p>
            <a:pPr marL="76200" lvl="5">
              <a:buSzPts val="2400"/>
            </a:pPr>
            <a:r>
              <a:rPr lang="en-IN" sz="2000" dirty="0"/>
              <a:t>	</a:t>
            </a:r>
            <a:r>
              <a:rPr lang="en-IN" sz="2000" dirty="0" smtClean="0"/>
              <a:t>3. no </a:t>
            </a:r>
            <a:r>
              <a:rPr lang="en-IN" sz="2000" dirty="0"/>
              <a:t>input and </a:t>
            </a:r>
            <a:r>
              <a:rPr lang="en-IN" sz="2000" dirty="0" smtClean="0"/>
              <a:t>return output</a:t>
            </a:r>
            <a:endParaRPr lang="en-IN" sz="2000" dirty="0"/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sum();</a:t>
            </a:r>
          </a:p>
          <a:p>
            <a:pPr lvl="7"/>
            <a:r>
              <a:rPr lang="en-IN" sz="2000" dirty="0" smtClean="0"/>
              <a:t>	4. no </a:t>
            </a:r>
            <a:r>
              <a:rPr lang="en-IN" sz="2000" dirty="0"/>
              <a:t>input but </a:t>
            </a:r>
            <a:r>
              <a:rPr lang="en-IN" sz="2000" dirty="0" smtClean="0"/>
              <a:t>no  </a:t>
            </a:r>
            <a:r>
              <a:rPr lang="en-IN" sz="2000" dirty="0"/>
              <a:t>output</a:t>
            </a:r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	void sum();</a:t>
            </a:r>
          </a:p>
          <a:p>
            <a:pPr lvl="7"/>
            <a:r>
              <a:rPr lang="en-IN" sz="2000" dirty="0"/>
              <a:t>	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 types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984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 Questions</a:t>
            </a:r>
            <a:endParaRPr lang="e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5. The data elements in the structure are also known as what?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A.) objects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B.) members</a:t>
            </a:r>
          </a:p>
          <a:p>
            <a:endParaRPr lang="en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data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objects &amp; data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Variables declared inside a class are called as data elements or data members.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66603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6. What will happen when the structure is declared?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A.) it will not allocate any memory</a:t>
            </a:r>
          </a:p>
          <a:p>
            <a:endParaRPr lang="e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B.) it will allocate the memory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it will be declared and initialized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it will be declared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 - 6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7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6. What will happen when the structure is declared?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A.) it will not allocate any memory</a:t>
            </a:r>
          </a:p>
          <a:p>
            <a:endParaRPr lang="en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B.) it will allocate the memory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it will be declared and initialized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D.) it will be declared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While the structure is declared, it will not be initialized, So it will not allocate any memory</a:t>
            </a:r>
            <a:endParaRPr lang="en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6980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types of errors do you encounter while executing C program?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066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7. Which of the following is a properly defined structure?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A.) struct 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int a;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Problem-7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6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7. Which of the following is a properly defined structure?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A.) struct 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int a;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D.) struct 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{int a;};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option struct {int a;} is not correct because name of structure and ;(after declaration) are missing.  In option struct 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{int a;} ; is missing. In option struct 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int a; {} are missing.</a:t>
            </a:r>
            <a:endParaRPr lang="e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43953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have a quick hands-on some practice Questions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Procedural paradigms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you understand by input and output stream.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structure explain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 are important explain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Enumeration with example.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8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1. Write a program in C++ to convert temperature in Celsius to Fahrenheit.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Output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Convert temperature in Celsius to Fahrenheit 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the temperature in Celsius : 35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Celsius : 35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Fahrenheit : 95</a:t>
            </a:r>
          </a:p>
        </p:txBody>
      </p:sp>
    </p:spTree>
    <p:extLst>
      <p:ext uri="{BB962C8B-B14F-4D97-AF65-F5344CB8AC3E}">
        <p14:creationId xmlns:p14="http://schemas.microsoft.com/office/powerpoint/2010/main" val="3380971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2.Write a program to print all the prime number from 1-100.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3.Write a program to print the factorial of a number.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Input:-5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Output:-120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4.Write a C++ program to find LCM of two numbers using functions.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6. An array stores details of 25 students (roll no, name, marks in three subject).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Write a program to create such an array and print out a list of students who have failed in more than one subject.</a:t>
            </a:r>
          </a:p>
          <a:p>
            <a:pPr marL="285750" lvl="2" indent="-285750">
              <a:lnSpc>
                <a:spcPct val="150000"/>
              </a:lnSpc>
              <a:buFontTx/>
              <a:buChar char="-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542100" y="2447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88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Hint:Solution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48442" y="8001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69875" marR="0" lvl="0" indent="-269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 in grammar of the language</a:t>
            </a:r>
            <a:endParaRPr/>
          </a:p>
          <a:p>
            <a:pPr marL="269875" marR="0" lvl="0" indent="-26987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there are no syntax errors, but the program can’t complete execution</a:t>
            </a:r>
            <a:endParaRPr/>
          </a:p>
          <a:p>
            <a:pPr marL="914400" marR="0" lvl="2" indent="-246062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rgbClr val="009D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by zero</a:t>
            </a:r>
            <a:endParaRPr/>
          </a:p>
          <a:p>
            <a:pPr marL="914400" marR="0" lvl="2" indent="-246062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rgbClr val="009D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input data</a:t>
            </a:r>
            <a:endParaRPr/>
          </a:p>
          <a:p>
            <a:pPr marL="269875" marR="0" lvl="0" indent="-26987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completes execution, but delivers incorrect results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Incorrect usage of parentheses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070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is basic data type?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1,2,3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sz="4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38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is basic data type?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1,2,3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089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87" y="636905"/>
            <a:ext cx="6257925" cy="4353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494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1347</Words>
  <Application>Microsoft Office PowerPoint</Application>
  <PresentationFormat>On-screen Show (16:9)</PresentationFormat>
  <Paragraphs>454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Calibri</vt:lpstr>
      <vt:lpstr>Courier New</vt:lpstr>
      <vt:lpstr>Calibri,Sans-Serif</vt:lpstr>
      <vt:lpstr>Trebuchet MS</vt:lpstr>
      <vt:lpstr>Arial</vt:lpstr>
      <vt:lpstr>Noto Sans Symbols</vt:lpstr>
      <vt:lpstr>Georgia</vt:lpstr>
      <vt:lpstr>Aharoni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have a quick hands-on some practice Questions</vt:lpstr>
      <vt:lpstr>Solution:</vt:lpstr>
      <vt:lpstr>Predict the output!</vt:lpstr>
      <vt:lpstr>Predict the output!</vt:lpstr>
      <vt:lpstr>Predict the output!</vt:lpstr>
      <vt:lpstr>Predict the output!</vt:lpstr>
      <vt:lpstr>Predict the output!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have a quick hands-on some practice Questions</vt:lpstr>
      <vt:lpstr>Coding Questions Time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1206</cp:revision>
  <dcterms:modified xsi:type="dcterms:W3CDTF">2021-01-31T10:13:31Z</dcterms:modified>
</cp:coreProperties>
</file>