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2"/>
  </p:notesMasterIdLst>
  <p:sldIdLst>
    <p:sldId id="256" r:id="rId2"/>
    <p:sldId id="258" r:id="rId3"/>
    <p:sldId id="311" r:id="rId4"/>
    <p:sldId id="312" r:id="rId5"/>
    <p:sldId id="260" r:id="rId6"/>
    <p:sldId id="313" r:id="rId7"/>
    <p:sldId id="292" r:id="rId8"/>
    <p:sldId id="314" r:id="rId9"/>
    <p:sldId id="317" r:id="rId10"/>
    <p:sldId id="318" r:id="rId11"/>
    <p:sldId id="319" r:id="rId12"/>
    <p:sldId id="320" r:id="rId13"/>
    <p:sldId id="321" r:id="rId14"/>
    <p:sldId id="322" r:id="rId15"/>
    <p:sldId id="323" r:id="rId16"/>
    <p:sldId id="324" r:id="rId17"/>
    <p:sldId id="325" r:id="rId18"/>
    <p:sldId id="326" r:id="rId19"/>
    <p:sldId id="329" r:id="rId20"/>
    <p:sldId id="330" r:id="rId21"/>
    <p:sldId id="331" r:id="rId22"/>
    <p:sldId id="332" r:id="rId23"/>
    <p:sldId id="334" r:id="rId24"/>
    <p:sldId id="335" r:id="rId25"/>
    <p:sldId id="306" r:id="rId26"/>
    <p:sldId id="308" r:id="rId27"/>
    <p:sldId id="309" r:id="rId28"/>
    <p:sldId id="310" r:id="rId29"/>
    <p:sldId id="316" r:id="rId30"/>
    <p:sldId id="272"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4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849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67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7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329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3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1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51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44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5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75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rtlCol="0">
            <a:spAutoFit/>
          </a:bodyPr>
          <a:lstStyle/>
          <a:p>
            <a:pPr algn="ctr"/>
            <a:r>
              <a:rPr lang="en-US" sz="2000" b="1" dirty="0"/>
              <a:t>Practical Lecture 1: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cs typeface="Calibri"/>
              </a:rPr>
              <a:t>3. Which of the following keywords is used to control access to a class member?</a:t>
            </a:r>
            <a:endParaRPr lang="en-US" sz="1600" dirty="0">
              <a:latin typeface="Calibri"/>
              <a:cs typeface="Calibri"/>
            </a:endParaRPr>
          </a:p>
          <a:p>
            <a:br>
              <a:rPr lang="en-US" sz="1600" dirty="0"/>
            </a:br>
            <a:endParaRPr lang="en-US" sz="1600" dirty="0"/>
          </a:p>
          <a:p>
            <a:r>
              <a:rPr lang="en" sz="1600" dirty="0">
                <a:latin typeface="Calibri"/>
                <a:cs typeface="Calibri"/>
              </a:rPr>
              <a:t>A. Default</a:t>
            </a:r>
            <a:endParaRPr lang="en-US" sz="1600" dirty="0"/>
          </a:p>
          <a:p>
            <a:endParaRPr lang="en" sz="1600" dirty="0"/>
          </a:p>
          <a:p>
            <a:r>
              <a:rPr lang="en" sz="1600" dirty="0">
                <a:latin typeface="Calibri"/>
                <a:cs typeface="Calibri"/>
              </a:rPr>
              <a:t>B. Break</a:t>
            </a:r>
            <a:endParaRPr lang="en-US" sz="1600" dirty="0"/>
          </a:p>
          <a:p>
            <a:endParaRPr lang="en" sz="1600" dirty="0"/>
          </a:p>
          <a:p>
            <a:r>
              <a:rPr lang="en" sz="1600" b="1" dirty="0">
                <a:solidFill>
                  <a:srgbClr val="FF0000"/>
                </a:solidFill>
                <a:latin typeface="Calibri"/>
                <a:cs typeface="Calibri"/>
              </a:rPr>
              <a:t>C. Protected</a:t>
            </a:r>
            <a:endParaRPr lang="en-US" sz="1600" b="1" dirty="0">
              <a:solidFill>
                <a:srgbClr val="FF0000"/>
              </a:solidFill>
            </a:endParaRPr>
          </a:p>
          <a:p>
            <a:endParaRPr lang="en" sz="1600" dirty="0"/>
          </a:p>
          <a:p>
            <a:r>
              <a:rPr lang="en" sz="1600" dirty="0">
                <a:latin typeface="Calibri"/>
                <a:cs typeface="Calibri"/>
              </a:rPr>
              <a:t>D. </a:t>
            </a:r>
            <a:r>
              <a:rPr lang="en" sz="1600" dirty="0" err="1">
                <a:latin typeface="Calibri"/>
                <a:cs typeface="Calibri"/>
              </a:rPr>
              <a:t>Asm</a:t>
            </a:r>
            <a:endParaRPr lang="en" dirty="0" err="1"/>
          </a:p>
          <a:p>
            <a:endParaRPr lang="en" sz="1600" dirty="0">
              <a:latin typeface="Calibri" panose="020F0502020204030204" pitchFamily="34" charset="0"/>
              <a:cs typeface="Calibri" panose="020F0502020204030204" pitchFamily="34" charset="0"/>
            </a:endParaRPr>
          </a:p>
          <a:p>
            <a:endParaRPr lang="en" sz="1600" dirty="0">
              <a:latin typeface="Calibri"/>
              <a:cs typeface="Calibri"/>
            </a:endParaRPr>
          </a:p>
          <a:p>
            <a:r>
              <a:rPr lang="en" sz="1600" b="1" dirty="0">
                <a:solidFill>
                  <a:srgbClr val="FF0000"/>
                </a:solidFill>
              </a:rPr>
              <a:t>Ans : C</a:t>
            </a:r>
            <a:endParaRPr lang="en" sz="1600" dirty="0">
              <a:solidFill>
                <a:srgbClr val="FF0000"/>
              </a:solidFill>
            </a:endParaRPr>
          </a:p>
          <a:p>
            <a:r>
              <a:rPr lang="en" sz="1600" b="1" dirty="0">
                <a:solidFill>
                  <a:srgbClr val="FF0000"/>
                </a:solidFill>
              </a:rPr>
              <a:t>Explanation: Protected keywords is used to control access to a class mem</a:t>
            </a:r>
            <a:r>
              <a:rPr lang="en" sz="1600" dirty="0">
                <a:solidFill>
                  <a:srgbClr val="FF0000"/>
                </a:solidFill>
              </a:rPr>
              <a:t>ber</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55490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a:latin typeface="Calibri"/>
              </a:rPr>
              <a:t>4.What is the size of empty class?</a:t>
            </a:r>
            <a:endParaRPr lang="en-US" sz="1600">
              <a:latin typeface="Calibri"/>
            </a:endParaRPr>
          </a:p>
          <a:p>
            <a:br>
              <a:rPr lang="en-US" sz="1600" dirty="0"/>
            </a:br>
            <a:endParaRPr lang="en-US" sz="1600">
              <a:latin typeface="Calibri"/>
            </a:endParaRPr>
          </a:p>
          <a:p>
            <a:r>
              <a:rPr lang="en" sz="1600">
                <a:latin typeface="Calibri"/>
              </a:rPr>
              <a:t>A. 0</a:t>
            </a:r>
          </a:p>
          <a:p>
            <a:endParaRPr lang="en" sz="1600" dirty="0">
              <a:latin typeface="Calibri"/>
            </a:endParaRPr>
          </a:p>
          <a:p>
            <a:r>
              <a:rPr lang="en" sz="1600">
                <a:latin typeface="Calibri"/>
              </a:rPr>
              <a:t>B. 2</a:t>
            </a:r>
          </a:p>
          <a:p>
            <a:endParaRPr lang="en" sz="1600" dirty="0">
              <a:latin typeface="Calibri"/>
            </a:endParaRPr>
          </a:p>
          <a:p>
            <a:r>
              <a:rPr lang="en" sz="1600">
                <a:latin typeface="Calibri"/>
              </a:rPr>
              <a:t>C. 4</a:t>
            </a:r>
          </a:p>
          <a:p>
            <a:endParaRPr lang="en" sz="1600" dirty="0">
              <a:latin typeface="Calibri"/>
            </a:endParaRPr>
          </a:p>
          <a:p>
            <a:r>
              <a:rPr lang="en" sz="1600">
                <a:latin typeface="Calibri"/>
              </a:rPr>
              <a:t>D. 1</a:t>
            </a:r>
          </a:p>
          <a:p>
            <a:br>
              <a:rPr lang="en-US" sz="1600" dirty="0"/>
            </a:br>
            <a:endParaRPr lang="en-US" sz="160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- 4</a:t>
            </a:r>
            <a:endParaRPr lang="en-US"/>
          </a:p>
        </p:txBody>
      </p:sp>
    </p:spTree>
    <p:extLst>
      <p:ext uri="{BB962C8B-B14F-4D97-AF65-F5344CB8AC3E}">
        <p14:creationId xmlns:p14="http://schemas.microsoft.com/office/powerpoint/2010/main" val="295175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a:latin typeface="Calibri"/>
                <a:cs typeface="Calibri"/>
              </a:rPr>
              <a:t>4.What is the size of empty class?</a:t>
            </a:r>
            <a:endParaRPr lang="en-US" sz="1600" dirty="0">
              <a:cs typeface="Calibri"/>
            </a:endParaRPr>
          </a:p>
          <a:p>
            <a:br>
              <a:rPr lang="en-US" sz="1600" dirty="0"/>
            </a:br>
            <a:endParaRPr lang="en-US" sz="1600" dirty="0"/>
          </a:p>
          <a:p>
            <a:r>
              <a:rPr lang="en" sz="1600">
                <a:latin typeface="Calibri"/>
                <a:cs typeface="Calibri"/>
              </a:rPr>
              <a:t>A. 0</a:t>
            </a:r>
            <a:endParaRPr lang="en-US" sz="1600" dirty="0">
              <a:cs typeface="Calibri"/>
            </a:endParaRPr>
          </a:p>
          <a:p>
            <a:endParaRPr lang="en" sz="1600" dirty="0"/>
          </a:p>
          <a:p>
            <a:r>
              <a:rPr lang="en" sz="1600">
                <a:latin typeface="Calibri"/>
                <a:cs typeface="Calibri"/>
              </a:rPr>
              <a:t>B. 2</a:t>
            </a:r>
            <a:endParaRPr lang="en-US" sz="1600" dirty="0">
              <a:cs typeface="Calibri"/>
            </a:endParaRPr>
          </a:p>
          <a:p>
            <a:endParaRPr lang="en" sz="1600" dirty="0"/>
          </a:p>
          <a:p>
            <a:r>
              <a:rPr lang="en" sz="1600">
                <a:latin typeface="Calibri"/>
                <a:cs typeface="Calibri"/>
              </a:rPr>
              <a:t>C. 4</a:t>
            </a:r>
            <a:endParaRPr lang="en-US" sz="1600" dirty="0">
              <a:cs typeface="Calibri"/>
            </a:endParaRPr>
          </a:p>
          <a:p>
            <a:endParaRPr lang="en" sz="1600" dirty="0"/>
          </a:p>
          <a:p>
            <a:r>
              <a:rPr lang="en" sz="1600" b="1">
                <a:solidFill>
                  <a:srgbClr val="FF0000"/>
                </a:solidFill>
                <a:latin typeface="Calibri"/>
                <a:cs typeface="Calibri"/>
              </a:rPr>
              <a:t>D. 1</a:t>
            </a:r>
            <a:endParaRPr lang="en-US" sz="1600" b="1" dirty="0">
              <a:solidFill>
                <a:srgbClr val="FF0000"/>
              </a:solidFill>
              <a:cs typeface="Calibri"/>
            </a:endParaRPr>
          </a:p>
          <a:p>
            <a:br>
              <a:rPr lang="en-US" sz="1600" dirty="0"/>
            </a:br>
            <a:endParaRPr lang="en-US" sz="1600" dirty="0"/>
          </a:p>
          <a:p>
            <a:r>
              <a:rPr lang="en" sz="1600" b="1">
                <a:solidFill>
                  <a:srgbClr val="FF0000"/>
                </a:solidFill>
                <a:latin typeface="Calibri"/>
                <a:cs typeface="Calibri"/>
              </a:rPr>
              <a:t>Explanation: When we create object of empty class at that time State of that object is nothing. Behaviour of that object is also nothing, but compiler assigns a unique address to that object. Memory in Computer is always organized in the form of bytes and minimum memory available at object address location is 1 byte. That's why size of object of empty class is 1 byte</a:t>
            </a:r>
            <a:endParaRPr lang="en">
              <a:solidFill>
                <a:srgbClr val="FF0000"/>
              </a:solidFill>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303969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a:latin typeface="Calibri"/>
              </a:rPr>
              <a:t>5. The data elements in the structure are also known as what?</a:t>
            </a:r>
            <a:endParaRPr lang="en-US" sz="1600">
              <a:latin typeface="Calibri"/>
            </a:endParaRPr>
          </a:p>
          <a:p>
            <a:endParaRPr lang="en" sz="1600" dirty="0">
              <a:latin typeface="Calibri"/>
            </a:endParaRPr>
          </a:p>
          <a:p>
            <a:endParaRPr lang="en" sz="1600" dirty="0">
              <a:latin typeface="Calibri"/>
            </a:endParaRPr>
          </a:p>
          <a:p>
            <a:r>
              <a:rPr lang="en" sz="1600">
                <a:latin typeface="Calibri"/>
              </a:rPr>
              <a:t>A.) objects</a:t>
            </a:r>
          </a:p>
          <a:p>
            <a:endParaRPr lang="en" sz="1600" dirty="0">
              <a:latin typeface="Calibri"/>
            </a:endParaRPr>
          </a:p>
          <a:p>
            <a:r>
              <a:rPr lang="en" sz="1600">
                <a:latin typeface="Calibri"/>
              </a:rPr>
              <a:t>B.) members</a:t>
            </a:r>
          </a:p>
          <a:p>
            <a:endParaRPr lang="en" sz="1600" dirty="0">
              <a:latin typeface="Calibri"/>
            </a:endParaRPr>
          </a:p>
          <a:p>
            <a:r>
              <a:rPr lang="en" sz="1600">
                <a:latin typeface="Calibri"/>
              </a:rPr>
              <a:t>C.) data</a:t>
            </a:r>
          </a:p>
          <a:p>
            <a:endParaRPr lang="en" sz="1600" dirty="0">
              <a:latin typeface="Calibri"/>
            </a:endParaRPr>
          </a:p>
          <a:p>
            <a:r>
              <a:rPr lang="en" sz="1600">
                <a:latin typeface="Calibri"/>
              </a:rPr>
              <a:t>D.) objects &amp; data</a:t>
            </a:r>
          </a:p>
          <a:p>
            <a:br>
              <a:rPr lang="en-US" sz="1600" dirty="0"/>
            </a:br>
            <a:br>
              <a:rPr lang="en-US" sz="1600" dirty="0"/>
            </a:br>
            <a:endParaRPr lang="en-US" sz="1600">
              <a:latin typeface="Calibri"/>
            </a:endParaRPr>
          </a:p>
          <a:p>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- 5</a:t>
            </a:r>
            <a:endParaRPr lang="en-US"/>
          </a:p>
        </p:txBody>
      </p:sp>
    </p:spTree>
    <p:extLst>
      <p:ext uri="{BB962C8B-B14F-4D97-AF65-F5344CB8AC3E}">
        <p14:creationId xmlns:p14="http://schemas.microsoft.com/office/powerpoint/2010/main" val="75953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a:latin typeface="Calibri"/>
              </a:rPr>
              <a:t>5. The data elements in the structure are also known as what?</a:t>
            </a:r>
            <a:endParaRPr lang="en-US" sz="1600">
              <a:latin typeface="Calibri"/>
            </a:endParaRPr>
          </a:p>
          <a:p>
            <a:endParaRPr lang="en" sz="1600" dirty="0">
              <a:latin typeface="Calibri"/>
            </a:endParaRPr>
          </a:p>
          <a:p>
            <a:endParaRPr lang="en" sz="1600" dirty="0">
              <a:latin typeface="Calibri"/>
            </a:endParaRPr>
          </a:p>
          <a:p>
            <a:r>
              <a:rPr lang="en" sz="1600">
                <a:latin typeface="Calibri"/>
              </a:rPr>
              <a:t>A.) objects</a:t>
            </a:r>
          </a:p>
          <a:p>
            <a:endParaRPr lang="en" sz="1600" dirty="0">
              <a:latin typeface="Calibri"/>
            </a:endParaRPr>
          </a:p>
          <a:p>
            <a:r>
              <a:rPr lang="en" sz="1600" b="1">
                <a:solidFill>
                  <a:srgbClr val="FF0000"/>
                </a:solidFill>
                <a:latin typeface="Calibri"/>
              </a:rPr>
              <a:t>B.) members</a:t>
            </a:r>
          </a:p>
          <a:p>
            <a:endParaRPr lang="en" sz="1600" b="1" dirty="0">
              <a:solidFill>
                <a:srgbClr val="FF0000"/>
              </a:solidFill>
              <a:latin typeface="Calibri"/>
            </a:endParaRPr>
          </a:p>
          <a:p>
            <a:r>
              <a:rPr lang="en" sz="1600">
                <a:latin typeface="Calibri"/>
              </a:rPr>
              <a:t>C.) data</a:t>
            </a:r>
          </a:p>
          <a:p>
            <a:endParaRPr lang="en" sz="1600" dirty="0">
              <a:latin typeface="Calibri"/>
            </a:endParaRPr>
          </a:p>
          <a:p>
            <a:r>
              <a:rPr lang="en" sz="1600">
                <a:latin typeface="Calibri"/>
              </a:rPr>
              <a:t>D) objects &amp; data</a:t>
            </a:r>
          </a:p>
          <a:p>
            <a:br>
              <a:rPr lang="en-US" sz="1600" dirty="0"/>
            </a:br>
            <a:br>
              <a:rPr lang="en-US" sz="1600" dirty="0"/>
            </a:br>
            <a:endParaRPr lang="en-US" sz="1600">
              <a:latin typeface="Calibri"/>
            </a:endParaRPr>
          </a:p>
          <a:p>
            <a:endParaRPr lang="en" sz="1600" b="1" dirty="0">
              <a:solidFill>
                <a:srgbClr val="FF0000"/>
              </a:solidFill>
              <a:latin typeface="Calibri"/>
            </a:endParaRPr>
          </a:p>
          <a:p>
            <a:r>
              <a:rPr lang="en" sz="1600" b="1">
                <a:solidFill>
                  <a:srgbClr val="FF0000"/>
                </a:solidFill>
                <a:latin typeface="Calibri"/>
              </a:rPr>
              <a:t>Explanation: Variables declared inside a class are called as data elements or data members.</a:t>
            </a:r>
            <a:endParaRPr lang="en">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66660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a:latin typeface="Calibri"/>
              </a:rPr>
              <a:t>6. What will happen when the structure is declared?</a:t>
            </a:r>
            <a:endParaRPr lang="en-US" sz="1600">
              <a:latin typeface="Calibri"/>
            </a:endParaRPr>
          </a:p>
          <a:p>
            <a:br>
              <a:rPr lang="en-US" sz="1600" dirty="0"/>
            </a:br>
            <a:endParaRPr lang="en-US" sz="1600">
              <a:latin typeface="Calibri"/>
            </a:endParaRPr>
          </a:p>
          <a:p>
            <a:r>
              <a:rPr lang="en" sz="1600">
                <a:solidFill>
                  <a:schemeClr val="tx1"/>
                </a:solidFill>
                <a:latin typeface="Calibri"/>
              </a:rPr>
              <a:t>A.) it will not allocate any memory</a:t>
            </a:r>
          </a:p>
          <a:p>
            <a:endParaRPr lang="en" sz="1600" dirty="0">
              <a:solidFill>
                <a:schemeClr val="tx1"/>
              </a:solidFill>
              <a:latin typeface="Calibri"/>
            </a:endParaRPr>
          </a:p>
          <a:p>
            <a:r>
              <a:rPr lang="en" sz="1600">
                <a:latin typeface="Calibri"/>
              </a:rPr>
              <a:t>B.) it will allocate the memory</a:t>
            </a:r>
          </a:p>
          <a:p>
            <a:endParaRPr lang="en" sz="1600" dirty="0">
              <a:latin typeface="Calibri"/>
            </a:endParaRPr>
          </a:p>
          <a:p>
            <a:r>
              <a:rPr lang="en" sz="1600">
                <a:latin typeface="Calibri"/>
              </a:rPr>
              <a:t>C.) it will be declared and initialized</a:t>
            </a:r>
          </a:p>
          <a:p>
            <a:endParaRPr lang="en" sz="1600" dirty="0">
              <a:latin typeface="Calibri"/>
            </a:endParaRPr>
          </a:p>
          <a:p>
            <a:r>
              <a:rPr lang="en" sz="1600">
                <a:latin typeface="Calibri"/>
              </a:rPr>
              <a:t>D) it will be declared</a:t>
            </a:r>
          </a:p>
          <a:p>
            <a:br>
              <a:rPr lang="en-US" sz="1600" dirty="0"/>
            </a:br>
            <a:br>
              <a:rPr lang="en-US" sz="1600" dirty="0"/>
            </a:br>
            <a:endParaRPr lang="en-US" sz="160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- 6</a:t>
            </a:r>
            <a:endParaRPr lang="en-US"/>
          </a:p>
        </p:txBody>
      </p:sp>
    </p:spTree>
    <p:extLst>
      <p:ext uri="{BB962C8B-B14F-4D97-AF65-F5344CB8AC3E}">
        <p14:creationId xmlns:p14="http://schemas.microsoft.com/office/powerpoint/2010/main" val="238337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a:latin typeface="Calibri"/>
              </a:rPr>
              <a:t>6. What will happen when the structure is declared?</a:t>
            </a:r>
            <a:endParaRPr lang="en-US" sz="1600">
              <a:latin typeface="Calibri"/>
            </a:endParaRPr>
          </a:p>
          <a:p>
            <a:br>
              <a:rPr lang="en-US" sz="1600" dirty="0"/>
            </a:br>
            <a:endParaRPr lang="en-US" sz="1600">
              <a:latin typeface="Calibri"/>
            </a:endParaRPr>
          </a:p>
          <a:p>
            <a:r>
              <a:rPr lang="en" sz="1600">
                <a:solidFill>
                  <a:srgbClr val="FF0000"/>
                </a:solidFill>
                <a:latin typeface="Calibri"/>
              </a:rPr>
              <a:t>A.) it will not allocate any memory</a:t>
            </a:r>
          </a:p>
          <a:p>
            <a:endParaRPr lang="en" sz="1600" dirty="0">
              <a:solidFill>
                <a:srgbClr val="FF0000"/>
              </a:solidFill>
              <a:latin typeface="Calibri"/>
            </a:endParaRPr>
          </a:p>
          <a:p>
            <a:r>
              <a:rPr lang="en" sz="1600">
                <a:latin typeface="Calibri"/>
              </a:rPr>
              <a:t>B.) it will allocate the memory</a:t>
            </a:r>
          </a:p>
          <a:p>
            <a:endParaRPr lang="en" sz="1600" dirty="0">
              <a:latin typeface="Calibri"/>
            </a:endParaRPr>
          </a:p>
          <a:p>
            <a:r>
              <a:rPr lang="en" sz="1600">
                <a:latin typeface="Calibri"/>
              </a:rPr>
              <a:t>C.) it will be declared and initialized</a:t>
            </a:r>
          </a:p>
          <a:p>
            <a:endParaRPr lang="en" sz="1600" dirty="0">
              <a:latin typeface="Calibri"/>
            </a:endParaRPr>
          </a:p>
          <a:p>
            <a:r>
              <a:rPr lang="en" sz="1600">
                <a:latin typeface="Calibri"/>
              </a:rPr>
              <a:t>D.) it will be declared</a:t>
            </a:r>
          </a:p>
          <a:p>
            <a:br>
              <a:rPr lang="en-US" sz="1600" dirty="0"/>
            </a:br>
            <a:br>
              <a:rPr lang="en-US" sz="1600" dirty="0"/>
            </a:br>
            <a:endParaRPr lang="en-US" sz="1600">
              <a:latin typeface="Calibri"/>
            </a:endParaRPr>
          </a:p>
          <a:p>
            <a:endParaRPr lang="en" sz="1600" b="1" dirty="0">
              <a:latin typeface="Calibri"/>
            </a:endParaRPr>
          </a:p>
          <a:p>
            <a:r>
              <a:rPr lang="en" sz="1600" b="1">
                <a:solidFill>
                  <a:srgbClr val="FF0000"/>
                </a:solidFill>
                <a:latin typeface="Calibri"/>
              </a:rPr>
              <a:t>Explanation: While the structure is declared, it will not be initialized, So it will not allocate any m</a:t>
            </a:r>
            <a:r>
              <a:rPr lang="en" sz="1600" b="1">
                <a:latin typeface="Calibri"/>
              </a:rPr>
              <a:t>emory</a:t>
            </a:r>
            <a:endParaRPr lang="en">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76980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a:latin typeface="Calibri"/>
              </a:rPr>
              <a:t>7. Which of the following is a properly defined structure?</a:t>
            </a:r>
            <a:endParaRPr lang="en-US" sz="1600">
              <a:latin typeface="Calibri"/>
            </a:endParaRPr>
          </a:p>
          <a:p>
            <a:br>
              <a:rPr lang="en-US" sz="1600" dirty="0"/>
            </a:br>
            <a:endParaRPr lang="en-US" sz="1600">
              <a:latin typeface="Calibri"/>
            </a:endParaRPr>
          </a:p>
          <a:p>
            <a:r>
              <a:rPr lang="en-US" sz="1600">
                <a:latin typeface="Calibri"/>
              </a:rPr>
              <a:t>A.) struct {int a;}</a:t>
            </a:r>
          </a:p>
          <a:p>
            <a:endParaRPr lang="en-US" sz="1600" dirty="0">
              <a:latin typeface="Calibri"/>
            </a:endParaRPr>
          </a:p>
          <a:p>
            <a:r>
              <a:rPr lang="en-US" sz="1600">
                <a:latin typeface="Calibri"/>
              </a:rPr>
              <a:t>B.) struct a_struct {int a;}</a:t>
            </a:r>
          </a:p>
          <a:p>
            <a:endParaRPr lang="en-US" sz="1600" dirty="0">
              <a:latin typeface="Calibri"/>
            </a:endParaRPr>
          </a:p>
          <a:p>
            <a:r>
              <a:rPr lang="en-US" sz="1600">
                <a:latin typeface="Calibri"/>
              </a:rPr>
              <a:t>C.) struct a_struct int a;</a:t>
            </a:r>
          </a:p>
          <a:p>
            <a:endParaRPr lang="en-US" sz="1600" dirty="0">
              <a:latin typeface="Calibri"/>
            </a:endParaRPr>
          </a:p>
          <a:p>
            <a:r>
              <a:rPr lang="en-US" sz="1600">
                <a:latin typeface="Calibri"/>
              </a:rPr>
              <a:t>D.) struct a_struct {int a;};</a:t>
            </a:r>
          </a:p>
          <a:p>
            <a:br>
              <a:rPr lang="en-US" sz="1600" dirty="0"/>
            </a:br>
            <a:br>
              <a:rPr lang="en-US" sz="1600" dirty="0"/>
            </a:br>
            <a:endParaRPr lang="en-US" sz="1600">
              <a:latin typeface="Calibri"/>
            </a:endParaRP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Problem-7</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54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a:t>7. Which of the following is a properly defined structure?</a:t>
            </a:r>
            <a:endParaRPr lang="en-US" sz="1600" dirty="0"/>
          </a:p>
          <a:p>
            <a:br>
              <a:rPr lang="en-US" sz="1600" dirty="0"/>
            </a:br>
            <a:endParaRPr lang="en-US" sz="1600" dirty="0"/>
          </a:p>
          <a:p>
            <a:r>
              <a:rPr lang="en-US" sz="1600"/>
              <a:t>A.) struct {int a;}</a:t>
            </a:r>
            <a:endParaRPr lang="en-US" sz="1600" dirty="0"/>
          </a:p>
          <a:p>
            <a:endParaRPr lang="en-US" sz="1600" dirty="0"/>
          </a:p>
          <a:p>
            <a:r>
              <a:rPr lang="en-US" sz="1600"/>
              <a:t>B.) struct a_struct {int a;}</a:t>
            </a:r>
            <a:endParaRPr lang="en-US" sz="1600" dirty="0"/>
          </a:p>
          <a:p>
            <a:endParaRPr lang="en-US" sz="1600" dirty="0"/>
          </a:p>
          <a:p>
            <a:r>
              <a:rPr lang="en-US" sz="1600"/>
              <a:t>C.) struct a_struct int a;</a:t>
            </a:r>
            <a:endParaRPr lang="en-US" sz="1600" dirty="0"/>
          </a:p>
          <a:p>
            <a:endParaRPr lang="en-US" sz="1600" dirty="0"/>
          </a:p>
          <a:p>
            <a:r>
              <a:rPr lang="en-US" sz="1600" b="1">
                <a:solidFill>
                  <a:srgbClr val="FF0000"/>
                </a:solidFill>
              </a:rPr>
              <a:t>D.) struct a_struct {int a;};</a:t>
            </a:r>
            <a:endParaRPr lang="en-US" sz="1600" b="1" dirty="0">
              <a:solidFill>
                <a:srgbClr val="FF0000"/>
              </a:solidFill>
            </a:endParaRPr>
          </a:p>
          <a:p>
            <a:br>
              <a:rPr lang="en-US" sz="1600" dirty="0"/>
            </a:br>
            <a:br>
              <a:rPr lang="en-US" sz="1600" dirty="0"/>
            </a:br>
            <a:endParaRPr lang="en-US" sz="1600" dirty="0"/>
          </a:p>
          <a:p>
            <a:endParaRPr lang="en-US" sz="1600" b="1" dirty="0"/>
          </a:p>
          <a:p>
            <a:r>
              <a:rPr lang="en-US" sz="1600" b="1">
                <a:solidFill>
                  <a:srgbClr val="FF0000"/>
                </a:solidFill>
              </a:rPr>
              <a:t>Explanation: option struct {int a;} is not correct because name of structure and ;(after declaration) are missing.</a:t>
            </a:r>
            <a:endParaRPr lang="en-US" sz="1600">
              <a:solidFill>
                <a:srgbClr val="FF0000"/>
              </a:solidFill>
            </a:endParaRPr>
          </a:p>
          <a:p>
            <a:r>
              <a:rPr lang="en-US" sz="1600" b="1">
                <a:solidFill>
                  <a:srgbClr val="FF0000"/>
                </a:solidFill>
              </a:rPr>
              <a:t> In option struct a_struct {int a;} ; is missing. In option struct a_struct int a; {} are missing.</a:t>
            </a:r>
            <a:endParaRPr lang="en">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94395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a:latin typeface="Calibri"/>
              </a:rPr>
              <a:t>8. Which keyword should be used to declare static variables?</a:t>
            </a:r>
            <a:endParaRPr lang="en-US" sz="1600">
              <a:latin typeface="Calibri"/>
            </a:endParaRPr>
          </a:p>
          <a:p>
            <a:br>
              <a:rPr lang="en-US" sz="1600" dirty="0"/>
            </a:br>
            <a:endParaRPr lang="en-US" sz="1600">
              <a:latin typeface="Calibri"/>
            </a:endParaRPr>
          </a:p>
          <a:p>
            <a:r>
              <a:rPr lang="en-US" sz="1600">
                <a:solidFill>
                  <a:schemeClr val="tx1"/>
                </a:solidFill>
                <a:latin typeface="Calibri"/>
              </a:rPr>
              <a:t>A.) static</a:t>
            </a:r>
          </a:p>
          <a:p>
            <a:endParaRPr lang="en-US" sz="1600" dirty="0">
              <a:latin typeface="Calibri"/>
            </a:endParaRPr>
          </a:p>
          <a:p>
            <a:r>
              <a:rPr lang="en-US" sz="1600">
                <a:latin typeface="Calibri"/>
              </a:rPr>
              <a:t>B.) stat</a:t>
            </a:r>
          </a:p>
          <a:p>
            <a:endParaRPr lang="en-US" sz="1600" dirty="0">
              <a:latin typeface="Calibri"/>
            </a:endParaRPr>
          </a:p>
          <a:p>
            <a:r>
              <a:rPr lang="en-US" sz="1600">
                <a:latin typeface="Calibri"/>
              </a:rPr>
              <a:t>C.) common</a:t>
            </a:r>
          </a:p>
          <a:p>
            <a:endParaRPr lang="en-US" sz="1600" dirty="0">
              <a:latin typeface="Calibri"/>
            </a:endParaRPr>
          </a:p>
          <a:p>
            <a:r>
              <a:rPr lang="en-US" sz="1600">
                <a:latin typeface="Calibri"/>
              </a:rPr>
              <a:t>D.) const</a:t>
            </a:r>
          </a:p>
          <a:p>
            <a:br>
              <a:rPr lang="en-US" sz="1600" dirty="0"/>
            </a:br>
            <a:br>
              <a:rPr lang="en-US" sz="1600" dirty="0"/>
            </a:br>
            <a:endParaRPr lang="en-US" sz="1600">
              <a:solidFill>
                <a:srgbClr val="FF0000"/>
              </a:solidFill>
              <a:latin typeface="Calibri"/>
            </a:endParaRPr>
          </a:p>
          <a:p>
            <a:endParaRPr lang="en-US" sz="1600" b="1" dirty="0">
              <a:solidFill>
                <a:srgbClr val="FF0000"/>
              </a:solidFill>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Problem-8</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3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a:latin typeface="Calibri"/>
                <a:cs typeface="Calibri"/>
              </a:rPr>
              <a:t>A) C++ Installation?</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a:latin typeface="Calibri"/>
                <a:cs typeface="Calibri"/>
              </a:rPr>
              <a:t>B) Basic Syntax of c++</a:t>
            </a:r>
            <a:endParaRPr lang="en" sz="1800" dirty="0">
              <a:latin typeface="Calibri"/>
              <a:cs typeface="Calibri"/>
            </a:endParaRPr>
          </a:p>
          <a:p>
            <a:pPr marL="76200">
              <a:lnSpc>
                <a:spcPct val="200000"/>
              </a:lnSpc>
              <a:buSzPts val="2400"/>
            </a:pPr>
            <a:r>
              <a:rPr lang="en" sz="1800">
                <a:latin typeface="Calibri"/>
                <a:cs typeface="Calibri"/>
              </a:rPr>
              <a:t>C)Class and Object ?</a:t>
            </a:r>
            <a:endParaRPr lang="en" sz="1800">
              <a:latin typeface="Calibri" panose="020F0502020204030204" pitchFamily="34" charset="0"/>
              <a:cs typeface="Calibri" panose="020F0502020204030204" pitchFamily="34" charset="0"/>
            </a:endParaRPr>
          </a:p>
          <a:p>
            <a:pPr marL="76200">
              <a:lnSpc>
                <a:spcPct val="200000"/>
              </a:lnSpc>
              <a:buSzPts val="2400"/>
            </a:pPr>
            <a:r>
              <a:rPr lang="en" sz="1800">
                <a:latin typeface="Calibri"/>
                <a:cs typeface="Calibri"/>
              </a:rPr>
              <a:t>D) Access Modifiers Public and Private. </a:t>
            </a:r>
            <a:endParaRPr lang="en" sz="1800" dirty="0">
              <a:latin typeface="Calibri"/>
              <a:cs typeface="Calibri"/>
            </a:endParaRPr>
          </a:p>
          <a:p>
            <a:pPr marL="76200">
              <a:lnSpc>
                <a:spcPct val="200000"/>
              </a:lnSpc>
              <a:buSzPts val="2400"/>
            </a:pPr>
            <a:r>
              <a:rPr lang="en" sz="1800">
                <a:latin typeface="Calibri"/>
                <a:cs typeface="Calibri"/>
              </a:rPr>
              <a:t>E)What do you understand by static ,enum and union?</a:t>
            </a:r>
            <a:endParaRPr lang="en" sz="180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a:latin typeface="Calibri"/>
              </a:rPr>
              <a:t>8. Which keyword should be used to declare static variables?</a:t>
            </a:r>
            <a:endParaRPr lang="en-US" sz="1600">
              <a:latin typeface="Calibri"/>
            </a:endParaRPr>
          </a:p>
          <a:p>
            <a:br>
              <a:rPr lang="en-US" sz="1600" dirty="0"/>
            </a:br>
            <a:endParaRPr lang="en-US" sz="1600">
              <a:latin typeface="Calibri"/>
            </a:endParaRPr>
          </a:p>
          <a:p>
            <a:r>
              <a:rPr lang="en-US" sz="1600" b="1">
                <a:solidFill>
                  <a:srgbClr val="FF0000"/>
                </a:solidFill>
                <a:latin typeface="Calibri"/>
              </a:rPr>
              <a:t>A.) static</a:t>
            </a:r>
          </a:p>
          <a:p>
            <a:endParaRPr lang="en-US" sz="1600" dirty="0">
              <a:latin typeface="Calibri"/>
            </a:endParaRPr>
          </a:p>
          <a:p>
            <a:r>
              <a:rPr lang="en-US" sz="1600">
                <a:latin typeface="Calibri"/>
              </a:rPr>
              <a:t>B.) stat</a:t>
            </a:r>
          </a:p>
          <a:p>
            <a:endParaRPr lang="en-US" sz="1600" dirty="0">
              <a:latin typeface="Calibri"/>
            </a:endParaRPr>
          </a:p>
          <a:p>
            <a:r>
              <a:rPr lang="en-US" sz="1600">
                <a:latin typeface="Calibri"/>
              </a:rPr>
              <a:t>C.) common</a:t>
            </a:r>
          </a:p>
          <a:p>
            <a:endParaRPr lang="en-US" sz="1600" dirty="0">
              <a:latin typeface="Calibri"/>
            </a:endParaRPr>
          </a:p>
          <a:p>
            <a:r>
              <a:rPr lang="en-US" sz="1600">
                <a:latin typeface="Calibri"/>
              </a:rPr>
              <a:t>D.) const</a:t>
            </a:r>
          </a:p>
          <a:p>
            <a:br>
              <a:rPr lang="en-US" sz="1600" dirty="0"/>
            </a:br>
            <a:endParaRPr lang="en-US" sz="1600" dirty="0"/>
          </a:p>
          <a:p>
            <a:r>
              <a:rPr lang="en-US" sz="1600" b="1">
                <a:solidFill>
                  <a:srgbClr val="FF0000"/>
                </a:solidFill>
                <a:latin typeface="Calibri"/>
              </a:rPr>
              <a:t>Answer: a</a:t>
            </a:r>
            <a:endParaRPr lang="en" sz="1600">
              <a:solidFill>
                <a:srgbClr val="FF0000"/>
              </a:solidFill>
              <a:latin typeface="Calibri"/>
            </a:endParaRPr>
          </a:p>
          <a:p>
            <a:r>
              <a:rPr lang="en-US" sz="1600" b="1">
                <a:solidFill>
                  <a:srgbClr val="FF0000"/>
                </a:solidFill>
                <a:latin typeface="Calibri"/>
              </a:rPr>
              <a:t>Explanation: The keyword used to declare static variables is static. This is must be used while declaring the static variables. </a:t>
            </a:r>
            <a:endParaRPr lang="en-US" sz="1600">
              <a:solidFill>
                <a:srgbClr val="FF0000"/>
              </a:solidFill>
              <a:latin typeface="Calibri"/>
            </a:endParaRPr>
          </a:p>
          <a:p>
            <a:r>
              <a:rPr lang="en-US" sz="1600" b="1">
                <a:solidFill>
                  <a:srgbClr val="FF0000"/>
                </a:solidFill>
                <a:latin typeface="Calibri"/>
              </a:rPr>
              <a:t>The compiler can make variables static if and only if they are mentioned with static keyword.</a:t>
            </a:r>
            <a:endParaRPr lang="en">
              <a:solidFill>
                <a:srgbClr val="FF0000"/>
              </a:solidFill>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21245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a:latin typeface="Calibri"/>
                <a:cs typeface="Calibri"/>
              </a:rPr>
              <a:t>9.The static data member ______________________</a:t>
            </a:r>
            <a:endParaRPr lang="en-US" sz="1600">
              <a:latin typeface="Calibri"/>
              <a:cs typeface="Calibri"/>
            </a:endParaRPr>
          </a:p>
          <a:p>
            <a:br>
              <a:rPr lang="en-US" sz="1600" dirty="0"/>
            </a:br>
            <a:endParaRPr lang="en-US" sz="1600">
              <a:latin typeface="Calibri"/>
              <a:cs typeface="Calibri"/>
            </a:endParaRPr>
          </a:p>
          <a:p>
            <a:r>
              <a:rPr lang="en-US" sz="1600">
                <a:latin typeface="Calibri"/>
                <a:cs typeface="Calibri"/>
              </a:rPr>
              <a:t>A.) Must be defined inside the class.</a:t>
            </a:r>
          </a:p>
          <a:p>
            <a:endParaRPr lang="en-US" sz="1600" dirty="0">
              <a:latin typeface="Calibri"/>
              <a:cs typeface="Calibri"/>
            </a:endParaRPr>
          </a:p>
          <a:p>
            <a:r>
              <a:rPr lang="en-US" sz="1600">
                <a:latin typeface="Calibri"/>
                <a:cs typeface="Calibri"/>
              </a:rPr>
              <a:t>B.) Must be defined outside the class.</a:t>
            </a:r>
          </a:p>
          <a:p>
            <a:endParaRPr lang="en-US" sz="1600" dirty="0">
              <a:latin typeface="Calibri"/>
              <a:cs typeface="Calibri"/>
            </a:endParaRPr>
          </a:p>
          <a:p>
            <a:r>
              <a:rPr lang="en-US" sz="1600">
                <a:latin typeface="Calibri"/>
                <a:cs typeface="Calibri"/>
              </a:rPr>
              <a:t>C.) Must be defined in main function.</a:t>
            </a:r>
          </a:p>
          <a:p>
            <a:endParaRPr lang="en-US" sz="1600" dirty="0">
              <a:latin typeface="Calibri"/>
              <a:cs typeface="Calibri"/>
            </a:endParaRPr>
          </a:p>
          <a:p>
            <a:r>
              <a:rPr lang="en-US" sz="1600">
                <a:latin typeface="Calibri"/>
                <a:cs typeface="Calibri"/>
              </a:rPr>
              <a:t>D.) Must be defined using constructor.</a:t>
            </a:r>
          </a:p>
          <a:p>
            <a:br>
              <a:rPr lang="en-US" sz="1600" dirty="0"/>
            </a:br>
            <a:endParaRPr lang="en-US" sz="1600">
              <a:latin typeface="Calibri"/>
              <a:cs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Problem-9</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712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a:latin typeface="Calibri"/>
                <a:cs typeface="Calibri"/>
              </a:rPr>
              <a:t>9.The static data member ______________________</a:t>
            </a:r>
            <a:endParaRPr lang="en-US" sz="1600">
              <a:latin typeface="Calibri"/>
              <a:cs typeface="Calibri"/>
            </a:endParaRPr>
          </a:p>
          <a:p>
            <a:br>
              <a:rPr lang="en-US" sz="1600" dirty="0"/>
            </a:br>
            <a:endParaRPr lang="en-US" sz="1600">
              <a:latin typeface="Calibri"/>
              <a:cs typeface="Calibri"/>
            </a:endParaRPr>
          </a:p>
          <a:p>
            <a:r>
              <a:rPr lang="en-US" sz="1600">
                <a:latin typeface="Calibri"/>
                <a:cs typeface="Calibri"/>
              </a:rPr>
              <a:t>A.) Must be defined inside the class.</a:t>
            </a:r>
          </a:p>
          <a:p>
            <a:endParaRPr lang="en-US" sz="1600" dirty="0">
              <a:latin typeface="Calibri"/>
              <a:cs typeface="Calibri"/>
            </a:endParaRPr>
          </a:p>
          <a:p>
            <a:r>
              <a:rPr lang="en-US" sz="1600" b="1">
                <a:solidFill>
                  <a:srgbClr val="FF0000"/>
                </a:solidFill>
                <a:latin typeface="Calibri"/>
                <a:cs typeface="Calibri"/>
              </a:rPr>
              <a:t>B.) Must be defined outside the class.</a:t>
            </a:r>
          </a:p>
          <a:p>
            <a:endParaRPr lang="en-US" sz="1600" dirty="0">
              <a:latin typeface="Calibri"/>
              <a:cs typeface="Calibri"/>
            </a:endParaRPr>
          </a:p>
          <a:p>
            <a:r>
              <a:rPr lang="en-US" sz="1600">
                <a:latin typeface="Calibri"/>
                <a:cs typeface="Calibri"/>
              </a:rPr>
              <a:t>C.) Must be defined in main function.</a:t>
            </a:r>
          </a:p>
          <a:p>
            <a:endParaRPr lang="en-US" sz="1600" dirty="0">
              <a:latin typeface="Calibri"/>
              <a:cs typeface="Calibri"/>
            </a:endParaRPr>
          </a:p>
          <a:p>
            <a:r>
              <a:rPr lang="en-US" sz="1600">
                <a:latin typeface="Calibri"/>
                <a:cs typeface="Calibri"/>
              </a:rPr>
              <a:t>D.) Must be defined using constructor.</a:t>
            </a:r>
          </a:p>
          <a:p>
            <a:br>
              <a:rPr lang="en-US" sz="1600" dirty="0"/>
            </a:br>
            <a:endParaRPr lang="en-US" sz="1600">
              <a:latin typeface="Calibri"/>
              <a:cs typeface="Calibri"/>
            </a:endParaRPr>
          </a:p>
          <a:p>
            <a:r>
              <a:rPr lang="en-US" sz="1600" b="1">
                <a:solidFill>
                  <a:srgbClr val="FF0000"/>
                </a:solidFill>
                <a:latin typeface="Calibri"/>
                <a:cs typeface="Calibri"/>
              </a:rPr>
              <a:t>Answer: b</a:t>
            </a:r>
            <a:endParaRPr lang="en" sz="1600">
              <a:solidFill>
                <a:srgbClr val="FF0000"/>
              </a:solidFill>
              <a:latin typeface="Calibri"/>
              <a:cs typeface="Calibri"/>
            </a:endParaRPr>
          </a:p>
          <a:p>
            <a:r>
              <a:rPr lang="en-US" sz="1600" b="1">
                <a:solidFill>
                  <a:srgbClr val="FF0000"/>
                </a:solidFill>
                <a:latin typeface="Calibri"/>
                <a:cs typeface="Calibri"/>
              </a:rPr>
              <a:t>Explanation: The static data members must be defined outside the class. Since these are common to all the objects </a:t>
            </a:r>
            <a:endParaRPr lang="en-US" sz="1600">
              <a:solidFill>
                <a:srgbClr val="FF0000"/>
              </a:solidFill>
              <a:latin typeface="Calibri"/>
              <a:cs typeface="Calibri"/>
            </a:endParaRPr>
          </a:p>
          <a:p>
            <a:r>
              <a:rPr lang="en-US" sz="1600" b="1">
                <a:solidFill>
                  <a:srgbClr val="FF0000"/>
                </a:solidFill>
                <a:latin typeface="Calibri"/>
                <a:cs typeface="Calibri"/>
              </a:rPr>
              <a:t>and should be created only once, they must not be defined in the constructor</a:t>
            </a:r>
            <a:endParaRPr lang="en">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Solution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a:t>10.If object of class are created, then the static data members can be accessed </a:t>
            </a:r>
            <a:r>
              <a:rPr lang="en-US" sz="1600" b="1" dirty="0"/>
              <a:t>____________</a:t>
            </a:r>
            <a:endParaRPr lang="en-US" sz="1600" dirty="0"/>
          </a:p>
          <a:p>
            <a:br>
              <a:rPr lang="en-US" sz="1600" dirty="0"/>
            </a:br>
            <a:endParaRPr lang="en-US" sz="1600" dirty="0"/>
          </a:p>
          <a:p>
            <a:r>
              <a:rPr lang="en-US" sz="1600"/>
              <a:t>A.) Using dot operator</a:t>
            </a:r>
            <a:endParaRPr lang="en-US" sz="1600" dirty="0"/>
          </a:p>
          <a:p>
            <a:endParaRPr lang="en-US" sz="1600" dirty="0"/>
          </a:p>
          <a:p>
            <a:r>
              <a:rPr lang="en-US" sz="1600"/>
              <a:t>B.) Using arrow operator</a:t>
            </a:r>
            <a:endParaRPr lang="en-US" sz="1600" dirty="0"/>
          </a:p>
          <a:p>
            <a:endParaRPr lang="en-US" sz="1600" dirty="0"/>
          </a:p>
          <a:p>
            <a:r>
              <a:rPr lang="en-US" sz="1600"/>
              <a:t>C.) Using colon</a:t>
            </a:r>
            <a:endParaRPr lang="en-US" sz="1600" dirty="0"/>
          </a:p>
          <a:p>
            <a:endParaRPr lang="en-US" sz="1600" dirty="0"/>
          </a:p>
          <a:p>
            <a:r>
              <a:rPr lang="en-US" sz="1600"/>
              <a:t>D.) Using dot or arrow operator</a:t>
            </a:r>
            <a:endParaRPr lang="en-US" sz="1600" dirty="0"/>
          </a:p>
          <a:p>
            <a:br>
              <a:rPr lang="en-US" sz="1600" dirty="0"/>
            </a:br>
            <a:endParaRPr lang="en-US" sz="1600" dirty="0"/>
          </a:p>
          <a:p>
            <a:endParaRPr lang="en-US" sz="1600" b="1" dirty="0">
              <a:solidFill>
                <a:srgbClr val="FF0000"/>
              </a:solidFill>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Problem-10</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a:t>10.If object of class are created, then the static data members can be accessed </a:t>
            </a:r>
            <a:r>
              <a:rPr lang="en-US" sz="1600" b="1" dirty="0"/>
              <a:t>____________</a:t>
            </a:r>
            <a:endParaRPr lang="en-US" sz="1600" dirty="0"/>
          </a:p>
          <a:p>
            <a:br>
              <a:rPr lang="en-US" sz="1600" dirty="0"/>
            </a:br>
            <a:endParaRPr lang="en-US" sz="1600" dirty="0"/>
          </a:p>
          <a:p>
            <a:r>
              <a:rPr lang="en-US" sz="1600"/>
              <a:t>A.) Using dot operator</a:t>
            </a:r>
            <a:endParaRPr lang="en-US" sz="1600" dirty="0"/>
          </a:p>
          <a:p>
            <a:endParaRPr lang="en-US" sz="1600" dirty="0"/>
          </a:p>
          <a:p>
            <a:r>
              <a:rPr lang="en-US" sz="1600"/>
              <a:t>B.) Using arrow operator</a:t>
            </a:r>
            <a:endParaRPr lang="en-US" sz="1600" dirty="0"/>
          </a:p>
          <a:p>
            <a:endParaRPr lang="en-US" sz="1600" dirty="0"/>
          </a:p>
          <a:p>
            <a:r>
              <a:rPr lang="en-US" sz="1600"/>
              <a:t>C.) Using colon</a:t>
            </a:r>
            <a:endParaRPr lang="en-US" sz="1600" dirty="0"/>
          </a:p>
          <a:p>
            <a:endParaRPr lang="en-US" sz="1600" b="1" dirty="0">
              <a:solidFill>
                <a:srgbClr val="FF0000"/>
              </a:solidFill>
            </a:endParaRPr>
          </a:p>
          <a:p>
            <a:r>
              <a:rPr lang="en-US" sz="1600" b="1">
                <a:solidFill>
                  <a:srgbClr val="FF0000"/>
                </a:solidFill>
              </a:rPr>
              <a:t>D.) Using dot or arrow operator</a:t>
            </a:r>
            <a:endParaRPr lang="en-US" sz="1600" b="1" dirty="0">
              <a:solidFill>
                <a:srgbClr val="FF0000"/>
              </a:solidFill>
            </a:endParaRPr>
          </a:p>
          <a:p>
            <a:br>
              <a:rPr lang="en-US" sz="1600" dirty="0"/>
            </a:br>
            <a:endParaRPr lang="en-US" sz="1600" dirty="0"/>
          </a:p>
          <a:p>
            <a:r>
              <a:rPr lang="en-US" sz="1600" b="1">
                <a:solidFill>
                  <a:srgbClr val="FF0000"/>
                </a:solidFill>
              </a:rPr>
              <a:t>Explanation: The static data members can be accessed in usual way as other members are accessed using the objects. The dot operator is used generally. Arrow can be used with the pointers.</a:t>
            </a:r>
            <a:endParaRPr lang="en-US" sz="1600">
              <a:solidFill>
                <a:srgbClr val="FF0000"/>
              </a:solidFill>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Soultion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74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Let’s have a quick hands-on some practice Questions</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dirty="0">
                <a:latin typeface="Calibri" panose="020F0502020204030204" pitchFamily="34" charset="0"/>
                <a:cs typeface="Calibri" panose="020F0502020204030204" pitchFamily="34" charset="0"/>
              </a:rPr>
              <a:t>1.Explain Procedural paradigms with example.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2.What do you understand by input and output stream.</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3.What do you understand by class explain with example.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4.What is difference b/w class and object?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5.How can we access private data members?</a:t>
            </a:r>
          </a:p>
          <a:p>
            <a:endParaRPr lang="en-US" dirty="0">
              <a:latin typeface="Calibri" panose="020F0502020204030204" pitchFamily="34" charset="0"/>
              <a:cs typeface="Calibri" panose="020F0502020204030204" pitchFamily="34" charset="0"/>
            </a:endParaRPr>
          </a:p>
          <a:p>
            <a:r>
              <a:rPr lang="en-US">
                <a:latin typeface="Calibri"/>
                <a:cs typeface="Calibri"/>
              </a:rPr>
              <a:t>6.How can we access public data members?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7.What is structure explain with example.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8.What Union are important explain with example.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9.Explain Enumeration with example.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10.What is static members and static members functions.</a:t>
            </a:r>
          </a:p>
        </p:txBody>
      </p:sp>
    </p:spTree>
    <p:extLst>
      <p:ext uri="{BB962C8B-B14F-4D97-AF65-F5344CB8AC3E}">
        <p14:creationId xmlns:p14="http://schemas.microsoft.com/office/powerpoint/2010/main" val="263388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pPr>
              <a:lnSpc>
                <a:spcPct val="150000"/>
              </a:lnSpc>
            </a:pPr>
            <a:r>
              <a:rPr lang="en-US" sz="1600" b="1" dirty="0">
                <a:latin typeface="Calibri" panose="020F0502020204030204" pitchFamily="34" charset="0"/>
                <a:cs typeface="Calibri" panose="020F0502020204030204" pitchFamily="34" charset="0"/>
              </a:rPr>
              <a:t>1. Write a program in C++ to convert temperature in Celsius to Fahrenheit. </a:t>
            </a:r>
            <a:endParaRPr lang="en-US" sz="1600" dirty="0">
              <a:latin typeface="Calibri" panose="020F0502020204030204" pitchFamily="34" charset="0"/>
              <a:cs typeface="Calibri" panose="020F0502020204030204" pitchFamily="34" charset="0"/>
            </a:endParaRP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r>
              <a:rPr lang="en-US" sz="1600" b="1" u="sng" dirty="0">
                <a:latin typeface="Calibri" panose="020F0502020204030204" pitchFamily="34" charset="0"/>
                <a:cs typeface="Calibri" panose="020F0502020204030204" pitchFamily="34" charset="0"/>
              </a:rPr>
              <a:t>Sample Output</a:t>
            </a:r>
            <a:r>
              <a:rPr lang="en-US" sz="1600" b="1" dirty="0">
                <a:latin typeface="Calibri" panose="020F0502020204030204" pitchFamily="34" charset="0"/>
                <a:cs typeface="Calibri" panose="020F0502020204030204" pitchFamily="34" charset="0"/>
              </a:rPr>
              <a:t>:</a:t>
            </a: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Convert temperature in Celsius to Fahrenheit :</a:t>
            </a: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Input the temperature in Celsius : 35</a:t>
            </a:r>
          </a:p>
          <a:p>
            <a:pPr>
              <a:lnSpc>
                <a:spcPct val="150000"/>
              </a:lnSpc>
            </a:pPr>
            <a:r>
              <a:rPr lang="en-US" sz="1600" dirty="0">
                <a:latin typeface="Calibri" panose="020F0502020204030204" pitchFamily="34" charset="0"/>
                <a:cs typeface="Calibri" panose="020F0502020204030204" pitchFamily="34" charset="0"/>
              </a:rPr>
              <a:t>The temperature in Celsius : 35</a:t>
            </a:r>
          </a:p>
          <a:p>
            <a:pPr>
              <a:lnSpc>
                <a:spcPct val="150000"/>
              </a:lnSpc>
            </a:pPr>
            <a:r>
              <a:rPr lang="en-US" sz="1600" dirty="0">
                <a:latin typeface="Calibri" panose="020F0502020204030204" pitchFamily="34" charset="0"/>
                <a:cs typeface="Calibri" panose="020F0502020204030204" pitchFamily="34" charset="0"/>
              </a:rPr>
              <a:t>The temperature in Fahrenheit : 95</a:t>
            </a:r>
          </a:p>
        </p:txBody>
      </p:sp>
    </p:spTree>
    <p:extLst>
      <p:ext uri="{BB962C8B-B14F-4D97-AF65-F5344CB8AC3E}">
        <p14:creationId xmlns:p14="http://schemas.microsoft.com/office/powerpoint/2010/main" val="3380971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pPr>
              <a:lnSpc>
                <a:spcPct val="150000"/>
              </a:lnSpc>
            </a:pPr>
            <a:r>
              <a:rPr lang="en-US" sz="1600" b="1" dirty="0">
                <a:latin typeface="Calibri" panose="020F0502020204030204" pitchFamily="34" charset="0"/>
                <a:cs typeface="Calibri" panose="020F0502020204030204" pitchFamily="34" charset="0"/>
              </a:rPr>
              <a:t>2.Write a program to print all the prime number from 1-100.</a:t>
            </a:r>
          </a:p>
          <a:p>
            <a:pPr>
              <a:lnSpc>
                <a:spcPct val="150000"/>
              </a:lnSpc>
            </a:pPr>
            <a:endParaRPr lang="en-US" sz="1600" b="1" dirty="0">
              <a:latin typeface="Calibri" panose="020F0502020204030204" pitchFamily="34" charset="0"/>
              <a:cs typeface="Calibri" panose="020F0502020204030204" pitchFamily="34" charset="0"/>
            </a:endParaRPr>
          </a:p>
          <a:p>
            <a:pPr>
              <a:lnSpc>
                <a:spcPct val="150000"/>
              </a:lnSpc>
            </a:pPr>
            <a:r>
              <a:rPr lang="en-US" sz="1600" b="1" dirty="0">
                <a:latin typeface="Calibri" panose="020F0502020204030204" pitchFamily="34" charset="0"/>
                <a:cs typeface="Calibri" panose="020F0502020204030204" pitchFamily="34" charset="0"/>
              </a:rPr>
              <a:t>3.Write a program to print the factorial of a number.</a:t>
            </a:r>
            <a:endParaRPr lang="en-US" sz="1600" dirty="0">
              <a:latin typeface="Calibri" panose="020F0502020204030204" pitchFamily="34" charset="0"/>
              <a:cs typeface="Calibri" panose="020F0502020204030204" pitchFamily="34" charset="0"/>
            </a:endParaRP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Input:-5</a:t>
            </a:r>
          </a:p>
          <a:p>
            <a:pPr>
              <a:lnSpc>
                <a:spcPct val="150000"/>
              </a:lnSpc>
            </a:pPr>
            <a:r>
              <a:rPr lang="en-US" sz="1600" dirty="0">
                <a:latin typeface="Calibri" panose="020F0502020204030204" pitchFamily="34" charset="0"/>
                <a:cs typeface="Calibri" panose="020F0502020204030204" pitchFamily="34" charset="0"/>
              </a:rPr>
              <a:t>Output:-120</a:t>
            </a:r>
          </a:p>
          <a:p>
            <a:pPr>
              <a:lnSpc>
                <a:spcPct val="150000"/>
              </a:lnSpc>
            </a:pPr>
            <a:endParaRPr lang="en-US" sz="1600" b="1" dirty="0">
              <a:latin typeface="Calibri" panose="020F0502020204030204" pitchFamily="34" charset="0"/>
              <a:cs typeface="Calibri" panose="020F0502020204030204" pitchFamily="34" charset="0"/>
            </a:endParaRPr>
          </a:p>
          <a:p>
            <a:pPr>
              <a:lnSpc>
                <a:spcPct val="150000"/>
              </a:lnSpc>
            </a:pPr>
            <a:r>
              <a:rPr lang="en-US" sz="1600" b="1" dirty="0">
                <a:latin typeface="Calibri" panose="020F0502020204030204" pitchFamily="34" charset="0"/>
                <a:cs typeface="Calibri" panose="020F0502020204030204" pitchFamily="34" charset="0"/>
              </a:rPr>
              <a:t>4.Write a C++ program to find LCM of two numbers using functions.</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a:lnSpc>
                <a:spcPct val="150000"/>
              </a:lnSpc>
            </a:pPr>
            <a:r>
              <a:rPr lang="en-US" b="1" dirty="0">
                <a:latin typeface="Calibri" panose="020F0502020204030204" pitchFamily="34" charset="0"/>
                <a:cs typeface="Calibri" panose="020F0502020204030204" pitchFamily="34" charset="0"/>
              </a:rPr>
              <a:t> 5. Define a class TEST in C++ with following description:    </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Private Members</a:t>
            </a: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TestCode</a:t>
            </a:r>
            <a:r>
              <a:rPr lang="en-US" dirty="0">
                <a:latin typeface="Calibri" panose="020F0502020204030204" pitchFamily="34" charset="0"/>
                <a:cs typeface="Calibri" panose="020F0502020204030204" pitchFamily="34" charset="0"/>
              </a:rPr>
              <a:t> of type integer</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Description of type string</a:t>
            </a: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NoCandidate</a:t>
            </a:r>
            <a:r>
              <a:rPr lang="en-US" dirty="0">
                <a:latin typeface="Calibri" panose="020F0502020204030204" pitchFamily="34" charset="0"/>
                <a:cs typeface="Calibri" panose="020F0502020204030204" pitchFamily="34" charset="0"/>
              </a:rPr>
              <a:t> of type integer</a:t>
            </a:r>
          </a:p>
          <a:p>
            <a:pPr marL="285750" indent="-285750">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CenterReqd</a:t>
            </a:r>
            <a:r>
              <a:rPr lang="en-US" dirty="0">
                <a:latin typeface="Calibri" panose="020F0502020204030204" pitchFamily="34" charset="0"/>
                <a:cs typeface="Calibri" panose="020F0502020204030204" pitchFamily="34" charset="0"/>
              </a:rPr>
              <a:t> (number of centers required) of type integer</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member function CALCNTR() to calculate and return the number of centers as</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NoCandidates</a:t>
            </a:r>
            <a:r>
              <a:rPr lang="en-US" dirty="0">
                <a:latin typeface="Calibri" panose="020F0502020204030204" pitchFamily="34" charset="0"/>
                <a:cs typeface="Calibri" panose="020F0502020204030204" pitchFamily="34" charset="0"/>
              </a:rPr>
              <a:t>/100+1)</a:t>
            </a: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Public Members</a:t>
            </a:r>
          </a:p>
          <a:p>
            <a:pPr lvl="2">
              <a:lnSpc>
                <a:spcPct val="150000"/>
              </a:lnSpc>
            </a:pPr>
            <a:r>
              <a:rPr lang="en-US" dirty="0">
                <a:latin typeface="Calibri" panose="020F0502020204030204" pitchFamily="34" charset="0"/>
                <a:cs typeface="Calibri" panose="020F0502020204030204" pitchFamily="34" charset="0"/>
              </a:rPr>
              <a:t>-  A function SCHEDULE() to allow user to enter values for </a:t>
            </a:r>
            <a:r>
              <a:rPr lang="en-US" dirty="0" err="1">
                <a:latin typeface="Calibri" panose="020F0502020204030204" pitchFamily="34" charset="0"/>
                <a:cs typeface="Calibri" panose="020F0502020204030204" pitchFamily="34" charset="0"/>
              </a:rPr>
              <a:t>TestCode</a:t>
            </a:r>
            <a:r>
              <a:rPr lang="en-US" dirty="0">
                <a:latin typeface="Calibri" panose="020F0502020204030204" pitchFamily="34" charset="0"/>
                <a:cs typeface="Calibri" panose="020F0502020204030204" pitchFamily="34" charset="0"/>
              </a:rPr>
              <a:t>, Description, </a:t>
            </a:r>
            <a:r>
              <a:rPr lang="en-US" dirty="0" err="1">
                <a:latin typeface="Calibri" panose="020F0502020204030204" pitchFamily="34" charset="0"/>
                <a:cs typeface="Calibri" panose="020F0502020204030204" pitchFamily="34" charset="0"/>
              </a:rPr>
              <a:t>NoCandidate</a:t>
            </a:r>
            <a:r>
              <a:rPr lang="en-US" dirty="0">
                <a:latin typeface="Calibri" panose="020F0502020204030204" pitchFamily="34" charset="0"/>
                <a:cs typeface="Calibri" panose="020F0502020204030204" pitchFamily="34" charset="0"/>
              </a:rPr>
              <a:t> &amp; call function CALCNTR() to calculate the number of </a:t>
            </a:r>
            <a:r>
              <a:rPr lang="en-US" dirty="0" err="1">
                <a:latin typeface="Calibri" panose="020F0502020204030204" pitchFamily="34" charset="0"/>
                <a:cs typeface="Calibri" panose="020F0502020204030204" pitchFamily="34" charset="0"/>
              </a:rPr>
              <a:t>Centres</a:t>
            </a:r>
          </a:p>
          <a:p>
            <a:pPr marL="285750" lvl="2" indent="-285750">
              <a:lnSpc>
                <a:spcPct val="150000"/>
              </a:lnSpc>
              <a:buFontTx/>
              <a:buChar char="-"/>
            </a:pPr>
            <a:r>
              <a:rPr lang="en-US" dirty="0">
                <a:latin typeface="Calibri" panose="020F0502020204030204" pitchFamily="34" charset="0"/>
                <a:cs typeface="Calibri" panose="020F0502020204030204" pitchFamily="34" charset="0"/>
              </a:rPr>
              <a:t>A function DISPTEST() to allow user to view the content of all the data members</a:t>
            </a: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a:p>
            <a:pPr>
              <a:lnSpc>
                <a:spcPct val="150000"/>
              </a:lnSpc>
            </a:pP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50000"/>
              </a:lnSpc>
            </a:pPr>
            <a:endParaRPr lang="en-US" dirty="0">
              <a:latin typeface="Calibri" panose="020F0502020204030204" pitchFamily="34" charset="0"/>
              <a:cs typeface="Calibri" panose="020F0502020204030204" pitchFamily="34" charset="0"/>
            </a:endParaRPr>
          </a:p>
          <a:p>
            <a:pPr>
              <a:lnSpc>
                <a:spcPct val="150000"/>
              </a:lnSpc>
            </a:pPr>
            <a:r>
              <a:rPr lang="en-US" dirty="0">
                <a:latin typeface="Calibri" panose="020F0502020204030204" pitchFamily="34" charset="0"/>
                <a:cs typeface="Calibri" panose="020F0502020204030204" pitchFamily="34" charset="0"/>
              </a:rPr>
              <a:t>6. An array stores details of 25 students (</a:t>
            </a:r>
            <a:r>
              <a:rPr lang="en-US" dirty="0" err="1">
                <a:latin typeface="Calibri" panose="020F0502020204030204" pitchFamily="34" charset="0"/>
                <a:cs typeface="Calibri" panose="020F0502020204030204" pitchFamily="34" charset="0"/>
              </a:rPr>
              <a:t>rollno</a:t>
            </a:r>
            <a:r>
              <a:rPr lang="en-US" dirty="0">
                <a:latin typeface="Calibri" panose="020F0502020204030204" pitchFamily="34" charset="0"/>
                <a:cs typeface="Calibri" panose="020F0502020204030204" pitchFamily="34" charset="0"/>
              </a:rPr>
              <a:t>, name, marks in three subject). Write a program to create such an array and print out a list of students who have failed in more than one subject.</a:t>
            </a: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sym typeface="Calibri"/>
              </a:rPr>
              <a:t>MCQ Practice </a:t>
            </a:r>
            <a:r>
              <a:rPr lang="en" sz="2000" dirty="0">
                <a:latin typeface="Calibri" panose="020F0502020204030204" pitchFamily="34" charset="0"/>
                <a:cs typeface="Calibri" panose="020F0502020204030204" pitchFamily="34" charset="0"/>
              </a:rPr>
              <a:t>Questions</a:t>
            </a:r>
            <a:endParaRPr lang="en-US" sz="2000" dirty="0">
              <a:latin typeface="Calibri" panose="020F0502020204030204" pitchFamily="34" charset="0"/>
              <a:ea typeface="Calibri"/>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Theory Practice Question</a:t>
            </a:r>
            <a:endParaRPr lang="en-US"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Coding Practice Question</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Q&amp;A Time</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MCQ Questions</a:t>
            </a:r>
            <a:endParaRPr lang="en" sz="2800" b="1" dirty="0">
              <a:latin typeface="Calibri" panose="020F0502020204030204" pitchFamily="34" charset="0"/>
              <a:cs typeface="Calibri" panose="020F0502020204030204" pitchFamily="34" charset="0"/>
            </a:endParaRP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Problem - 1</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panose="020F0502020204030204" pitchFamily="34" charset="0"/>
                <a:cs typeface="Calibri" panose="020F0502020204030204" pitchFamily="34" charset="0"/>
              </a:rPr>
              <a:t>Ques 1. Which of the following statement is incorrect  about “cin”?</a:t>
            </a:r>
            <a:endParaRPr lang="en-US" sz="1800" b="1" dirty="0">
              <a:latin typeface="Calibri" panose="020F0502020204030204" pitchFamily="34" charset="0"/>
              <a:cs typeface="Calibri" panose="020F0502020204030204" pitchFamily="34" charset="0"/>
            </a:endParaRP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r>
              <a:rPr lang="en" sz="1800" dirty="0">
                <a:latin typeface="Calibri" panose="020F0502020204030204" pitchFamily="34" charset="0"/>
                <a:cs typeface="Calibri" panose="020F0502020204030204" pitchFamily="34" charset="0"/>
              </a:rPr>
              <a:t>A. “cin” statement is the instance of the class istream </a:t>
            </a:r>
          </a:p>
          <a:p>
            <a:pPr>
              <a:lnSpc>
                <a:spcPct val="150000"/>
              </a:lnSpc>
            </a:pPr>
            <a:r>
              <a:rPr lang="en" sz="1800" dirty="0">
                <a:latin typeface="Calibri" panose="020F0502020204030204" pitchFamily="34" charset="0"/>
                <a:cs typeface="Calibri" panose="020F0502020204030204" pitchFamily="34" charset="0"/>
              </a:rPr>
              <a:t>B. It is used to display output on the screen.</a:t>
            </a:r>
          </a:p>
          <a:p>
            <a:pPr>
              <a:lnSpc>
                <a:spcPct val="150000"/>
              </a:lnSpc>
            </a:pPr>
            <a:r>
              <a:rPr lang="en" sz="1800" dirty="0">
                <a:latin typeface="Calibri" panose="020F0502020204030204" pitchFamily="34" charset="0"/>
                <a:cs typeface="Calibri" panose="020F0502020204030204" pitchFamily="34" charset="0"/>
              </a:rPr>
              <a:t>C. The extraction operator &lt;&lt; is used along with the object cin for reading inputs.</a:t>
            </a:r>
          </a:p>
          <a:p>
            <a:pPr>
              <a:lnSpc>
                <a:spcPct val="150000"/>
              </a:lnSpc>
            </a:pPr>
            <a:r>
              <a:rPr lang="en" sz="1800" dirty="0">
                <a:latin typeface="Calibri"/>
                <a:cs typeface="Calibri"/>
              </a:rPr>
              <a:t>D. Option B and C is incorrect.</a:t>
            </a: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pPr>
              <a:lnSpc>
                <a:spcPct val="150000"/>
              </a:lnSpc>
            </a:pPr>
            <a:r>
              <a:rPr lang="en" sz="1800" b="1" dirty="0">
                <a:latin typeface="Calibri" panose="020F0502020204030204" pitchFamily="34" charset="0"/>
                <a:cs typeface="Calibri" panose="020F0502020204030204" pitchFamily="34" charset="0"/>
              </a:rPr>
              <a:t>Ques 1. Which of the following statement is incorrect  about “cin”?</a:t>
            </a:r>
            <a:endParaRPr lang="en-US" sz="1800" b="1" dirty="0">
              <a:latin typeface="Calibri" panose="020F0502020204030204" pitchFamily="34" charset="0"/>
              <a:cs typeface="Calibri" panose="020F0502020204030204" pitchFamily="34" charset="0"/>
            </a:endParaRPr>
          </a:p>
          <a:p>
            <a:pPr>
              <a:lnSpc>
                <a:spcPct val="150000"/>
              </a:lnSpc>
            </a:pPr>
            <a:endParaRPr lang="en-US" sz="1800" dirty="0">
              <a:latin typeface="Calibri" panose="020F0502020204030204" pitchFamily="34" charset="0"/>
              <a:cs typeface="Calibri" panose="020F0502020204030204" pitchFamily="34" charset="0"/>
            </a:endParaRPr>
          </a:p>
          <a:p>
            <a:pPr>
              <a:lnSpc>
                <a:spcPct val="150000"/>
              </a:lnSpc>
            </a:pPr>
            <a:r>
              <a:rPr lang="en" sz="1800" dirty="0">
                <a:latin typeface="Calibri" panose="020F0502020204030204" pitchFamily="34" charset="0"/>
                <a:cs typeface="Calibri" panose="020F0502020204030204" pitchFamily="34" charset="0"/>
              </a:rPr>
              <a:t>A. “cin” statement is the instance of the class istream </a:t>
            </a:r>
          </a:p>
          <a:p>
            <a:pPr>
              <a:lnSpc>
                <a:spcPct val="150000"/>
              </a:lnSpc>
            </a:pPr>
            <a:r>
              <a:rPr lang="en" sz="1800" dirty="0">
                <a:latin typeface="Calibri" panose="020F0502020204030204" pitchFamily="34" charset="0"/>
                <a:cs typeface="Calibri" panose="020F0502020204030204" pitchFamily="34" charset="0"/>
              </a:rPr>
              <a:t>B. It is used to display output on the screen.</a:t>
            </a:r>
          </a:p>
          <a:p>
            <a:pPr>
              <a:lnSpc>
                <a:spcPct val="150000"/>
              </a:lnSpc>
            </a:pPr>
            <a:r>
              <a:rPr lang="en" sz="1800" dirty="0">
                <a:latin typeface="Calibri"/>
                <a:cs typeface="Calibri"/>
              </a:rPr>
              <a:t>C. The extraction operator &gt;&gt; is used along with the object </a:t>
            </a:r>
            <a:r>
              <a:rPr lang="en" sz="1800" dirty="0" err="1">
                <a:latin typeface="Calibri"/>
                <a:cs typeface="Calibri"/>
              </a:rPr>
              <a:t>cin</a:t>
            </a:r>
            <a:r>
              <a:rPr lang="en" sz="1800" dirty="0">
                <a:latin typeface="Calibri"/>
                <a:cs typeface="Calibri"/>
              </a:rPr>
              <a:t> for reading inputs.</a:t>
            </a:r>
          </a:p>
          <a:p>
            <a:pPr>
              <a:lnSpc>
                <a:spcPct val="150000"/>
              </a:lnSpc>
            </a:pPr>
            <a:r>
              <a:rPr lang="en" sz="1800" b="1">
                <a:solidFill>
                  <a:srgbClr val="FF0000"/>
                </a:solidFill>
                <a:latin typeface="Calibri"/>
                <a:cs typeface="Calibri"/>
              </a:rPr>
              <a:t>D. Option B and C is  incorrect.</a:t>
            </a: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r>
              <a:rPr lang="en" sz="1600" b="1" dirty="0">
                <a:latin typeface="Calibri" panose="020F0502020204030204" pitchFamily="34" charset="0"/>
                <a:cs typeface="Calibri" panose="020F0502020204030204" pitchFamily="34" charset="0"/>
              </a:rPr>
              <a:t>2. Which of the following is a valid class declaration?</a:t>
            </a: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r>
              <a:rPr lang="en" sz="1600" dirty="0">
                <a:latin typeface="Calibri" panose="020F0502020204030204" pitchFamily="34" charset="0"/>
                <a:cs typeface="Calibri" panose="020F0502020204030204" pitchFamily="34" charset="0"/>
              </a:rPr>
              <a:t>A. Class A { int x; };</a:t>
            </a:r>
          </a:p>
          <a:p>
            <a:pPr>
              <a:lnSpc>
                <a:spcPct val="150000"/>
              </a:lnSpc>
            </a:pPr>
            <a:r>
              <a:rPr lang="en" sz="1600" dirty="0">
                <a:latin typeface="Calibri" panose="020F0502020204030204" pitchFamily="34" charset="0"/>
                <a:cs typeface="Calibri" panose="020F0502020204030204" pitchFamily="34" charset="0"/>
              </a:rPr>
              <a:t>B. Class B { }</a:t>
            </a:r>
          </a:p>
          <a:p>
            <a:pPr>
              <a:lnSpc>
                <a:spcPct val="150000"/>
              </a:lnSpc>
            </a:pPr>
            <a:r>
              <a:rPr lang="en" sz="1600" dirty="0">
                <a:latin typeface="Calibri" panose="020F0502020204030204" pitchFamily="34" charset="0"/>
                <a:cs typeface="Calibri" panose="020F0502020204030204" pitchFamily="34" charset="0"/>
              </a:rPr>
              <a:t>C. Public class A { }</a:t>
            </a:r>
          </a:p>
          <a:p>
            <a:pPr>
              <a:lnSpc>
                <a:spcPct val="150000"/>
              </a:lnSpc>
            </a:pPr>
            <a:r>
              <a:rPr lang="en" sz="1600" dirty="0">
                <a:latin typeface="Calibri" panose="020F0502020204030204" pitchFamily="34" charset="0"/>
                <a:cs typeface="Calibri" panose="020F0502020204030204" pitchFamily="34" charset="0"/>
              </a:rPr>
              <a:t>D. Object A { int x; };</a:t>
            </a: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Problem - 2</a:t>
            </a:r>
          </a:p>
        </p:txBody>
      </p:sp>
    </p:spTree>
    <p:extLst>
      <p:ext uri="{BB962C8B-B14F-4D97-AF65-F5344CB8AC3E}">
        <p14:creationId xmlns:p14="http://schemas.microsoft.com/office/powerpoint/2010/main" val="24797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a:lnSpc>
                <a:spcPct val="150000"/>
              </a:lnSpc>
            </a:pPr>
            <a:r>
              <a:rPr lang="en" sz="1600" b="1" dirty="0">
                <a:latin typeface="Calibri" panose="020F0502020204030204" pitchFamily="34" charset="0"/>
                <a:cs typeface="Calibri" panose="020F0502020204030204" pitchFamily="34" charset="0"/>
              </a:rPr>
              <a:t>2. Which of the following is a valid class declaration?</a:t>
            </a:r>
            <a:endParaRPr lang="en-US" sz="1600" dirty="0">
              <a:latin typeface="Calibri" panose="020F0502020204030204" pitchFamily="34" charset="0"/>
              <a:cs typeface="Calibri" panose="020F0502020204030204" pitchFamily="34" charset="0"/>
            </a:endParaRP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r>
              <a:rPr lang="en" sz="1600" b="1" dirty="0">
                <a:solidFill>
                  <a:srgbClr val="FF0000"/>
                </a:solidFill>
                <a:latin typeface="Calibri" panose="020F0502020204030204" pitchFamily="34" charset="0"/>
                <a:cs typeface="Calibri" panose="020F0502020204030204" pitchFamily="34" charset="0"/>
              </a:rPr>
              <a:t>A. Class A { int x; };</a:t>
            </a:r>
          </a:p>
          <a:p>
            <a:pPr>
              <a:lnSpc>
                <a:spcPct val="150000"/>
              </a:lnSpc>
            </a:pPr>
            <a:r>
              <a:rPr lang="en" sz="1600" dirty="0">
                <a:latin typeface="Calibri" panose="020F0502020204030204" pitchFamily="34" charset="0"/>
                <a:cs typeface="Calibri" panose="020F0502020204030204" pitchFamily="34" charset="0"/>
              </a:rPr>
              <a:t>B. Class B { }</a:t>
            </a:r>
          </a:p>
          <a:p>
            <a:pPr>
              <a:lnSpc>
                <a:spcPct val="150000"/>
              </a:lnSpc>
            </a:pPr>
            <a:r>
              <a:rPr lang="en" sz="1600" dirty="0">
                <a:latin typeface="Calibri" panose="020F0502020204030204" pitchFamily="34" charset="0"/>
                <a:cs typeface="Calibri" panose="020F0502020204030204" pitchFamily="34" charset="0"/>
              </a:rPr>
              <a:t>C. Public class A { }</a:t>
            </a:r>
          </a:p>
          <a:p>
            <a:pPr>
              <a:lnSpc>
                <a:spcPct val="150000"/>
              </a:lnSpc>
            </a:pPr>
            <a:r>
              <a:rPr lang="en" sz="1600" dirty="0">
                <a:latin typeface="Calibri" panose="020F0502020204030204" pitchFamily="34" charset="0"/>
                <a:cs typeface="Calibri" panose="020F0502020204030204" pitchFamily="34" charset="0"/>
              </a:rPr>
              <a:t>D. Object A { int x; };</a:t>
            </a: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r>
              <a:rPr lang="en" sz="2000" b="1" dirty="0">
                <a:solidFill>
                  <a:srgbClr val="FF0000"/>
                </a:solidFill>
                <a:latin typeface="Calibri" panose="020F0502020204030204" pitchFamily="34" charset="0"/>
                <a:cs typeface="Calibri" panose="020F0502020204030204" pitchFamily="34" charset="0"/>
              </a:rPr>
              <a:t>Explanation: Class A { int x; }; is a valid class declaration.</a:t>
            </a: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422309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rPr>
              <a:t>3. Which of the following keywords is used to control access to a class member?</a:t>
            </a:r>
            <a:endParaRPr lang="en-US" sz="1600">
              <a:latin typeface="Calibri"/>
            </a:endParaRPr>
          </a:p>
          <a:p>
            <a:br>
              <a:rPr lang="en-US" sz="1600" dirty="0"/>
            </a:br>
            <a:endParaRPr lang="en-US" sz="1600">
              <a:latin typeface="Calibri"/>
            </a:endParaRPr>
          </a:p>
          <a:p>
            <a:r>
              <a:rPr lang="en" sz="1600" dirty="0">
                <a:latin typeface="Calibri"/>
              </a:rPr>
              <a:t>A. Default</a:t>
            </a:r>
          </a:p>
          <a:p>
            <a:endParaRPr lang="en" sz="1600" dirty="0">
              <a:latin typeface="Calibri"/>
            </a:endParaRPr>
          </a:p>
          <a:p>
            <a:r>
              <a:rPr lang="en" sz="1600" dirty="0">
                <a:latin typeface="Calibri"/>
              </a:rPr>
              <a:t>B. Break</a:t>
            </a:r>
          </a:p>
          <a:p>
            <a:endParaRPr lang="en" sz="1600" dirty="0">
              <a:latin typeface="Calibri"/>
            </a:endParaRPr>
          </a:p>
          <a:p>
            <a:r>
              <a:rPr lang="en" sz="1600" dirty="0">
                <a:latin typeface="Calibri"/>
              </a:rPr>
              <a:t>C. Protected</a:t>
            </a:r>
          </a:p>
          <a:p>
            <a:endParaRPr lang="en" sz="1600" dirty="0">
              <a:latin typeface="Calibri"/>
            </a:endParaRPr>
          </a:p>
          <a:p>
            <a:r>
              <a:rPr lang="en" sz="1600" dirty="0">
                <a:latin typeface="Calibri"/>
              </a:rPr>
              <a:t>D. </a:t>
            </a:r>
            <a:r>
              <a:rPr lang="en" sz="1600" dirty="0" err="1">
                <a:latin typeface="Calibri"/>
              </a:rPr>
              <a:t>Asm</a:t>
            </a:r>
            <a:endParaRPr lang="en">
              <a:latin typeface="Calibri"/>
            </a:endParaRP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Problem - 3</a:t>
            </a:r>
            <a:endParaRPr lang="en-US" dirty="0"/>
          </a:p>
        </p:txBody>
      </p:sp>
    </p:spTree>
    <p:extLst>
      <p:ext uri="{BB962C8B-B14F-4D97-AF65-F5344CB8AC3E}">
        <p14:creationId xmlns:p14="http://schemas.microsoft.com/office/powerpoint/2010/main" val="10366117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742</Words>
  <Application>Microsoft Office PowerPoint</Application>
  <PresentationFormat>On-screen Show (16:9)</PresentationFormat>
  <Paragraphs>124</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Simple Light</vt:lpstr>
      <vt:lpstr>PowerPoint Presentation</vt:lpstr>
      <vt:lpstr>PowerPoint Presentation</vt:lpstr>
      <vt:lpstr>PowerPoint Presentation</vt:lpstr>
      <vt:lpstr>PowerPoint Presentation</vt:lpstr>
      <vt:lpstr>Problem - 1</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have a quick hands-on some practice Questions</vt:lpstr>
      <vt:lpstr>Coding Questions Time</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Mukesh Dubey</cp:lastModifiedBy>
  <cp:revision>1251</cp:revision>
  <dcterms:modified xsi:type="dcterms:W3CDTF">2021-01-27T03:22:46Z</dcterms:modified>
</cp:coreProperties>
</file>