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04" r:id="rId1"/>
  </p:sldMasterIdLst>
  <p:notesMasterIdLst>
    <p:notesMasterId r:id="rId12"/>
  </p:notesMasterIdLst>
  <p:sldIdLst>
    <p:sldId id="256" r:id="rId2"/>
    <p:sldId id="305" r:id="rId3"/>
    <p:sldId id="280" r:id="rId4"/>
    <p:sldId id="285" r:id="rId5"/>
    <p:sldId id="310" r:id="rId6"/>
    <p:sldId id="301" r:id="rId7"/>
    <p:sldId id="288" r:id="rId8"/>
    <p:sldId id="302" r:id="rId9"/>
    <p:sldId id="311" r:id="rId10"/>
    <p:sldId id="304"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D2A210-4C18-45E7-8E58-4F2E61E86994}">
  <a:tblStyle styleId="{8FD2A210-4C18-45E7-8E58-4F2E61E8699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BF5"/>
          </a:solidFill>
        </a:fill>
      </a:tcStyle>
    </a:wholeTbl>
    <a:band1H>
      <a:tcTxStyle/>
      <a:tcStyle>
        <a:tcBdr/>
        <a:fill>
          <a:solidFill>
            <a:srgbClr val="CAD4EA"/>
          </a:solidFill>
        </a:fill>
      </a:tcStyle>
    </a:band1H>
    <a:band2H>
      <a:tcTxStyle/>
      <a:tcStyle>
        <a:tcBdr/>
      </a:tcStyle>
    </a:band2H>
    <a:band1V>
      <a:tcTxStyle/>
      <a:tcStyle>
        <a:tcBdr/>
        <a:fill>
          <a:solidFill>
            <a:srgbClr val="CAD4EA"/>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2260" autoAdjust="0"/>
  </p:normalViewPr>
  <p:slideViewPr>
    <p:cSldViewPr snapToGrid="0">
      <p:cViewPr>
        <p:scale>
          <a:sx n="50" d="100"/>
          <a:sy n="50" d="100"/>
        </p:scale>
        <p:origin x="-144" y="768"/>
      </p:cViewPr>
      <p:guideLst>
        <p:guide orient="horz" pos="2159"/>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252020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 name="Google Shape;11;p2"/>
          <p:cNvSpPr txBox="1">
            <a:spLocks noGrp="1"/>
          </p:cNvSpPr>
          <p:nvPr>
            <p:ph type="dt" idx="10"/>
          </p:nvPr>
        </p:nvSpPr>
        <p:spPr>
          <a:xfrm>
            <a:off x="609600" y="6356350"/>
            <a:ext cx="2844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rot="5400000">
            <a:off x="7400925" y="2143125"/>
            <a:ext cx="5619750" cy="27432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body" idx="1"/>
          </p:nvPr>
        </p:nvSpPr>
        <p:spPr>
          <a:xfrm rot="5400000">
            <a:off x="1838325" y="-523875"/>
            <a:ext cx="5619750" cy="80772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3"/>
          <p:cNvSpPr txBox="1">
            <a:spLocks noGrp="1"/>
          </p:cNvSpPr>
          <p:nvPr>
            <p:ph type="dt" idx="10"/>
          </p:nvPr>
        </p:nvSpPr>
        <p:spPr>
          <a:xfrm>
            <a:off x="609600" y="6356350"/>
            <a:ext cx="2844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
          <p:cNvSpPr txBox="1">
            <a:spLocks noGrp="1"/>
          </p:cNvSpPr>
          <p:nvPr>
            <p:ph type="body" idx="1"/>
          </p:nvPr>
        </p:nvSpPr>
        <p:spPr>
          <a:xfrm>
            <a:off x="609600" y="1935163"/>
            <a:ext cx="10972800" cy="4389437"/>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 name="Google Shape;15;p3"/>
          <p:cNvSpPr txBox="1">
            <a:spLocks noGrp="1"/>
          </p:cNvSpPr>
          <p:nvPr>
            <p:ph type="dt" idx="10"/>
          </p:nvPr>
        </p:nvSpPr>
        <p:spPr>
          <a:xfrm>
            <a:off x="609600" y="6356350"/>
            <a:ext cx="2844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1524000" y="1122363"/>
            <a:ext cx="9144000" cy="2387600"/>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chemeClr val="dk1"/>
              </a:buClr>
              <a:buSzPts val="1920"/>
              <a:buNone/>
              <a:defRPr sz="2400"/>
            </a:lvl1pPr>
            <a:lvl2pPr lvl="1" algn="ctr">
              <a:spcBef>
                <a:spcPts val="400"/>
              </a:spcBef>
              <a:spcAft>
                <a:spcPts val="0"/>
              </a:spcAft>
              <a:buClr>
                <a:schemeClr val="dk1"/>
              </a:buClr>
              <a:buSzPts val="1600"/>
              <a:buNone/>
              <a:defRPr sz="2000"/>
            </a:lvl2pPr>
            <a:lvl3pPr lvl="2" algn="ctr">
              <a:spcBef>
                <a:spcPts val="360"/>
              </a:spcBef>
              <a:spcAft>
                <a:spcPts val="0"/>
              </a:spcAft>
              <a:buClr>
                <a:schemeClr val="dk1"/>
              </a:buClr>
              <a:buSzPts val="1440"/>
              <a:buNone/>
              <a:defRPr sz="1800"/>
            </a:lvl3pPr>
            <a:lvl4pPr lvl="3" algn="ctr">
              <a:spcBef>
                <a:spcPts val="320"/>
              </a:spcBef>
              <a:spcAft>
                <a:spcPts val="0"/>
              </a:spcAft>
              <a:buClr>
                <a:schemeClr val="dk1"/>
              </a:buClr>
              <a:buSzPts val="1280"/>
              <a:buNone/>
              <a:defRPr sz="1600"/>
            </a:lvl4pPr>
            <a:lvl5pPr lvl="4" algn="ctr">
              <a:spcBef>
                <a:spcPts val="320"/>
              </a:spcBef>
              <a:spcAft>
                <a:spcPts val="0"/>
              </a:spcAft>
              <a:buClr>
                <a:schemeClr val="dk1"/>
              </a:buClr>
              <a:buSzPts val="128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4"/>
          <p:cNvSpPr txBox="1">
            <a:spLocks noGrp="1"/>
          </p:cNvSpPr>
          <p:nvPr>
            <p:ph type="dt" idx="10"/>
          </p:nvPr>
        </p:nvSpPr>
        <p:spPr>
          <a:xfrm>
            <a:off x="609600" y="6356350"/>
            <a:ext cx="2844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831850" y="1709738"/>
            <a:ext cx="10515600" cy="2852737"/>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chemeClr val="dk1"/>
              </a:buClr>
              <a:buSzPts val="1920"/>
              <a:buNone/>
              <a:defRPr sz="2400"/>
            </a:lvl1pPr>
            <a:lvl2pPr marL="914400" lvl="1" indent="-228600" algn="l">
              <a:spcBef>
                <a:spcPts val="400"/>
              </a:spcBef>
              <a:spcAft>
                <a:spcPts val="0"/>
              </a:spcAft>
              <a:buClr>
                <a:schemeClr val="dk1"/>
              </a:buClr>
              <a:buSzPts val="1600"/>
              <a:buNone/>
              <a:defRPr sz="2000"/>
            </a:lvl2pPr>
            <a:lvl3pPr marL="1371600" lvl="2" indent="-228600" algn="l">
              <a:spcBef>
                <a:spcPts val="360"/>
              </a:spcBef>
              <a:spcAft>
                <a:spcPts val="0"/>
              </a:spcAft>
              <a:buClr>
                <a:schemeClr val="dk1"/>
              </a:buClr>
              <a:buSzPts val="1440"/>
              <a:buNone/>
              <a:defRPr sz="1800"/>
            </a:lvl3pPr>
            <a:lvl4pPr marL="1828800" lvl="3" indent="-228600" algn="l">
              <a:spcBef>
                <a:spcPts val="320"/>
              </a:spcBef>
              <a:spcAft>
                <a:spcPts val="0"/>
              </a:spcAft>
              <a:buClr>
                <a:schemeClr val="dk1"/>
              </a:buClr>
              <a:buSzPts val="1280"/>
              <a:buNone/>
              <a:defRPr sz="1600"/>
            </a:lvl4pPr>
            <a:lvl5pPr marL="2286000" lvl="4" indent="-228600" algn="l">
              <a:spcBef>
                <a:spcPts val="320"/>
              </a:spcBef>
              <a:spcAft>
                <a:spcPts val="0"/>
              </a:spcAft>
              <a:buClr>
                <a:schemeClr val="dk1"/>
              </a:buClr>
              <a:buSzPts val="128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23" name="Google Shape;23;p5"/>
          <p:cNvSpPr txBox="1">
            <a:spLocks noGrp="1"/>
          </p:cNvSpPr>
          <p:nvPr>
            <p:ph type="dt" idx="10"/>
          </p:nvPr>
        </p:nvSpPr>
        <p:spPr>
          <a:xfrm>
            <a:off x="609600" y="6356350"/>
            <a:ext cx="2844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
          <p:cNvSpPr txBox="1">
            <a:spLocks noGrp="1"/>
          </p:cNvSpPr>
          <p:nvPr>
            <p:ph type="body" idx="1"/>
          </p:nvPr>
        </p:nvSpPr>
        <p:spPr>
          <a:xfrm>
            <a:off x="609600" y="1935163"/>
            <a:ext cx="5410200" cy="4389437"/>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6"/>
          <p:cNvSpPr txBox="1">
            <a:spLocks noGrp="1"/>
          </p:cNvSpPr>
          <p:nvPr>
            <p:ph type="body" idx="2"/>
          </p:nvPr>
        </p:nvSpPr>
        <p:spPr>
          <a:xfrm>
            <a:off x="6172200" y="1935163"/>
            <a:ext cx="5410200" cy="4389437"/>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6"/>
          <p:cNvSpPr txBox="1">
            <a:spLocks noGrp="1"/>
          </p:cNvSpPr>
          <p:nvPr>
            <p:ph type="dt" idx="10"/>
          </p:nvPr>
        </p:nvSpPr>
        <p:spPr>
          <a:xfrm>
            <a:off x="609600" y="6356350"/>
            <a:ext cx="2844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9788" y="365125"/>
            <a:ext cx="10515600" cy="1325563"/>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1920"/>
              <a:buNone/>
              <a:defRPr sz="2400" b="1"/>
            </a:lvl1pPr>
            <a:lvl2pPr marL="914400" lvl="1" indent="-228600" algn="l">
              <a:spcBef>
                <a:spcPts val="400"/>
              </a:spcBef>
              <a:spcAft>
                <a:spcPts val="0"/>
              </a:spcAft>
              <a:buClr>
                <a:schemeClr val="dk1"/>
              </a:buClr>
              <a:buSzPts val="16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280"/>
              <a:buNone/>
              <a:defRPr sz="1600" b="1"/>
            </a:lvl4pPr>
            <a:lvl5pPr marL="2286000" lvl="4" indent="-228600" algn="l">
              <a:spcBef>
                <a:spcPts val="320"/>
              </a:spcBef>
              <a:spcAft>
                <a:spcPts val="0"/>
              </a:spcAft>
              <a:buClr>
                <a:schemeClr val="dk1"/>
              </a:buClr>
              <a:buSzPts val="128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2" name="Google Shape;32;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1920"/>
              <a:buNone/>
              <a:defRPr sz="2400" b="1"/>
            </a:lvl1pPr>
            <a:lvl2pPr marL="914400" lvl="1" indent="-228600" algn="l">
              <a:spcBef>
                <a:spcPts val="400"/>
              </a:spcBef>
              <a:spcAft>
                <a:spcPts val="0"/>
              </a:spcAft>
              <a:buClr>
                <a:schemeClr val="dk1"/>
              </a:buClr>
              <a:buSzPts val="16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280"/>
              <a:buNone/>
              <a:defRPr sz="1600" b="1"/>
            </a:lvl4pPr>
            <a:lvl5pPr marL="2286000" lvl="4" indent="-228600" algn="l">
              <a:spcBef>
                <a:spcPts val="320"/>
              </a:spcBef>
              <a:spcAft>
                <a:spcPts val="0"/>
              </a:spcAft>
              <a:buClr>
                <a:schemeClr val="dk1"/>
              </a:buClr>
              <a:buSzPts val="128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4" name="Google Shape;34;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7"/>
          <p:cNvSpPr txBox="1">
            <a:spLocks noGrp="1"/>
          </p:cNvSpPr>
          <p:nvPr>
            <p:ph type="dt" idx="10"/>
          </p:nvPr>
        </p:nvSpPr>
        <p:spPr>
          <a:xfrm>
            <a:off x="609600" y="6356350"/>
            <a:ext cx="2844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dt" idx="10"/>
          </p:nvPr>
        </p:nvSpPr>
        <p:spPr>
          <a:xfrm>
            <a:off x="609600" y="6356350"/>
            <a:ext cx="2844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839788" y="457200"/>
            <a:ext cx="3932237" cy="16002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391160" algn="l">
              <a:spcBef>
                <a:spcPts val="640"/>
              </a:spcBef>
              <a:spcAft>
                <a:spcPts val="0"/>
              </a:spcAft>
              <a:buClr>
                <a:schemeClr val="dk1"/>
              </a:buClr>
              <a:buSzPts val="2560"/>
              <a:buChar char="⮚"/>
              <a:defRPr sz="3200"/>
            </a:lvl1pPr>
            <a:lvl2pPr marL="914400" lvl="1" indent="-370840" algn="l">
              <a:spcBef>
                <a:spcPts val="560"/>
              </a:spcBef>
              <a:spcAft>
                <a:spcPts val="0"/>
              </a:spcAft>
              <a:buClr>
                <a:schemeClr val="dk1"/>
              </a:buClr>
              <a:buSzPts val="2240"/>
              <a:buChar char="⮚"/>
              <a:defRPr sz="2800"/>
            </a:lvl2pPr>
            <a:lvl3pPr marL="1371600" lvl="2" indent="-350519" algn="l">
              <a:spcBef>
                <a:spcPts val="480"/>
              </a:spcBef>
              <a:spcAft>
                <a:spcPts val="0"/>
              </a:spcAft>
              <a:buClr>
                <a:schemeClr val="dk1"/>
              </a:buClr>
              <a:buSzPts val="1920"/>
              <a:buChar char="⮚"/>
              <a:defRPr sz="2400"/>
            </a:lvl3pPr>
            <a:lvl4pPr marL="1828800" lvl="3" indent="-330200" algn="l">
              <a:spcBef>
                <a:spcPts val="400"/>
              </a:spcBef>
              <a:spcAft>
                <a:spcPts val="0"/>
              </a:spcAft>
              <a:buClr>
                <a:schemeClr val="dk1"/>
              </a:buClr>
              <a:buSzPts val="1600"/>
              <a:buChar char="⮚"/>
              <a:defRPr sz="2000"/>
            </a:lvl4pPr>
            <a:lvl5pPr marL="2286000" lvl="4" indent="-330200" algn="l">
              <a:spcBef>
                <a:spcPts val="400"/>
              </a:spcBef>
              <a:spcAft>
                <a:spcPts val="0"/>
              </a:spcAft>
              <a:buClr>
                <a:schemeClr val="dk1"/>
              </a:buClr>
              <a:buSzPts val="16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4" name="Google Shape;44;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280"/>
              <a:buNone/>
              <a:defRPr sz="1600"/>
            </a:lvl1pPr>
            <a:lvl2pPr marL="914400" lvl="1" indent="-228600" algn="l">
              <a:spcBef>
                <a:spcPts val="280"/>
              </a:spcBef>
              <a:spcAft>
                <a:spcPts val="0"/>
              </a:spcAft>
              <a:buClr>
                <a:schemeClr val="dk1"/>
              </a:buClr>
              <a:buSzPts val="1120"/>
              <a:buNone/>
              <a:defRPr sz="1400"/>
            </a:lvl2pPr>
            <a:lvl3pPr marL="1371600" lvl="2" indent="-228600" algn="l">
              <a:spcBef>
                <a:spcPts val="240"/>
              </a:spcBef>
              <a:spcAft>
                <a:spcPts val="0"/>
              </a:spcAft>
              <a:buClr>
                <a:schemeClr val="dk1"/>
              </a:buClr>
              <a:buSzPts val="960"/>
              <a:buNone/>
              <a:defRPr sz="1200"/>
            </a:lvl3pPr>
            <a:lvl4pPr marL="1828800" lvl="3" indent="-228600" algn="l">
              <a:spcBef>
                <a:spcPts val="200"/>
              </a:spcBef>
              <a:spcAft>
                <a:spcPts val="0"/>
              </a:spcAft>
              <a:buClr>
                <a:schemeClr val="dk1"/>
              </a:buClr>
              <a:buSzPts val="800"/>
              <a:buNone/>
              <a:defRPr sz="1000"/>
            </a:lvl4pPr>
            <a:lvl5pPr marL="2286000" lvl="4" indent="-228600" algn="l">
              <a:spcBef>
                <a:spcPts val="200"/>
              </a:spcBef>
              <a:spcAft>
                <a:spcPts val="0"/>
              </a:spcAft>
              <a:buClr>
                <a:schemeClr val="dk1"/>
              </a:buClr>
              <a:buSzPts val="8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5" name="Google Shape;45;p10"/>
          <p:cNvSpPr txBox="1">
            <a:spLocks noGrp="1"/>
          </p:cNvSpPr>
          <p:nvPr>
            <p:ph type="dt" idx="10"/>
          </p:nvPr>
        </p:nvSpPr>
        <p:spPr>
          <a:xfrm>
            <a:off x="609600" y="6356350"/>
            <a:ext cx="2844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body" idx="1"/>
          </p:nvPr>
        </p:nvSpPr>
        <p:spPr>
          <a:xfrm rot="5400000">
            <a:off x="3901282" y="-1356518"/>
            <a:ext cx="4389437" cy="109728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2"/>
          <p:cNvSpPr txBox="1">
            <a:spLocks noGrp="1"/>
          </p:cNvSpPr>
          <p:nvPr>
            <p:ph type="dt" idx="10"/>
          </p:nvPr>
        </p:nvSpPr>
        <p:spPr>
          <a:xfrm>
            <a:off x="609600" y="6356350"/>
            <a:ext cx="2844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32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accent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accent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accent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accent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accent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accent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accent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accent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09600" y="1935163"/>
            <a:ext cx="10972800" cy="4389437"/>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609600" y="6356350"/>
            <a:ext cx="2844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266"/>
        <p:cNvGrpSpPr/>
        <p:nvPr/>
      </p:nvGrpSpPr>
      <p:grpSpPr>
        <a:xfrm>
          <a:off x="0" y="0"/>
          <a:ext cx="0" cy="0"/>
          <a:chOff x="0" y="0"/>
          <a:chExt cx="0" cy="0"/>
        </a:xfrm>
      </p:grpSpPr>
      <p:sp>
        <p:nvSpPr>
          <p:cNvPr id="267" name="Google Shape;267;p62"/>
          <p:cNvSpPr/>
          <p:nvPr/>
        </p:nvSpPr>
        <p:spPr>
          <a:xfrm>
            <a:off x="3521176" y="758041"/>
            <a:ext cx="8001000" cy="1384995"/>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3200" b="1" dirty="0">
                <a:solidFill>
                  <a:schemeClr val="dk1"/>
                </a:solidFill>
                <a:latin typeface="Times New Roman" panose="02020603050405020304" pitchFamily="18" charset="0"/>
                <a:cs typeface="Times New Roman" panose="02020603050405020304" pitchFamily="18" charset="0"/>
                <a:sym typeface="Arial"/>
              </a:rPr>
              <a:t>Machine Learning-enabled risk prediction of chronic obstructive pulmonary disease</a:t>
            </a:r>
          </a:p>
        </p:txBody>
      </p:sp>
      <p:pic>
        <p:nvPicPr>
          <p:cNvPr id="268" name="Google Shape;268;p62" descr="klogo copy.png"/>
          <p:cNvPicPr preferRelativeResize="0"/>
          <p:nvPr/>
        </p:nvPicPr>
        <p:blipFill rotWithShape="1">
          <a:blip r:embed="rId4">
            <a:alphaModFix/>
          </a:blip>
          <a:srcRect/>
          <a:stretch/>
        </p:blipFill>
        <p:spPr>
          <a:xfrm>
            <a:off x="63500" y="63500"/>
            <a:ext cx="1585913" cy="1317625"/>
          </a:xfrm>
          <a:prstGeom prst="rect">
            <a:avLst/>
          </a:prstGeom>
          <a:noFill/>
          <a:ln>
            <a:noFill/>
          </a:ln>
        </p:spPr>
      </p:pic>
      <p:pic>
        <p:nvPicPr>
          <p:cNvPr id="269" name="Google Shape;269;p62" descr="kec2blackborder png.PNG"/>
          <p:cNvPicPr preferRelativeResize="0"/>
          <p:nvPr/>
        </p:nvPicPr>
        <p:blipFill rotWithShape="1">
          <a:blip r:embed="rId5">
            <a:alphaModFix/>
          </a:blip>
          <a:srcRect/>
          <a:stretch/>
        </p:blipFill>
        <p:spPr>
          <a:xfrm>
            <a:off x="265113" y="4222750"/>
            <a:ext cx="1636712" cy="1793875"/>
          </a:xfrm>
          <a:prstGeom prst="rect">
            <a:avLst/>
          </a:prstGeom>
          <a:noFill/>
          <a:ln>
            <a:noFill/>
          </a:ln>
        </p:spPr>
      </p:pic>
      <p:sp>
        <p:nvSpPr>
          <p:cNvPr id="270" name="Google Shape;270;p62"/>
          <p:cNvSpPr txBox="1"/>
          <p:nvPr/>
        </p:nvSpPr>
        <p:spPr>
          <a:xfrm>
            <a:off x="3038167" y="4222750"/>
            <a:ext cx="8893278" cy="187720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chemeClr val="dk1"/>
                </a:solidFill>
                <a:latin typeface="Arial"/>
                <a:ea typeface="Arial"/>
                <a:cs typeface="Arial"/>
                <a:sym typeface="Arial"/>
              </a:rPr>
              <a:t>PRESENTED BY	                                                                           GUIDED BY       </a:t>
            </a:r>
          </a:p>
          <a:p>
            <a:pPr marL="0" marR="0" lvl="0" indent="0" algn="l" rtl="0">
              <a:spcBef>
                <a:spcPts val="0"/>
              </a:spcBef>
              <a:spcAft>
                <a:spcPts val="0"/>
              </a:spcAft>
              <a:buNone/>
            </a:pPr>
            <a:endParaRPr lang="en-US" sz="1800" dirty="0">
              <a:solidFill>
                <a:schemeClr val="dk1"/>
              </a:solidFill>
              <a:latin typeface="Arial"/>
              <a:ea typeface="Arial"/>
              <a:cs typeface="Arial"/>
              <a:sym typeface="Arial"/>
            </a:endParaRPr>
          </a:p>
          <a:p>
            <a:pPr marL="0" marR="0" lvl="0" indent="0" algn="l" rtl="0">
              <a:spcBef>
                <a:spcPts val="0"/>
              </a:spcBef>
              <a:spcAft>
                <a:spcPts val="0"/>
              </a:spcAft>
              <a:buNone/>
            </a:pPr>
            <a:r>
              <a:rPr lang="en-IN" sz="1800" dirty="0">
                <a:solidFill>
                  <a:schemeClr val="dk1"/>
                </a:solidFill>
              </a:rPr>
              <a:t>SRIRAM SS</a:t>
            </a:r>
            <a:r>
              <a:rPr lang="en-IN" sz="1800" dirty="0">
                <a:solidFill>
                  <a:schemeClr val="dk1"/>
                </a:solidFill>
                <a:latin typeface="Arial"/>
                <a:ea typeface="Arial"/>
                <a:cs typeface="Arial"/>
                <a:sym typeface="Arial"/>
              </a:rPr>
              <a:t>(21CSR208)                                                         </a:t>
            </a:r>
            <a:r>
              <a:rPr lang="en-IN" sz="1800" dirty="0" err="1">
                <a:solidFill>
                  <a:schemeClr val="dk1"/>
                </a:solidFill>
                <a:latin typeface="Arial"/>
                <a:ea typeface="Arial"/>
                <a:cs typeface="Arial"/>
                <a:sym typeface="Arial"/>
              </a:rPr>
              <a:t>Mr.N.Aravindhraj</a:t>
            </a:r>
            <a:r>
              <a:rPr lang="en-IN" sz="1800" dirty="0">
                <a:solidFill>
                  <a:schemeClr val="dk1"/>
                </a:solidFill>
                <a:latin typeface="Arial"/>
                <a:ea typeface="Arial"/>
                <a:cs typeface="Arial"/>
                <a:sym typeface="Arial"/>
              </a:rPr>
              <a:t>,</a:t>
            </a:r>
          </a:p>
          <a:p>
            <a:pPr marL="0" marR="0" lvl="0" indent="0" algn="l" rtl="0">
              <a:spcBef>
                <a:spcPts val="0"/>
              </a:spcBef>
              <a:spcAft>
                <a:spcPts val="0"/>
              </a:spcAft>
              <a:buNone/>
            </a:pPr>
            <a:r>
              <a:rPr lang="en-IN" sz="1800" dirty="0">
                <a:solidFill>
                  <a:schemeClr val="dk1"/>
                </a:solidFill>
              </a:rPr>
              <a:t>VIKASH NARAYANAN M(21CSR239)		           Assistant Professor POOVARASAN V(21CSL267)                                 </a:t>
            </a:r>
            <a:endParaRPr lang="en-IN" sz="1800" dirty="0">
              <a:solidFill>
                <a:schemeClr val="dk1"/>
              </a:solidFill>
              <a:latin typeface="Arial"/>
              <a:ea typeface="Arial"/>
              <a:cs typeface="Arial"/>
              <a:sym typeface="Arial"/>
            </a:endParaRPr>
          </a:p>
        </p:txBody>
      </p:sp>
      <p:sp>
        <p:nvSpPr>
          <p:cNvPr id="271" name="Google Shape;271;p62"/>
          <p:cNvSpPr txBox="1"/>
          <p:nvPr/>
        </p:nvSpPr>
        <p:spPr>
          <a:xfrm>
            <a:off x="2785755" y="250274"/>
            <a:ext cx="8967019" cy="50776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dirty="0">
                <a:solidFill>
                  <a:schemeClr val="dk1"/>
                </a:solidFill>
                <a:latin typeface="Arial"/>
                <a:ea typeface="Arial"/>
                <a:cs typeface="Arial"/>
                <a:sym typeface="Arial"/>
              </a:rPr>
              <a:t>Department of Computer Science and Engineering </a:t>
            </a:r>
            <a:endParaRPr sz="1800" b="1"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3F2F-E2E9-4A23-8282-217C2E7728AF}"/>
              </a:ext>
            </a:extLst>
          </p:cNvPr>
          <p:cNvSpPr>
            <a:spLocks noGrp="1"/>
          </p:cNvSpPr>
          <p:nvPr>
            <p:ph type="title"/>
          </p:nvPr>
        </p:nvSpPr>
        <p:spPr>
          <a:xfrm>
            <a:off x="609600" y="3258767"/>
            <a:ext cx="10972800" cy="573932"/>
          </a:xfrm>
        </p:spPr>
        <p:txBody>
          <a:bodyPr/>
          <a:lstStyle/>
          <a:p>
            <a:r>
              <a:rPr lang="en-IN" dirty="0"/>
              <a:t> 					</a:t>
            </a:r>
            <a:r>
              <a:rPr lang="en-IN" sz="4800" dirty="0">
                <a:latin typeface="Britannic Bold" panose="020B0903060703020204" pitchFamily="34" charset="0"/>
              </a:rPr>
              <a:t>Thank You.!</a:t>
            </a:r>
          </a:p>
        </p:txBody>
      </p:sp>
    </p:spTree>
    <p:extLst>
      <p:ext uri="{BB962C8B-B14F-4D97-AF65-F5344CB8AC3E}">
        <p14:creationId xmlns:p14="http://schemas.microsoft.com/office/powerpoint/2010/main" val="360287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B2773-5CAA-4D6B-B9ED-4F15B78493EE}"/>
              </a:ext>
            </a:extLst>
          </p:cNvPr>
          <p:cNvSpPr>
            <a:spLocks noGrp="1"/>
          </p:cNvSpPr>
          <p:nvPr>
            <p:ph type="title"/>
          </p:nvPr>
        </p:nvSpPr>
        <p:spPr>
          <a:xfrm>
            <a:off x="4385733" y="449068"/>
            <a:ext cx="11167089" cy="516132"/>
          </a:xfrm>
        </p:spPr>
        <p:txBody>
          <a:bodyPr/>
          <a:lstStyle/>
          <a:p>
            <a:r>
              <a:rPr lang="en-US" b="1" dirty="0">
                <a:latin typeface="Times New Roman" panose="02020603050405020304" pitchFamily="18" charset="0"/>
                <a:cs typeface="Times New Roman" panose="02020603050405020304" pitchFamily="18" charset="0"/>
              </a:rPr>
              <a:t>ABSTRACT</a:t>
            </a:r>
          </a:p>
        </p:txBody>
      </p:sp>
      <p:sp>
        <p:nvSpPr>
          <p:cNvPr id="3" name="Text Placeholder 2">
            <a:extLst>
              <a:ext uri="{FF2B5EF4-FFF2-40B4-BE49-F238E27FC236}">
                <a16:creationId xmlns:a16="http://schemas.microsoft.com/office/drawing/2014/main" id="{EF798DDE-BB28-4078-B895-0A170FA530C3}"/>
              </a:ext>
            </a:extLst>
          </p:cNvPr>
          <p:cNvSpPr>
            <a:spLocks noGrp="1"/>
          </p:cNvSpPr>
          <p:nvPr>
            <p:ph type="body" idx="1"/>
          </p:nvPr>
        </p:nvSpPr>
        <p:spPr>
          <a:xfrm>
            <a:off x="751559" y="795867"/>
            <a:ext cx="11167089" cy="5875866"/>
          </a:xfrm>
        </p:spPr>
        <p:txBody>
          <a:bodyPr/>
          <a:lstStyle/>
          <a:p>
            <a:pPr algn="just">
              <a:lnSpc>
                <a:spcPct val="150000"/>
              </a:lnSpc>
            </a:pPr>
            <a:r>
              <a:rPr lang="en-US" sz="2400" dirty="0">
                <a:latin typeface="Times New Roman" pitchFamily="18" charset="0"/>
                <a:cs typeface="Times New Roman" pitchFamily="18" charset="0"/>
              </a:rPr>
              <a:t>A study focuses on developing a machine learning-based approach for predicting the risk of chronic obstructive pulmonary disease(COPD) utilizing domain knowledge from the medical field.</a:t>
            </a:r>
          </a:p>
          <a:p>
            <a:pPr algn="just">
              <a:lnSpc>
                <a:spcPct val="150000"/>
              </a:lnSpc>
            </a:pPr>
            <a:r>
              <a:rPr lang="en-US" sz="2400" dirty="0">
                <a:latin typeface="Times New Roman" pitchFamily="18" charset="0"/>
                <a:cs typeface="Times New Roman" pitchFamily="18" charset="0"/>
              </a:rPr>
              <a:t>COPD is a complex respiratory condition influenced by various factors such as smoking, environmental exposures, and genetic predisposition.</a:t>
            </a:r>
          </a:p>
          <a:p>
            <a:pPr algn="just">
              <a:lnSpc>
                <a:spcPct val="150000"/>
              </a:lnSpc>
            </a:pPr>
            <a:r>
              <a:rPr lang="en-US" sz="2400" dirty="0">
                <a:latin typeface="Times New Roman" pitchFamily="18" charset="0"/>
                <a:cs typeface="Times New Roman" pitchFamily="18" charset="0"/>
              </a:rPr>
              <a:t>This paper combining feature selection methods, unbalanced data processing methods and machine learning methods with data from disease surveillance questionnaires and physical measurements to identify people at risk of COPD</a:t>
            </a:r>
          </a:p>
          <a:p>
            <a:pPr algn="just">
              <a:lnSpc>
                <a:spcPct val="150000"/>
              </a:lnSpc>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14132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16BF-ED93-4E14-8267-76E733726B10}"/>
              </a:ext>
            </a:extLst>
          </p:cNvPr>
          <p:cNvSpPr>
            <a:spLocks noGrp="1"/>
          </p:cNvSpPr>
          <p:nvPr>
            <p:ph type="title"/>
          </p:nvPr>
        </p:nvSpPr>
        <p:spPr>
          <a:xfrm>
            <a:off x="491067" y="279918"/>
            <a:ext cx="10972800" cy="631768"/>
          </a:xfrm>
        </p:spPr>
        <p:txBody>
          <a:bodyPr/>
          <a:lstStyle/>
          <a:p>
            <a:r>
              <a:rPr lang="en-IN" dirty="0"/>
              <a:t>                                  DOMAIN KNOWLEDGE</a:t>
            </a:r>
          </a:p>
        </p:txBody>
      </p:sp>
      <p:sp>
        <p:nvSpPr>
          <p:cNvPr id="3" name="Text Placeholder 2">
            <a:extLst>
              <a:ext uri="{FF2B5EF4-FFF2-40B4-BE49-F238E27FC236}">
                <a16:creationId xmlns:a16="http://schemas.microsoft.com/office/drawing/2014/main" id="{BCC1D52E-FF9F-4EF7-9448-BAC3812F810D}"/>
              </a:ext>
            </a:extLst>
          </p:cNvPr>
          <p:cNvSpPr>
            <a:spLocks noGrp="1"/>
          </p:cNvSpPr>
          <p:nvPr>
            <p:ph type="body" idx="1"/>
          </p:nvPr>
        </p:nvSpPr>
        <p:spPr>
          <a:xfrm>
            <a:off x="609600" y="911687"/>
            <a:ext cx="10972800" cy="5666396"/>
          </a:xfrm>
        </p:spPr>
        <p:txBody>
          <a:bodyPr/>
          <a:lstStyle/>
          <a:p>
            <a:pPr algn="just">
              <a:lnSpc>
                <a:spcPct val="150000"/>
              </a:lnSpc>
            </a:pPr>
            <a:r>
              <a:rPr lang="en-US" sz="2400" dirty="0">
                <a:latin typeface="Times New Roman" panose="02020603050405020304" pitchFamily="18" charset="0"/>
                <a:cs typeface="Times New Roman" pitchFamily="18" charset="0"/>
              </a:rPr>
              <a:t>Machine learning (ML) is a field of study in artificial intelligence concerned with the development and study of statistical algorithms that can learn from data and generalize to unseen data, and thus perform tasks without explicit instructions.</a:t>
            </a:r>
          </a:p>
          <a:p>
            <a:pPr algn="just">
              <a:lnSpc>
                <a:spcPct val="150000"/>
              </a:lnSpc>
            </a:pPr>
            <a:r>
              <a:rPr lang="en-US" sz="2400" dirty="0">
                <a:latin typeface="Times New Roman" panose="02020603050405020304" pitchFamily="18" charset="0"/>
                <a:cs typeface="Times New Roman" pitchFamily="18" charset="0"/>
              </a:rPr>
              <a:t>In healthcare, Machine learning models can analyze patient data, including demographics, medical history, symptoms, and lung function tests, to aid in the early detection and diagnosis of COPD as well as other disorders.</a:t>
            </a:r>
          </a:p>
          <a:p>
            <a:pPr algn="just">
              <a:lnSpc>
                <a:spcPct val="150000"/>
              </a:lnSpc>
            </a:pPr>
            <a:r>
              <a:rPr lang="en-US" sz="2400" dirty="0">
                <a:latin typeface="Times New Roman" panose="02020603050405020304" pitchFamily="18" charset="0"/>
                <a:cs typeface="Times New Roman" panose="02020603050405020304" pitchFamily="18" charset="0"/>
              </a:rPr>
              <a:t>It follows various types such as supervised learning, unsupervised learning, reinforcement learning approaches.</a:t>
            </a:r>
          </a:p>
          <a:p>
            <a:pPr algn="just">
              <a:lnSpc>
                <a:spcPct val="150000"/>
              </a:lnSpc>
            </a:pPr>
            <a:endParaRPr lang="en-US" sz="24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605991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A662-BE45-45D0-BE99-1D85D46EFB1B}"/>
              </a:ext>
            </a:extLst>
          </p:cNvPr>
          <p:cNvSpPr>
            <a:spLocks noGrp="1"/>
          </p:cNvSpPr>
          <p:nvPr>
            <p:ph type="title"/>
          </p:nvPr>
        </p:nvSpPr>
        <p:spPr>
          <a:xfrm>
            <a:off x="798286" y="109764"/>
            <a:ext cx="10972800" cy="1143000"/>
          </a:xfrm>
        </p:spPr>
        <p:txBody>
          <a:bodyPr/>
          <a:lstStyle/>
          <a:p>
            <a:r>
              <a:rPr lang="en-IN" dirty="0"/>
              <a:t>                              PROBLEM STATEMENT</a:t>
            </a:r>
          </a:p>
        </p:txBody>
      </p:sp>
      <p:sp>
        <p:nvSpPr>
          <p:cNvPr id="3" name="Text Placeholder 2">
            <a:extLst>
              <a:ext uri="{FF2B5EF4-FFF2-40B4-BE49-F238E27FC236}">
                <a16:creationId xmlns:a16="http://schemas.microsoft.com/office/drawing/2014/main" id="{35B1DDBB-B136-45DD-9CB3-62BB61271A8C}"/>
              </a:ext>
            </a:extLst>
          </p:cNvPr>
          <p:cNvSpPr>
            <a:spLocks noGrp="1"/>
          </p:cNvSpPr>
          <p:nvPr>
            <p:ph type="body" idx="1"/>
          </p:nvPr>
        </p:nvSpPr>
        <p:spPr>
          <a:xfrm>
            <a:off x="928915" y="1252765"/>
            <a:ext cx="10972800" cy="5283502"/>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Chronic obstructive pulmonary disease (COPD) is a common lung disease causing restricted airflow and breathing problems. It is sometimes called emphysema or chronic bronchitis.</a:t>
            </a:r>
          </a:p>
          <a:p>
            <a:pPr algn="just">
              <a:lnSpc>
                <a:spcPct val="150000"/>
              </a:lnSpc>
            </a:pPr>
            <a:r>
              <a:rPr lang="en-US" sz="2400" dirty="0">
                <a:latin typeface="Times New Roman" panose="02020603050405020304" pitchFamily="18" charset="0"/>
                <a:cs typeface="Times New Roman" panose="02020603050405020304" pitchFamily="18" charset="0"/>
              </a:rPr>
              <a:t>Chronic obstructive pulmonary disease (COPD) is the third leading cause of death worldwide, causing 3.23 million deaths in 2019.</a:t>
            </a:r>
          </a:p>
          <a:p>
            <a:pPr algn="just">
              <a:lnSpc>
                <a:spcPct val="150000"/>
              </a:lnSpc>
            </a:pPr>
            <a:r>
              <a:rPr lang="en-US" sz="2400" dirty="0">
                <a:latin typeface="Times New Roman" panose="02020603050405020304" pitchFamily="18" charset="0"/>
                <a:cs typeface="Times New Roman" panose="02020603050405020304" pitchFamily="18" charset="0"/>
              </a:rPr>
              <a:t>Early detection and accurate risk prediction of COPD are crucial for effective management and intervention strategies. </a:t>
            </a:r>
          </a:p>
          <a:p>
            <a:pPr algn="just">
              <a:lnSpc>
                <a:spcPct val="150000"/>
              </a:lnSpc>
            </a:pPr>
            <a:r>
              <a:rPr lang="en-US" sz="2400" dirty="0">
                <a:latin typeface="Times New Roman" panose="02020603050405020304" pitchFamily="18" charset="0"/>
                <a:cs typeface="Times New Roman" panose="02020603050405020304" pitchFamily="18" charset="0"/>
              </a:rPr>
              <a:t>Therefore, there is a pressing need to develop machine learning-enabled approaches that leverage domain knowledge to enhance COPD risk prediction</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itchFamily="18" charset="0"/>
            </a:endParaRPr>
          </a:p>
          <a:p>
            <a:endParaRPr lang="en-IN" dirty="0"/>
          </a:p>
        </p:txBody>
      </p:sp>
    </p:spTree>
    <p:extLst>
      <p:ext uri="{BB962C8B-B14F-4D97-AF65-F5344CB8AC3E}">
        <p14:creationId xmlns:p14="http://schemas.microsoft.com/office/powerpoint/2010/main" val="374108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72534"/>
            <a:ext cx="10972800" cy="677333"/>
          </a:xfrm>
        </p:spPr>
        <p:txBody>
          <a:bodyPr/>
          <a:lstStyle/>
          <a:p>
            <a:r>
              <a:rPr lang="en-US" dirty="0"/>
              <a:t>                                EXISTING SYSTEM</a:t>
            </a:r>
          </a:p>
        </p:txBody>
      </p:sp>
      <p:sp>
        <p:nvSpPr>
          <p:cNvPr id="3" name="Text Placeholder 2"/>
          <p:cNvSpPr>
            <a:spLocks noGrp="1"/>
          </p:cNvSpPr>
          <p:nvPr>
            <p:ph type="body" idx="1"/>
          </p:nvPr>
        </p:nvSpPr>
        <p:spPr>
          <a:xfrm>
            <a:off x="609600" y="1236133"/>
            <a:ext cx="10972800" cy="5088467"/>
          </a:xfrm>
        </p:spPr>
        <p:txBody>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existing system for COPD prediction primarily rely on conventional diagnostic methods, based on symptoms, clinical assessments and treatment guidelines.</a:t>
            </a:r>
          </a:p>
          <a:p>
            <a:r>
              <a:rPr lang="en-US" sz="2400" dirty="0">
                <a:latin typeface="Times New Roman" panose="02020603050405020304" pitchFamily="18" charset="0"/>
                <a:cs typeface="Times New Roman" panose="02020603050405020304" pitchFamily="18" charset="0"/>
              </a:rPr>
              <a:t>Spirometry, the gold standard for diagnosing COPD, measures lung function by assessing airflow obstruction and lung volumes. Other diagnostic tests, such as chest X-rays and CT scans, may also be used to evaluate lung damage and rule out alternative diagnoses.</a:t>
            </a:r>
          </a:p>
          <a:p>
            <a:r>
              <a:rPr lang="en-US" sz="2400" dirty="0">
                <a:latin typeface="Times New Roman" panose="02020603050405020304" pitchFamily="18" charset="0"/>
                <a:cs typeface="Times New Roman" panose="02020603050405020304" pitchFamily="18" charset="0"/>
              </a:rPr>
              <a:t>Healthcare professionals conduct comprehensive clinical assessments to evaluate symptoms, disease severity, exacerbation risk, and comorbidities associated with COPD. </a:t>
            </a:r>
          </a:p>
          <a:p>
            <a:r>
              <a:rPr lang="en-US" sz="2400" dirty="0">
                <a:latin typeface="Times New Roman" panose="02020603050405020304" pitchFamily="18" charset="0"/>
                <a:cs typeface="Times New Roman" panose="02020603050405020304" pitchFamily="18" charset="0"/>
              </a:rPr>
              <a:t>But, the main problem in existing systems are delayed diagnosis or under diagnosis,</a:t>
            </a:r>
          </a:p>
          <a:p>
            <a:pPr marL="137160" indent="0">
              <a:buNone/>
            </a:pPr>
            <a:r>
              <a:rPr lang="en-US" sz="2400" dirty="0">
                <a:latin typeface="Times New Roman" panose="02020603050405020304" pitchFamily="18" charset="0"/>
                <a:cs typeface="Times New Roman" panose="02020603050405020304" pitchFamily="18" charset="0"/>
              </a:rPr>
              <a:t>    lacking standardized treatment which results in high mortality rates.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180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4820-E857-425B-ACFC-F1E6744B4B47}"/>
              </a:ext>
            </a:extLst>
          </p:cNvPr>
          <p:cNvSpPr>
            <a:spLocks noGrp="1"/>
          </p:cNvSpPr>
          <p:nvPr>
            <p:ph type="title"/>
          </p:nvPr>
        </p:nvSpPr>
        <p:spPr>
          <a:xfrm>
            <a:off x="826851" y="400050"/>
            <a:ext cx="10972800" cy="605790"/>
          </a:xfrm>
        </p:spPr>
        <p:txBody>
          <a:bodyPr/>
          <a:lstStyle/>
          <a:p>
            <a:r>
              <a:rPr lang="en-IN" dirty="0"/>
              <a:t>                      METHODOLOGY / APPROACH</a:t>
            </a:r>
          </a:p>
        </p:txBody>
      </p:sp>
      <p:sp>
        <p:nvSpPr>
          <p:cNvPr id="3" name="Text Placeholder 2">
            <a:extLst>
              <a:ext uri="{FF2B5EF4-FFF2-40B4-BE49-F238E27FC236}">
                <a16:creationId xmlns:a16="http://schemas.microsoft.com/office/drawing/2014/main" id="{D9AE1EEE-9440-4998-93D5-997AC99B7566}"/>
              </a:ext>
            </a:extLst>
          </p:cNvPr>
          <p:cNvSpPr>
            <a:spLocks noGrp="1"/>
          </p:cNvSpPr>
          <p:nvPr>
            <p:ph type="body" idx="1"/>
          </p:nvPr>
        </p:nvSpPr>
        <p:spPr>
          <a:xfrm>
            <a:off x="826851" y="1005840"/>
            <a:ext cx="11073319" cy="5852160"/>
          </a:xfrm>
        </p:spPr>
        <p:txBody>
          <a:bodyPr/>
          <a:lstStyle/>
          <a:p>
            <a:pPr>
              <a:lnSpc>
                <a:spcPct val="150000"/>
              </a:lnSpc>
            </a:pPr>
            <a:r>
              <a:rPr lang="en-US" sz="2200" dirty="0">
                <a:latin typeface="Times New Roman" panose="02020603050405020304" pitchFamily="18" charset="0"/>
                <a:cs typeface="Times New Roman" panose="02020603050405020304" pitchFamily="18" charset="0"/>
              </a:rPr>
              <a:t>Our approach involves the utilization of machine learning techniques to develop a predictive model  for COPD risk assessment.</a:t>
            </a:r>
          </a:p>
          <a:p>
            <a:pPr>
              <a:lnSpc>
                <a:spcPct val="150000"/>
              </a:lnSpc>
            </a:pPr>
            <a:r>
              <a:rPr lang="en-US" sz="2200" b="1" dirty="0">
                <a:latin typeface="Times New Roman" panose="02020603050405020304" pitchFamily="18" charset="0"/>
                <a:cs typeface="Times New Roman" panose="02020603050405020304" pitchFamily="18" charset="0"/>
              </a:rPr>
              <a:t>Data Collection and Preprocessing</a:t>
            </a:r>
            <a:r>
              <a:rPr lang="en-US" sz="2200" dirty="0">
                <a:latin typeface="Times New Roman" panose="02020603050405020304" pitchFamily="18" charset="0"/>
                <a:cs typeface="Times New Roman" panose="02020603050405020304" pitchFamily="18" charset="0"/>
              </a:rPr>
              <a:t>: Gather a diverse dataset containing demographic, clinical, and lifestyle factors relevant to COPD, including features such as age, smoking history, respiratory symptoms, lung function tests, environmental exposure and preprocess the data to handle missing values.</a:t>
            </a:r>
          </a:p>
          <a:p>
            <a:pPr>
              <a:lnSpc>
                <a:spcPct val="150000"/>
              </a:lnSpc>
            </a:pPr>
            <a:r>
              <a:rPr lang="en-IN" sz="2200" b="1" dirty="0">
                <a:latin typeface="Times New Roman" panose="02020603050405020304" pitchFamily="18" charset="0"/>
                <a:cs typeface="Times New Roman" panose="02020603050405020304" pitchFamily="18" charset="0"/>
              </a:rPr>
              <a:t>Feature selection</a:t>
            </a: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Identify relevant features that contribute to COPD risk prediction using</a:t>
            </a:r>
          </a:p>
          <a:p>
            <a:pPr marL="137160" indent="0">
              <a:lnSpc>
                <a:spcPct val="150000"/>
              </a:lnSpc>
              <a:buNone/>
            </a:pPr>
            <a:r>
              <a:rPr lang="en-US" sz="2200" dirty="0">
                <a:latin typeface="Times New Roman" panose="02020603050405020304" pitchFamily="18" charset="0"/>
                <a:cs typeface="Times New Roman" panose="02020603050405020304" pitchFamily="18" charset="0"/>
              </a:rPr>
              <a:t>      techniques such as correlation analysis, feature importance ranking, or domain expertise.</a:t>
            </a:r>
          </a:p>
          <a:p>
            <a:pPr>
              <a:lnSpc>
                <a:spcPct val="150000"/>
              </a:lnSpc>
            </a:pPr>
            <a:r>
              <a:rPr lang="en-US" sz="2200" b="1" dirty="0">
                <a:latin typeface="Times New Roman" panose="02020603050405020304" pitchFamily="18" charset="0"/>
                <a:cs typeface="Times New Roman" panose="02020603050405020304" pitchFamily="18" charset="0"/>
              </a:rPr>
              <a:t>Model training: </a:t>
            </a:r>
            <a:r>
              <a:rPr lang="en-US" sz="2200" dirty="0">
                <a:latin typeface="Times New Roman" panose="02020603050405020304" pitchFamily="18" charset="0"/>
                <a:cs typeface="Times New Roman" panose="02020603050405020304" pitchFamily="18" charset="0"/>
              </a:rPr>
              <a:t>Utilize supervised learning algorithms such as logistic regression, decision trees, random forests, or support vector machines to train the predictive model using the processed data.</a:t>
            </a:r>
            <a:endParaRPr lang="en-IN" sz="2200" dirty="0">
              <a:latin typeface="Times New Roman" panose="02020603050405020304" pitchFamily="18" charset="0"/>
              <a:cs typeface="Times New Roman" panose="02020603050405020304" pitchFamily="18" charset="0"/>
            </a:endParaRPr>
          </a:p>
          <a:p>
            <a:pPr marL="137160" indent="0">
              <a:lnSpc>
                <a:spcPct val="200000"/>
              </a:lnSpc>
              <a:buNone/>
            </a:pPr>
            <a:endParaRPr lang="en-US" dirty="0"/>
          </a:p>
          <a:p>
            <a:pPr>
              <a:lnSpc>
                <a:spcPct val="200000"/>
              </a:lnSpc>
            </a:pPr>
            <a:endParaRPr lang="en-US" dirty="0"/>
          </a:p>
          <a:p>
            <a:pPr marL="137160" indent="0">
              <a:buNone/>
            </a:pPr>
            <a:endParaRPr lang="en-US" dirty="0"/>
          </a:p>
          <a:p>
            <a:pPr marL="137160" indent="0">
              <a:buNone/>
            </a:pPr>
            <a:r>
              <a:rPr lang="en-US" b="1" dirty="0"/>
              <a:t>    </a:t>
            </a:r>
            <a:endParaRPr lang="en-IN" dirty="0"/>
          </a:p>
        </p:txBody>
      </p:sp>
    </p:spTree>
    <p:extLst>
      <p:ext uri="{BB962C8B-B14F-4D97-AF65-F5344CB8AC3E}">
        <p14:creationId xmlns:p14="http://schemas.microsoft.com/office/powerpoint/2010/main" val="3971695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31EDB-DEBD-420E-AEF1-19581ECDB925}"/>
              </a:ext>
            </a:extLst>
          </p:cNvPr>
          <p:cNvSpPr>
            <a:spLocks noGrp="1"/>
          </p:cNvSpPr>
          <p:nvPr>
            <p:ph type="title"/>
          </p:nvPr>
        </p:nvSpPr>
        <p:spPr>
          <a:xfrm>
            <a:off x="435429" y="109764"/>
            <a:ext cx="10972800" cy="1143000"/>
          </a:xfrm>
        </p:spPr>
        <p:txBody>
          <a:bodyPr/>
          <a:lstStyle/>
          <a:p>
            <a:r>
              <a:rPr lang="en-IN" dirty="0"/>
              <a:t>                               METHODOLOGY / APPROACH</a:t>
            </a:r>
          </a:p>
        </p:txBody>
      </p:sp>
      <p:sp>
        <p:nvSpPr>
          <p:cNvPr id="3" name="Text Placeholder 2">
            <a:extLst>
              <a:ext uri="{FF2B5EF4-FFF2-40B4-BE49-F238E27FC236}">
                <a16:creationId xmlns:a16="http://schemas.microsoft.com/office/drawing/2014/main" id="{2FC23FE5-7464-40AB-857D-9A63B6A8C211}"/>
              </a:ext>
            </a:extLst>
          </p:cNvPr>
          <p:cNvSpPr>
            <a:spLocks noGrp="1"/>
          </p:cNvSpPr>
          <p:nvPr>
            <p:ph type="body" idx="1"/>
          </p:nvPr>
        </p:nvSpPr>
        <p:spPr>
          <a:xfrm>
            <a:off x="870857" y="1673905"/>
            <a:ext cx="10972800" cy="4389437"/>
          </a:xfrm>
        </p:spPr>
        <p:txBody>
          <a:bodyPr/>
          <a:lstStyle/>
          <a:p>
            <a:r>
              <a:rPr lang="en-US" sz="2400" b="1" dirty="0">
                <a:latin typeface="Times New Roman" panose="02020603050405020304" pitchFamily="18" charset="0"/>
                <a:cs typeface="Times New Roman" panose="02020603050405020304" pitchFamily="18" charset="0"/>
              </a:rPr>
              <a:t>Model evaluation: </a:t>
            </a:r>
            <a:r>
              <a:rPr lang="en-US" sz="2400" dirty="0">
                <a:latin typeface="Times New Roman" panose="02020603050405020304" pitchFamily="18" charset="0"/>
                <a:cs typeface="Times New Roman" panose="02020603050405020304" pitchFamily="18" charset="0"/>
              </a:rPr>
              <a:t>Assess the performance of the trained model using</a:t>
            </a:r>
          </a:p>
          <a:p>
            <a:pPr marL="137160" indent="0">
              <a:buNone/>
            </a:pPr>
            <a:r>
              <a:rPr lang="en-US" sz="2400" dirty="0">
                <a:latin typeface="Times New Roman" panose="02020603050405020304" pitchFamily="18" charset="0"/>
                <a:cs typeface="Times New Roman" panose="02020603050405020304" pitchFamily="18" charset="0"/>
              </a:rPr>
              <a:t>    metrics such as accuracy, sensitivity, specificity, and area under the</a:t>
            </a:r>
          </a:p>
          <a:p>
            <a:pPr marL="137160" indent="0">
              <a:buNone/>
            </a:pPr>
            <a:r>
              <a:rPr lang="en-US" sz="2400" dirty="0">
                <a:latin typeface="Times New Roman" panose="02020603050405020304" pitchFamily="18" charset="0"/>
                <a:cs typeface="Times New Roman" panose="02020603050405020304" pitchFamily="18" charset="0"/>
              </a:rPr>
              <a:t>    receiver operating characteristic curve (AUC-ROC).</a:t>
            </a:r>
          </a:p>
          <a:p>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De</a:t>
            </a:r>
            <a:r>
              <a:rPr lang="en-US" sz="2400" b="1" dirty="0">
                <a:latin typeface="Times New Roman" panose="02020603050405020304" pitchFamily="18" charset="0"/>
                <a:cs typeface="Times New Roman" panose="02020603050405020304" pitchFamily="18" charset="0"/>
              </a:rPr>
              <a:t>ployment: </a:t>
            </a:r>
            <a:r>
              <a:rPr lang="en-US" sz="2400" dirty="0">
                <a:latin typeface="Times New Roman" panose="02020603050405020304" pitchFamily="18" charset="0"/>
                <a:cs typeface="Times New Roman" panose="02020603050405020304" pitchFamily="18" charset="0"/>
              </a:rPr>
              <a:t>Deploy the trained model in a real-world setting to enable</a:t>
            </a:r>
          </a:p>
          <a:p>
            <a:pPr marL="137160" indent="0">
              <a:buNone/>
            </a:pPr>
            <a:r>
              <a:rPr lang="en-US" sz="2400" dirty="0">
                <a:latin typeface="Times New Roman" panose="02020603050405020304" pitchFamily="18" charset="0"/>
                <a:cs typeface="Times New Roman" panose="02020603050405020304" pitchFamily="18" charset="0"/>
              </a:rPr>
              <a:t>    risk prediction for individuals.</a:t>
            </a:r>
          </a:p>
        </p:txBody>
      </p:sp>
    </p:spTree>
    <p:extLst>
      <p:ext uri="{BB962C8B-B14F-4D97-AF65-F5344CB8AC3E}">
        <p14:creationId xmlns:p14="http://schemas.microsoft.com/office/powerpoint/2010/main" val="646747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C841-CB50-4C87-A0E7-04930238DC4F}"/>
              </a:ext>
            </a:extLst>
          </p:cNvPr>
          <p:cNvSpPr>
            <a:spLocks noGrp="1"/>
          </p:cNvSpPr>
          <p:nvPr>
            <p:ph type="title"/>
          </p:nvPr>
        </p:nvSpPr>
        <p:spPr>
          <a:xfrm>
            <a:off x="609600" y="106680"/>
            <a:ext cx="10972800" cy="685800"/>
          </a:xfrm>
        </p:spPr>
        <p:txBody>
          <a:bodyPr/>
          <a:lstStyle/>
          <a:p>
            <a:r>
              <a:rPr lang="en-IN" dirty="0"/>
              <a:t>                                     FLOW CHART</a:t>
            </a:r>
          </a:p>
        </p:txBody>
      </p:sp>
      <p:pic>
        <p:nvPicPr>
          <p:cNvPr id="5" name="Picture 4">
            <a:extLst>
              <a:ext uri="{FF2B5EF4-FFF2-40B4-BE49-F238E27FC236}">
                <a16:creationId xmlns:a16="http://schemas.microsoft.com/office/drawing/2014/main" id="{2CABA5CC-8742-4DAC-BD4A-8D71314DEC3E}"/>
              </a:ext>
            </a:extLst>
          </p:cNvPr>
          <p:cNvPicPr>
            <a:picLocks noChangeAspect="1"/>
          </p:cNvPicPr>
          <p:nvPr/>
        </p:nvPicPr>
        <p:blipFill>
          <a:blip r:embed="rId2"/>
          <a:stretch>
            <a:fillRect/>
          </a:stretch>
        </p:blipFill>
        <p:spPr>
          <a:xfrm>
            <a:off x="1850136" y="1173480"/>
            <a:ext cx="7909560" cy="5577840"/>
          </a:xfrm>
          <a:prstGeom prst="rect">
            <a:avLst/>
          </a:prstGeom>
        </p:spPr>
      </p:pic>
    </p:spTree>
    <p:extLst>
      <p:ext uri="{BB962C8B-B14F-4D97-AF65-F5344CB8AC3E}">
        <p14:creationId xmlns:p14="http://schemas.microsoft.com/office/powerpoint/2010/main" val="3619445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74083-67A2-4CA1-BF3E-4A624760A198}"/>
              </a:ext>
            </a:extLst>
          </p:cNvPr>
          <p:cNvSpPr>
            <a:spLocks noGrp="1"/>
          </p:cNvSpPr>
          <p:nvPr>
            <p:ph type="title"/>
          </p:nvPr>
        </p:nvSpPr>
        <p:spPr/>
        <p:txBody>
          <a:bodyPr/>
          <a:lstStyle/>
          <a:p>
            <a:r>
              <a:rPr lang="en-US" dirty="0"/>
              <a:t>                                      REFERENCE</a:t>
            </a:r>
            <a:endParaRPr lang="en-IN" dirty="0"/>
          </a:p>
        </p:txBody>
      </p:sp>
      <p:sp>
        <p:nvSpPr>
          <p:cNvPr id="3" name="Text Placeholder 2">
            <a:extLst>
              <a:ext uri="{FF2B5EF4-FFF2-40B4-BE49-F238E27FC236}">
                <a16:creationId xmlns:a16="http://schemas.microsoft.com/office/drawing/2014/main" id="{395FB0E7-2FAD-4CE7-B6D3-406C7B1A70B7}"/>
              </a:ext>
            </a:extLst>
          </p:cNvPr>
          <p:cNvSpPr>
            <a:spLocks noGrp="1"/>
          </p:cNvSpPr>
          <p:nvPr>
            <p:ph type="body" idx="1"/>
          </p:nvPr>
        </p:nvSpPr>
        <p:spPr/>
        <p:txBody>
          <a:bodyPr/>
          <a:lstStyle/>
          <a:p>
            <a:pPr marL="137160" indent="0">
              <a:buNone/>
            </a:pPr>
            <a:r>
              <a:rPr lang="en-US" dirty="0"/>
              <a:t>                     </a:t>
            </a:r>
          </a:p>
          <a:p>
            <a:pPr marL="137160" indent="0">
              <a:buNone/>
            </a:pPr>
            <a:r>
              <a:rPr lang="en-US" dirty="0"/>
              <a:t>             </a:t>
            </a:r>
            <a:r>
              <a:rPr lang="en-IN" dirty="0"/>
              <a:t>[1]  J.L. López-Campos, W. Tan, J.B. Soriano, Global burden of COPD, </a:t>
            </a:r>
            <a:r>
              <a:rPr lang="en-IN" dirty="0" err="1"/>
              <a:t>Respirology</a:t>
            </a:r>
            <a:r>
              <a:rPr lang="en-IN" dirty="0"/>
              <a:t> 21 (1) (2016) 14–23 (Carlton, Vic). </a:t>
            </a:r>
          </a:p>
          <a:p>
            <a:pPr marL="137160" indent="0">
              <a:buNone/>
            </a:pPr>
            <a:endParaRPr lang="en-IN" dirty="0"/>
          </a:p>
          <a:p>
            <a:pPr marL="137160" indent="0">
              <a:buNone/>
            </a:pPr>
            <a:r>
              <a:rPr lang="en-IN" dirty="0"/>
              <a:t>             [2] L. Berlin, Medical errors, malpractice, and defensive medicine: an ill-fated triad, </a:t>
            </a:r>
            <a:r>
              <a:rPr lang="en-IN" dirty="0" err="1"/>
              <a:t>Iagnosis</a:t>
            </a:r>
            <a:r>
              <a:rPr lang="en-IN" dirty="0"/>
              <a:t> 4 (3) (2017) 133–139    (Berlin, Germany).</a:t>
            </a:r>
          </a:p>
          <a:p>
            <a:pPr marL="137160" indent="0">
              <a:buNone/>
            </a:pPr>
            <a:endParaRPr lang="en-US" dirty="0"/>
          </a:p>
          <a:p>
            <a:pPr marL="137160" indent="0">
              <a:buNone/>
            </a:pPr>
            <a:r>
              <a:rPr lang="en-US" dirty="0"/>
              <a:t> </a:t>
            </a:r>
            <a:r>
              <a:rPr lang="en-IN" dirty="0"/>
              <a:t>              </a:t>
            </a:r>
            <a:r>
              <a:rPr lang="en-US" dirty="0"/>
              <a:t>[3] C. Wang, J. Xu, L. Yang, Y. Xu, X. Zhang, C. Bai, J. Kang, P. Ran, H. Shen, F. Wen, et al., Prevalence and risk factors of chronic obstructive pulmonary disease in China (the China Pulmonary Health [CPH] study): a national cross-sectional study, Lancet 391 (10131) (2018) 1706–1717 (London, England).</a:t>
            </a:r>
          </a:p>
          <a:p>
            <a:pPr marL="137160" indent="0">
              <a:buNone/>
            </a:pPr>
            <a:r>
              <a:rPr lang="en-US" dirty="0"/>
              <a:t>             </a:t>
            </a:r>
            <a:endParaRPr lang="en-IN" dirty="0"/>
          </a:p>
        </p:txBody>
      </p:sp>
    </p:spTree>
    <p:extLst>
      <p:ext uri="{BB962C8B-B14F-4D97-AF65-F5344CB8AC3E}">
        <p14:creationId xmlns:p14="http://schemas.microsoft.com/office/powerpoint/2010/main" val="918365656"/>
      </p:ext>
    </p:extLst>
  </p:cSld>
  <p:clrMapOvr>
    <a:masterClrMapping/>
  </p:clrMapOvr>
</p:sld>
</file>

<file path=ppt/theme/theme1.xml><?xml version="1.0" encoding="utf-8"?>
<a:theme xmlns:a="http://schemas.openxmlformats.org/drawingml/2006/main" name="Theme25">
  <a:themeElements>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4617B"/>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6864</TotalTime>
  <Words>821</Words>
  <Application>Microsoft Office PowerPoint</Application>
  <PresentationFormat>Widescreen</PresentationFormat>
  <Paragraphs>56</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Britannic Bold</vt:lpstr>
      <vt:lpstr>Noto Sans Symbols</vt:lpstr>
      <vt:lpstr>Times New Roman</vt:lpstr>
      <vt:lpstr>Wingdings</vt:lpstr>
      <vt:lpstr>Theme25</vt:lpstr>
      <vt:lpstr>PowerPoint Presentation</vt:lpstr>
      <vt:lpstr>ABSTRACT</vt:lpstr>
      <vt:lpstr>                                  DOMAIN KNOWLEDGE</vt:lpstr>
      <vt:lpstr>                              PROBLEM STATEMENT</vt:lpstr>
      <vt:lpstr>                                EXISTING SYSTEM</vt:lpstr>
      <vt:lpstr>                      METHODOLOGY / APPROACH</vt:lpstr>
      <vt:lpstr>                               METHODOLOGY / APPROACH</vt:lpstr>
      <vt:lpstr>                                     FLOW CHART</vt:lpstr>
      <vt:lpstr>                                      REFERENCE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Sonu</dc:creator>
  <cp:lastModifiedBy>hp</cp:lastModifiedBy>
  <cp:revision>86</cp:revision>
  <dcterms:modified xsi:type="dcterms:W3CDTF">2024-02-28T04:39:55Z</dcterms:modified>
</cp:coreProperties>
</file>