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314" r:id="rId5"/>
    <p:sldId id="315" r:id="rId6"/>
    <p:sldId id="318" r:id="rId7"/>
    <p:sldId id="324" r:id="rId8"/>
    <p:sldId id="320" r:id="rId9"/>
    <p:sldId id="327" r:id="rId10"/>
    <p:sldId id="326" r:id="rId11"/>
    <p:sldId id="328" r:id="rId12"/>
    <p:sldId id="329" r:id="rId13"/>
    <p:sldId id="330" r:id="rId14"/>
    <p:sldId id="331" r:id="rId15"/>
    <p:sldId id="332" r:id="rId16"/>
    <p:sldId id="334" r:id="rId17"/>
    <p:sldId id="335" r:id="rId18"/>
    <p:sldId id="333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3250C-44FC-01CC-84FA-E3AB887FD2E2}" v="2165" dt="2025-03-06T00:14:56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4DEE1376DA6B32/Book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2.xlsx]Subscription &amp; Revenue Analysis!PivotTable2</c:name>
    <c:fmtId val="-1"/>
  </c:pivotSource>
  <c:chart>
    <c:autoTitleDeleted val="1"/>
    <c:pivotFmts>
      <c:pivotFmt>
        <c:idx val="0"/>
        <c:spPr>
          <a:solidFill>
            <a:srgbClr val="00000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0000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3.47222222222222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0000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3.47222222222222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0000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3.47222222222222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'Subscription &amp; Revenue Analysis'!$B$19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3.4722222222222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1D-45FE-8145-26778438C1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'Subscription &amp; Revenue Analysis'!$A$20:$A$23</c:f>
              <c:strCache>
                <c:ptCount val="3"/>
                <c:pt idx="0">
                  <c:v>7.99</c:v>
                </c:pt>
                <c:pt idx="1">
                  <c:v>11.99</c:v>
                </c:pt>
                <c:pt idx="2">
                  <c:v>15.99</c:v>
                </c:pt>
              </c:strCache>
            </c:strRef>
          </c:cat>
          <c:val>
            <c:numRef>
              <c:f>'Subscription &amp; Revenue Analysis'!$B$20:$B$23</c:f>
              <c:numCache>
                <c:formatCode>0.00</c:formatCode>
                <c:ptCount val="3"/>
                <c:pt idx="0">
                  <c:v>2580.7699999999877</c:v>
                </c:pt>
                <c:pt idx="1">
                  <c:v>4136.5499999999638</c:v>
                </c:pt>
                <c:pt idx="2">
                  <c:v>5308.6799999999566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1D-45FE-8145-26778438C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6346376"/>
        <c:axId val="1796348424"/>
      </c:barChart>
      <c:catAx>
        <c:axId val="179634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48424"/>
        <c:crosses val="autoZero"/>
        <c:auto val="1"/>
        <c:lblAlgn val="ctr"/>
        <c:lblOffset val="100"/>
        <c:noMultiLvlLbl val="0"/>
      </c:catAx>
      <c:valAx>
        <c:axId val="179634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4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2.xlsx]Subscription &amp; Revenue Analysis!PivotTable1</c:name>
    <c:fmtId val="-1"/>
  </c:pivotSource>
  <c:chart>
    <c:autoTitleDeleted val="1"/>
    <c:pivotFmts>
      <c:pivotFmt>
        <c:idx val="0"/>
        <c:spPr>
          <a:solidFill>
            <a:srgbClr val="00000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0000"/>
          </a:solidFill>
          <a:ln>
            <a:solidFill>
              <a:srgbClr val="0070BF"/>
            </a:solidFill>
            <a:prstDash val="solid"/>
          </a:ln>
          <a:effectLst/>
        </c:spPr>
      </c:pivotFmt>
      <c:pivotFmt>
        <c:idx val="2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0000"/>
          </a:solidFill>
          <a:ln>
            <a:solidFill>
              <a:srgbClr val="0070BF"/>
            </a:solidFill>
            <a:prstDash val="solid"/>
          </a:ln>
          <a:effectLst/>
        </c:spPr>
      </c:pivotFmt>
      <c:pivotFmt>
        <c:idx val="4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0000"/>
          </a:solidFill>
          <a:ln>
            <a:solidFill>
              <a:srgbClr val="0070BF"/>
            </a:solidFill>
            <a:prstDash val="solid"/>
          </a:ln>
          <a:effectLst/>
        </c:spPr>
      </c:pivotFmt>
      <c:pivotFmt>
        <c:idx val="6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0000"/>
          </a:solidFill>
          <a:ln>
            <a:solidFill>
              <a:srgbClr val="0070BF"/>
            </a:solidFill>
            <a:prstDash val="solid"/>
          </a:ln>
          <a:effectLst/>
        </c:spPr>
      </c:pivotFmt>
      <c:pivotFmt>
        <c:idx val="8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0000"/>
          </a:solidFill>
          <a:ln>
            <a:solidFill>
              <a:srgbClr val="0070BF"/>
            </a:solidFill>
            <a:prstDash val="solid"/>
          </a:ln>
          <a:effectLst/>
        </c:spPr>
      </c:pivotFmt>
      <c:pivotFmt>
        <c:idx val="10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0000"/>
          </a:solidFill>
          <a:ln>
            <a:solidFill>
              <a:srgbClr val="0070BF"/>
            </a:solidFill>
            <a:prstDash val="solid"/>
          </a:ln>
          <a:effectLst/>
        </c:spPr>
      </c:pivotFmt>
      <c:pivotFmt>
        <c:idx val="12"/>
        <c:spPr>
          <a:solidFill>
            <a:srgbClr val="0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0000"/>
          </a:solidFill>
          <a:ln>
            <a:solidFill>
              <a:srgbClr val="0070BF"/>
            </a:solidFill>
            <a:prstDash val="solid"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'Subscription &amp; Revenue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0000"/>
              </a:solidFill>
              <a:ln>
                <a:solidFill>
                  <a:srgbClr val="0070B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F0-4CA4-BB76-4739E8650E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'Subscription &amp; Revenue Analysis'!$A$4:$A$7</c:f>
              <c:strCache>
                <c:ptCount val="3"/>
                <c:pt idx="0">
                  <c:v>7.99</c:v>
                </c:pt>
                <c:pt idx="1">
                  <c:v>15.99</c:v>
                </c:pt>
                <c:pt idx="2">
                  <c:v>11.99</c:v>
                </c:pt>
              </c:strCache>
            </c:strRef>
          </c:cat>
          <c:val>
            <c:numRef>
              <c:f>'Subscription &amp; Revenue Analysis'!$B$4:$B$7</c:f>
              <c:numCache>
                <c:formatCode>General</c:formatCode>
                <c:ptCount val="3"/>
                <c:pt idx="0">
                  <c:v>323</c:v>
                </c:pt>
                <c:pt idx="1">
                  <c:v>332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F0-4CA4-BB76-4739E8650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63815688"/>
        <c:axId val="1663818248"/>
      </c:barChart>
      <c:catAx>
        <c:axId val="1663815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Monthly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rgbClr val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18248"/>
        <c:crosses val="autoZero"/>
        <c:auto val="1"/>
        <c:lblAlgn val="ctr"/>
        <c:lblOffset val="100"/>
        <c:noMultiLvlLbl val="0"/>
      </c:catAx>
      <c:valAx>
        <c:axId val="1663818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Subscriptions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1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2.xlsx]User Engagement Metrics!PivotTable6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86C2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186C2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186C2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'User Engagement Metrics'!$A$3</c:f>
              <c:strCache>
                <c:ptCount val="1"/>
                <c:pt idx="0">
                  <c:v>Sum of Total_Movies_Watched</c:v>
                </c:pt>
              </c:strCache>
            </c:strRef>
          </c:tx>
          <c:spPr>
            <a:solidFill>
              <a:srgbClr val="186C24"/>
            </a:solidFill>
            <a:ln>
              <a:noFill/>
            </a:ln>
            <a:effectLst/>
          </c:spPr>
          <c:invertIfNegative val="0"/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'User Engagement Metrics'!$A$4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'User Engagement Metrics'!$A$4</c:f>
              <c:numCache>
                <c:formatCode>General</c:formatCode>
                <c:ptCount val="1"/>
                <c:pt idx="0">
                  <c:v>515897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A-478A-8D08-931474ECD10A}"/>
            </c:ext>
          </c:extLst>
        </c:ser>
        <c:ser>
          <c:idx val="1"/>
          <c:order val="1"/>
          <c:tx>
            <c:strRef>
              <c:f>'User Engagement Metrics'!$B$3</c:f>
              <c:strCache>
                <c:ptCount val="1"/>
                <c:pt idx="0">
                  <c:v>Sum of Total_Series_Watched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'User Engagement Metrics'!$A$4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'User Engagement Metrics'!$B$4</c:f>
              <c:numCache>
                <c:formatCode>General</c:formatCode>
                <c:ptCount val="1"/>
                <c:pt idx="0">
                  <c:v>99746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A-478A-8D08-931474ECD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909127"/>
        <c:axId val="106721287"/>
      </c:barChart>
      <c:catAx>
        <c:axId val="75909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721287"/>
        <c:crosses val="autoZero"/>
        <c:auto val="1"/>
        <c:lblAlgn val="ctr"/>
        <c:lblOffset val="100"/>
        <c:noMultiLvlLbl val="0"/>
      </c:catAx>
      <c:valAx>
        <c:axId val="106721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Time Watched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9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2.xlsx]User Engagement Metrics!PivotTable4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A02B9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02B9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A02B9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'User Engagement Metrics'!$G$3</c:f>
              <c:strCache>
                <c:ptCount val="1"/>
                <c:pt idx="0">
                  <c:v>Sum of Recommended_Content_Count</c:v>
                </c:pt>
              </c:strCache>
            </c:strRef>
          </c:tx>
          <c:spPr>
            <a:solidFill>
              <a:srgbClr val="A02B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'User Engagement Metrics'!$G$4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'User Engagement Metrics'!$G$4</c:f>
              <c:numCache>
                <c:formatCode>General</c:formatCode>
                <c:ptCount val="1"/>
                <c:pt idx="0">
                  <c:v>51482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F-4AC8-887B-319E286DDF93}"/>
            </c:ext>
          </c:extLst>
        </c:ser>
        <c:ser>
          <c:idx val="1"/>
          <c:order val="1"/>
          <c:tx>
            <c:strRef>
              <c:f>'User Engagement Metrics'!$H$3</c:f>
              <c:strCache>
                <c:ptCount val="1"/>
                <c:pt idx="0">
                  <c:v>Sum of Total_Movies_Watched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'User Engagement Metrics'!$G$4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'User Engagement Metrics'!$H$4</c:f>
              <c:numCache>
                <c:formatCode>General</c:formatCode>
                <c:ptCount val="1"/>
                <c:pt idx="0">
                  <c:v>515897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8F-4AC8-887B-319E286DDF93}"/>
            </c:ext>
          </c:extLst>
        </c:ser>
        <c:ser>
          <c:idx val="2"/>
          <c:order val="2"/>
          <c:tx>
            <c:strRef>
              <c:f>'User Engagement Metrics'!$I$3</c:f>
              <c:strCache>
                <c:ptCount val="1"/>
                <c:pt idx="0">
                  <c:v>Sum of Total_Series_Watched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'User Engagement Metrics'!$G$4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'User Engagement Metrics'!$I$4</c:f>
              <c:numCache>
                <c:formatCode>General</c:formatCode>
                <c:ptCount val="1"/>
                <c:pt idx="0">
                  <c:v>99746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8F-4AC8-887B-319E286DD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2678023"/>
        <c:axId val="783109127"/>
      </c:barChart>
      <c:catAx>
        <c:axId val="782678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109127"/>
        <c:crosses val="autoZero"/>
        <c:auto val="1"/>
        <c:lblAlgn val="ctr"/>
        <c:lblOffset val="100"/>
        <c:noMultiLvlLbl val="0"/>
      </c:catAx>
      <c:valAx>
        <c:axId val="783109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78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2.xlsx]Demographic &amp; Behavioral 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000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8587360594795085E-3"/>
              <c:y val="-4.31034482758620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0000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8587360594795085E-3"/>
              <c:y val="-4.31034482758620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0000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8587360594795085E-3"/>
              <c:y val="-4.310344827586206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'Demographic &amp; Behavioral '!$B$15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5-49AA-9B54-B121F72574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5-49AA-9B54-B121F72574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5-49AA-9B54-B121F72574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5-49AA-9B54-B121F72574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5-49AA-9B54-B121F72574F8}"/>
              </c:ext>
            </c:extLst>
          </c:dPt>
          <c:dLbls>
            <c:dLbl>
              <c:idx val="2"/>
              <c:layout>
                <c:manualLayout>
                  <c:x val="1.8587360594795085E-3"/>
                  <c:y val="-4.31034482758620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D5-49AA-9B54-B121F72574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'Demographic &amp; Behavioral '!$A$16:$A$21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 TV</c:v>
                </c:pt>
                <c:pt idx="3">
                  <c:v>Smartphone</c:v>
                </c:pt>
                <c:pt idx="4">
                  <c:v>Tablet</c:v>
                </c:pt>
              </c:strCache>
            </c:strRef>
          </c:cat>
          <c:val>
            <c:numRef>
              <c:f>'Demographic &amp; Behavioral '!$B$16:$B$21</c:f>
              <c:numCache>
                <c:formatCode>General</c:formatCode>
                <c:ptCount val="5"/>
                <c:pt idx="0">
                  <c:v>189</c:v>
                </c:pt>
                <c:pt idx="1">
                  <c:v>178</c:v>
                </c:pt>
                <c:pt idx="2">
                  <c:v>209</c:v>
                </c:pt>
                <c:pt idx="3">
                  <c:v>209</c:v>
                </c:pt>
                <c:pt idx="4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5-49AA-9B54-B121F7257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2.xlsx]Demographic &amp; Behavioral 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0000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02B93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2"/>
        <c:spPr>
          <a:solidFill>
            <a:srgbClr val="E87331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3"/>
        <c:spPr>
          <a:solidFill>
            <a:srgbClr val="0F9ED5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4"/>
        <c:spPr>
          <a:solidFill>
            <a:srgbClr val="000000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02B93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6"/>
        <c:spPr>
          <a:solidFill>
            <a:srgbClr val="E87331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7"/>
        <c:spPr>
          <a:solidFill>
            <a:srgbClr val="0F9ED5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8"/>
        <c:spPr>
          <a:solidFill>
            <a:srgbClr val="000000"/>
          </a:solidFill>
          <a:ln>
            <a:solidFill>
              <a:srgbClr val="00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A02B93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10"/>
        <c:spPr>
          <a:solidFill>
            <a:srgbClr val="E87331"/>
          </a:solidFill>
          <a:ln>
            <a:solidFill>
              <a:srgbClr val="000000"/>
            </a:solidFill>
            <a:prstDash val="solid"/>
          </a:ln>
          <a:effectLst/>
        </c:spPr>
      </c:pivotFmt>
      <c:pivotFmt>
        <c:idx val="11"/>
        <c:spPr>
          <a:solidFill>
            <a:srgbClr val="0F9ED5"/>
          </a:solidFill>
          <a:ln>
            <a:solidFill>
              <a:srgbClr val="000000"/>
            </a:solidFill>
            <a:prstDash val="solid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'Demographic &amp; Behavioral '!$B$26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0000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02B93"/>
              </a:solidFill>
              <a:ln>
                <a:solidFill>
                  <a:srgbClr val="00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A2-4A2F-856C-4D1A5546C47C}"/>
              </c:ext>
            </c:extLst>
          </c:dPt>
          <c:dPt>
            <c:idx val="1"/>
            <c:invertIfNegative val="0"/>
            <c:bubble3D val="0"/>
            <c:spPr>
              <a:solidFill>
                <a:srgbClr val="E87331"/>
              </a:solidFill>
              <a:ln>
                <a:solidFill>
                  <a:srgbClr val="00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A2-4A2F-856C-4D1A5546C47C}"/>
              </c:ext>
            </c:extLst>
          </c:dPt>
          <c:dPt>
            <c:idx val="2"/>
            <c:invertIfNegative val="0"/>
            <c:bubble3D val="0"/>
            <c:spPr>
              <a:solidFill>
                <a:srgbClr val="0F9ED5"/>
              </a:solidFill>
              <a:ln>
                <a:solidFill>
                  <a:srgbClr val="00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A2-4A2F-856C-4D1A5546C4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'Demographic &amp; Behavioral '!$A$27:$A$31</c:f>
              <c:strCache>
                <c:ptCount val="4"/>
                <c:pt idx="0">
                  <c:v>Late Night</c:v>
                </c:pt>
                <c:pt idx="1">
                  <c:v>Evening</c:v>
                </c:pt>
                <c:pt idx="2">
                  <c:v>Afternoon</c:v>
                </c:pt>
                <c:pt idx="3">
                  <c:v>Morning</c:v>
                </c:pt>
              </c:strCache>
            </c:strRef>
          </c:cat>
          <c:val>
            <c:numRef>
              <c:f>'Demographic &amp; Behavioral '!$B$27:$B$31</c:f>
              <c:numCache>
                <c:formatCode>General</c:formatCode>
                <c:ptCount val="4"/>
                <c:pt idx="0">
                  <c:v>271</c:v>
                </c:pt>
                <c:pt idx="1">
                  <c:v>256</c:v>
                </c:pt>
                <c:pt idx="2">
                  <c:v>251</c:v>
                </c:pt>
                <c:pt idx="3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A2-4A2F-856C-4D1A5546C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4961287"/>
        <c:axId val="1444973063"/>
      </c:barChart>
      <c:catAx>
        <c:axId val="1444961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973063"/>
        <c:crosses val="autoZero"/>
        <c:auto val="1"/>
        <c:lblAlgn val="ctr"/>
        <c:lblOffset val="100"/>
        <c:noMultiLvlLbl val="0"/>
      </c:catAx>
      <c:valAx>
        <c:axId val="1444973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961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2.xlsx]Payment Preferences &amp; Regional !PivotTable8</c:name>
    <c:fmtId val="-1"/>
  </c:pivotSource>
  <c:chart>
    <c:autoTitleDeleted val="1"/>
    <c:pivotFmts>
      <c:pivotFmt>
        <c:idx val="0"/>
        <c:spPr>
          <a:solidFill>
            <a:srgbClr val="A02B9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A02B9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A02B9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'Payment Preferences &amp; Regional '!$B$3:$B$4</c:f>
              <c:strCache>
                <c:ptCount val="1"/>
                <c:pt idx="0">
                  <c:v>Credit Card</c:v>
                </c:pt>
              </c:strCache>
            </c:strRef>
          </c:tx>
          <c:spPr>
            <a:solidFill>
              <a:srgbClr val="A02B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Preferences &amp; Regional '!$A$5:$A$12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'!$B$5:$B$12</c:f>
              <c:numCache>
                <c:formatCode>General</c:formatCode>
                <c:ptCount val="7"/>
                <c:pt idx="0">
                  <c:v>25</c:v>
                </c:pt>
                <c:pt idx="1">
                  <c:v>34</c:v>
                </c:pt>
                <c:pt idx="2">
                  <c:v>22</c:v>
                </c:pt>
                <c:pt idx="3">
                  <c:v>31</c:v>
                </c:pt>
                <c:pt idx="4">
                  <c:v>33</c:v>
                </c:pt>
                <c:pt idx="5">
                  <c:v>39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B-4BF5-A6D9-30C16062C6DE}"/>
            </c:ext>
          </c:extLst>
        </c:ser>
        <c:ser>
          <c:idx val="1"/>
          <c:order val="1"/>
          <c:tx>
            <c:strRef>
              <c:f>'Payment Preferences &amp; Regional '!$C$3:$C$4</c:f>
              <c:strCache>
                <c:ptCount val="1"/>
                <c:pt idx="0">
                  <c:v>Debit Card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Preferences &amp; Regional '!$A$5:$A$12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'!$C$5:$C$12</c:f>
              <c:numCache>
                <c:formatCode>General</c:formatCode>
                <c:ptCount val="7"/>
                <c:pt idx="0">
                  <c:v>39</c:v>
                </c:pt>
                <c:pt idx="1">
                  <c:v>36</c:v>
                </c:pt>
                <c:pt idx="2">
                  <c:v>38</c:v>
                </c:pt>
                <c:pt idx="3">
                  <c:v>43</c:v>
                </c:pt>
                <c:pt idx="4">
                  <c:v>31</c:v>
                </c:pt>
                <c:pt idx="5">
                  <c:v>31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1B-4BF5-A6D9-30C16062C6DE}"/>
            </c:ext>
          </c:extLst>
        </c:ser>
        <c:ser>
          <c:idx val="2"/>
          <c:order val="2"/>
          <c:tx>
            <c:strRef>
              <c:f>'Payment Preferences &amp; Regional '!$D$3:$D$4</c:f>
              <c:strCache>
                <c:ptCount val="1"/>
                <c:pt idx="0">
                  <c:v>Cryptocurrency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Preferences &amp; Regional '!$A$5:$A$12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'!$D$5:$D$12</c:f>
              <c:numCache>
                <c:formatCode>General</c:formatCode>
                <c:ptCount val="7"/>
                <c:pt idx="0">
                  <c:v>29</c:v>
                </c:pt>
                <c:pt idx="1">
                  <c:v>27</c:v>
                </c:pt>
                <c:pt idx="2">
                  <c:v>44</c:v>
                </c:pt>
                <c:pt idx="3">
                  <c:v>35</c:v>
                </c:pt>
                <c:pt idx="4">
                  <c:v>38</c:v>
                </c:pt>
                <c:pt idx="5">
                  <c:v>41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1B-4BF5-A6D9-30C16062C6DE}"/>
            </c:ext>
          </c:extLst>
        </c:ser>
        <c:ser>
          <c:idx val="3"/>
          <c:order val="3"/>
          <c:tx>
            <c:strRef>
              <c:f>'Payment Preferences &amp; Regional '!$E$3:$E$4</c:f>
              <c:strCache>
                <c:ptCount val="1"/>
                <c:pt idx="0">
                  <c:v>PayPal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Preferences &amp; Regional '!$A$5:$A$12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'!$E$5:$E$12</c:f>
              <c:numCache>
                <c:formatCode>General</c:formatCode>
                <c:ptCount val="7"/>
                <c:pt idx="0">
                  <c:v>23</c:v>
                </c:pt>
                <c:pt idx="1">
                  <c:v>42</c:v>
                </c:pt>
                <c:pt idx="2">
                  <c:v>36</c:v>
                </c:pt>
                <c:pt idx="3">
                  <c:v>37</c:v>
                </c:pt>
                <c:pt idx="4">
                  <c:v>48</c:v>
                </c:pt>
                <c:pt idx="5">
                  <c:v>40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1B-4BF5-A6D9-30C16062C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038472"/>
        <c:axId val="581919752"/>
      </c:barChart>
      <c:catAx>
        <c:axId val="47903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19752"/>
        <c:crosses val="autoZero"/>
        <c:auto val="1"/>
        <c:lblAlgn val="ctr"/>
        <c:lblOffset val="100"/>
        <c:noMultiLvlLbl val="0"/>
      </c:catAx>
      <c:valAx>
        <c:axId val="58191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038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2.xlsx]Payment Preferences &amp; Regional !PivotTable9</c:name>
    <c:fmtId val="-1"/>
  </c:pivotSource>
  <c:chart>
    <c:autoTitleDeleted val="1"/>
    <c:pivotFmts>
      <c:pivotFmt>
        <c:idx val="0"/>
        <c:spPr>
          <a:solidFill>
            <a:srgbClr val="0F9ED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F9ED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F9ED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'Payment Preferences &amp; Regional '!$B$36:$B$37</c:f>
              <c:strCache>
                <c:ptCount val="1"/>
                <c:pt idx="0">
                  <c:v>7.99</c:v>
                </c:pt>
              </c:strCache>
            </c:strRef>
          </c:tx>
          <c:spPr>
            <a:solidFill>
              <a:srgbClr val="0F9E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Preferences &amp; Regional '!$A$38:$A$45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'!$B$38:$B$45</c:f>
              <c:numCache>
                <c:formatCode>General</c:formatCode>
                <c:ptCount val="7"/>
                <c:pt idx="0">
                  <c:v>34</c:v>
                </c:pt>
                <c:pt idx="1">
                  <c:v>46</c:v>
                </c:pt>
                <c:pt idx="2">
                  <c:v>39</c:v>
                </c:pt>
                <c:pt idx="3">
                  <c:v>49</c:v>
                </c:pt>
                <c:pt idx="4">
                  <c:v>48</c:v>
                </c:pt>
                <c:pt idx="5">
                  <c:v>54</c:v>
                </c:pt>
                <c:pt idx="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2-4A2A-B51A-192A143C0374}"/>
            </c:ext>
          </c:extLst>
        </c:ser>
        <c:ser>
          <c:idx val="1"/>
          <c:order val="1"/>
          <c:tx>
            <c:strRef>
              <c:f>'Payment Preferences &amp; Regional '!$C$36:$C$37</c:f>
              <c:strCache>
                <c:ptCount val="1"/>
                <c:pt idx="0">
                  <c:v>11.99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Preferences &amp; Regional '!$A$38:$A$45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'!$C$38:$C$45</c:f>
              <c:numCache>
                <c:formatCode>General</c:formatCode>
                <c:ptCount val="7"/>
                <c:pt idx="0">
                  <c:v>45</c:v>
                </c:pt>
                <c:pt idx="1">
                  <c:v>44</c:v>
                </c:pt>
                <c:pt idx="2">
                  <c:v>50</c:v>
                </c:pt>
                <c:pt idx="3">
                  <c:v>51</c:v>
                </c:pt>
                <c:pt idx="4">
                  <c:v>52</c:v>
                </c:pt>
                <c:pt idx="5">
                  <c:v>50</c:v>
                </c:pt>
                <c:pt idx="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2-4A2A-B51A-192A143C0374}"/>
            </c:ext>
          </c:extLst>
        </c:ser>
        <c:ser>
          <c:idx val="2"/>
          <c:order val="2"/>
          <c:tx>
            <c:strRef>
              <c:f>'Payment Preferences &amp; Regional '!$D$36:$D$37</c:f>
              <c:strCache>
                <c:ptCount val="1"/>
                <c:pt idx="0">
                  <c:v>15.99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Preferences &amp; Regional '!$A$38:$A$45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'!$D$38:$D$45</c:f>
              <c:numCache>
                <c:formatCode>General</c:formatCode>
                <c:ptCount val="7"/>
                <c:pt idx="0">
                  <c:v>37</c:v>
                </c:pt>
                <c:pt idx="1">
                  <c:v>49</c:v>
                </c:pt>
                <c:pt idx="2">
                  <c:v>51</c:v>
                </c:pt>
                <c:pt idx="3">
                  <c:v>46</c:v>
                </c:pt>
                <c:pt idx="4">
                  <c:v>50</c:v>
                </c:pt>
                <c:pt idx="5">
                  <c:v>47</c:v>
                </c:pt>
                <c:pt idx="6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E2-4A2A-B51A-192A143C0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3282824"/>
        <c:axId val="1490446343"/>
      </c:barChart>
      <c:catAx>
        <c:axId val="61328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46343"/>
        <c:crosses val="autoZero"/>
        <c:auto val="1"/>
        <c:lblAlgn val="ctr"/>
        <c:lblOffset val="100"/>
        <c:noMultiLvlLbl val="0"/>
      </c:catAx>
      <c:valAx>
        <c:axId val="1490446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282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2.xlsx]Payment Preferences &amp; Regional !PivotTable10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'Payment Preferences &amp; Regional '!$B$71</c:f>
              <c:strCache>
                <c:ptCount val="1"/>
                <c:pt idx="0">
                  <c:v>Count of Language_Preference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25-47AB-B3E2-3A07005277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25-47AB-B3E2-3A07005277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25-47AB-B3E2-3A07005277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25-47AB-B3E2-3A07005277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25-47AB-B3E2-3A07005277E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A25-47AB-B3E2-3A07005277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'Payment Preferences &amp; Regional '!$A$72:$A$78</c:f>
              <c:strCache>
                <c:ptCount val="6"/>
                <c:pt idx="0">
                  <c:v>Spanish</c:v>
                </c:pt>
                <c:pt idx="1">
                  <c:v>German</c:v>
                </c:pt>
                <c:pt idx="2">
                  <c:v>Hindi</c:v>
                </c:pt>
                <c:pt idx="3">
                  <c:v>English</c:v>
                </c:pt>
                <c:pt idx="4">
                  <c:v>Mandarin</c:v>
                </c:pt>
                <c:pt idx="5">
                  <c:v>French</c:v>
                </c:pt>
              </c:strCache>
            </c:strRef>
          </c:cat>
          <c:val>
            <c:numRef>
              <c:f>'Payment Preferences &amp; Regional '!$B$72:$B$78</c:f>
              <c:numCache>
                <c:formatCode>General</c:formatCode>
                <c:ptCount val="6"/>
                <c:pt idx="0">
                  <c:v>153</c:v>
                </c:pt>
                <c:pt idx="1">
                  <c:v>167</c:v>
                </c:pt>
                <c:pt idx="2">
                  <c:v>162</c:v>
                </c:pt>
                <c:pt idx="3">
                  <c:v>168</c:v>
                </c:pt>
                <c:pt idx="4">
                  <c:v>179</c:v>
                </c:pt>
                <c:pt idx="5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25-47AB-B3E2-3A07005277EC}"/>
            </c:ext>
          </c:extLst>
        </c:ser>
        <c:ser>
          <c:idx val="1"/>
          <c:order val="1"/>
          <c:tx>
            <c:strRef>
              <c:f>'Payment Preferences &amp; Regional '!$C$71</c:f>
              <c:strCache>
                <c:ptCount val="1"/>
                <c:pt idx="0">
                  <c:v>Sum of Watch_Hours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FA25-47AB-B3E2-3A07005277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FA25-47AB-B3E2-3A07005277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FA25-47AB-B3E2-3A07005277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FA25-47AB-B3E2-3A07005277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A25-47AB-B3E2-3A07005277E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A25-47AB-B3E2-3A07005277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'Payment Preferences &amp; Regional '!$A$72:$A$78</c:f>
              <c:strCache>
                <c:ptCount val="6"/>
                <c:pt idx="0">
                  <c:v>Spanish</c:v>
                </c:pt>
                <c:pt idx="1">
                  <c:v>German</c:v>
                </c:pt>
                <c:pt idx="2">
                  <c:v>Hindi</c:v>
                </c:pt>
                <c:pt idx="3">
                  <c:v>English</c:v>
                </c:pt>
                <c:pt idx="4">
                  <c:v>Mandarin</c:v>
                </c:pt>
                <c:pt idx="5">
                  <c:v>French</c:v>
                </c:pt>
              </c:strCache>
            </c:strRef>
          </c:cat>
          <c:val>
            <c:numRef>
              <c:f>'Payment Preferences &amp; Regional '!$C$72:$C$78</c:f>
              <c:numCache>
                <c:formatCode>General</c:formatCode>
                <c:ptCount val="6"/>
                <c:pt idx="0">
                  <c:v>40544</c:v>
                </c:pt>
                <c:pt idx="1">
                  <c:v>40881</c:v>
                </c:pt>
                <c:pt idx="2">
                  <c:v>41044</c:v>
                </c:pt>
                <c:pt idx="3">
                  <c:v>41728</c:v>
                </c:pt>
                <c:pt idx="4">
                  <c:v>43557</c:v>
                </c:pt>
                <c:pt idx="5">
                  <c:v>46762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A25-47AB-B3E2-3A0700527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92A8F-B927-AF4A-613B-1B09D4525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3FF5C-1773-2564-7666-8382DA42D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E7CA3-1EC5-D073-32B6-29BEF96E8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B63C3-2823-EA2E-A4AA-D50FACA96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8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72663"/>
            <a:ext cx="5156772" cy="304224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E3E3E3"/>
                </a:solidFill>
                <a:latin typeface="Corbel"/>
              </a:rPr>
              <a:t>Streaming Services Analysis</a:t>
            </a:r>
            <a:endParaRPr lang="en-US" sz="5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980F-FF1E-1A5A-09AC-4593A90C828D}"/>
              </a:ext>
            </a:extLst>
          </p:cNvPr>
          <p:cNvSpPr txBox="1"/>
          <p:nvPr/>
        </p:nvSpPr>
        <p:spPr>
          <a:xfrm>
            <a:off x="8793192" y="5644551"/>
            <a:ext cx="274320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Vikash Kumar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6EFA-E9EB-270A-5172-EC7F1D5F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3" y="103546"/>
            <a:ext cx="4075979" cy="536344"/>
          </a:xfrm>
        </p:spPr>
        <p:txBody>
          <a:bodyPr>
            <a:no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Peak watch time trends</a:t>
            </a:r>
            <a:endParaRPr lang="en-US" sz="2400" b="1" u="sng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B53FD1-7C18-F4A6-367E-415ABA9A8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35660"/>
              </p:ext>
            </p:extLst>
          </p:nvPr>
        </p:nvGraphicFramePr>
        <p:xfrm>
          <a:off x="273169" y="891396"/>
          <a:ext cx="6270455" cy="19928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7202">
                  <a:extLst>
                    <a:ext uri="{9D8B030D-6E8A-4147-A177-3AD203B41FA5}">
                      <a16:colId xmlns:a16="http://schemas.microsoft.com/office/drawing/2014/main" val="2567942367"/>
                    </a:ext>
                  </a:extLst>
                </a:gridCol>
                <a:gridCol w="3433253">
                  <a:extLst>
                    <a:ext uri="{9D8B030D-6E8A-4147-A177-3AD203B41FA5}">
                      <a16:colId xmlns:a16="http://schemas.microsoft.com/office/drawing/2014/main" val="940583048"/>
                    </a:ext>
                  </a:extLst>
                </a:gridCol>
              </a:tblGrid>
              <a:tr h="332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Primary Watch Time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Users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151314"/>
                  </a:ext>
                </a:extLst>
              </a:tr>
              <a:tr h="332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Late Night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271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20945"/>
                  </a:ext>
                </a:extLst>
              </a:tr>
              <a:tr h="332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Evening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256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3C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49388"/>
                  </a:ext>
                </a:extLst>
              </a:tr>
              <a:tr h="332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Afternoon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251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A3D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94558"/>
                  </a:ext>
                </a:extLst>
              </a:tr>
              <a:tr h="332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Morning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222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99850"/>
                  </a:ext>
                </a:extLst>
              </a:tr>
              <a:tr h="332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99869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ACDA464-9A03-D8BD-EBB0-2A42C65C8EA7}"/>
              </a:ext>
              <a:ext uri="{147F2762-F138-4A5C-976F-8EAC2B608ADB}">
                <a16:predDERef xmlns:a16="http://schemas.microsoft.com/office/drawing/2014/main" pred="{25C12063-BA9F-9B82-7676-8F5B75786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531120"/>
              </p:ext>
            </p:extLst>
          </p:nvPr>
        </p:nvGraphicFramePr>
        <p:xfrm>
          <a:off x="269307" y="3211093"/>
          <a:ext cx="10225355" cy="337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64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0BDF-51B1-8904-33F0-C4EBE9FF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25" y="135087"/>
            <a:ext cx="9011730" cy="723828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Retention &amp; Loyalty</a:t>
            </a:r>
            <a:endParaRPr lang="en-US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1F9B3-B67F-DEF8-354C-B484C02D26E8}"/>
              </a:ext>
            </a:extLst>
          </p:cNvPr>
          <p:cNvSpPr txBox="1"/>
          <p:nvPr/>
        </p:nvSpPr>
        <p:spPr>
          <a:xfrm>
            <a:off x="770626" y="971910"/>
            <a:ext cx="41665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/>
              <a:t>Membership status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2714C7-7CFA-1B6B-D125-0FCA911E6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40752"/>
              </p:ext>
            </p:extLst>
          </p:nvPr>
        </p:nvGraphicFramePr>
        <p:xfrm>
          <a:off x="909488" y="1710869"/>
          <a:ext cx="4442429" cy="572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1727">
                  <a:extLst>
                    <a:ext uri="{9D8B030D-6E8A-4147-A177-3AD203B41FA5}">
                      <a16:colId xmlns:a16="http://schemas.microsoft.com/office/drawing/2014/main" val="1567475209"/>
                    </a:ext>
                  </a:extLst>
                </a:gridCol>
                <a:gridCol w="2440702">
                  <a:extLst>
                    <a:ext uri="{9D8B030D-6E8A-4147-A177-3AD203B41FA5}">
                      <a16:colId xmlns:a16="http://schemas.microsoft.com/office/drawing/2014/main" val="84144294"/>
                    </a:ext>
                  </a:extLst>
                </a:gridCol>
              </a:tblGrid>
              <a:tr h="286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Membership Status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Membership Status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32555"/>
                  </a:ext>
                </a:extLst>
              </a:tr>
              <a:tr h="286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Active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100%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395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89B7CB-62F1-D6AF-6901-6F03BA9638CA}"/>
              </a:ext>
            </a:extLst>
          </p:cNvPr>
          <p:cNvSpPr txBox="1"/>
          <p:nvPr/>
        </p:nvSpPr>
        <p:spPr>
          <a:xfrm>
            <a:off x="770626" y="2740325"/>
            <a:ext cx="53598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/>
              <a:t>Loyalty points distribution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3D53ED-175F-33C0-6920-CE45CFE78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95180"/>
              </p:ext>
            </p:extLst>
          </p:nvPr>
        </p:nvGraphicFramePr>
        <p:xfrm>
          <a:off x="905773" y="3925018"/>
          <a:ext cx="7844734" cy="1086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8366">
                  <a:extLst>
                    <a:ext uri="{9D8B030D-6E8A-4147-A177-3AD203B41FA5}">
                      <a16:colId xmlns:a16="http://schemas.microsoft.com/office/drawing/2014/main" val="3971145227"/>
                    </a:ext>
                  </a:extLst>
                </a:gridCol>
                <a:gridCol w="2375638">
                  <a:extLst>
                    <a:ext uri="{9D8B030D-6E8A-4147-A177-3AD203B41FA5}">
                      <a16:colId xmlns:a16="http://schemas.microsoft.com/office/drawing/2014/main" val="4053707495"/>
                    </a:ext>
                  </a:extLst>
                </a:gridCol>
                <a:gridCol w="1777456">
                  <a:extLst>
                    <a:ext uri="{9D8B030D-6E8A-4147-A177-3AD203B41FA5}">
                      <a16:colId xmlns:a16="http://schemas.microsoft.com/office/drawing/2014/main" val="3433266501"/>
                    </a:ext>
                  </a:extLst>
                </a:gridCol>
                <a:gridCol w="1743274">
                  <a:extLst>
                    <a:ext uri="{9D8B030D-6E8A-4147-A177-3AD203B41FA5}">
                      <a16:colId xmlns:a16="http://schemas.microsoft.com/office/drawing/2014/main" val="3995586638"/>
                    </a:ext>
                  </a:extLst>
                </a:gridCol>
              </a:tblGrid>
              <a:tr h="54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Users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Sum of Loyalty Points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Max of Loyalty Points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Min of Loyalty Points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99586"/>
                  </a:ext>
                </a:extLst>
              </a:tr>
              <a:tr h="543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2444217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0F9ED5"/>
                          </a:solidFill>
                          <a:effectLst/>
                          <a:latin typeface="Aptos Narrow"/>
                        </a:rPr>
                        <a:t>4990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8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88A7-5594-4303-7195-AF5BF750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95" y="103546"/>
            <a:ext cx="8058509" cy="42132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Frequency of logins and content downloads</a:t>
            </a:r>
            <a:endParaRPr lang="en-US" sz="2400" b="1" u="sng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8CC66B-F376-3AC4-C709-E542F7E39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54317"/>
              </p:ext>
            </p:extLst>
          </p:nvPr>
        </p:nvGraphicFramePr>
        <p:xfrm>
          <a:off x="316302" y="761999"/>
          <a:ext cx="10188692" cy="56407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0952">
                  <a:extLst>
                    <a:ext uri="{9D8B030D-6E8A-4147-A177-3AD203B41FA5}">
                      <a16:colId xmlns:a16="http://schemas.microsoft.com/office/drawing/2014/main" val="2782301352"/>
                    </a:ext>
                  </a:extLst>
                </a:gridCol>
                <a:gridCol w="5597740">
                  <a:extLst>
                    <a:ext uri="{9D8B030D-6E8A-4147-A177-3AD203B41FA5}">
                      <a16:colId xmlns:a16="http://schemas.microsoft.com/office/drawing/2014/main" val="682031439"/>
                    </a:ext>
                  </a:extLst>
                </a:gridCol>
              </a:tblGrid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Last Login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Last Login</a:t>
                      </a:r>
                      <a:endParaRPr lang="en-US" sz="1400" b="0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05581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12/18/2024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2040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12/17/2024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40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D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36091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12/16/2024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97E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50146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12/15/2024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E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0127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12/14/2024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40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D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1188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12/13/2024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18129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11/30/2024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98182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11/29/2024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48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5551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11/28/2024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0716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11/27/2024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A6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4311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11/26/2024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97E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97535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11/25/2024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9556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11/24/2024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45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6510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11/23/2024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11066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11/22/2024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D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206899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11/21/2024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558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11/20/2024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4833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11/19/2024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06829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N/A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370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6747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90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5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54C9-CBA3-8E8D-95E3-1EE2EFE6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638294"/>
            <a:ext cx="6395051" cy="47941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Preferred payment methods by region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1C9D-D7A9-6BB2-2BC2-0E7DCCA27559}"/>
              </a:ext>
            </a:extLst>
          </p:cNvPr>
          <p:cNvSpPr txBox="1"/>
          <p:nvPr/>
        </p:nvSpPr>
        <p:spPr>
          <a:xfrm>
            <a:off x="813758" y="-5751"/>
            <a:ext cx="8594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 dirty="0"/>
              <a:t>Payment Preferences &amp; Regional Trends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F68069-435E-C753-2858-BB72D8FB1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24502"/>
              </p:ext>
            </p:extLst>
          </p:nvPr>
        </p:nvGraphicFramePr>
        <p:xfrm>
          <a:off x="139011" y="1300973"/>
          <a:ext cx="11679266" cy="481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503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1215-960C-2FA5-BD14-598081A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52" y="508899"/>
            <a:ext cx="5934975" cy="49379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Subscription trends by country</a:t>
            </a:r>
            <a:endParaRPr lang="en-US" sz="2400" b="1" u="sng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D429B6-116B-A0F6-C74F-41117A62B1EF}"/>
              </a:ext>
              <a:ext uri="{147F2762-F138-4A5C-976F-8EAC2B608ADB}">
                <a16:predDERef xmlns:a16="http://schemas.microsoft.com/office/drawing/2014/main" pred="{BCF68069-435E-C753-2858-BB72D8FB1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175552"/>
              </p:ext>
            </p:extLst>
          </p:nvPr>
        </p:nvGraphicFramePr>
        <p:xfrm>
          <a:off x="271" y="1556889"/>
          <a:ext cx="12186787" cy="396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6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C402-59A7-CEE7-471C-392EAC16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539" y="175434"/>
            <a:ext cx="9740659" cy="79513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Language preferences and their correlation with engagement</a:t>
            </a:r>
            <a:endParaRPr lang="en-US" sz="2400" b="1" u="sn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A104B9-BF03-EFA8-550B-B0B2D9AF5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15964"/>
              </p:ext>
            </p:extLst>
          </p:nvPr>
        </p:nvGraphicFramePr>
        <p:xfrm>
          <a:off x="100641" y="1940943"/>
          <a:ext cx="5280528" cy="2699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7337">
                  <a:extLst>
                    <a:ext uri="{9D8B030D-6E8A-4147-A177-3AD203B41FA5}">
                      <a16:colId xmlns:a16="http://schemas.microsoft.com/office/drawing/2014/main" val="3047991709"/>
                    </a:ext>
                  </a:extLst>
                </a:gridCol>
                <a:gridCol w="1835190">
                  <a:extLst>
                    <a:ext uri="{9D8B030D-6E8A-4147-A177-3AD203B41FA5}">
                      <a16:colId xmlns:a16="http://schemas.microsoft.com/office/drawing/2014/main" val="709055113"/>
                    </a:ext>
                  </a:extLst>
                </a:gridCol>
                <a:gridCol w="1888001">
                  <a:extLst>
                    <a:ext uri="{9D8B030D-6E8A-4147-A177-3AD203B41FA5}">
                      <a16:colId xmlns:a16="http://schemas.microsoft.com/office/drawing/2014/main" val="1958032969"/>
                    </a:ext>
                  </a:extLst>
                </a:gridCol>
              </a:tblGrid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Language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Preference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Sum of Watch Hours</a:t>
                      </a:r>
                      <a:endParaRPr lang="en-US" sz="1400" b="1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84116"/>
                  </a:ext>
                </a:extLst>
              </a:tr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Spanish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153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40544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60107"/>
                  </a:ext>
                </a:extLst>
              </a:tr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German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167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40881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781526"/>
                  </a:ext>
                </a:extLst>
              </a:tr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Hindi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162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41044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CB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338730"/>
                  </a:ext>
                </a:extLst>
              </a:tr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English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168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41728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1484"/>
                  </a:ext>
                </a:extLst>
              </a:tr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Mandarin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179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43557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1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05817"/>
                  </a:ext>
                </a:extLst>
              </a:tr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French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171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46762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9822"/>
                  </a:ext>
                </a:extLst>
              </a:tr>
              <a:tr h="33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254516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30846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921D2D6-A7F8-B142-AC47-FBDB605CCC92}"/>
              </a:ext>
              <a:ext uri="{147F2762-F138-4A5C-976F-8EAC2B608ADB}">
                <a16:predDERef xmlns:a16="http://schemas.microsoft.com/office/drawing/2014/main" pred="{87D429B6-116B-A0F6-C74F-41117A62B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424356"/>
              </p:ext>
            </p:extLst>
          </p:nvPr>
        </p:nvGraphicFramePr>
        <p:xfrm>
          <a:off x="4825132" y="1366029"/>
          <a:ext cx="7367857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77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Vikash Kumar</a:t>
            </a:r>
          </a:p>
          <a:p>
            <a:endParaRPr lang="en-US" dirty="0"/>
          </a:p>
          <a:p>
            <a:r>
              <a:rPr lang="en-US" dirty="0"/>
              <a:t>Vikashk.rawat19@gmail.com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873661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Overview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9985" y="2183442"/>
            <a:ext cx="5972355" cy="3531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 b="1" dirty="0">
                <a:ea typeface="+mn-lt"/>
                <a:cs typeface="+mn-lt"/>
              </a:rPr>
              <a:t>Streaming Services Analysis</a:t>
            </a:r>
            <a:r>
              <a:rPr lang="en-US" sz="2400" dirty="0">
                <a:ea typeface="+mn-lt"/>
                <a:cs typeface="+mn-lt"/>
              </a:rPr>
              <a:t>" is a comprehensive study that aims to analyze the engagement with users. The project's primary objective is to provide insights into the functionality and performance of our streaming platform.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000467" cy="1646555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Goals and Objectives</a:t>
            </a:r>
            <a:endParaRPr lang="en-US" b="1" u="sng"/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User Experience Evaluation</a:t>
            </a:r>
            <a:r>
              <a:rPr lang="en-US" sz="2400" cap="none" dirty="0">
                <a:ea typeface="+mn-lt"/>
                <a:cs typeface="+mn-lt"/>
              </a:rPr>
              <a:t>: </a:t>
            </a:r>
            <a:r>
              <a:rPr lang="en-US" sz="2400" dirty="0">
                <a:ea typeface="+mn-lt"/>
                <a:cs typeface="+mn-lt"/>
              </a:rPr>
              <a:t>Assess the user interface</a:t>
            </a:r>
            <a:r>
              <a:rPr lang="en-US" sz="2400" cap="none" dirty="0">
                <a:ea typeface="+mn-lt"/>
                <a:cs typeface="+mn-lt"/>
              </a:rPr>
              <a:t>, </a:t>
            </a:r>
            <a:r>
              <a:rPr lang="en-US" sz="2400" dirty="0">
                <a:ea typeface="+mn-lt"/>
                <a:cs typeface="+mn-lt"/>
              </a:rPr>
              <a:t>navigation</a:t>
            </a:r>
            <a:r>
              <a:rPr lang="en-US" sz="2400" cap="none" dirty="0">
                <a:ea typeface="+mn-lt"/>
                <a:cs typeface="+mn-lt"/>
              </a:rPr>
              <a:t>,</a:t>
            </a:r>
            <a:r>
              <a:rPr lang="en-US" sz="2400" dirty="0">
                <a:ea typeface="+mn-lt"/>
                <a:cs typeface="+mn-lt"/>
              </a:rPr>
              <a:t> and overall user experience </a:t>
            </a:r>
            <a:r>
              <a:rPr lang="en-US" sz="2400" cap="none" dirty="0">
                <a:ea typeface="+mn-lt"/>
                <a:cs typeface="+mn-lt"/>
              </a:rPr>
              <a:t>of</a:t>
            </a:r>
            <a:r>
              <a:rPr lang="en-US" sz="2400" dirty="0">
                <a:ea typeface="+mn-lt"/>
                <a:cs typeface="+mn-lt"/>
              </a:rPr>
              <a:t> each platform.</a:t>
            </a:r>
            <a:endParaRPr lang="en-US" sz="2400" cap="none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Content Analysis</a:t>
            </a:r>
            <a:r>
              <a:rPr lang="en-US" sz="2400" cap="none" dirty="0">
                <a:ea typeface="+mn-lt"/>
                <a:cs typeface="+mn-lt"/>
              </a:rPr>
              <a:t>: </a:t>
            </a:r>
            <a:r>
              <a:rPr lang="en-US" sz="2400" dirty="0">
                <a:ea typeface="+mn-lt"/>
                <a:cs typeface="+mn-lt"/>
              </a:rPr>
              <a:t>Examine the quality, diversity, and availability </a:t>
            </a:r>
            <a:r>
              <a:rPr lang="en-US" sz="2400" cap="none" dirty="0">
                <a:ea typeface="+mn-lt"/>
                <a:cs typeface="+mn-lt"/>
              </a:rPr>
              <a:t>of </a:t>
            </a:r>
            <a:r>
              <a:rPr lang="en-US" sz="2400" dirty="0">
                <a:ea typeface="+mn-lt"/>
                <a:cs typeface="+mn-lt"/>
              </a:rPr>
              <a:t>content </a:t>
            </a:r>
            <a:r>
              <a:rPr lang="en-US" sz="2400" cap="none" dirty="0">
                <a:ea typeface="+mn-lt"/>
                <a:cs typeface="+mn-lt"/>
              </a:rPr>
              <a:t>on </a:t>
            </a:r>
            <a:r>
              <a:rPr lang="en-US" sz="2400" dirty="0">
                <a:ea typeface="+mn-lt"/>
                <a:cs typeface="+mn-lt"/>
              </a:rPr>
              <a:t>each streaming service.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Technical Performance Evaluation</a:t>
            </a:r>
            <a:r>
              <a:rPr lang="en-US" sz="2400" cap="none" dirty="0">
                <a:ea typeface="+mn-lt"/>
                <a:cs typeface="+mn-lt"/>
              </a:rPr>
              <a:t>: </a:t>
            </a:r>
            <a:r>
              <a:rPr lang="en-US" sz="2400" dirty="0">
                <a:ea typeface="+mn-lt"/>
                <a:cs typeface="+mn-lt"/>
              </a:rPr>
              <a:t>Investigate the technical aspects </a:t>
            </a:r>
            <a:r>
              <a:rPr lang="en-US" sz="2400" cap="none" dirty="0">
                <a:ea typeface="+mn-lt"/>
                <a:cs typeface="+mn-lt"/>
              </a:rPr>
              <a:t>of </a:t>
            </a:r>
            <a:r>
              <a:rPr lang="en-US" sz="2400" dirty="0">
                <a:ea typeface="+mn-lt"/>
                <a:cs typeface="+mn-lt"/>
              </a:rPr>
              <a:t>each platform, including streaming quality, buffering, and loading times.</a:t>
            </a:r>
            <a:endParaRPr lang="en-US" sz="240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cap="non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26" y="520489"/>
            <a:ext cx="8935527" cy="536344"/>
          </a:xfrm>
        </p:spPr>
        <p:txBody>
          <a:bodyPr>
            <a:no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Monthly revenue based on different subscription plans</a:t>
            </a:r>
            <a:endParaRPr lang="en-US" sz="2400" u="sng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5CA6F76-2CF7-E3CB-494C-329B44C6F14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85579885"/>
              </p:ext>
            </p:extLst>
          </p:nvPr>
        </p:nvGraphicFramePr>
        <p:xfrm>
          <a:off x="359434" y="1279585"/>
          <a:ext cx="5385997" cy="17424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2907">
                  <a:extLst>
                    <a:ext uri="{9D8B030D-6E8A-4147-A177-3AD203B41FA5}">
                      <a16:colId xmlns:a16="http://schemas.microsoft.com/office/drawing/2014/main" val="1301560239"/>
                    </a:ext>
                  </a:extLst>
                </a:gridCol>
                <a:gridCol w="3043090">
                  <a:extLst>
                    <a:ext uri="{9D8B030D-6E8A-4147-A177-3AD203B41FA5}">
                      <a16:colId xmlns:a16="http://schemas.microsoft.com/office/drawing/2014/main" val="2301581246"/>
                    </a:ext>
                  </a:extLst>
                </a:gridCol>
              </a:tblGrid>
              <a:tr h="34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Monthly Prices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Total Revenue per Tier</a:t>
                      </a:r>
                      <a:endParaRPr lang="en-US" sz="1400" b="1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07456"/>
                  </a:ext>
                </a:extLst>
              </a:tr>
              <a:tr h="34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7.99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2580</a:t>
                      </a:r>
                      <a:endParaRPr lang="en-US" sz="1400"/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93454"/>
                  </a:ext>
                </a:extLst>
              </a:tr>
              <a:tr h="34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11.99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4136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A7D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155345"/>
                  </a:ext>
                </a:extLst>
              </a:tr>
              <a:tr h="34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15.99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5308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71816"/>
                  </a:ext>
                </a:extLst>
              </a:tr>
              <a:tr h="34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12026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6049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3582A4A-3655-4B80-0663-7D03097D0D63}"/>
              </a:ext>
              <a:ext uri="{147F2762-F138-4A5C-976F-8EAC2B608ADB}">
                <a16:predDERef xmlns:a16="http://schemas.microsoft.com/office/drawing/2014/main" pred="{63B6367A-7AB8-492E-B399-13DEFB4C3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707261"/>
              </p:ext>
            </p:extLst>
          </p:nvPr>
        </p:nvGraphicFramePr>
        <p:xfrm>
          <a:off x="2592777" y="3226818"/>
          <a:ext cx="8554527" cy="3620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5B1AD5-C3C7-EDBE-DCB4-A9C0B2097D65}"/>
              </a:ext>
            </a:extLst>
          </p:cNvPr>
          <p:cNvSpPr txBox="1"/>
          <p:nvPr/>
        </p:nvSpPr>
        <p:spPr>
          <a:xfrm>
            <a:off x="2193985" y="-5751"/>
            <a:ext cx="7113916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900" b="1" u="sng" cap="all"/>
              <a:t>Subscription &amp; Revenue Analysis</a:t>
            </a:r>
            <a:r>
              <a:rPr lang="en-US" sz="2900"/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1153" y="311344"/>
            <a:ext cx="7695651" cy="3972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 noProof="1">
                <a:ea typeface="+mn-lt"/>
                <a:cs typeface="+mn-lt"/>
              </a:rPr>
              <a:t>Distribution of users across different price tiers</a:t>
            </a:r>
            <a:endParaRPr lang="en-US" sz="2400" b="1" u="sng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8A45D27-08E6-B74E-3C26-C1811DA969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801064961"/>
              </p:ext>
            </p:extLst>
          </p:nvPr>
        </p:nvGraphicFramePr>
        <p:xfrm>
          <a:off x="301924" y="948905"/>
          <a:ext cx="4571759" cy="22851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407284292"/>
                    </a:ext>
                  </a:extLst>
                </a:gridCol>
                <a:gridCol w="2857259">
                  <a:extLst>
                    <a:ext uri="{9D8B030D-6E8A-4147-A177-3AD203B41FA5}">
                      <a16:colId xmlns:a16="http://schemas.microsoft.com/office/drawing/2014/main" val="3326724758"/>
                    </a:ext>
                  </a:extLst>
                </a:gridCol>
              </a:tblGrid>
              <a:tr h="457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Monthly Sub Prices</a:t>
                      </a:r>
                      <a:endParaRPr lang="en-US" sz="1400" b="1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Monthly Subscriptions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24182"/>
                  </a:ext>
                </a:extLst>
              </a:tr>
              <a:tr h="457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7.99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323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02885"/>
                  </a:ext>
                </a:extLst>
              </a:tr>
              <a:tr h="457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15.99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332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DB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61797"/>
                  </a:ext>
                </a:extLst>
              </a:tr>
              <a:tr h="457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11.99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345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37002"/>
                  </a:ext>
                </a:extLst>
              </a:tr>
              <a:tr h="457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59037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3B6367A-7AB8-492E-B399-13DEFB4C3FF1}"/>
              </a:ext>
              <a:ext uri="{147F2762-F138-4A5C-976F-8EAC2B608ADB}">
                <a16:predDERef xmlns:a16="http://schemas.microsoft.com/office/drawing/2014/main" pred="{2E000288-8E29-420F-A4A3-95D349924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478533"/>
              </p:ext>
            </p:extLst>
          </p:nvPr>
        </p:nvGraphicFramePr>
        <p:xfrm>
          <a:off x="5063976" y="2088402"/>
          <a:ext cx="7019565" cy="460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3F5B-4F10-4A10-9D84-82526052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80F3-2AC5-3845-40DD-7F9713DB13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3644" y="872060"/>
            <a:ext cx="4287668" cy="536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u="sng" dirty="0">
                <a:ea typeface="+mn-lt"/>
                <a:cs typeface="+mn-lt"/>
              </a:rPr>
              <a:t>Average watch hours per user</a:t>
            </a:r>
            <a:endParaRPr lang="en-US" sz="2400" b="1" u="sn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F3AF7E-FFDB-4CCE-31CF-CD8CA4B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31" y="146678"/>
            <a:ext cx="5183037" cy="37819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a typeface="+mj-lt"/>
                <a:cs typeface="+mj-lt"/>
              </a:rPr>
              <a:t>User Engagement Metrics</a:t>
            </a:r>
            <a:endParaRPr lang="en-US" b="1" u="sn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2556C8-EFA3-0B8B-385E-E9E7E3BE6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59928"/>
              </p:ext>
            </p:extLst>
          </p:nvPr>
        </p:nvGraphicFramePr>
        <p:xfrm>
          <a:off x="276045" y="3278001"/>
          <a:ext cx="4881398" cy="5372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732">
                  <a:extLst>
                    <a:ext uri="{9D8B030D-6E8A-4147-A177-3AD203B41FA5}">
                      <a16:colId xmlns:a16="http://schemas.microsoft.com/office/drawing/2014/main" val="791460148"/>
                    </a:ext>
                  </a:extLst>
                </a:gridCol>
                <a:gridCol w="2557666">
                  <a:extLst>
                    <a:ext uri="{9D8B030D-6E8A-4147-A177-3AD203B41FA5}">
                      <a16:colId xmlns:a16="http://schemas.microsoft.com/office/drawing/2014/main" val="13055617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Total No.  of  Movies Watched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Total No. Of Series Watched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11218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515897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99746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15165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AAF7591-8C40-9E97-E29C-22CF8A891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48205"/>
              </p:ext>
            </p:extLst>
          </p:nvPr>
        </p:nvGraphicFramePr>
        <p:xfrm>
          <a:off x="250765" y="1452077"/>
          <a:ext cx="4860972" cy="5372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7945">
                  <a:extLst>
                    <a:ext uri="{9D8B030D-6E8A-4147-A177-3AD203B41FA5}">
                      <a16:colId xmlns:a16="http://schemas.microsoft.com/office/drawing/2014/main" val="2579983772"/>
                    </a:ext>
                  </a:extLst>
                </a:gridCol>
                <a:gridCol w="2633027">
                  <a:extLst>
                    <a:ext uri="{9D8B030D-6E8A-4147-A177-3AD203B41FA5}">
                      <a16:colId xmlns:a16="http://schemas.microsoft.com/office/drawing/2014/main" val="3962463416"/>
                    </a:ext>
                  </a:extLst>
                </a:gridCol>
              </a:tblGrid>
              <a:tr h="251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User</a:t>
                      </a:r>
                      <a:endParaRPr lang="en-US" sz="1400" b="1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Average of Watch Hours</a:t>
                      </a:r>
                      <a:endParaRPr lang="en-US" sz="1400" b="1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12231"/>
                  </a:ext>
                </a:extLst>
              </a:tr>
              <a:tr h="251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254.516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69076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26B9916-B8AD-3EC3-1495-C4EE2BE90E7F}"/>
              </a:ext>
            </a:extLst>
          </p:cNvPr>
          <p:cNvSpPr txBox="1"/>
          <p:nvPr/>
        </p:nvSpPr>
        <p:spPr>
          <a:xfrm>
            <a:off x="123645" y="2438401"/>
            <a:ext cx="52017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ea typeface="+mn-lt"/>
                <a:cs typeface="+mn-lt"/>
              </a:rPr>
              <a:t>Total movies vs. series watched per user</a:t>
            </a:r>
            <a:endParaRPr lang="en-US" b="1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843D32DC-9882-E2FD-1239-C28329193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007643"/>
              </p:ext>
            </p:extLst>
          </p:nvPr>
        </p:nvGraphicFramePr>
        <p:xfrm>
          <a:off x="128588" y="3929242"/>
          <a:ext cx="10463660" cy="264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42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ABF-5C4D-BAA6-0D7A-5A6D8519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4" y="163842"/>
            <a:ext cx="8134711" cy="66631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Impact of recommended content on engagement</a:t>
            </a:r>
            <a:endParaRPr lang="en-US" sz="2400" b="1" u="sng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CBEB6C-D99A-EBE9-2A00-15F910F24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13611"/>
              </p:ext>
            </p:extLst>
          </p:nvPr>
        </p:nvGraphicFramePr>
        <p:xfrm>
          <a:off x="761999" y="1222075"/>
          <a:ext cx="8767417" cy="9728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9117">
                  <a:extLst>
                    <a:ext uri="{9D8B030D-6E8A-4147-A177-3AD203B41FA5}">
                      <a16:colId xmlns:a16="http://schemas.microsoft.com/office/drawing/2014/main" val="2354097384"/>
                    </a:ext>
                  </a:extLst>
                </a:gridCol>
                <a:gridCol w="2706222">
                  <a:extLst>
                    <a:ext uri="{9D8B030D-6E8A-4147-A177-3AD203B41FA5}">
                      <a16:colId xmlns:a16="http://schemas.microsoft.com/office/drawing/2014/main" val="2143030810"/>
                    </a:ext>
                  </a:extLst>
                </a:gridCol>
                <a:gridCol w="2632078">
                  <a:extLst>
                    <a:ext uri="{9D8B030D-6E8A-4147-A177-3AD203B41FA5}">
                      <a16:colId xmlns:a16="http://schemas.microsoft.com/office/drawing/2014/main" val="1146732482"/>
                    </a:ext>
                  </a:extLst>
                </a:gridCol>
              </a:tblGrid>
              <a:tr h="486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Sum of Recommended Content Count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Sum of Total Movies Watched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Sum of Total Series Watched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33040"/>
                  </a:ext>
                </a:extLst>
              </a:tr>
              <a:tr h="486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51482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515897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99746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1204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0A7480-44D4-9595-E809-450AA7A79DB7}"/>
              </a:ext>
              <a:ext uri="{147F2762-F138-4A5C-976F-8EAC2B608ADB}">
                <a16:predDERef xmlns:a16="http://schemas.microsoft.com/office/drawing/2014/main" pred="{843D32DC-9882-E2FD-1239-C28329193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365365"/>
              </p:ext>
            </p:extLst>
          </p:nvPr>
        </p:nvGraphicFramePr>
        <p:xfrm>
          <a:off x="174506" y="2388619"/>
          <a:ext cx="11680165" cy="3370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627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72F-84C2-5B87-987C-D6110DD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9" y="2903"/>
            <a:ext cx="9208696" cy="852648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Demographic &amp; Behavioral Insights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A40C8-36F5-F736-0532-1CF3FB38FEBF}"/>
              </a:ext>
            </a:extLst>
          </p:cNvPr>
          <p:cNvSpPr txBox="1"/>
          <p:nvPr/>
        </p:nvSpPr>
        <p:spPr>
          <a:xfrm>
            <a:off x="238664" y="1101306"/>
            <a:ext cx="655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/>
              <a:t>Preferred genres by age group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B4321A-1156-72AC-8B38-98AB164F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21609"/>
              </p:ext>
            </p:extLst>
          </p:nvPr>
        </p:nvGraphicFramePr>
        <p:xfrm>
          <a:off x="345056" y="1739660"/>
          <a:ext cx="10593543" cy="37720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4512">
                  <a:extLst>
                    <a:ext uri="{9D8B030D-6E8A-4147-A177-3AD203B41FA5}">
                      <a16:colId xmlns:a16="http://schemas.microsoft.com/office/drawing/2014/main" val="1514595641"/>
                    </a:ext>
                  </a:extLst>
                </a:gridCol>
                <a:gridCol w="1460004">
                  <a:extLst>
                    <a:ext uri="{9D8B030D-6E8A-4147-A177-3AD203B41FA5}">
                      <a16:colId xmlns:a16="http://schemas.microsoft.com/office/drawing/2014/main" val="2574748905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606496582"/>
                    </a:ext>
                  </a:extLst>
                </a:gridCol>
                <a:gridCol w="1185859">
                  <a:extLst>
                    <a:ext uri="{9D8B030D-6E8A-4147-A177-3AD203B41FA5}">
                      <a16:colId xmlns:a16="http://schemas.microsoft.com/office/drawing/2014/main" val="1217873009"/>
                    </a:ext>
                  </a:extLst>
                </a:gridCol>
                <a:gridCol w="867546">
                  <a:extLst>
                    <a:ext uri="{9D8B030D-6E8A-4147-A177-3AD203B41FA5}">
                      <a16:colId xmlns:a16="http://schemas.microsoft.com/office/drawing/2014/main" val="4020030727"/>
                    </a:ext>
                  </a:extLst>
                </a:gridCol>
                <a:gridCol w="697933">
                  <a:extLst>
                    <a:ext uri="{9D8B030D-6E8A-4147-A177-3AD203B41FA5}">
                      <a16:colId xmlns:a16="http://schemas.microsoft.com/office/drawing/2014/main" val="221654713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8369018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49957390"/>
                    </a:ext>
                  </a:extLst>
                </a:gridCol>
                <a:gridCol w="1695902">
                  <a:extLst>
                    <a:ext uri="{9D8B030D-6E8A-4147-A177-3AD203B41FA5}">
                      <a16:colId xmlns:a16="http://schemas.microsoft.com/office/drawing/2014/main" val="1637458464"/>
                    </a:ext>
                  </a:extLst>
                </a:gridCol>
              </a:tblGrid>
              <a:tr h="432214">
                <a:tc>
                  <a:txBody>
                    <a:bodyPr/>
                    <a:lstStyle/>
                    <a:p>
                      <a:pPr algn="ctr" fontAlgn="b"/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Favorite Genre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20115"/>
                  </a:ext>
                </a:extLst>
              </a:tr>
              <a:tr h="746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AgeGroup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Action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Comedy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Documentary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Drama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Horror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Romance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Sci-Fi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4680"/>
                  </a:ext>
                </a:extLst>
              </a:tr>
              <a:tr h="43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18-24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180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88493"/>
                  </a:ext>
                </a:extLst>
              </a:tr>
              <a:tr h="43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25-34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5C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5D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23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973244"/>
                  </a:ext>
                </a:extLst>
              </a:tr>
              <a:tr h="43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55+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ACD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3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205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8759"/>
                  </a:ext>
                </a:extLst>
              </a:tr>
              <a:tr h="43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35-44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86C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5D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5EC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BD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BC6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7CF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207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20577"/>
                  </a:ext>
                </a:extLst>
              </a:tr>
              <a:tr h="43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45-54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2E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5EC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3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36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208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49630"/>
                  </a:ext>
                </a:extLst>
              </a:tr>
              <a:tr h="432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150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146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130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157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146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129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17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56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18B5-90B3-2D85-065D-5C7005FF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24" y="178220"/>
            <a:ext cx="5187352" cy="608809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+mj-lt"/>
                <a:cs typeface="+mj-lt"/>
              </a:rPr>
              <a:t>Device usage trends</a:t>
            </a:r>
            <a:endParaRPr lang="en-US" sz="2400" b="1" u="sn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24F2C2-078C-F68A-CB52-E72FF0969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63683"/>
              </p:ext>
            </p:extLst>
          </p:nvPr>
        </p:nvGraphicFramePr>
        <p:xfrm>
          <a:off x="546339" y="1063924"/>
          <a:ext cx="4998381" cy="27279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1625">
                  <a:extLst>
                    <a:ext uri="{9D8B030D-6E8A-4147-A177-3AD203B41FA5}">
                      <a16:colId xmlns:a16="http://schemas.microsoft.com/office/drawing/2014/main" val="601293058"/>
                    </a:ext>
                  </a:extLst>
                </a:gridCol>
                <a:gridCol w="2736756">
                  <a:extLst>
                    <a:ext uri="{9D8B030D-6E8A-4147-A177-3AD203B41FA5}">
                      <a16:colId xmlns:a16="http://schemas.microsoft.com/office/drawing/2014/main" val="3165296381"/>
                    </a:ext>
                  </a:extLst>
                </a:gridCol>
              </a:tblGrid>
              <a:tr h="38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Devices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Count of Devices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14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98572"/>
                  </a:ext>
                </a:extLst>
              </a:tr>
              <a:tr h="38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Desktop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189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A97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08826"/>
                  </a:ext>
                </a:extLst>
              </a:tr>
              <a:tr h="38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Laptop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178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06170"/>
                  </a:ext>
                </a:extLst>
              </a:tr>
              <a:tr h="38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Smart TV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209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42473"/>
                  </a:ext>
                </a:extLst>
              </a:tr>
              <a:tr h="38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209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63718"/>
                  </a:ext>
                </a:extLst>
              </a:tr>
              <a:tr h="38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Tablet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Aptos Narrow"/>
                        </a:rPr>
                        <a:t>215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8823"/>
                  </a:ext>
                </a:extLst>
              </a:tr>
              <a:tr h="38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Grand Total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Aptos Narrow"/>
                        </a:rPr>
                        <a:t>1000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31289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C12063-BA9F-9B82-7676-8F5B75786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632699"/>
              </p:ext>
            </p:extLst>
          </p:nvPr>
        </p:nvGraphicFramePr>
        <p:xfrm>
          <a:off x="4832589" y="3234727"/>
          <a:ext cx="6806600" cy="3834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7224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Streaming Services Analysis</vt:lpstr>
      <vt:lpstr>Project Overview </vt:lpstr>
      <vt:lpstr>Goals and Objectives </vt:lpstr>
      <vt:lpstr>Monthly revenue based on different subscription plans</vt:lpstr>
      <vt:lpstr>PowerPoint Presentation</vt:lpstr>
      <vt:lpstr>User Engagement Metrics</vt:lpstr>
      <vt:lpstr>Impact of recommended content on engagement</vt:lpstr>
      <vt:lpstr>Demographic &amp; Behavioral Insights</vt:lpstr>
      <vt:lpstr>Device usage trends</vt:lpstr>
      <vt:lpstr>Peak watch time trends</vt:lpstr>
      <vt:lpstr>Retention &amp; Loyalty</vt:lpstr>
      <vt:lpstr>Frequency of logins and content downloads</vt:lpstr>
      <vt:lpstr>Preferred payment methods by region</vt:lpstr>
      <vt:lpstr>Subscription trends by country</vt:lpstr>
      <vt:lpstr>Language preferences and their correlation with engagement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600</cp:revision>
  <dcterms:created xsi:type="dcterms:W3CDTF">2025-03-05T20:52:57Z</dcterms:created>
  <dcterms:modified xsi:type="dcterms:W3CDTF">2025-03-06T00:16:12Z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