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6.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7.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8.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9.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10.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5.jpg" ContentType="image/jpg"/>
  <Override PartName="/ppt/media/image6.jpg" ContentType="image/jpg"/>
  <Override PartName="/ppt/media/image7.jpg" ContentType="image/jpg"/>
  <Override PartName="/ppt/media/image8.jpg" ContentType="image/jpg"/>
  <Override PartName="/ppt/media/image13.jpg" ContentType="image/jpg"/>
  <Override PartName="/ppt/media/image17.jpg" ContentType="image/jpg"/>
  <Override PartName="/ppt/media/image18.jpg" ContentType="image/jpg"/>
  <Override PartName="/ppt/notesSlides/notesSlide3.xml" ContentType="application/vnd.openxmlformats-officedocument.presentationml.notesSlide+xml"/>
  <Override PartName="/ppt/media/image22.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media/image30.jpg" ContentType="image/jpg"/>
  <Override PartName="/ppt/media/image31.jpg" ContentType="image/jpg"/>
  <Override PartName="/ppt/media/image32.jpg" ContentType="image/jpg"/>
  <Override PartName="/ppt/media/image33.jpg" ContentType="image/jpg"/>
  <Override PartName="/ppt/media/image34.jpg" ContentType="image/jpg"/>
  <Override PartName="/ppt/media/image36.jpg" ContentType="image/jpg"/>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84" r:id="rId4"/>
    <p:sldMasterId id="2147483690" r:id="rId5"/>
    <p:sldMasterId id="2147483696" r:id="rId6"/>
    <p:sldMasterId id="2147483702" r:id="rId7"/>
    <p:sldMasterId id="2147483708" r:id="rId8"/>
    <p:sldMasterId id="2147483714" r:id="rId9"/>
    <p:sldMasterId id="2147483720" r:id="rId10"/>
    <p:sldMasterId id="2147483726" r:id="rId11"/>
  </p:sldMasterIdLst>
  <p:notesMasterIdLst>
    <p:notesMasterId r:id="rId74"/>
  </p:notesMasterIdLst>
  <p:sldIdLst>
    <p:sldId id="256" r:id="rId12"/>
    <p:sldId id="313" r:id="rId13"/>
    <p:sldId id="315" r:id="rId14"/>
    <p:sldId id="316" r:id="rId15"/>
    <p:sldId id="317" r:id="rId16"/>
    <p:sldId id="318" r:id="rId17"/>
    <p:sldId id="319" r:id="rId18"/>
    <p:sldId id="353" r:id="rId19"/>
    <p:sldId id="360" r:id="rId20"/>
    <p:sldId id="365" r:id="rId21"/>
    <p:sldId id="355" r:id="rId22"/>
    <p:sldId id="356" r:id="rId23"/>
    <p:sldId id="357" r:id="rId24"/>
    <p:sldId id="364" r:id="rId25"/>
    <p:sldId id="320" r:id="rId26"/>
    <p:sldId id="321" r:id="rId27"/>
    <p:sldId id="322" r:id="rId28"/>
    <p:sldId id="323" r:id="rId29"/>
    <p:sldId id="324" r:id="rId30"/>
    <p:sldId id="325" r:id="rId31"/>
    <p:sldId id="326" r:id="rId32"/>
    <p:sldId id="327" r:id="rId33"/>
    <p:sldId id="328" r:id="rId34"/>
    <p:sldId id="329" r:id="rId35"/>
    <p:sldId id="361" r:id="rId36"/>
    <p:sldId id="362" r:id="rId37"/>
    <p:sldId id="363" r:id="rId38"/>
    <p:sldId id="330" r:id="rId39"/>
    <p:sldId id="331" r:id="rId40"/>
    <p:sldId id="366" r:id="rId41"/>
    <p:sldId id="332" r:id="rId42"/>
    <p:sldId id="333" r:id="rId43"/>
    <p:sldId id="334" r:id="rId44"/>
    <p:sldId id="367" r:id="rId45"/>
    <p:sldId id="368" r:id="rId46"/>
    <p:sldId id="369" r:id="rId47"/>
    <p:sldId id="370" r:id="rId48"/>
    <p:sldId id="371" r:id="rId49"/>
    <p:sldId id="372" r:id="rId50"/>
    <p:sldId id="373" r:id="rId51"/>
    <p:sldId id="374" r:id="rId52"/>
    <p:sldId id="375" r:id="rId53"/>
    <p:sldId id="376" r:id="rId54"/>
    <p:sldId id="377" r:id="rId55"/>
    <p:sldId id="335" r:id="rId56"/>
    <p:sldId id="336" r:id="rId57"/>
    <p:sldId id="337" r:id="rId58"/>
    <p:sldId id="338" r:id="rId59"/>
    <p:sldId id="340" r:id="rId60"/>
    <p:sldId id="341" r:id="rId61"/>
    <p:sldId id="342" r:id="rId62"/>
    <p:sldId id="343" r:id="rId63"/>
    <p:sldId id="344" r:id="rId64"/>
    <p:sldId id="345" r:id="rId65"/>
    <p:sldId id="346" r:id="rId66"/>
    <p:sldId id="347" r:id="rId67"/>
    <p:sldId id="348" r:id="rId68"/>
    <p:sldId id="349" r:id="rId69"/>
    <p:sldId id="350" r:id="rId70"/>
    <p:sldId id="351" r:id="rId71"/>
    <p:sldId id="352" r:id="rId72"/>
    <p:sldId id="29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5332" autoAdjust="0"/>
  </p:normalViewPr>
  <p:slideViewPr>
    <p:cSldViewPr>
      <p:cViewPr varScale="1">
        <p:scale>
          <a:sx n="83" d="100"/>
          <a:sy n="83" d="100"/>
        </p:scale>
        <p:origin x="141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5.xml"/><Relationship Id="rId21" Type="http://schemas.openxmlformats.org/officeDocument/2006/relationships/slide" Target="slides/slide10.xml"/><Relationship Id="rId42" Type="http://schemas.openxmlformats.org/officeDocument/2006/relationships/slide" Target="slides/slide31.xml"/><Relationship Id="rId47" Type="http://schemas.openxmlformats.org/officeDocument/2006/relationships/slide" Target="slides/slide36.xml"/><Relationship Id="rId63" Type="http://schemas.openxmlformats.org/officeDocument/2006/relationships/slide" Target="slides/slide52.xml"/><Relationship Id="rId68" Type="http://schemas.openxmlformats.org/officeDocument/2006/relationships/slide" Target="slides/slide57.xml"/><Relationship Id="rId16" Type="http://schemas.openxmlformats.org/officeDocument/2006/relationships/slide" Target="slides/slide5.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0.xml"/><Relationship Id="rId19" Type="http://schemas.openxmlformats.org/officeDocument/2006/relationships/slide" Target="slides/slide8.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slide" Target="slides/slide58.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slide" Target="slides/slide61.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slide" Target="slides/slide5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10" Type="http://schemas.openxmlformats.org/officeDocument/2006/relationships/slideMaster" Target="slideMasters/slideMaster10.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slide" Target="slides/slide62.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2.xml"/><Relationship Id="rId18" Type="http://schemas.openxmlformats.org/officeDocument/2006/relationships/slide" Target="slides/slide7.xml"/><Relationship Id="rId39" Type="http://schemas.openxmlformats.org/officeDocument/2006/relationships/slide" Target="slides/slide28.xml"/><Relationship Id="rId34" Type="http://schemas.openxmlformats.org/officeDocument/2006/relationships/slide" Target="slides/slide23.xml"/><Relationship Id="rId50" Type="http://schemas.openxmlformats.org/officeDocument/2006/relationships/slide" Target="slides/slide39.xml"/><Relationship Id="rId55" Type="http://schemas.openxmlformats.org/officeDocument/2006/relationships/slide" Target="slides/slide44.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0.xml"/><Relationship Id="rId2" Type="http://schemas.openxmlformats.org/officeDocument/2006/relationships/slideMaster" Target="slideMasters/slideMaster2.xml"/><Relationship Id="rId2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0D474A3-9BFD-4BAD-8561-D7E029C70522}" type="datetimeFigureOut">
              <a:rPr lang="en-US" smtClean="0"/>
              <a:t>9/22/2025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2F6AA1-FB17-4FE6-A263-7BC8876E4BCB}" type="slidenum">
              <a:rPr lang="en-US" smtClean="0"/>
              <a:t>‹#›</a:t>
            </a:fld>
            <a:endParaRPr lang="en-US"/>
          </a:p>
        </p:txBody>
      </p:sp>
    </p:spTree>
    <p:extLst>
      <p:ext uri="{BB962C8B-B14F-4D97-AF65-F5344CB8AC3E}">
        <p14:creationId xmlns:p14="http://schemas.microsoft.com/office/powerpoint/2010/main" val="857265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F6AA1-FB17-4FE6-A263-7BC8876E4BCB}" type="slidenum">
              <a:rPr lang="en-US" smtClean="0"/>
              <a:t>1</a:t>
            </a:fld>
            <a:endParaRPr lang="en-US"/>
          </a:p>
        </p:txBody>
      </p:sp>
    </p:spTree>
    <p:extLst>
      <p:ext uri="{BB962C8B-B14F-4D97-AF65-F5344CB8AC3E}">
        <p14:creationId xmlns:p14="http://schemas.microsoft.com/office/powerpoint/2010/main" val="150236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86DF17-0224-4F77-8190-317FF74C7ACA}" type="slidenum">
              <a:rPr lang="en-US" smtClean="0"/>
              <a:pPr>
                <a:spcBef>
                  <a:spcPct val="0"/>
                </a:spcBef>
              </a:pPr>
              <a:t>2</a:t>
            </a:fld>
            <a:endParaRPr lang="en-US"/>
          </a:p>
        </p:txBody>
      </p:sp>
      <p:sp>
        <p:nvSpPr>
          <p:cNvPr id="92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GB" dirty="0"/>
              <a:t>Change to 9</a:t>
            </a:r>
            <a:r>
              <a:rPr lang="en-GB" baseline="30000" dirty="0"/>
              <a:t>th</a:t>
            </a:r>
            <a:r>
              <a:rPr lang="en-GB" dirty="0"/>
              <a:t> Edition and change title to Exploring Strategy. Update </a:t>
            </a:r>
            <a:r>
              <a:rPr lang="en-GB" dirty="0" smtClean="0"/>
              <a:t>design. https://www.youtube.com/watch?v=st_5cvHPWrc</a:t>
            </a:r>
            <a:endParaRPr lang="en-GB" dirty="0"/>
          </a:p>
        </p:txBody>
      </p:sp>
    </p:spTree>
    <p:extLst>
      <p:ext uri="{BB962C8B-B14F-4D97-AF65-F5344CB8AC3E}">
        <p14:creationId xmlns:p14="http://schemas.microsoft.com/office/powerpoint/2010/main" val="182877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Cognitive factors are those characteristics of a person that affect the way they learn and perform. Examples of these cognitive functions are things like </a:t>
            </a:r>
            <a:r>
              <a:rPr lang="en-US" sz="1200" b="1" i="0" kern="1200" dirty="0" smtClean="0">
                <a:solidFill>
                  <a:schemeClr val="tx1"/>
                </a:solidFill>
                <a:effectLst/>
                <a:latin typeface="+mn-lt"/>
                <a:ea typeface="+mn-ea"/>
                <a:cs typeface="+mn-cs"/>
              </a:rPr>
              <a:t>memory, attention, and reasoning</a:t>
            </a:r>
            <a:endParaRPr lang="en-US" dirty="0"/>
          </a:p>
        </p:txBody>
      </p:sp>
      <p:sp>
        <p:nvSpPr>
          <p:cNvPr id="4" name="Slide Number Placeholder 3"/>
          <p:cNvSpPr>
            <a:spLocks noGrp="1"/>
          </p:cNvSpPr>
          <p:nvPr>
            <p:ph type="sldNum" sz="quarter" idx="10"/>
          </p:nvPr>
        </p:nvSpPr>
        <p:spPr/>
        <p:txBody>
          <a:bodyPr/>
          <a:lstStyle/>
          <a:p>
            <a:fld id="{6D2F6AA1-FB17-4FE6-A263-7BC8876E4BCB}" type="slidenum">
              <a:rPr lang="en-US" smtClean="0"/>
              <a:t>33</a:t>
            </a:fld>
            <a:endParaRPr lang="en-US"/>
          </a:p>
        </p:txBody>
      </p:sp>
    </p:spTree>
    <p:extLst>
      <p:ext uri="{BB962C8B-B14F-4D97-AF65-F5344CB8AC3E}">
        <p14:creationId xmlns:p14="http://schemas.microsoft.com/office/powerpoint/2010/main" val="2977532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smtClean="0"/>
              <a:t>Preparation</a:t>
            </a:r>
            <a:r>
              <a:rPr lang="en-US" dirty="0" smtClean="0"/>
              <a:t>: The first stage involves prep work and idea generation. This step involves a creative brief and includes things like researching a brand, the target audience, or gathering inspirations from other sources. If you’re a writer, you’re reading other works in the same area. If you’re a musician, you’re listening to other pieces of music that inspires you. The same applies for the creative class of graphic designers and digital artists.</a:t>
            </a:r>
          </a:p>
          <a:p>
            <a:endParaRPr lang="en-US" dirty="0" smtClean="0"/>
          </a:p>
          <a:p>
            <a:pPr marL="171450" indent="-171450">
              <a:buFont typeface="Arial" panose="020B0604020202020204" pitchFamily="34" charset="0"/>
              <a:buChar char="•"/>
            </a:pPr>
            <a:r>
              <a:rPr lang="en-US" b="1" dirty="0" smtClean="0"/>
              <a:t>Incubation:</a:t>
            </a:r>
            <a:r>
              <a:rPr lang="en-US" dirty="0" smtClean="0"/>
              <a:t> This step is where the “magic” happens for most creatives. After we absorb all the information from the Preparation phase, the next step is to let the ideas marinate in our subconscious. This is when you step away from the problem and do something else; that could be grabbing lunch, going for a run, watching TV, taking a shower, doing laundry, or getting a good night’s rest.</a:t>
            </a:r>
            <a:r>
              <a:rPr lang="en-US" sz="1200" b="0" i="0" kern="1200" dirty="0" smtClean="0">
                <a:solidFill>
                  <a:schemeClr val="tx1"/>
                </a:solidFill>
                <a:effectLst/>
                <a:latin typeface="+mn-lt"/>
                <a:ea typeface="+mn-ea"/>
                <a:cs typeface="+mn-cs"/>
              </a:rPr>
              <a:t> During this time, your story or song or problem is incubating in the back of your mind.</a:t>
            </a:r>
          </a:p>
          <a:p>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Illumination / insight: </a:t>
            </a:r>
            <a:r>
              <a:rPr lang="en-US" sz="1200" b="0" i="0" kern="1200" dirty="0" smtClean="0">
                <a:solidFill>
                  <a:schemeClr val="tx1"/>
                </a:solidFill>
                <a:effectLst/>
                <a:latin typeface="+mn-lt"/>
                <a:ea typeface="+mn-ea"/>
                <a:cs typeface="+mn-cs"/>
              </a:rPr>
              <a:t>This is the lightbulb moment - the “Aha!” moment, The “Eureka!” - the moment when the perfect idea hits you like a bolt of lightning. As a mentor of mine once said, the best ideas come when two unrelated ideas bounce around in your brain for a while and collide together to create something amazing. When this moment hits, a person might rush to their sketchbook or keyboard to jot it down before it escapes them.</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Evaluation: </a:t>
            </a:r>
            <a:r>
              <a:rPr lang="en-US" sz="1200" b="0" i="0" kern="1200" dirty="0" smtClean="0">
                <a:solidFill>
                  <a:schemeClr val="tx1"/>
                </a:solidFill>
                <a:effectLst/>
                <a:latin typeface="+mn-lt"/>
                <a:ea typeface="+mn-ea"/>
                <a:cs typeface="+mn-cs"/>
              </a:rPr>
              <a:t>This is the hard part, where you look at all the ideas before you and narrow it down to which ones work and which ones don’t. This is usually the phase when client feedback comes into the mix and you, your team and the client weigh different options and decide what works for the problem at hand.</a:t>
            </a:r>
          </a:p>
          <a:p>
            <a:pPr marL="0" indent="0">
              <a:buFont typeface="Arial" panose="020B0604020202020204" pitchFamily="34" charset="0"/>
              <a:buNone/>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smtClean="0">
                <a:solidFill>
                  <a:schemeClr val="tx1"/>
                </a:solidFill>
                <a:effectLst/>
                <a:latin typeface="+mn-lt"/>
                <a:ea typeface="+mn-ea"/>
                <a:cs typeface="+mn-cs"/>
              </a:rPr>
              <a:t>Elaboration / Implementation: </a:t>
            </a:r>
            <a:r>
              <a:rPr lang="en-US" sz="1200" b="0" i="0" kern="1200" dirty="0" smtClean="0">
                <a:solidFill>
                  <a:schemeClr val="tx1"/>
                </a:solidFill>
                <a:effectLst/>
                <a:latin typeface="+mn-lt"/>
                <a:ea typeface="+mn-ea"/>
                <a:cs typeface="+mn-cs"/>
              </a:rPr>
              <a:t>You’ve done the work, you’ve narrowed it down, you’ve decided on a direction, now go! This is the part where the final product gets produced, where things like skill, experience, knowledge, and hours of work come in to play. This is the writer’s final draft, the artist’s finished piece, the musician’s live performance. The satisfaction of a job well done after this stage makes all the hours of hard work worth it.</a:t>
            </a: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D2F6AA1-FB17-4FE6-A263-7BC8876E4BCB}" type="slidenum">
              <a:rPr lang="en-US" smtClean="0"/>
              <a:t>50</a:t>
            </a:fld>
            <a:endParaRPr lang="en-US"/>
          </a:p>
        </p:txBody>
      </p:sp>
    </p:spTree>
    <p:extLst>
      <p:ext uri="{BB962C8B-B14F-4D97-AF65-F5344CB8AC3E}">
        <p14:creationId xmlns:p14="http://schemas.microsoft.com/office/powerpoint/2010/main" val="2231895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2F6AA1-FB17-4FE6-A263-7BC8876E4BCB}" type="slidenum">
              <a:rPr lang="en-US" smtClean="0"/>
              <a:t>51</a:t>
            </a:fld>
            <a:endParaRPr lang="en-US"/>
          </a:p>
        </p:txBody>
      </p:sp>
    </p:spTree>
    <p:extLst>
      <p:ext uri="{BB962C8B-B14F-4D97-AF65-F5344CB8AC3E}">
        <p14:creationId xmlns:p14="http://schemas.microsoft.com/office/powerpoint/2010/main" val="3994400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519681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E34A2C5-126B-43AF-8AF8-6F50B64CE9C0}" type="datetime1">
              <a:rPr lang="en-US" smtClean="0"/>
              <a:t>9/22/2025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0E6283-E2A2-437C-B124-EAF9846374D4}" type="datetime1">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DE75B-2BB0-4316-A44E-F142AC92C610}" type="datetime1">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BF2D0E28-82A6-421C-A2C4-242BBED37655}"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80140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09C962DA-CB36-456A-A773-052E7127360C}"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062074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4448C1DC-E1E2-44E0-9D17-367414ADB419}"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122630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5AB1C9DC-9594-40B1-BEC1-176822EF82BD}"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742854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B399E383-F75A-4975-8A8B-1497D2F29E6A}"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691361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4BB4AE10-D09A-465B-B50A-167DED3544AD}"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7178662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FCD7129B-227E-4379-9A79-C30E2CD8B7CB}"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4862407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F0E799B-EEBE-4438-A429-E4DBA0CD6B89}"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53326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C31BEE3-9D9B-4A05-88E7-B122EB6509C5}" type="datetime1">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CCEDB98-7626-4423-AF13-7A26839D1015}"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42556564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731D827D-9F01-448E-95DC-53547AE57603}"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426830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B72F25BE-3995-4E07-8EA5-BC8409414CCC}"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885415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E6EDE9B5-92AA-442F-B825-A37987080AEE}"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179427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AB57265F-B04D-4E33-A7AC-4C2414730140}"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5468723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0238116A-D96E-418D-8120-CBE8FAA8F057}"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298910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4B3DCA0A-3135-4534-A18B-3D5DE5CCF38D}"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6129658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342E3CD-E8B4-4867-80D9-02E3CF3C48B8}"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685879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664F29E0-9F4B-4FA5-ACB5-BC556BB482EA}"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440380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4DE16E20-725C-4F49-B8FA-E3CED678FA88}"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517676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4156EC2-307C-40CB-A8C6-D258D8EB9986}" type="datetime1">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DAFA61DC-7889-470B-A9D9-CF516B1065AF}"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41362401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D18EBE4-82C0-4EEF-B2B8-237DE532B5CA}"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0221134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07DD51D1-8E01-468C-8222-4EFF0F454288}"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898709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C7C8D3B9-8F3F-4224-814A-A3C97A246F32}"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6228059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CDCF0F35-2E6F-451B-B61F-B361CEAA0E52}"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4274473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57580941-B54E-4F67-8F4A-282CDAD3D037}"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9187402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DAA1E163-109A-4F74-B27F-6BCC4A1351A3}"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16412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6D9DF85C-7058-4CE2-A6FF-48AEB456BF3C}"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2631338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20C554FD-154A-4558-83F1-DA06FA0A9202}"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9917403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5A0E5E75-F27D-4465-A2A8-7F496E7A30C3}"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43809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32FCCDE-F000-45D9-9C85-D3C2AE76C133}" type="datetime1">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65F0D0AE-FE7B-4621-90B6-6B69FC689B0D}"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3586017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DD4816B0-F29D-4246-A06B-47D59DB64127}"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2925948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1623BBF2-38D2-4D0A-8585-41585E99162A}"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7413622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865236C7-AAF4-4638-980F-75094BDDA4C3}"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8515172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424EF835-FD9C-4893-A0EF-1271C8004DEF}"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6302803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30EE1878-2FFB-4A28-B7B0-6EA2BA6A79C9}"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5500186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07ABD35E-542A-4004-BF4C-FEA2E4563E7E}"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9823272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9ED844BC-4D77-4C8F-9BFC-95A0D477C523}"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6472256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7F3F917D-7A53-440B-8443-D5E6E80552A8}"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338732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2F39FE3F-8527-4DE7-AB0B-B895326357F5}"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22888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653FFFA-36CC-4773-94CD-98236CD96C9A}" type="datetime1">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F69B4BC3-156C-4B44-8465-1B4DDDAB204A}"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8208739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0758D183-DDE7-4522-8B9B-94A19B4E81D5}"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7838117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0A2692D2-5F2A-40B9-933C-50720B723F2D}"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1906725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CAE81AA3-1C3C-471A-8355-321C92330EA4}"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61911615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7E95EBF7-F4B9-4DB7-B860-70D91699146E}"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616147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F28A1E43-AF08-4364-B3FB-4BC8D9E50F65}"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8699869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A3971378-D892-41F6-B9EF-A622A8894202}"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4846615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5539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9B01A424-B95D-40EB-8294-0F655EF562F6}"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9906987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C0C15AE3-A3D8-4F84-AC26-C7541D27AFBB}"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24219318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sz="half" idx="2"/>
          </p:nvPr>
        </p:nvSpPr>
        <p:spPr>
          <a:xfrm>
            <a:off x="457200" y="1577340"/>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20A04714-E28B-4E21-824C-55BC8ED8A0CF}" type="datetime1">
              <a:rPr lang="en-US" sz="1350" smtClean="0">
                <a:solidFill>
                  <a:prstClr val="black">
                    <a:tint val="75000"/>
                  </a:prstClr>
                </a:solidFill>
              </a:rPr>
              <a:t>9/22/2025</a:t>
            </a:fld>
            <a:endParaRPr lang="en-US" sz="1350">
              <a:solidFill>
                <a:prstClr val="black">
                  <a:tint val="75000"/>
                </a:prstClr>
              </a:solidFill>
            </a:endParaRP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696650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5BF961D-34C3-4FAB-8FC1-1B54C3A8FE67}" type="datetime1">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415498"/>
          </a:xfrm>
        </p:spPr>
        <p:txBody>
          <a:bodyPr lIns="0" tIns="0" rIns="0" bIns="0"/>
          <a:lstStyle>
            <a:lvl1pPr>
              <a:defRPr sz="2700" b="1" i="0">
                <a:solidFill>
                  <a:srgbClr val="C00000"/>
                </a:solidFill>
                <a:latin typeface="Caladea"/>
                <a:cs typeface="Calade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08AC94EE-4744-4331-88DB-18ADCD040728}" type="datetime1">
              <a:rPr lang="en-US" sz="1350" smtClean="0">
                <a:solidFill>
                  <a:prstClr val="black">
                    <a:tint val="75000"/>
                  </a:prstClr>
                </a:solidFill>
              </a:rPr>
              <a:t>9/22/2025</a:t>
            </a:fld>
            <a:endParaRPr lang="en-US" sz="1350">
              <a:solidFill>
                <a:prstClr val="black">
                  <a:tint val="75000"/>
                </a:prstClr>
              </a:solidFill>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59445354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pPr defTabSz="685800"/>
            <a:fld id="{AD2817C9-7720-48B4-B0D8-D678DAD2FE87}" type="datetime1">
              <a:rPr lang="en-US" sz="1350" smtClean="0">
                <a:solidFill>
                  <a:prstClr val="black">
                    <a:tint val="75000"/>
                  </a:prstClr>
                </a:solidFill>
              </a:rPr>
              <a:t>9/22/2025</a:t>
            </a:fld>
            <a:endParaRPr lang="en-US" sz="1350">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818840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31B72-9E88-4EC7-AB9E-742E52C63BC1}" type="datetime1">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2A0F8BB-4031-416F-B08B-DFA69A19FF92}" type="datetime1">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3C4496A7-34A1-4954-A037-E4519C05E06B}" type="datetime1">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54.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theme" Target="../theme/theme10.xml"/><Relationship Id="rId5" Type="http://schemas.openxmlformats.org/officeDocument/2006/relationships/slideLayout" Target="../slideLayouts/slideLayout56.xml"/><Relationship Id="rId4" Type="http://schemas.openxmlformats.org/officeDocument/2006/relationships/slideLayout" Target="../slideLayouts/slideLayout55.xml"/></Relationships>
</file>

<file path=ppt/slideMasters/_rels/slideMaster11.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11.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4.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5.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6.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theme" Target="../theme/theme7.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theme" Target="../theme/theme8.xml"/><Relationship Id="rId5" Type="http://schemas.openxmlformats.org/officeDocument/2006/relationships/slideLayout" Target="../slideLayouts/slideLayout46.xml"/><Relationship Id="rId4" Type="http://schemas.openxmlformats.org/officeDocument/2006/relationships/slideLayout" Target="../slideLayouts/slideLayout45.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theme" Target="../theme/theme9.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B8600CA-F5C8-4E75-B5F2-DB1C4ADD9C9D}" type="datetime1">
              <a:rPr lang="en-US" smtClean="0"/>
              <a:t>9/22/2025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5757720A-49DE-4876-BA99-6217E937EED3}"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29332500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DDD71820-6888-43BE-A77B-37EA3EB186C1}"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794459246"/>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0BF833CB-340E-4BC2-B926-BBEFD86018DF}"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9374385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C4162F81-416C-43FF-A0A3-623CD3FFAA90}"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85932563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6CFEC77D-E070-4B81-9001-CB9D6DF07381}"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22876171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9D5C4E8D-50CF-4327-A324-6A03A05D0786}"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29594200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7A4F532D-9F87-4D8A-8141-F8B2F27E2CF0}"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187614404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E11BA92F-A502-43E2-A4D0-A952938A5B2A}"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4200278802"/>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56C115E9-A484-4E0A-9B70-60A680BD401B}"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66415955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16292" y="-11480"/>
            <a:ext cx="7511415" cy="553998"/>
          </a:xfrm>
          <a:prstGeom prst="rect">
            <a:avLst/>
          </a:prstGeom>
        </p:spPr>
        <p:txBody>
          <a:bodyPr wrap="square" lIns="0" tIns="0" rIns="0" bIns="0">
            <a:spAutoFit/>
          </a:bodyPr>
          <a:lstStyle>
            <a:lvl1pPr>
              <a:defRPr sz="3600" b="1" i="0">
                <a:solidFill>
                  <a:srgbClr val="C00000"/>
                </a:solidFill>
                <a:latin typeface="Caladea"/>
                <a:cs typeface="Caladea"/>
              </a:defRPr>
            </a:lvl1pPr>
          </a:lstStyle>
          <a:p>
            <a:endParaRPr/>
          </a:p>
        </p:txBody>
      </p:sp>
      <p:sp>
        <p:nvSpPr>
          <p:cNvPr id="3" name="Holder 3"/>
          <p:cNvSpPr>
            <a:spLocks noGrp="1"/>
          </p:cNvSpPr>
          <p:nvPr>
            <p:ph type="body" idx="1"/>
          </p:nvPr>
        </p:nvSpPr>
        <p:spPr>
          <a:xfrm>
            <a:off x="135179" y="1087883"/>
            <a:ext cx="8873642"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1"/>
            <a:ext cx="2926080" cy="207749"/>
          </a:xfrm>
          <a:prstGeom prst="rect">
            <a:avLst/>
          </a:prstGeom>
        </p:spPr>
        <p:txBody>
          <a:bodyPr wrap="square" lIns="0" tIns="0" rIns="0" bIns="0">
            <a:spAutoFit/>
          </a:bodyPr>
          <a:lstStyle>
            <a:lvl1pPr algn="ctr">
              <a:defRPr>
                <a:solidFill>
                  <a:schemeClr val="tx1">
                    <a:tint val="75000"/>
                  </a:schemeClr>
                </a:solidFill>
              </a:defRPr>
            </a:lvl1pPr>
          </a:lstStyle>
          <a:p>
            <a:pPr defTabSz="685800"/>
            <a:endParaRPr lang="en-US" sz="1350">
              <a:solidFill>
                <a:prstClr val="black">
                  <a:tint val="75000"/>
                </a:prstClr>
              </a:solidFill>
            </a:endParaRPr>
          </a:p>
        </p:txBody>
      </p:sp>
      <p:sp>
        <p:nvSpPr>
          <p:cNvPr id="5" name="Holder 5"/>
          <p:cNvSpPr>
            <a:spLocks noGrp="1"/>
          </p:cNvSpPr>
          <p:nvPr>
            <p:ph type="dt" sz="half" idx="6"/>
          </p:nvPr>
        </p:nvSpPr>
        <p:spPr>
          <a:xfrm>
            <a:off x="457200" y="6377941"/>
            <a:ext cx="2103120" cy="207749"/>
          </a:xfrm>
          <a:prstGeom prst="rect">
            <a:avLst/>
          </a:prstGeom>
        </p:spPr>
        <p:txBody>
          <a:bodyPr wrap="square" lIns="0" tIns="0" rIns="0" bIns="0">
            <a:spAutoFit/>
          </a:bodyPr>
          <a:lstStyle>
            <a:lvl1pPr algn="l">
              <a:defRPr>
                <a:solidFill>
                  <a:schemeClr val="tx1">
                    <a:tint val="75000"/>
                  </a:schemeClr>
                </a:solidFill>
              </a:defRPr>
            </a:lvl1pPr>
          </a:lstStyle>
          <a:p>
            <a:pPr defTabSz="685800"/>
            <a:fld id="{D3D443E4-6034-4071-9CD5-99811109790B}" type="datetime1">
              <a:rPr lang="en-US" sz="1350" smtClean="0">
                <a:solidFill>
                  <a:prstClr val="black">
                    <a:tint val="75000"/>
                  </a:prstClr>
                </a:solidFill>
              </a:rPr>
              <a:t>9/22/2025</a:t>
            </a:fld>
            <a:endParaRPr lang="en-US" sz="1350">
              <a:solidFill>
                <a:prstClr val="black">
                  <a:tint val="75000"/>
                </a:prstClr>
              </a:solidFill>
            </a:endParaRPr>
          </a:p>
        </p:txBody>
      </p:sp>
      <p:sp>
        <p:nvSpPr>
          <p:cNvPr id="6" name="Holder 6"/>
          <p:cNvSpPr>
            <a:spLocks noGrp="1"/>
          </p:cNvSpPr>
          <p:nvPr>
            <p:ph type="sldNum" sz="quarter" idx="7"/>
          </p:nvPr>
        </p:nvSpPr>
        <p:spPr>
          <a:xfrm>
            <a:off x="6583680" y="6377941"/>
            <a:ext cx="2103120" cy="207749"/>
          </a:xfrm>
          <a:prstGeom prst="rect">
            <a:avLst/>
          </a:prstGeom>
        </p:spPr>
        <p:txBody>
          <a:bodyPr wrap="square" lIns="0" tIns="0" rIns="0" bIns="0">
            <a:spAutoFit/>
          </a:bodyPr>
          <a:lstStyle>
            <a:lvl1pPr algn="r">
              <a:defRPr>
                <a:solidFill>
                  <a:schemeClr val="tx1">
                    <a:tint val="75000"/>
                  </a:schemeClr>
                </a:solidFill>
              </a:defRPr>
            </a:lvl1pPr>
          </a:lstStyle>
          <a:p>
            <a:pPr defTabSz="685800"/>
            <a:fld id="{B6F15528-21DE-4FAA-801E-634DDDAF4B2B}" type="slidenum">
              <a:rPr lang="en-US" sz="1350" smtClean="0">
                <a:solidFill>
                  <a:prstClr val="black">
                    <a:tint val="75000"/>
                  </a:prstClr>
                </a:solidFill>
              </a:rPr>
              <a:pPr defTabSz="685800"/>
              <a:t>‹#›</a:t>
            </a:fld>
            <a:endParaRPr lang="en-US" sz="1350">
              <a:solidFill>
                <a:prstClr val="black">
                  <a:tint val="75000"/>
                </a:prstClr>
              </a:solidFill>
            </a:endParaRPr>
          </a:p>
        </p:txBody>
      </p:sp>
    </p:spTree>
    <p:extLst>
      <p:ext uri="{BB962C8B-B14F-4D97-AF65-F5344CB8AC3E}">
        <p14:creationId xmlns:p14="http://schemas.microsoft.com/office/powerpoint/2010/main" val="353539413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3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61.xml"/><Relationship Id="rId6" Type="http://schemas.openxmlformats.org/officeDocument/2006/relationships/image" Target="../media/image25.jpg"/><Relationship Id="rId5" Type="http://schemas.openxmlformats.org/officeDocument/2006/relationships/image" Target="../media/image24.jpg"/><Relationship Id="rId4" Type="http://schemas.openxmlformats.org/officeDocument/2006/relationships/image" Target="../media/image23.jpg"/></Relationships>
</file>

<file path=ppt/slides/_rels/slide35.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58.xml"/><Relationship Id="rId5" Type="http://schemas.openxmlformats.org/officeDocument/2006/relationships/image" Target="../media/image29.jpg"/><Relationship Id="rId4" Type="http://schemas.openxmlformats.org/officeDocument/2006/relationships/image" Target="../media/image2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4.xml.rels><?xml version="1.0" encoding="UTF-8" standalone="yes"?>
<Relationships xmlns="http://schemas.openxmlformats.org/package/2006/relationships"><Relationship Id="rId8" Type="http://schemas.openxmlformats.org/officeDocument/2006/relationships/image" Target="../media/image36.jpg"/><Relationship Id="rId3" Type="http://schemas.openxmlformats.org/officeDocument/2006/relationships/image" Target="../media/image31.jpg"/><Relationship Id="rId7" Type="http://schemas.openxmlformats.org/officeDocument/2006/relationships/image" Target="../media/image35.png"/><Relationship Id="rId2" Type="http://schemas.openxmlformats.org/officeDocument/2006/relationships/image" Target="../media/image30.jpg"/><Relationship Id="rId1" Type="http://schemas.openxmlformats.org/officeDocument/2006/relationships/slideLayout" Target="../slideLayouts/slideLayout61.xml"/><Relationship Id="rId6" Type="http://schemas.openxmlformats.org/officeDocument/2006/relationships/image" Target="../media/image34.jpg"/><Relationship Id="rId5" Type="http://schemas.openxmlformats.org/officeDocument/2006/relationships/image" Target="../media/image33.jpg"/><Relationship Id="rId4" Type="http://schemas.openxmlformats.org/officeDocument/2006/relationships/image" Target="../media/image32.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cid/3287383400_217756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3000"/>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667000"/>
            <a:ext cx="7851648" cy="1828800"/>
          </a:xfrm>
        </p:spPr>
        <p:txBody>
          <a:bodyPr>
            <a:normAutofit fontScale="90000"/>
          </a:bodyPr>
          <a:lstStyle/>
          <a:p>
            <a:pPr algn="ctr"/>
            <a:r>
              <a:rPr lang="en-US" dirty="0">
                <a:ln>
                  <a:solidFill>
                    <a:schemeClr val="bg1">
                      <a:alpha val="82000"/>
                    </a:schemeClr>
                  </a:solidFill>
                </a:ln>
                <a:solidFill>
                  <a:srgbClr val="FF0000"/>
                </a:solidFill>
                <a:latin typeface="Arial Black" pitchFamily="34" charset="0"/>
              </a:rPr>
              <a:t>Entrepreneurship and Small Business Management</a:t>
            </a:r>
          </a:p>
        </p:txBody>
      </p:sp>
      <p:sp>
        <p:nvSpPr>
          <p:cNvPr id="3" name="Subtitle 2"/>
          <p:cNvSpPr>
            <a:spLocks noGrp="1"/>
          </p:cNvSpPr>
          <p:nvPr>
            <p:ph type="subTitle" idx="1"/>
          </p:nvPr>
        </p:nvSpPr>
        <p:spPr>
          <a:xfrm>
            <a:off x="228600" y="5943600"/>
            <a:ext cx="5340096" cy="561536"/>
          </a:xfrm>
        </p:spPr>
        <p:txBody>
          <a:bodyPr>
            <a:noAutofit/>
          </a:bodyPr>
          <a:lstStyle/>
          <a:p>
            <a:r>
              <a:rPr lang="en-US" sz="2800" b="1" dirty="0">
                <a:solidFill>
                  <a:schemeClr val="bg1"/>
                </a:solidFill>
              </a:rPr>
              <a:t>Dr. </a:t>
            </a:r>
            <a:r>
              <a:rPr lang="en-US" sz="2800" b="1" dirty="0" smtClean="0">
                <a:solidFill>
                  <a:schemeClr val="bg1"/>
                </a:solidFill>
              </a:rPr>
              <a:t>Eranga Jayasekara</a:t>
            </a:r>
            <a:endParaRPr lang="en-US" sz="2800" b="1" dirty="0">
              <a:solidFill>
                <a:schemeClr val="bg1"/>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1988270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793" y="980084"/>
            <a:ext cx="5396008" cy="470802"/>
          </a:xfrm>
          <a:prstGeom prst="rect">
            <a:avLst/>
          </a:prstGeom>
        </p:spPr>
        <p:txBody>
          <a:bodyPr vert="horz" wrap="square" lIns="0" tIns="9049" rIns="0" bIns="0" rtlCol="0">
            <a:spAutoFit/>
          </a:bodyPr>
          <a:lstStyle/>
          <a:p>
            <a:pPr marL="9525">
              <a:spcBef>
                <a:spcPts val="71"/>
              </a:spcBef>
            </a:pPr>
            <a:r>
              <a:rPr sz="3000" spc="-4" dirty="0"/>
              <a:t>The </a:t>
            </a:r>
            <a:r>
              <a:rPr sz="3000" spc="-15" dirty="0"/>
              <a:t>window </a:t>
            </a:r>
            <a:r>
              <a:rPr sz="3000" spc="-4" dirty="0"/>
              <a:t>of</a:t>
            </a:r>
            <a:r>
              <a:rPr sz="3000" spc="-49" dirty="0"/>
              <a:t> </a:t>
            </a:r>
            <a:r>
              <a:rPr sz="3000" spc="-4" dirty="0"/>
              <a:t>Opportunity</a:t>
            </a:r>
            <a:endParaRPr sz="3000" dirty="0"/>
          </a:p>
        </p:txBody>
      </p:sp>
      <p:sp>
        <p:nvSpPr>
          <p:cNvPr id="3" name="object 3"/>
          <p:cNvSpPr txBox="1"/>
          <p:nvPr/>
        </p:nvSpPr>
        <p:spPr>
          <a:xfrm>
            <a:off x="316231" y="3961258"/>
            <a:ext cx="8527256" cy="2697533"/>
          </a:xfrm>
          <a:prstGeom prst="rect">
            <a:avLst/>
          </a:prstGeom>
        </p:spPr>
        <p:txBody>
          <a:bodyPr vert="horz" wrap="square" lIns="0" tIns="9525" rIns="0" bIns="0" rtlCol="0">
            <a:spAutoFit/>
          </a:bodyPr>
          <a:lstStyle/>
          <a:p>
            <a:pPr marL="266700" marR="775811" indent="-257175" defTabSz="685800">
              <a:spcBef>
                <a:spcPts val="75"/>
              </a:spcBef>
              <a:buFont typeface="Arial"/>
              <a:buChar char="•"/>
              <a:tabLst>
                <a:tab pos="266224" algn="l"/>
                <a:tab pos="266700" algn="l"/>
              </a:tabLst>
            </a:pPr>
            <a:r>
              <a:rPr sz="2400" b="1" spc="-86" dirty="0">
                <a:solidFill>
                  <a:prstClr val="black"/>
                </a:solidFill>
                <a:latin typeface="Arial"/>
                <a:cs typeface="Arial"/>
              </a:rPr>
              <a:t>For </a:t>
            </a:r>
            <a:r>
              <a:rPr sz="2400" b="1" spc="-68" dirty="0">
                <a:solidFill>
                  <a:prstClr val="black"/>
                </a:solidFill>
                <a:latin typeface="Arial"/>
                <a:cs typeface="Arial"/>
              </a:rPr>
              <a:t>an </a:t>
            </a:r>
            <a:r>
              <a:rPr sz="2400" b="1" spc="-83" dirty="0">
                <a:solidFill>
                  <a:prstClr val="black"/>
                </a:solidFill>
                <a:latin typeface="Arial"/>
                <a:cs typeface="Arial"/>
              </a:rPr>
              <a:t>entrepreneur </a:t>
            </a:r>
            <a:r>
              <a:rPr sz="2400" b="1" spc="-127" dirty="0">
                <a:solidFill>
                  <a:prstClr val="black"/>
                </a:solidFill>
                <a:latin typeface="Arial"/>
                <a:cs typeface="Arial"/>
              </a:rPr>
              <a:t>to </a:t>
            </a:r>
            <a:r>
              <a:rPr sz="2400" b="1" spc="-75" dirty="0">
                <a:solidFill>
                  <a:prstClr val="black"/>
                </a:solidFill>
                <a:latin typeface="Arial"/>
                <a:cs typeface="Arial"/>
              </a:rPr>
              <a:t>capitalize </a:t>
            </a:r>
            <a:r>
              <a:rPr sz="2400" b="1" spc="-131" dirty="0">
                <a:solidFill>
                  <a:prstClr val="black"/>
                </a:solidFill>
                <a:latin typeface="Arial"/>
                <a:cs typeface="Arial"/>
              </a:rPr>
              <a:t>on </a:t>
            </a:r>
            <a:r>
              <a:rPr sz="2400" b="1" spc="-68" dirty="0">
                <a:solidFill>
                  <a:prstClr val="black"/>
                </a:solidFill>
                <a:latin typeface="Arial"/>
                <a:cs typeface="Arial"/>
              </a:rPr>
              <a:t>an </a:t>
            </a:r>
            <a:r>
              <a:rPr sz="2400" b="1" spc="-120" dirty="0">
                <a:solidFill>
                  <a:prstClr val="black"/>
                </a:solidFill>
                <a:latin typeface="Arial"/>
                <a:cs typeface="Arial"/>
              </a:rPr>
              <a:t>opportunity, </a:t>
            </a:r>
            <a:r>
              <a:rPr sz="2400" b="1" spc="-124" dirty="0">
                <a:solidFill>
                  <a:prstClr val="black"/>
                </a:solidFill>
                <a:latin typeface="Arial"/>
                <a:cs typeface="Arial"/>
              </a:rPr>
              <a:t>its </a:t>
            </a:r>
            <a:r>
              <a:rPr sz="2400" b="1" spc="-124" dirty="0">
                <a:solidFill>
                  <a:srgbClr val="0000FF"/>
                </a:solidFill>
                <a:latin typeface="Arial"/>
                <a:cs typeface="Arial"/>
              </a:rPr>
              <a:t> </a:t>
            </a:r>
            <a:r>
              <a:rPr sz="2400" b="1" spc="-4" dirty="0">
                <a:solidFill>
                  <a:srgbClr val="0000FF"/>
                </a:solidFill>
                <a:latin typeface="Arial"/>
                <a:cs typeface="Arial"/>
              </a:rPr>
              <a:t>WINDOW </a:t>
            </a:r>
            <a:r>
              <a:rPr sz="2400" b="1" spc="8" dirty="0">
                <a:solidFill>
                  <a:srgbClr val="0000FF"/>
                </a:solidFill>
                <a:latin typeface="Arial"/>
                <a:cs typeface="Arial"/>
              </a:rPr>
              <a:t>OF </a:t>
            </a:r>
            <a:r>
              <a:rPr sz="2400" b="1" dirty="0">
                <a:solidFill>
                  <a:srgbClr val="0000FF"/>
                </a:solidFill>
                <a:latin typeface="Arial"/>
                <a:cs typeface="Arial"/>
              </a:rPr>
              <a:t>OPPORTUNITY </a:t>
            </a:r>
            <a:r>
              <a:rPr sz="2400" b="1" spc="-120" dirty="0">
                <a:solidFill>
                  <a:prstClr val="black"/>
                </a:solidFill>
                <a:latin typeface="Arial"/>
                <a:cs typeface="Arial"/>
              </a:rPr>
              <a:t>must </a:t>
            </a:r>
            <a:r>
              <a:rPr sz="2400" b="1" spc="-68" dirty="0">
                <a:solidFill>
                  <a:prstClr val="black"/>
                </a:solidFill>
                <a:latin typeface="Arial"/>
                <a:cs typeface="Arial"/>
              </a:rPr>
              <a:t>be</a:t>
            </a:r>
            <a:r>
              <a:rPr sz="2400" b="1" spc="-139" dirty="0">
                <a:solidFill>
                  <a:prstClr val="black"/>
                </a:solidFill>
                <a:latin typeface="Arial"/>
                <a:cs typeface="Arial"/>
              </a:rPr>
              <a:t> </a:t>
            </a:r>
            <a:r>
              <a:rPr sz="2400" b="1" spc="-71" dirty="0">
                <a:solidFill>
                  <a:prstClr val="black"/>
                </a:solidFill>
                <a:latin typeface="Arial"/>
                <a:cs typeface="Arial"/>
              </a:rPr>
              <a:t>open.</a:t>
            </a:r>
            <a:endParaRPr sz="2400" dirty="0">
              <a:solidFill>
                <a:prstClr val="black"/>
              </a:solidFill>
              <a:latin typeface="Arial"/>
              <a:cs typeface="Arial"/>
            </a:endParaRPr>
          </a:p>
          <a:p>
            <a:pPr marL="266700" marR="3810" indent="-257175" defTabSz="685800">
              <a:spcBef>
                <a:spcPts val="578"/>
              </a:spcBef>
              <a:buFont typeface="Arial"/>
              <a:buChar char="•"/>
              <a:tabLst>
                <a:tab pos="266224" algn="l"/>
                <a:tab pos="266700" algn="l"/>
              </a:tabLst>
            </a:pPr>
            <a:r>
              <a:rPr sz="2400" b="1" spc="-64" dirty="0">
                <a:solidFill>
                  <a:prstClr val="black"/>
                </a:solidFill>
                <a:latin typeface="Arial"/>
                <a:cs typeface="Arial"/>
              </a:rPr>
              <a:t>It </a:t>
            </a:r>
            <a:r>
              <a:rPr sz="2400" b="1" spc="-120" dirty="0">
                <a:solidFill>
                  <a:prstClr val="black"/>
                </a:solidFill>
                <a:latin typeface="Arial"/>
                <a:cs typeface="Arial"/>
              </a:rPr>
              <a:t>is </a:t>
            </a:r>
            <a:r>
              <a:rPr sz="2400" b="1" spc="-124" dirty="0">
                <a:solidFill>
                  <a:prstClr val="black"/>
                </a:solidFill>
                <a:latin typeface="Arial"/>
                <a:cs typeface="Arial"/>
              </a:rPr>
              <a:t>the </a:t>
            </a:r>
            <a:r>
              <a:rPr sz="2400" b="1" spc="-64" dirty="0">
                <a:solidFill>
                  <a:prstClr val="black"/>
                </a:solidFill>
                <a:latin typeface="Arial"/>
                <a:cs typeface="Arial"/>
              </a:rPr>
              <a:t>time </a:t>
            </a:r>
            <a:r>
              <a:rPr sz="2400" b="1" spc="-105" dirty="0">
                <a:solidFill>
                  <a:prstClr val="black"/>
                </a:solidFill>
                <a:latin typeface="Arial"/>
                <a:cs typeface="Arial"/>
              </a:rPr>
              <a:t>period </a:t>
            </a:r>
            <a:r>
              <a:rPr sz="2400" b="1" spc="-116" dirty="0">
                <a:solidFill>
                  <a:prstClr val="black"/>
                </a:solidFill>
                <a:latin typeface="Arial"/>
                <a:cs typeface="Arial"/>
              </a:rPr>
              <a:t>in </a:t>
            </a:r>
            <a:r>
              <a:rPr sz="2400" b="1" spc="-124" dirty="0">
                <a:solidFill>
                  <a:prstClr val="black"/>
                </a:solidFill>
                <a:latin typeface="Arial"/>
                <a:cs typeface="Arial"/>
              </a:rPr>
              <a:t>which firm </a:t>
            </a:r>
            <a:r>
              <a:rPr sz="2400" b="1" spc="-86" dirty="0">
                <a:solidFill>
                  <a:prstClr val="black"/>
                </a:solidFill>
                <a:latin typeface="Arial"/>
                <a:cs typeface="Arial"/>
              </a:rPr>
              <a:t>can </a:t>
            </a:r>
            <a:r>
              <a:rPr sz="2400" b="1" spc="-94" dirty="0">
                <a:solidFill>
                  <a:prstClr val="black"/>
                </a:solidFill>
                <a:latin typeface="Arial"/>
                <a:cs typeface="Arial"/>
              </a:rPr>
              <a:t>realistically </a:t>
            </a:r>
            <a:r>
              <a:rPr sz="2400" b="1" spc="-79" dirty="0">
                <a:solidFill>
                  <a:prstClr val="black"/>
                </a:solidFill>
                <a:latin typeface="Arial"/>
                <a:cs typeface="Arial"/>
              </a:rPr>
              <a:t>enter </a:t>
            </a:r>
            <a:r>
              <a:rPr sz="2400" b="1" spc="-49" dirty="0">
                <a:solidFill>
                  <a:prstClr val="black"/>
                </a:solidFill>
                <a:latin typeface="Arial"/>
                <a:cs typeface="Arial"/>
              </a:rPr>
              <a:t>a </a:t>
            </a:r>
            <a:r>
              <a:rPr sz="2400" b="1" spc="-71" dirty="0">
                <a:solidFill>
                  <a:prstClr val="black"/>
                </a:solidFill>
                <a:latin typeface="Arial"/>
                <a:cs typeface="Arial"/>
              </a:rPr>
              <a:t>new  </a:t>
            </a:r>
            <a:r>
              <a:rPr sz="2400" b="1" spc="-79" dirty="0">
                <a:solidFill>
                  <a:prstClr val="black"/>
                </a:solidFill>
                <a:latin typeface="Arial"/>
                <a:cs typeface="Arial"/>
              </a:rPr>
              <a:t>market </a:t>
            </a:r>
            <a:r>
              <a:rPr sz="2400" b="1" spc="-71" dirty="0">
                <a:solidFill>
                  <a:prstClr val="black"/>
                </a:solidFill>
                <a:latin typeface="Arial"/>
                <a:cs typeface="Arial"/>
              </a:rPr>
              <a:t>make </a:t>
            </a:r>
            <a:r>
              <a:rPr sz="2400" b="1" spc="-79" dirty="0">
                <a:solidFill>
                  <a:prstClr val="black"/>
                </a:solidFill>
                <a:latin typeface="Arial"/>
                <a:cs typeface="Arial"/>
              </a:rPr>
              <a:t>a </a:t>
            </a:r>
            <a:r>
              <a:rPr sz="2400" b="1" spc="-68" dirty="0">
                <a:solidFill>
                  <a:prstClr val="black"/>
                </a:solidFill>
                <a:latin typeface="Arial"/>
                <a:cs typeface="Arial"/>
              </a:rPr>
              <a:t>reasonable</a:t>
            </a:r>
            <a:r>
              <a:rPr sz="2400" b="1" spc="-23" dirty="0">
                <a:solidFill>
                  <a:prstClr val="black"/>
                </a:solidFill>
                <a:latin typeface="Arial"/>
                <a:cs typeface="Arial"/>
              </a:rPr>
              <a:t> </a:t>
            </a:r>
            <a:r>
              <a:rPr sz="2400" b="1" spc="-109" dirty="0">
                <a:solidFill>
                  <a:prstClr val="black"/>
                </a:solidFill>
                <a:latin typeface="Arial"/>
                <a:cs typeface="Arial"/>
              </a:rPr>
              <a:t>profit</a:t>
            </a:r>
            <a:r>
              <a:rPr sz="2400" b="1" spc="-109" dirty="0" smtClean="0">
                <a:solidFill>
                  <a:prstClr val="black"/>
                </a:solidFill>
                <a:latin typeface="Arial"/>
                <a:cs typeface="Arial"/>
              </a:rPr>
              <a:t>.</a:t>
            </a:r>
            <a:endParaRPr lang="en-US" sz="2400" b="1" spc="-109" dirty="0" smtClean="0">
              <a:solidFill>
                <a:prstClr val="black"/>
              </a:solidFill>
              <a:latin typeface="Arial"/>
              <a:cs typeface="Arial"/>
            </a:endParaRPr>
          </a:p>
          <a:p>
            <a:pPr marL="266700" marR="3810" indent="-257175" defTabSz="685800">
              <a:spcBef>
                <a:spcPts val="578"/>
              </a:spcBef>
              <a:buFont typeface="Arial"/>
              <a:buChar char="•"/>
              <a:tabLst>
                <a:tab pos="266224" algn="l"/>
                <a:tab pos="266700" algn="l"/>
              </a:tabLst>
            </a:pPr>
            <a:r>
              <a:rPr lang="en-US" sz="2400" b="1" spc="-113" dirty="0">
                <a:solidFill>
                  <a:prstClr val="black"/>
                </a:solidFill>
                <a:latin typeface="Arial"/>
                <a:cs typeface="Arial"/>
              </a:rPr>
              <a:t>Entrepreneurs </a:t>
            </a:r>
            <a:r>
              <a:rPr lang="en-US" sz="2400" b="1" spc="-109" dirty="0">
                <a:solidFill>
                  <a:prstClr val="black"/>
                </a:solidFill>
                <a:latin typeface="Arial"/>
                <a:cs typeface="Arial"/>
              </a:rPr>
              <a:t>recognize </a:t>
            </a:r>
            <a:r>
              <a:rPr lang="en-US" sz="2400" b="1" spc="-150" dirty="0">
                <a:solidFill>
                  <a:prstClr val="black"/>
                </a:solidFill>
                <a:latin typeface="Arial"/>
                <a:cs typeface="Arial"/>
              </a:rPr>
              <a:t>opportunities </a:t>
            </a:r>
            <a:r>
              <a:rPr lang="en-US" sz="2400" b="1" spc="-101" dirty="0">
                <a:solidFill>
                  <a:prstClr val="black"/>
                </a:solidFill>
                <a:latin typeface="Arial"/>
                <a:cs typeface="Arial"/>
              </a:rPr>
              <a:t>and  </a:t>
            </a:r>
            <a:r>
              <a:rPr lang="en-US" sz="2400" b="1" spc="-158" dirty="0">
                <a:solidFill>
                  <a:prstClr val="black"/>
                </a:solidFill>
                <a:latin typeface="Arial"/>
                <a:cs typeface="Arial"/>
              </a:rPr>
              <a:t>turn </a:t>
            </a:r>
            <a:r>
              <a:rPr lang="en-US" sz="2400" b="1" spc="-120" dirty="0">
                <a:solidFill>
                  <a:prstClr val="black"/>
                </a:solidFill>
                <a:latin typeface="Arial"/>
                <a:cs typeface="Arial"/>
              </a:rPr>
              <a:t>them </a:t>
            </a:r>
            <a:r>
              <a:rPr lang="en-US" sz="2400" b="1" spc="-165" dirty="0">
                <a:solidFill>
                  <a:prstClr val="black"/>
                </a:solidFill>
                <a:latin typeface="Arial"/>
                <a:cs typeface="Arial"/>
              </a:rPr>
              <a:t>in </a:t>
            </a:r>
            <a:r>
              <a:rPr lang="en-US" sz="2400" b="1" spc="-135" dirty="0">
                <a:solidFill>
                  <a:prstClr val="black"/>
                </a:solidFill>
                <a:latin typeface="Arial"/>
                <a:cs typeface="Arial"/>
              </a:rPr>
              <a:t>to </a:t>
            </a:r>
            <a:r>
              <a:rPr lang="en-US" sz="2400" b="1" spc="-143" dirty="0">
                <a:solidFill>
                  <a:prstClr val="black"/>
                </a:solidFill>
                <a:latin typeface="Arial"/>
                <a:cs typeface="Arial"/>
              </a:rPr>
              <a:t>successful</a:t>
            </a:r>
            <a:r>
              <a:rPr lang="en-US" sz="2400" b="1" spc="143" dirty="0">
                <a:solidFill>
                  <a:prstClr val="black"/>
                </a:solidFill>
                <a:latin typeface="Arial"/>
                <a:cs typeface="Arial"/>
              </a:rPr>
              <a:t> </a:t>
            </a:r>
            <a:r>
              <a:rPr lang="en-US" sz="2400" b="1" spc="-124" dirty="0">
                <a:solidFill>
                  <a:prstClr val="black"/>
                </a:solidFill>
                <a:latin typeface="Arial"/>
                <a:cs typeface="Arial"/>
              </a:rPr>
              <a:t>businesses</a:t>
            </a:r>
            <a:r>
              <a:rPr lang="en-US" sz="2400" b="1" spc="-124" dirty="0" smtClean="0">
                <a:solidFill>
                  <a:prstClr val="black"/>
                </a:solidFill>
                <a:latin typeface="Arial"/>
                <a:cs typeface="Arial"/>
              </a:rPr>
              <a:t>.</a:t>
            </a:r>
            <a:endParaRPr sz="2400" dirty="0">
              <a:solidFill>
                <a:prstClr val="black"/>
              </a:solidFill>
              <a:latin typeface="Arial"/>
              <a:cs typeface="Arial"/>
            </a:endParaRPr>
          </a:p>
          <a:p>
            <a:pPr marR="218599" algn="r" defTabSz="685800">
              <a:spcBef>
                <a:spcPts val="1414"/>
              </a:spcBef>
            </a:pPr>
            <a:endParaRPr sz="900" dirty="0">
              <a:solidFill>
                <a:prstClr val="black"/>
              </a:solidFill>
              <a:latin typeface="Carlito"/>
              <a:cs typeface="Carlito"/>
            </a:endParaRPr>
          </a:p>
        </p:txBody>
      </p:sp>
      <p:sp>
        <p:nvSpPr>
          <p:cNvPr id="4" name="object 4"/>
          <p:cNvSpPr/>
          <p:nvPr/>
        </p:nvSpPr>
        <p:spPr>
          <a:xfrm>
            <a:off x="2971800" y="1559052"/>
            <a:ext cx="2514600" cy="2336292"/>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6" name="Slide Number Placeholder 5"/>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10</a:t>
            </a:fld>
            <a:endParaRPr lang="en-US" sz="1350">
              <a:solidFill>
                <a:prstClr val="black">
                  <a:tint val="75000"/>
                </a:prstClr>
              </a:solidFill>
            </a:endParaRPr>
          </a:p>
        </p:txBody>
      </p:sp>
    </p:spTree>
    <p:extLst>
      <p:ext uri="{BB962C8B-B14F-4D97-AF65-F5344CB8AC3E}">
        <p14:creationId xmlns:p14="http://schemas.microsoft.com/office/powerpoint/2010/main" val="140099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53549" y="1125665"/>
            <a:ext cx="3147251" cy="470802"/>
          </a:xfrm>
          <a:prstGeom prst="rect">
            <a:avLst/>
          </a:prstGeom>
        </p:spPr>
        <p:txBody>
          <a:bodyPr vert="horz" wrap="square" lIns="0" tIns="9049" rIns="0" bIns="0" rtlCol="0">
            <a:spAutoFit/>
          </a:bodyPr>
          <a:lstStyle/>
          <a:p>
            <a:pPr marL="9525">
              <a:spcBef>
                <a:spcPts val="71"/>
              </a:spcBef>
            </a:pPr>
            <a:r>
              <a:rPr sz="3000" spc="-4" dirty="0"/>
              <a:t>Opportunities</a:t>
            </a:r>
            <a:endParaRPr sz="3000" dirty="0"/>
          </a:p>
        </p:txBody>
      </p:sp>
      <p:sp>
        <p:nvSpPr>
          <p:cNvPr id="3" name="object 3"/>
          <p:cNvSpPr txBox="1"/>
          <p:nvPr/>
        </p:nvSpPr>
        <p:spPr>
          <a:xfrm>
            <a:off x="204596" y="2838069"/>
            <a:ext cx="3771900" cy="442429"/>
          </a:xfrm>
          <a:prstGeom prst="rect">
            <a:avLst/>
          </a:prstGeom>
          <a:solidFill>
            <a:srgbClr val="FFFF00"/>
          </a:solidFill>
        </p:spPr>
        <p:txBody>
          <a:bodyPr vert="horz" wrap="square" lIns="0" tIns="26670" rIns="0" bIns="0" rtlCol="0">
            <a:spAutoFit/>
          </a:bodyPr>
          <a:lstStyle/>
          <a:p>
            <a:pPr marL="307181" defTabSz="685800">
              <a:spcBef>
                <a:spcPts val="210"/>
              </a:spcBef>
            </a:pPr>
            <a:r>
              <a:rPr sz="2700" b="1" spc="-124" dirty="0">
                <a:solidFill>
                  <a:prstClr val="black"/>
                </a:solidFill>
                <a:latin typeface="Arial"/>
                <a:cs typeface="Arial"/>
              </a:rPr>
              <a:t>Opportunities </a:t>
            </a:r>
            <a:r>
              <a:rPr sz="2700" b="1" spc="-146" dirty="0">
                <a:solidFill>
                  <a:prstClr val="black"/>
                </a:solidFill>
                <a:latin typeface="Arial"/>
                <a:cs typeface="Arial"/>
              </a:rPr>
              <a:t>for</a:t>
            </a:r>
            <a:r>
              <a:rPr sz="2700" b="1" spc="-49" dirty="0">
                <a:solidFill>
                  <a:prstClr val="black"/>
                </a:solidFill>
                <a:latin typeface="Arial"/>
                <a:cs typeface="Arial"/>
              </a:rPr>
              <a:t> </a:t>
            </a:r>
            <a:r>
              <a:rPr sz="2700" b="1" spc="-150" dirty="0">
                <a:solidFill>
                  <a:prstClr val="black"/>
                </a:solidFill>
                <a:latin typeface="Arial"/>
                <a:cs typeface="Arial"/>
              </a:rPr>
              <a:t>profit</a:t>
            </a:r>
            <a:endParaRPr sz="2700">
              <a:solidFill>
                <a:prstClr val="black"/>
              </a:solidFill>
              <a:latin typeface="Arial"/>
              <a:cs typeface="Arial"/>
            </a:endParaRPr>
          </a:p>
        </p:txBody>
      </p:sp>
      <p:sp>
        <p:nvSpPr>
          <p:cNvPr id="4" name="object 4"/>
          <p:cNvSpPr txBox="1"/>
          <p:nvPr/>
        </p:nvSpPr>
        <p:spPr>
          <a:xfrm>
            <a:off x="4171951" y="2890646"/>
            <a:ext cx="4471511" cy="419826"/>
          </a:xfrm>
          <a:prstGeom prst="rect">
            <a:avLst/>
          </a:prstGeom>
          <a:solidFill>
            <a:srgbClr val="CCFFCC"/>
          </a:solidFill>
        </p:spPr>
        <p:txBody>
          <a:bodyPr vert="horz" wrap="square" lIns="0" tIns="27146" rIns="0" bIns="0" rtlCol="0">
            <a:spAutoFit/>
          </a:bodyPr>
          <a:lstStyle/>
          <a:p>
            <a:pPr marL="69056" defTabSz="685800">
              <a:spcBef>
                <a:spcPts val="214"/>
              </a:spcBef>
            </a:pPr>
            <a:r>
              <a:rPr sz="2550" b="1" spc="-94" dirty="0">
                <a:solidFill>
                  <a:prstClr val="black"/>
                </a:solidFill>
                <a:latin typeface="Arial"/>
                <a:cs typeface="Arial"/>
              </a:rPr>
              <a:t>Entrepreneurial</a:t>
            </a:r>
            <a:r>
              <a:rPr sz="2550" b="1" spc="-86" dirty="0">
                <a:solidFill>
                  <a:prstClr val="black"/>
                </a:solidFill>
                <a:latin typeface="Arial"/>
                <a:cs typeface="Arial"/>
              </a:rPr>
              <a:t> </a:t>
            </a:r>
            <a:r>
              <a:rPr sz="2550" b="1" spc="-120" dirty="0">
                <a:solidFill>
                  <a:prstClr val="black"/>
                </a:solidFill>
                <a:latin typeface="Arial"/>
                <a:cs typeface="Arial"/>
              </a:rPr>
              <a:t>Opportunities</a:t>
            </a:r>
            <a:endParaRPr sz="2550">
              <a:solidFill>
                <a:prstClr val="black"/>
              </a:solidFill>
              <a:latin typeface="Arial"/>
              <a:cs typeface="Arial"/>
            </a:endParaRPr>
          </a:p>
        </p:txBody>
      </p:sp>
      <p:grpSp>
        <p:nvGrpSpPr>
          <p:cNvPr id="5" name="object 5"/>
          <p:cNvGrpSpPr/>
          <p:nvPr/>
        </p:nvGrpSpPr>
        <p:grpSpPr>
          <a:xfrm>
            <a:off x="3242977" y="1949387"/>
            <a:ext cx="617696" cy="715804"/>
            <a:chOff x="4323969" y="1456182"/>
            <a:chExt cx="823594" cy="954405"/>
          </a:xfrm>
        </p:grpSpPr>
        <p:sp>
          <p:nvSpPr>
            <p:cNvPr id="6" name="object 6"/>
            <p:cNvSpPr/>
            <p:nvPr/>
          </p:nvSpPr>
          <p:spPr>
            <a:xfrm>
              <a:off x="4336669" y="1468882"/>
              <a:ext cx="798195" cy="929005"/>
            </a:xfrm>
            <a:custGeom>
              <a:avLst/>
              <a:gdLst/>
              <a:ahLst/>
              <a:cxnLst/>
              <a:rect l="l" t="t" r="r" b="b"/>
              <a:pathLst>
                <a:path w="798195" h="929005">
                  <a:moveTo>
                    <a:pt x="462660" y="0"/>
                  </a:moveTo>
                  <a:lnTo>
                    <a:pt x="167512" y="493140"/>
                  </a:lnTo>
                  <a:lnTo>
                    <a:pt x="0" y="392810"/>
                  </a:lnTo>
                  <a:lnTo>
                    <a:pt x="134619" y="928496"/>
                  </a:lnTo>
                  <a:lnTo>
                    <a:pt x="670178" y="793876"/>
                  </a:lnTo>
                  <a:lnTo>
                    <a:pt x="502665" y="693673"/>
                  </a:lnTo>
                  <a:lnTo>
                    <a:pt x="797686" y="200532"/>
                  </a:lnTo>
                  <a:lnTo>
                    <a:pt x="462660" y="0"/>
                  </a:lnTo>
                  <a:close/>
                </a:path>
              </a:pathLst>
            </a:custGeom>
            <a:solidFill>
              <a:srgbClr val="4F81BC"/>
            </a:solidFill>
          </p:spPr>
          <p:txBody>
            <a:bodyPr wrap="square" lIns="0" tIns="0" rIns="0" bIns="0" rtlCol="0"/>
            <a:lstStyle/>
            <a:p>
              <a:pPr defTabSz="685800"/>
              <a:endParaRPr sz="1350">
                <a:solidFill>
                  <a:prstClr val="black"/>
                </a:solidFill>
                <a:latin typeface="Calibri"/>
              </a:endParaRPr>
            </a:p>
          </p:txBody>
        </p:sp>
        <p:sp>
          <p:nvSpPr>
            <p:cNvPr id="7" name="object 7"/>
            <p:cNvSpPr/>
            <p:nvPr/>
          </p:nvSpPr>
          <p:spPr>
            <a:xfrm>
              <a:off x="4336669" y="1468882"/>
              <a:ext cx="798195" cy="929005"/>
            </a:xfrm>
            <a:custGeom>
              <a:avLst/>
              <a:gdLst/>
              <a:ahLst/>
              <a:cxnLst/>
              <a:rect l="l" t="t" r="r" b="b"/>
              <a:pathLst>
                <a:path w="798195" h="929005">
                  <a:moveTo>
                    <a:pt x="0" y="392810"/>
                  </a:moveTo>
                  <a:lnTo>
                    <a:pt x="167512" y="493140"/>
                  </a:lnTo>
                  <a:lnTo>
                    <a:pt x="462660" y="0"/>
                  </a:lnTo>
                  <a:lnTo>
                    <a:pt x="797686" y="200532"/>
                  </a:lnTo>
                  <a:lnTo>
                    <a:pt x="502665" y="693673"/>
                  </a:lnTo>
                  <a:lnTo>
                    <a:pt x="670178" y="793876"/>
                  </a:lnTo>
                  <a:lnTo>
                    <a:pt x="134619" y="928496"/>
                  </a:lnTo>
                  <a:lnTo>
                    <a:pt x="0" y="392810"/>
                  </a:lnTo>
                  <a:close/>
                </a:path>
              </a:pathLst>
            </a:custGeom>
            <a:ln w="25400">
              <a:solidFill>
                <a:srgbClr val="0000FF"/>
              </a:solidFill>
            </a:ln>
          </p:spPr>
          <p:txBody>
            <a:bodyPr wrap="square" lIns="0" tIns="0" rIns="0" bIns="0" rtlCol="0"/>
            <a:lstStyle/>
            <a:p>
              <a:pPr defTabSz="685800"/>
              <a:endParaRPr sz="1350">
                <a:solidFill>
                  <a:prstClr val="black"/>
                </a:solidFill>
                <a:latin typeface="Calibri"/>
              </a:endParaRPr>
            </a:p>
          </p:txBody>
        </p:sp>
      </p:grpSp>
      <p:grpSp>
        <p:nvGrpSpPr>
          <p:cNvPr id="8" name="object 8"/>
          <p:cNvGrpSpPr/>
          <p:nvPr/>
        </p:nvGrpSpPr>
        <p:grpSpPr>
          <a:xfrm>
            <a:off x="4816783" y="1909610"/>
            <a:ext cx="671513" cy="683895"/>
            <a:chOff x="6231001" y="1425321"/>
            <a:chExt cx="895350" cy="911860"/>
          </a:xfrm>
        </p:grpSpPr>
        <p:sp>
          <p:nvSpPr>
            <p:cNvPr id="9" name="object 9"/>
            <p:cNvSpPr/>
            <p:nvPr/>
          </p:nvSpPr>
          <p:spPr>
            <a:xfrm>
              <a:off x="6243701" y="1438021"/>
              <a:ext cx="869950" cy="886460"/>
            </a:xfrm>
            <a:custGeom>
              <a:avLst/>
              <a:gdLst/>
              <a:ahLst/>
              <a:cxnLst/>
              <a:rect l="l" t="t" r="r" b="b"/>
              <a:pathLst>
                <a:path w="869950" h="886460">
                  <a:moveTo>
                    <a:pt x="301878" y="0"/>
                  </a:moveTo>
                  <a:lnTo>
                    <a:pt x="0" y="284861"/>
                  </a:lnTo>
                  <a:lnTo>
                    <a:pt x="416687" y="726566"/>
                  </a:lnTo>
                  <a:lnTo>
                    <a:pt x="265683" y="869061"/>
                  </a:lnTo>
                  <a:lnTo>
                    <a:pt x="852551" y="886078"/>
                  </a:lnTo>
                  <a:lnTo>
                    <a:pt x="869569" y="299212"/>
                  </a:lnTo>
                  <a:lnTo>
                    <a:pt x="718566" y="441705"/>
                  </a:lnTo>
                  <a:lnTo>
                    <a:pt x="301878" y="0"/>
                  </a:lnTo>
                  <a:close/>
                </a:path>
              </a:pathLst>
            </a:custGeom>
            <a:solidFill>
              <a:srgbClr val="FF0000"/>
            </a:solidFill>
          </p:spPr>
          <p:txBody>
            <a:bodyPr wrap="square" lIns="0" tIns="0" rIns="0" bIns="0" rtlCol="0"/>
            <a:lstStyle/>
            <a:p>
              <a:pPr defTabSz="685800"/>
              <a:endParaRPr sz="1350">
                <a:solidFill>
                  <a:prstClr val="black"/>
                </a:solidFill>
                <a:latin typeface="Calibri"/>
              </a:endParaRPr>
            </a:p>
          </p:txBody>
        </p:sp>
        <p:sp>
          <p:nvSpPr>
            <p:cNvPr id="10" name="object 10"/>
            <p:cNvSpPr/>
            <p:nvPr/>
          </p:nvSpPr>
          <p:spPr>
            <a:xfrm>
              <a:off x="6243701" y="1438021"/>
              <a:ext cx="869950" cy="886460"/>
            </a:xfrm>
            <a:custGeom>
              <a:avLst/>
              <a:gdLst/>
              <a:ahLst/>
              <a:cxnLst/>
              <a:rect l="l" t="t" r="r" b="b"/>
              <a:pathLst>
                <a:path w="869950" h="886460">
                  <a:moveTo>
                    <a:pt x="301878" y="0"/>
                  </a:moveTo>
                  <a:lnTo>
                    <a:pt x="718566" y="441705"/>
                  </a:lnTo>
                  <a:lnTo>
                    <a:pt x="869569" y="299212"/>
                  </a:lnTo>
                  <a:lnTo>
                    <a:pt x="852551" y="886078"/>
                  </a:lnTo>
                  <a:lnTo>
                    <a:pt x="265683" y="869061"/>
                  </a:lnTo>
                  <a:lnTo>
                    <a:pt x="416687" y="726566"/>
                  </a:lnTo>
                  <a:lnTo>
                    <a:pt x="0" y="284861"/>
                  </a:lnTo>
                  <a:lnTo>
                    <a:pt x="301878" y="0"/>
                  </a:lnTo>
                </a:path>
              </a:pathLst>
            </a:custGeom>
            <a:ln w="25400">
              <a:solidFill>
                <a:srgbClr val="000000"/>
              </a:solidFill>
            </a:ln>
          </p:spPr>
          <p:txBody>
            <a:bodyPr wrap="square" lIns="0" tIns="0" rIns="0" bIns="0" rtlCol="0"/>
            <a:lstStyle/>
            <a:p>
              <a:pPr defTabSz="685800"/>
              <a:endParaRPr sz="1350">
                <a:solidFill>
                  <a:prstClr val="black"/>
                </a:solidFill>
                <a:latin typeface="Calibri"/>
              </a:endParaRPr>
            </a:p>
          </p:txBody>
        </p:sp>
      </p:grpSp>
      <p:sp>
        <p:nvSpPr>
          <p:cNvPr id="11" name="object 11"/>
          <p:cNvSpPr txBox="1"/>
          <p:nvPr/>
        </p:nvSpPr>
        <p:spPr>
          <a:xfrm>
            <a:off x="4150233" y="3429000"/>
            <a:ext cx="4493419" cy="857927"/>
          </a:xfrm>
          <a:prstGeom prst="rect">
            <a:avLst/>
          </a:prstGeom>
          <a:solidFill>
            <a:srgbClr val="CCFFCC"/>
          </a:solidFill>
        </p:spPr>
        <p:txBody>
          <a:bodyPr vert="horz" wrap="square" lIns="0" tIns="26670" rIns="0" bIns="0" rtlCol="0">
            <a:spAutoFit/>
          </a:bodyPr>
          <a:lstStyle/>
          <a:p>
            <a:pPr marL="68104" marR="400526" defTabSz="685800">
              <a:spcBef>
                <a:spcPts val="210"/>
              </a:spcBef>
            </a:pPr>
            <a:r>
              <a:rPr sz="2700" b="1" spc="-90" dirty="0">
                <a:solidFill>
                  <a:prstClr val="black"/>
                </a:solidFill>
                <a:latin typeface="Arial"/>
                <a:cs typeface="Arial"/>
              </a:rPr>
              <a:t>Requires </a:t>
            </a:r>
            <a:r>
              <a:rPr sz="2700" b="1" spc="-127" dirty="0">
                <a:solidFill>
                  <a:prstClr val="black"/>
                </a:solidFill>
                <a:latin typeface="Arial"/>
                <a:cs typeface="Arial"/>
              </a:rPr>
              <a:t>discovery </a:t>
            </a:r>
            <a:r>
              <a:rPr sz="2700" b="1" spc="-120" dirty="0">
                <a:solidFill>
                  <a:prstClr val="black"/>
                </a:solidFill>
                <a:latin typeface="Arial"/>
                <a:cs typeface="Arial"/>
              </a:rPr>
              <a:t>of </a:t>
            </a:r>
            <a:r>
              <a:rPr sz="2700" b="1" spc="-94" dirty="0">
                <a:solidFill>
                  <a:srgbClr val="FF0000"/>
                </a:solidFill>
                <a:latin typeface="Arial"/>
                <a:cs typeface="Arial"/>
              </a:rPr>
              <a:t>new  </a:t>
            </a:r>
            <a:r>
              <a:rPr sz="2700" b="1" spc="-90" dirty="0">
                <a:solidFill>
                  <a:prstClr val="black"/>
                </a:solidFill>
                <a:latin typeface="Arial"/>
                <a:cs typeface="Arial"/>
              </a:rPr>
              <a:t>ends-means</a:t>
            </a:r>
            <a:r>
              <a:rPr sz="2700" b="1" spc="-75" dirty="0">
                <a:solidFill>
                  <a:prstClr val="black"/>
                </a:solidFill>
                <a:latin typeface="Arial"/>
                <a:cs typeface="Arial"/>
              </a:rPr>
              <a:t> </a:t>
            </a:r>
            <a:r>
              <a:rPr sz="2700" b="1" spc="-124" dirty="0">
                <a:solidFill>
                  <a:prstClr val="black"/>
                </a:solidFill>
                <a:latin typeface="Arial"/>
                <a:cs typeface="Arial"/>
              </a:rPr>
              <a:t>relationships </a:t>
            </a:r>
            <a:endParaRPr sz="2700">
              <a:solidFill>
                <a:prstClr val="black"/>
              </a:solidFill>
              <a:latin typeface="Arial"/>
              <a:cs typeface="Arial"/>
            </a:endParaRPr>
          </a:p>
        </p:txBody>
      </p:sp>
      <p:sp>
        <p:nvSpPr>
          <p:cNvPr id="12" name="object 12"/>
          <p:cNvSpPr txBox="1"/>
          <p:nvPr/>
        </p:nvSpPr>
        <p:spPr>
          <a:xfrm>
            <a:off x="114300" y="3387851"/>
            <a:ext cx="3881438" cy="1136369"/>
          </a:xfrm>
          <a:prstGeom prst="rect">
            <a:avLst/>
          </a:prstGeom>
          <a:solidFill>
            <a:srgbClr val="FFFF00"/>
          </a:solidFill>
        </p:spPr>
        <p:txBody>
          <a:bodyPr vert="horz" wrap="square" lIns="0" tIns="28099" rIns="0" bIns="0" rtlCol="0">
            <a:spAutoFit/>
          </a:bodyPr>
          <a:lstStyle/>
          <a:p>
            <a:pPr marL="163353" indent="1196816" algn="r" defTabSz="685800">
              <a:spcBef>
                <a:spcPts val="221"/>
              </a:spcBef>
            </a:pPr>
            <a:r>
              <a:rPr sz="2400" b="1" spc="-79" dirty="0">
                <a:solidFill>
                  <a:prstClr val="black"/>
                </a:solidFill>
                <a:latin typeface="Arial"/>
                <a:cs typeface="Arial"/>
              </a:rPr>
              <a:t>Requires</a:t>
            </a:r>
            <a:r>
              <a:rPr sz="2400" b="1" spc="-116" dirty="0">
                <a:solidFill>
                  <a:prstClr val="black"/>
                </a:solidFill>
                <a:latin typeface="Arial"/>
                <a:cs typeface="Arial"/>
              </a:rPr>
              <a:t> </a:t>
            </a:r>
            <a:r>
              <a:rPr sz="2400" b="1" spc="-98" dirty="0">
                <a:solidFill>
                  <a:prstClr val="black"/>
                </a:solidFill>
                <a:latin typeface="Arial"/>
                <a:cs typeface="Arial"/>
              </a:rPr>
              <a:t>Involves </a:t>
            </a:r>
            <a:r>
              <a:rPr sz="2400" b="1" spc="-38" dirty="0">
                <a:solidFill>
                  <a:prstClr val="black"/>
                </a:solidFill>
                <a:latin typeface="Arial"/>
                <a:cs typeface="Arial"/>
              </a:rPr>
              <a:t> </a:t>
            </a:r>
            <a:r>
              <a:rPr sz="2400" b="1" spc="-105" dirty="0">
                <a:solidFill>
                  <a:prstClr val="black"/>
                </a:solidFill>
                <a:latin typeface="Arial"/>
                <a:cs typeface="Arial"/>
              </a:rPr>
              <a:t>optimization</a:t>
            </a:r>
            <a:r>
              <a:rPr sz="2400" b="1" spc="-94" dirty="0">
                <a:solidFill>
                  <a:prstClr val="black"/>
                </a:solidFill>
                <a:latin typeface="Arial"/>
                <a:cs typeface="Arial"/>
              </a:rPr>
              <a:t> </a:t>
            </a:r>
            <a:r>
              <a:rPr sz="2400" b="1" spc="-120" dirty="0">
                <a:solidFill>
                  <a:prstClr val="black"/>
                </a:solidFill>
                <a:latin typeface="Arial"/>
                <a:cs typeface="Arial"/>
              </a:rPr>
              <a:t>within</a:t>
            </a:r>
            <a:r>
              <a:rPr sz="2400" b="1" spc="-83" dirty="0">
                <a:solidFill>
                  <a:prstClr val="black"/>
                </a:solidFill>
                <a:latin typeface="Arial"/>
                <a:cs typeface="Arial"/>
              </a:rPr>
              <a:t> </a:t>
            </a:r>
            <a:r>
              <a:rPr sz="2400" b="1" spc="-109" dirty="0">
                <a:solidFill>
                  <a:srgbClr val="FF0000"/>
                </a:solidFill>
                <a:latin typeface="Arial"/>
                <a:cs typeface="Arial"/>
              </a:rPr>
              <a:t>existing </a:t>
            </a:r>
            <a:r>
              <a:rPr sz="2400" b="1" spc="-30" dirty="0">
                <a:solidFill>
                  <a:srgbClr val="FF0000"/>
                </a:solidFill>
                <a:latin typeface="Arial"/>
                <a:cs typeface="Arial"/>
              </a:rPr>
              <a:t> </a:t>
            </a:r>
            <a:r>
              <a:rPr sz="2400" b="1" spc="-75" dirty="0">
                <a:solidFill>
                  <a:prstClr val="black"/>
                </a:solidFill>
                <a:latin typeface="Arial"/>
                <a:cs typeface="Arial"/>
              </a:rPr>
              <a:t>ends-means</a:t>
            </a:r>
            <a:r>
              <a:rPr sz="2400" b="1" spc="-109" dirty="0">
                <a:solidFill>
                  <a:prstClr val="black"/>
                </a:solidFill>
                <a:latin typeface="Arial"/>
                <a:cs typeface="Arial"/>
              </a:rPr>
              <a:t> </a:t>
            </a:r>
            <a:r>
              <a:rPr sz="2400" b="1" spc="-105" dirty="0">
                <a:solidFill>
                  <a:prstClr val="black"/>
                </a:solidFill>
                <a:latin typeface="Arial"/>
                <a:cs typeface="Arial"/>
              </a:rPr>
              <a:t>framework</a:t>
            </a:r>
            <a:endParaRPr sz="2400">
              <a:solidFill>
                <a:prstClr val="black"/>
              </a:solidFill>
              <a:latin typeface="Arial"/>
              <a:cs typeface="Arial"/>
            </a:endParaRPr>
          </a:p>
        </p:txBody>
      </p:sp>
      <p:sp>
        <p:nvSpPr>
          <p:cNvPr id="13" name="object 13"/>
          <p:cNvSpPr txBox="1"/>
          <p:nvPr/>
        </p:nvSpPr>
        <p:spPr>
          <a:xfrm>
            <a:off x="6752273" y="5507508"/>
            <a:ext cx="1076325" cy="217367"/>
          </a:xfrm>
          <a:prstGeom prst="rect">
            <a:avLst/>
          </a:prstGeom>
        </p:spPr>
        <p:txBody>
          <a:bodyPr vert="horz" wrap="square" lIns="0" tIns="9525" rIns="0" bIns="0" rtlCol="0">
            <a:spAutoFit/>
          </a:bodyPr>
          <a:lstStyle/>
          <a:p>
            <a:pPr marL="9525" defTabSz="685800">
              <a:spcBef>
                <a:spcPts val="75"/>
              </a:spcBef>
            </a:pPr>
            <a:r>
              <a:rPr sz="1350" b="1" i="1" spc="-11" dirty="0">
                <a:solidFill>
                  <a:prstClr val="black"/>
                </a:solidFill>
                <a:latin typeface="Arial"/>
                <a:cs typeface="Arial"/>
              </a:rPr>
              <a:t>Kirzner,</a:t>
            </a:r>
            <a:r>
              <a:rPr sz="1350" b="1" i="1" spc="-45" dirty="0">
                <a:solidFill>
                  <a:prstClr val="black"/>
                </a:solidFill>
                <a:latin typeface="Arial"/>
                <a:cs typeface="Arial"/>
              </a:rPr>
              <a:t> </a:t>
            </a:r>
            <a:r>
              <a:rPr sz="1350" b="1" i="1" spc="-4" dirty="0">
                <a:solidFill>
                  <a:prstClr val="black"/>
                </a:solidFill>
                <a:latin typeface="Arial"/>
                <a:cs typeface="Arial"/>
              </a:rPr>
              <a:t>1997</a:t>
            </a:r>
            <a:endParaRPr sz="1350">
              <a:solidFill>
                <a:prstClr val="black"/>
              </a:solidFill>
              <a:latin typeface="Arial"/>
              <a:cs typeface="Arial"/>
            </a:endParaRPr>
          </a:p>
        </p:txBody>
      </p:sp>
      <p:sp>
        <p:nvSpPr>
          <p:cNvPr id="15" name="Slide Number Placeholder 1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11</a:t>
            </a:fld>
            <a:endParaRPr lang="en-US" sz="1350">
              <a:solidFill>
                <a:prstClr val="black">
                  <a:tint val="75000"/>
                </a:prstClr>
              </a:solidFill>
            </a:endParaRPr>
          </a:p>
        </p:txBody>
      </p:sp>
    </p:spTree>
    <p:extLst>
      <p:ext uri="{BB962C8B-B14F-4D97-AF65-F5344CB8AC3E}">
        <p14:creationId xmlns:p14="http://schemas.microsoft.com/office/powerpoint/2010/main" val="145960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92621" y="1415034"/>
            <a:ext cx="3443159" cy="2059093"/>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3" name="object 3"/>
          <p:cNvSpPr txBox="1">
            <a:spLocks noGrp="1"/>
          </p:cNvSpPr>
          <p:nvPr>
            <p:ph type="title"/>
          </p:nvPr>
        </p:nvSpPr>
        <p:spPr>
          <a:xfrm>
            <a:off x="1271968" y="980084"/>
            <a:ext cx="6601778" cy="932467"/>
          </a:xfrm>
          <a:prstGeom prst="rect">
            <a:avLst/>
          </a:prstGeom>
        </p:spPr>
        <p:txBody>
          <a:bodyPr vert="horz" wrap="square" lIns="0" tIns="9049" rIns="0" bIns="0" rtlCol="0">
            <a:spAutoFit/>
          </a:bodyPr>
          <a:lstStyle/>
          <a:p>
            <a:pPr marL="9525">
              <a:spcBef>
                <a:spcPts val="71"/>
              </a:spcBef>
            </a:pPr>
            <a:r>
              <a:rPr sz="3000" spc="-4" dirty="0"/>
              <a:t>Opportunities </a:t>
            </a:r>
            <a:r>
              <a:rPr sz="3000" spc="-23" dirty="0"/>
              <a:t>Discovered </a:t>
            </a:r>
            <a:r>
              <a:rPr sz="3000" spc="-4" dirty="0"/>
              <a:t>or</a:t>
            </a:r>
            <a:r>
              <a:rPr sz="3000" spc="-15" dirty="0"/>
              <a:t> </a:t>
            </a:r>
            <a:r>
              <a:rPr sz="3000" spc="-11" dirty="0"/>
              <a:t>Created?</a:t>
            </a:r>
            <a:endParaRPr sz="3000"/>
          </a:p>
        </p:txBody>
      </p:sp>
      <p:sp>
        <p:nvSpPr>
          <p:cNvPr id="4" name="object 4"/>
          <p:cNvSpPr txBox="1"/>
          <p:nvPr/>
        </p:nvSpPr>
        <p:spPr>
          <a:xfrm>
            <a:off x="344805" y="3503581"/>
            <a:ext cx="8541544" cy="2087110"/>
          </a:xfrm>
          <a:prstGeom prst="rect">
            <a:avLst/>
          </a:prstGeom>
        </p:spPr>
        <p:txBody>
          <a:bodyPr vert="horz" wrap="square" lIns="0" tIns="9525" rIns="0" bIns="0" rtlCol="0">
            <a:spAutoFit/>
          </a:bodyPr>
          <a:lstStyle/>
          <a:p>
            <a:pPr marL="266700" marR="3810" indent="-257175" defTabSz="685800">
              <a:spcBef>
                <a:spcPts val="75"/>
              </a:spcBef>
              <a:buFont typeface="Arial"/>
              <a:buChar char="•"/>
              <a:tabLst>
                <a:tab pos="266700" algn="l"/>
              </a:tabLst>
            </a:pPr>
            <a:r>
              <a:rPr sz="2700" b="1" spc="-83" dirty="0">
                <a:solidFill>
                  <a:prstClr val="black"/>
                </a:solidFill>
                <a:latin typeface="Arial"/>
                <a:cs typeface="Arial"/>
              </a:rPr>
              <a:t>Researchers </a:t>
            </a:r>
            <a:r>
              <a:rPr sz="2700" b="1" spc="-139" dirty="0">
                <a:solidFill>
                  <a:prstClr val="black"/>
                </a:solidFill>
                <a:latin typeface="Arial"/>
                <a:cs typeface="Arial"/>
              </a:rPr>
              <a:t>in </a:t>
            </a:r>
            <a:r>
              <a:rPr sz="2700" b="1" spc="-83" dirty="0">
                <a:solidFill>
                  <a:prstClr val="black"/>
                </a:solidFill>
                <a:latin typeface="Arial"/>
                <a:cs typeface="Arial"/>
              </a:rPr>
              <a:t>the </a:t>
            </a:r>
            <a:r>
              <a:rPr sz="2700" b="1" spc="-105" dirty="0">
                <a:solidFill>
                  <a:srgbClr val="FF0000"/>
                </a:solidFill>
                <a:latin typeface="Arial"/>
                <a:cs typeface="Arial"/>
              </a:rPr>
              <a:t>Schumpeterian stream </a:t>
            </a:r>
            <a:r>
              <a:rPr sz="2700" b="1" spc="-105" dirty="0">
                <a:solidFill>
                  <a:srgbClr val="00AF50"/>
                </a:solidFill>
                <a:latin typeface="Arial"/>
                <a:cs typeface="Arial"/>
              </a:rPr>
              <a:t> </a:t>
            </a:r>
            <a:r>
              <a:rPr sz="2700" b="1" spc="-120" dirty="0">
                <a:solidFill>
                  <a:srgbClr val="00AF50"/>
                </a:solidFill>
                <a:latin typeface="Arial"/>
                <a:cs typeface="Arial"/>
              </a:rPr>
              <a:t>(Opportunity </a:t>
            </a:r>
            <a:r>
              <a:rPr sz="2700" b="1" spc="-90" dirty="0">
                <a:solidFill>
                  <a:srgbClr val="00AF50"/>
                </a:solidFill>
                <a:latin typeface="Arial"/>
                <a:cs typeface="Arial"/>
              </a:rPr>
              <a:t>Creation </a:t>
            </a:r>
            <a:r>
              <a:rPr sz="2700" b="1" spc="-68" dirty="0">
                <a:solidFill>
                  <a:srgbClr val="00AF50"/>
                </a:solidFill>
                <a:latin typeface="Arial"/>
                <a:cs typeface="Arial"/>
              </a:rPr>
              <a:t>Stream) </a:t>
            </a:r>
            <a:r>
              <a:rPr sz="2700" b="1" spc="-143" dirty="0">
                <a:solidFill>
                  <a:prstClr val="black"/>
                </a:solidFill>
                <a:latin typeface="Arial"/>
                <a:cs typeface="Arial"/>
              </a:rPr>
              <a:t>focus on </a:t>
            </a:r>
            <a:r>
              <a:rPr sz="2700" b="1" spc="-94" dirty="0">
                <a:solidFill>
                  <a:prstClr val="black"/>
                </a:solidFill>
                <a:latin typeface="Arial"/>
                <a:cs typeface="Arial"/>
              </a:rPr>
              <a:t>the </a:t>
            </a:r>
            <a:r>
              <a:rPr sz="2700" b="1" spc="-86" dirty="0">
                <a:solidFill>
                  <a:prstClr val="black"/>
                </a:solidFill>
                <a:latin typeface="Arial"/>
                <a:cs typeface="Arial"/>
              </a:rPr>
              <a:t>way  </a:t>
            </a:r>
            <a:r>
              <a:rPr sz="2700" b="1" spc="-105" dirty="0">
                <a:solidFill>
                  <a:prstClr val="black"/>
                </a:solidFill>
                <a:latin typeface="Arial"/>
                <a:cs typeface="Arial"/>
              </a:rPr>
              <a:t>entrepreneurs </a:t>
            </a:r>
            <a:r>
              <a:rPr sz="2700" b="1" spc="-86" dirty="0">
                <a:solidFill>
                  <a:prstClr val="black"/>
                </a:solidFill>
                <a:latin typeface="Arial"/>
                <a:cs typeface="Arial"/>
              </a:rPr>
              <a:t>enact </a:t>
            </a:r>
            <a:r>
              <a:rPr sz="2700" b="1" spc="-135" dirty="0">
                <a:solidFill>
                  <a:prstClr val="black"/>
                </a:solidFill>
                <a:latin typeface="Arial"/>
                <a:cs typeface="Arial"/>
              </a:rPr>
              <a:t>opportunities </a:t>
            </a:r>
            <a:r>
              <a:rPr sz="2700" b="1" spc="-139" dirty="0">
                <a:solidFill>
                  <a:prstClr val="black"/>
                </a:solidFill>
                <a:latin typeface="Arial"/>
                <a:cs typeface="Arial"/>
              </a:rPr>
              <a:t>in </a:t>
            </a:r>
            <a:r>
              <a:rPr sz="2700" b="1" spc="-109" dirty="0">
                <a:solidFill>
                  <a:prstClr val="black"/>
                </a:solidFill>
                <a:latin typeface="Arial"/>
                <a:cs typeface="Arial"/>
              </a:rPr>
              <a:t>response </a:t>
            </a:r>
            <a:r>
              <a:rPr sz="2700" b="1" spc="-101" dirty="0">
                <a:solidFill>
                  <a:prstClr val="black"/>
                </a:solidFill>
                <a:latin typeface="Arial"/>
                <a:cs typeface="Arial"/>
              </a:rPr>
              <a:t>to,  </a:t>
            </a:r>
            <a:r>
              <a:rPr sz="2700" b="1" spc="-120" dirty="0">
                <a:solidFill>
                  <a:prstClr val="black"/>
                </a:solidFill>
                <a:latin typeface="Arial"/>
                <a:cs typeface="Arial"/>
              </a:rPr>
              <a:t>political </a:t>
            </a:r>
            <a:r>
              <a:rPr sz="2700" b="1" spc="-60" dirty="0">
                <a:solidFill>
                  <a:prstClr val="black"/>
                </a:solidFill>
                <a:latin typeface="Arial"/>
                <a:cs typeface="Arial"/>
              </a:rPr>
              <a:t>-legal, </a:t>
            </a:r>
            <a:r>
              <a:rPr sz="2700" b="1" spc="-116" dirty="0">
                <a:solidFill>
                  <a:prstClr val="black"/>
                </a:solidFill>
                <a:latin typeface="Arial"/>
                <a:cs typeface="Arial"/>
              </a:rPr>
              <a:t>economic, social </a:t>
            </a:r>
            <a:r>
              <a:rPr sz="2700" b="1" spc="-109" dirty="0">
                <a:solidFill>
                  <a:prstClr val="black"/>
                </a:solidFill>
                <a:latin typeface="Arial"/>
                <a:cs typeface="Arial"/>
              </a:rPr>
              <a:t>-cultural </a:t>
            </a:r>
            <a:r>
              <a:rPr sz="2700" b="1" spc="-146" dirty="0">
                <a:solidFill>
                  <a:prstClr val="black"/>
                </a:solidFill>
                <a:latin typeface="Arial"/>
                <a:cs typeface="Arial"/>
              </a:rPr>
              <a:t>&amp;  </a:t>
            </a:r>
            <a:r>
              <a:rPr sz="2700" b="1" spc="-124" dirty="0">
                <a:solidFill>
                  <a:prstClr val="black"/>
                </a:solidFill>
                <a:latin typeface="Arial"/>
                <a:cs typeface="Arial"/>
              </a:rPr>
              <a:t>technological </a:t>
            </a:r>
            <a:r>
              <a:rPr sz="2700" b="1" spc="-4" dirty="0">
                <a:solidFill>
                  <a:prstClr val="black"/>
                </a:solidFill>
                <a:latin typeface="Arial"/>
                <a:cs typeface="Arial"/>
              </a:rPr>
              <a:t>(PEST) </a:t>
            </a:r>
            <a:r>
              <a:rPr sz="2700" b="1" spc="-109" dirty="0">
                <a:solidFill>
                  <a:prstClr val="black"/>
                </a:solidFill>
                <a:latin typeface="Arial"/>
                <a:cs typeface="Arial"/>
              </a:rPr>
              <a:t>changes </a:t>
            </a:r>
            <a:r>
              <a:rPr sz="2700" b="1" spc="-139" dirty="0">
                <a:solidFill>
                  <a:prstClr val="black"/>
                </a:solidFill>
                <a:latin typeface="Arial"/>
                <a:cs typeface="Arial"/>
              </a:rPr>
              <a:t>in </a:t>
            </a:r>
            <a:r>
              <a:rPr sz="2700" b="1" spc="-90" dirty="0">
                <a:solidFill>
                  <a:prstClr val="black"/>
                </a:solidFill>
                <a:latin typeface="Arial"/>
                <a:cs typeface="Arial"/>
              </a:rPr>
              <a:t>external</a:t>
            </a:r>
            <a:r>
              <a:rPr sz="2700" b="1" spc="101" dirty="0">
                <a:solidFill>
                  <a:prstClr val="black"/>
                </a:solidFill>
                <a:latin typeface="Arial"/>
                <a:cs typeface="Arial"/>
              </a:rPr>
              <a:t> </a:t>
            </a:r>
            <a:r>
              <a:rPr sz="2700" b="1" spc="-124" dirty="0">
                <a:solidFill>
                  <a:prstClr val="black"/>
                </a:solidFill>
                <a:latin typeface="Arial"/>
                <a:cs typeface="Arial"/>
              </a:rPr>
              <a:t>environment</a:t>
            </a:r>
            <a:endParaRPr sz="2700">
              <a:solidFill>
                <a:prstClr val="black"/>
              </a:solidFill>
              <a:latin typeface="Arial"/>
              <a:cs typeface="Arial"/>
            </a:endParaRPr>
          </a:p>
        </p:txBody>
      </p:sp>
      <p:sp>
        <p:nvSpPr>
          <p:cNvPr id="6" name="Slide Number Placeholder 5"/>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12</a:t>
            </a:fld>
            <a:endParaRPr lang="en-US" sz="1350">
              <a:solidFill>
                <a:prstClr val="black">
                  <a:tint val="75000"/>
                </a:prstClr>
              </a:solidFill>
            </a:endParaRPr>
          </a:p>
        </p:txBody>
      </p:sp>
    </p:spTree>
    <p:extLst>
      <p:ext uri="{BB962C8B-B14F-4D97-AF65-F5344CB8AC3E}">
        <p14:creationId xmlns:p14="http://schemas.microsoft.com/office/powerpoint/2010/main" val="3590348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492376" y="857250"/>
            <a:ext cx="4506278" cy="2543175"/>
            <a:chOff x="1989835" y="0"/>
            <a:chExt cx="6008370" cy="3390900"/>
          </a:xfrm>
        </p:grpSpPr>
        <p:sp>
          <p:nvSpPr>
            <p:cNvPr id="3" name="object 3"/>
            <p:cNvSpPr/>
            <p:nvPr/>
          </p:nvSpPr>
          <p:spPr>
            <a:xfrm>
              <a:off x="5054243" y="515613"/>
              <a:ext cx="2103155" cy="2130307"/>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4" name="object 4"/>
            <p:cNvSpPr/>
            <p:nvPr/>
          </p:nvSpPr>
          <p:spPr>
            <a:xfrm>
              <a:off x="2136647" y="1091184"/>
              <a:ext cx="2223516" cy="2083308"/>
            </a:xfrm>
            <a:prstGeom prst="rect">
              <a:avLst/>
            </a:prstGeom>
            <a:blipFill>
              <a:blip r:embed="rId3" cstate="print"/>
              <a:stretch>
                <a:fillRect/>
              </a:stretch>
            </a:blipFill>
          </p:spPr>
          <p:txBody>
            <a:bodyPr wrap="square" lIns="0" tIns="0" rIns="0" bIns="0" rtlCol="0"/>
            <a:lstStyle/>
            <a:p>
              <a:pPr defTabSz="685800"/>
              <a:endParaRPr sz="1350">
                <a:solidFill>
                  <a:prstClr val="black"/>
                </a:solidFill>
                <a:latin typeface="Calibri"/>
              </a:endParaRPr>
            </a:p>
          </p:txBody>
        </p:sp>
        <p:sp>
          <p:nvSpPr>
            <p:cNvPr id="5" name="object 5"/>
            <p:cNvSpPr/>
            <p:nvPr/>
          </p:nvSpPr>
          <p:spPr>
            <a:xfrm>
              <a:off x="4267961" y="761"/>
              <a:ext cx="3710940" cy="3352800"/>
            </a:xfrm>
            <a:custGeom>
              <a:avLst/>
              <a:gdLst/>
              <a:ahLst/>
              <a:cxnLst/>
              <a:rect l="l" t="t" r="r" b="b"/>
              <a:pathLst>
                <a:path w="3710940" h="3352800">
                  <a:moveTo>
                    <a:pt x="0" y="1676400"/>
                  </a:moveTo>
                  <a:lnTo>
                    <a:pt x="470535" y="1553210"/>
                  </a:lnTo>
                  <a:lnTo>
                    <a:pt x="35687" y="1349375"/>
                  </a:lnTo>
                  <a:lnTo>
                    <a:pt x="523748" y="1311402"/>
                  </a:lnTo>
                  <a:lnTo>
                    <a:pt x="141224" y="1034923"/>
                  </a:lnTo>
                  <a:lnTo>
                    <a:pt x="628141" y="1083691"/>
                  </a:lnTo>
                  <a:lnTo>
                    <a:pt x="312674" y="744982"/>
                  </a:lnTo>
                  <a:lnTo>
                    <a:pt x="779779" y="878840"/>
                  </a:lnTo>
                  <a:lnTo>
                    <a:pt x="543433" y="490982"/>
                  </a:lnTo>
                  <a:lnTo>
                    <a:pt x="972692" y="704469"/>
                  </a:lnTo>
                  <a:lnTo>
                    <a:pt x="824611" y="282575"/>
                  </a:lnTo>
                  <a:lnTo>
                    <a:pt x="1199514" y="567563"/>
                  </a:lnTo>
                  <a:lnTo>
                    <a:pt x="1145413" y="127635"/>
                  </a:lnTo>
                  <a:lnTo>
                    <a:pt x="1451483" y="473202"/>
                  </a:lnTo>
                  <a:lnTo>
                    <a:pt x="1493520" y="32258"/>
                  </a:lnTo>
                  <a:lnTo>
                    <a:pt x="1719072" y="425196"/>
                  </a:lnTo>
                  <a:lnTo>
                    <a:pt x="1855470" y="0"/>
                  </a:lnTo>
                  <a:lnTo>
                    <a:pt x="1991867" y="425196"/>
                  </a:lnTo>
                  <a:lnTo>
                    <a:pt x="2217420" y="32258"/>
                  </a:lnTo>
                  <a:lnTo>
                    <a:pt x="2259457" y="473202"/>
                  </a:lnTo>
                  <a:lnTo>
                    <a:pt x="2565527" y="127635"/>
                  </a:lnTo>
                  <a:lnTo>
                    <a:pt x="2511424" y="567563"/>
                  </a:lnTo>
                  <a:lnTo>
                    <a:pt x="2886329" y="282575"/>
                  </a:lnTo>
                  <a:lnTo>
                    <a:pt x="2738246" y="704469"/>
                  </a:lnTo>
                  <a:lnTo>
                    <a:pt x="3167507" y="490982"/>
                  </a:lnTo>
                  <a:lnTo>
                    <a:pt x="2931160" y="878840"/>
                  </a:lnTo>
                  <a:lnTo>
                    <a:pt x="3398266" y="744982"/>
                  </a:lnTo>
                  <a:lnTo>
                    <a:pt x="3082797" y="1083691"/>
                  </a:lnTo>
                  <a:lnTo>
                    <a:pt x="3569716" y="1034923"/>
                  </a:lnTo>
                  <a:lnTo>
                    <a:pt x="3187191" y="1311402"/>
                  </a:lnTo>
                  <a:lnTo>
                    <a:pt x="3675253" y="1349375"/>
                  </a:lnTo>
                  <a:lnTo>
                    <a:pt x="3240405" y="1553210"/>
                  </a:lnTo>
                  <a:lnTo>
                    <a:pt x="3710940" y="1676400"/>
                  </a:lnTo>
                  <a:lnTo>
                    <a:pt x="3240405" y="1799590"/>
                  </a:lnTo>
                  <a:lnTo>
                    <a:pt x="3675253" y="2003425"/>
                  </a:lnTo>
                  <a:lnTo>
                    <a:pt x="3187191" y="2041398"/>
                  </a:lnTo>
                  <a:lnTo>
                    <a:pt x="3569716" y="2317877"/>
                  </a:lnTo>
                  <a:lnTo>
                    <a:pt x="3082797" y="2269109"/>
                  </a:lnTo>
                  <a:lnTo>
                    <a:pt x="3398266" y="2607818"/>
                  </a:lnTo>
                  <a:lnTo>
                    <a:pt x="2931160" y="2473960"/>
                  </a:lnTo>
                  <a:lnTo>
                    <a:pt x="3167507" y="2861818"/>
                  </a:lnTo>
                  <a:lnTo>
                    <a:pt x="2738246" y="2648331"/>
                  </a:lnTo>
                  <a:lnTo>
                    <a:pt x="2886329" y="3070225"/>
                  </a:lnTo>
                  <a:lnTo>
                    <a:pt x="2511424" y="2785237"/>
                  </a:lnTo>
                  <a:lnTo>
                    <a:pt x="2565527" y="3225165"/>
                  </a:lnTo>
                  <a:lnTo>
                    <a:pt x="2259457" y="2879598"/>
                  </a:lnTo>
                  <a:lnTo>
                    <a:pt x="2217420" y="3320542"/>
                  </a:lnTo>
                  <a:lnTo>
                    <a:pt x="1991867" y="2927604"/>
                  </a:lnTo>
                  <a:lnTo>
                    <a:pt x="1855470" y="3352800"/>
                  </a:lnTo>
                  <a:lnTo>
                    <a:pt x="1719072" y="2927604"/>
                  </a:lnTo>
                  <a:lnTo>
                    <a:pt x="1493520" y="3320542"/>
                  </a:lnTo>
                  <a:lnTo>
                    <a:pt x="1451483" y="2879598"/>
                  </a:lnTo>
                  <a:lnTo>
                    <a:pt x="1145413" y="3225165"/>
                  </a:lnTo>
                  <a:lnTo>
                    <a:pt x="1199514" y="2785237"/>
                  </a:lnTo>
                  <a:lnTo>
                    <a:pt x="824611" y="3070225"/>
                  </a:lnTo>
                  <a:lnTo>
                    <a:pt x="972692" y="2648331"/>
                  </a:lnTo>
                  <a:lnTo>
                    <a:pt x="543433" y="2861818"/>
                  </a:lnTo>
                  <a:lnTo>
                    <a:pt x="779779" y="2473960"/>
                  </a:lnTo>
                  <a:lnTo>
                    <a:pt x="312674" y="2607818"/>
                  </a:lnTo>
                  <a:lnTo>
                    <a:pt x="628141" y="2269109"/>
                  </a:lnTo>
                  <a:lnTo>
                    <a:pt x="141224" y="2317877"/>
                  </a:lnTo>
                  <a:lnTo>
                    <a:pt x="523748" y="2041398"/>
                  </a:lnTo>
                  <a:lnTo>
                    <a:pt x="35687" y="2003425"/>
                  </a:lnTo>
                  <a:lnTo>
                    <a:pt x="470535" y="1799590"/>
                  </a:lnTo>
                  <a:lnTo>
                    <a:pt x="0" y="1676400"/>
                  </a:lnTo>
                  <a:close/>
                </a:path>
              </a:pathLst>
            </a:custGeom>
            <a:ln w="38100">
              <a:solidFill>
                <a:srgbClr val="FF0000"/>
              </a:solidFill>
            </a:ln>
          </p:spPr>
          <p:txBody>
            <a:bodyPr wrap="square" lIns="0" tIns="0" rIns="0" bIns="0" rtlCol="0"/>
            <a:lstStyle/>
            <a:p>
              <a:pPr defTabSz="685800"/>
              <a:endParaRPr sz="1350">
                <a:solidFill>
                  <a:prstClr val="black"/>
                </a:solidFill>
                <a:latin typeface="Calibri"/>
              </a:endParaRPr>
            </a:p>
          </p:txBody>
        </p:sp>
        <p:sp>
          <p:nvSpPr>
            <p:cNvPr id="6" name="object 6"/>
            <p:cNvSpPr/>
            <p:nvPr/>
          </p:nvSpPr>
          <p:spPr>
            <a:xfrm>
              <a:off x="1989835" y="548092"/>
              <a:ext cx="1597800" cy="863131"/>
            </a:xfrm>
            <a:prstGeom prst="rect">
              <a:avLst/>
            </a:prstGeom>
            <a:blipFill>
              <a:blip r:embed="rId4" cstate="print"/>
              <a:stretch>
                <a:fillRect/>
              </a:stretch>
            </a:blipFill>
          </p:spPr>
          <p:txBody>
            <a:bodyPr wrap="square" lIns="0" tIns="0" rIns="0" bIns="0" rtlCol="0"/>
            <a:lstStyle/>
            <a:p>
              <a:pPr defTabSz="685800"/>
              <a:endParaRPr sz="1350">
                <a:solidFill>
                  <a:prstClr val="black"/>
                </a:solidFill>
                <a:latin typeface="Calibri"/>
              </a:endParaRPr>
            </a:p>
          </p:txBody>
        </p:sp>
      </p:grpSp>
      <p:sp>
        <p:nvSpPr>
          <p:cNvPr id="7" name="object 7"/>
          <p:cNvSpPr txBox="1"/>
          <p:nvPr/>
        </p:nvSpPr>
        <p:spPr>
          <a:xfrm>
            <a:off x="287655" y="3503581"/>
            <a:ext cx="8543449" cy="2087110"/>
          </a:xfrm>
          <a:prstGeom prst="rect">
            <a:avLst/>
          </a:prstGeom>
        </p:spPr>
        <p:txBody>
          <a:bodyPr vert="horz" wrap="square" lIns="0" tIns="9525" rIns="0" bIns="0" rtlCol="0">
            <a:spAutoFit/>
          </a:bodyPr>
          <a:lstStyle/>
          <a:p>
            <a:pPr marL="266700" marR="3810" indent="-257175" defTabSz="685800">
              <a:spcBef>
                <a:spcPts val="75"/>
              </a:spcBef>
              <a:buFont typeface="Arial"/>
              <a:buChar char="•"/>
              <a:tabLst>
                <a:tab pos="266700" algn="l"/>
              </a:tabLst>
            </a:pPr>
            <a:r>
              <a:rPr sz="2700" b="1" spc="-105" dirty="0">
                <a:solidFill>
                  <a:prstClr val="black"/>
                </a:solidFill>
                <a:latin typeface="Arial"/>
                <a:cs typeface="Arial"/>
              </a:rPr>
              <a:t>Schumpeter </a:t>
            </a:r>
            <a:r>
              <a:rPr sz="2700" b="1" spc="-90" dirty="0">
                <a:solidFill>
                  <a:prstClr val="black"/>
                </a:solidFill>
                <a:latin typeface="Arial"/>
                <a:cs typeface="Arial"/>
              </a:rPr>
              <a:t>believed </a:t>
            </a:r>
            <a:r>
              <a:rPr sz="2700" b="1" spc="-98" dirty="0">
                <a:solidFill>
                  <a:prstClr val="black"/>
                </a:solidFill>
                <a:latin typeface="Arial"/>
                <a:cs typeface="Arial"/>
              </a:rPr>
              <a:t>that </a:t>
            </a:r>
            <a:r>
              <a:rPr sz="2700" b="1" spc="-116" dirty="0">
                <a:solidFill>
                  <a:prstClr val="black"/>
                </a:solidFill>
                <a:latin typeface="Arial"/>
                <a:cs typeface="Arial"/>
              </a:rPr>
              <a:t>those exogenous </a:t>
            </a:r>
            <a:r>
              <a:rPr sz="2700" b="1" spc="-146" dirty="0">
                <a:solidFill>
                  <a:prstClr val="black"/>
                </a:solidFill>
                <a:latin typeface="Arial"/>
                <a:cs typeface="Arial"/>
              </a:rPr>
              <a:t>shocks  </a:t>
            </a:r>
            <a:r>
              <a:rPr sz="2700" b="1" spc="-4" dirty="0">
                <a:solidFill>
                  <a:prstClr val="black"/>
                </a:solidFill>
                <a:latin typeface="Arial"/>
                <a:cs typeface="Arial"/>
              </a:rPr>
              <a:t>(PEST </a:t>
            </a:r>
            <a:r>
              <a:rPr sz="2700" b="1" spc="-98" dirty="0">
                <a:solidFill>
                  <a:prstClr val="black"/>
                </a:solidFill>
                <a:latin typeface="Arial"/>
                <a:cs typeface="Arial"/>
              </a:rPr>
              <a:t>changes) </a:t>
            </a:r>
            <a:r>
              <a:rPr sz="2700" b="1" spc="-143" dirty="0">
                <a:solidFill>
                  <a:prstClr val="black"/>
                </a:solidFill>
                <a:latin typeface="Arial"/>
                <a:cs typeface="Arial"/>
              </a:rPr>
              <a:t>disrupt </a:t>
            </a:r>
            <a:r>
              <a:rPr sz="2700" b="1" spc="-94" dirty="0">
                <a:solidFill>
                  <a:prstClr val="black"/>
                </a:solidFill>
                <a:latin typeface="Arial"/>
                <a:cs typeface="Arial"/>
              </a:rPr>
              <a:t>the market </a:t>
            </a:r>
            <a:r>
              <a:rPr sz="2700" b="1" spc="-116" dirty="0">
                <a:solidFill>
                  <a:prstClr val="black"/>
                </a:solidFill>
                <a:latin typeface="Arial"/>
                <a:cs typeface="Arial"/>
              </a:rPr>
              <a:t>efficiency </a:t>
            </a:r>
            <a:r>
              <a:rPr sz="2700" b="1" spc="-113" dirty="0">
                <a:solidFill>
                  <a:prstClr val="black"/>
                </a:solidFill>
                <a:latin typeface="Arial"/>
                <a:cs typeface="Arial"/>
              </a:rPr>
              <a:t>creating  </a:t>
            </a:r>
            <a:r>
              <a:rPr sz="2700" b="1" spc="8" dirty="0">
                <a:solidFill>
                  <a:prstClr val="black"/>
                </a:solidFill>
                <a:latin typeface="Arial"/>
                <a:cs typeface="Arial"/>
              </a:rPr>
              <a:t>a </a:t>
            </a:r>
            <a:r>
              <a:rPr sz="2700" b="1" spc="-131" dirty="0">
                <a:solidFill>
                  <a:prstClr val="black"/>
                </a:solidFill>
                <a:latin typeface="Arial"/>
                <a:cs typeface="Arial"/>
              </a:rPr>
              <a:t>disequilibrium </a:t>
            </a:r>
            <a:r>
              <a:rPr sz="2700" b="1" spc="-86" dirty="0">
                <a:solidFill>
                  <a:srgbClr val="006FC0"/>
                </a:solidFill>
                <a:latin typeface="Arial"/>
                <a:cs typeface="Arial"/>
              </a:rPr>
              <a:t>and </a:t>
            </a:r>
            <a:r>
              <a:rPr sz="2700" b="1" spc="-105" dirty="0">
                <a:solidFill>
                  <a:srgbClr val="006FC0"/>
                </a:solidFill>
                <a:latin typeface="Arial"/>
                <a:cs typeface="Arial"/>
              </a:rPr>
              <a:t>entrepreneurs </a:t>
            </a:r>
            <a:r>
              <a:rPr sz="2700" b="1" spc="-71" dirty="0">
                <a:solidFill>
                  <a:srgbClr val="006FC0"/>
                </a:solidFill>
                <a:latin typeface="Arial"/>
                <a:cs typeface="Arial"/>
              </a:rPr>
              <a:t>make </a:t>
            </a:r>
            <a:r>
              <a:rPr sz="2700" b="1" spc="-94" dirty="0">
                <a:solidFill>
                  <a:srgbClr val="006FC0"/>
                </a:solidFill>
                <a:latin typeface="Arial"/>
                <a:cs typeface="Arial"/>
              </a:rPr>
              <a:t>use </a:t>
            </a:r>
            <a:r>
              <a:rPr sz="2700" b="1" spc="-120" dirty="0">
                <a:solidFill>
                  <a:srgbClr val="006FC0"/>
                </a:solidFill>
                <a:latin typeface="Arial"/>
                <a:cs typeface="Arial"/>
              </a:rPr>
              <a:t>of </a:t>
            </a:r>
            <a:r>
              <a:rPr sz="2700" b="1" spc="-105" dirty="0">
                <a:solidFill>
                  <a:srgbClr val="006FC0"/>
                </a:solidFill>
                <a:latin typeface="Arial"/>
                <a:cs typeface="Arial"/>
              </a:rPr>
              <a:t>their  </a:t>
            </a:r>
            <a:r>
              <a:rPr sz="2700" b="1" spc="-75" dirty="0">
                <a:solidFill>
                  <a:srgbClr val="006FC0"/>
                </a:solidFill>
                <a:latin typeface="Arial"/>
                <a:cs typeface="Arial"/>
              </a:rPr>
              <a:t>early </a:t>
            </a:r>
            <a:r>
              <a:rPr sz="2700" b="1" spc="-101" dirty="0">
                <a:solidFill>
                  <a:srgbClr val="006FC0"/>
                </a:solidFill>
                <a:latin typeface="Arial"/>
                <a:cs typeface="Arial"/>
              </a:rPr>
              <a:t>access </a:t>
            </a:r>
            <a:r>
              <a:rPr sz="2700" b="1" spc="-146" dirty="0">
                <a:solidFill>
                  <a:srgbClr val="006FC0"/>
                </a:solidFill>
                <a:latin typeface="Arial"/>
                <a:cs typeface="Arial"/>
              </a:rPr>
              <a:t>to </a:t>
            </a:r>
            <a:r>
              <a:rPr sz="2700" b="1" spc="-143" dirty="0">
                <a:solidFill>
                  <a:srgbClr val="006FC0"/>
                </a:solidFill>
                <a:latin typeface="Arial"/>
                <a:cs typeface="Arial"/>
              </a:rPr>
              <a:t>such </a:t>
            </a:r>
            <a:r>
              <a:rPr sz="2700" b="1" spc="-131" dirty="0">
                <a:solidFill>
                  <a:srgbClr val="006FC0"/>
                </a:solidFill>
                <a:latin typeface="Arial"/>
                <a:cs typeface="Arial"/>
              </a:rPr>
              <a:t>information </a:t>
            </a:r>
            <a:r>
              <a:rPr sz="2700" b="1" spc="-146" dirty="0">
                <a:solidFill>
                  <a:srgbClr val="006FC0"/>
                </a:solidFill>
                <a:latin typeface="Arial"/>
                <a:cs typeface="Arial"/>
              </a:rPr>
              <a:t>to </a:t>
            </a:r>
            <a:r>
              <a:rPr sz="2700" b="1" spc="-71" dirty="0">
                <a:solidFill>
                  <a:srgbClr val="006FC0"/>
                </a:solidFill>
                <a:latin typeface="Arial"/>
                <a:cs typeface="Arial"/>
              </a:rPr>
              <a:t>create </a:t>
            </a:r>
            <a:r>
              <a:rPr sz="2700" b="1" spc="-94" dirty="0">
                <a:solidFill>
                  <a:srgbClr val="006FC0"/>
                </a:solidFill>
                <a:latin typeface="Arial"/>
                <a:cs typeface="Arial"/>
              </a:rPr>
              <a:t>new  </a:t>
            </a:r>
            <a:r>
              <a:rPr sz="2700" b="1" spc="-131" dirty="0">
                <a:solidFill>
                  <a:srgbClr val="006FC0"/>
                </a:solidFill>
                <a:latin typeface="Arial"/>
                <a:cs typeface="Arial"/>
              </a:rPr>
              <a:t>products, </a:t>
            </a:r>
            <a:r>
              <a:rPr sz="2700" b="1" spc="-109" dirty="0">
                <a:solidFill>
                  <a:srgbClr val="006FC0"/>
                </a:solidFill>
                <a:latin typeface="Arial"/>
                <a:cs typeface="Arial"/>
              </a:rPr>
              <a:t>services </a:t>
            </a:r>
            <a:r>
              <a:rPr sz="2700" b="1" spc="-143" dirty="0">
                <a:solidFill>
                  <a:srgbClr val="006FC0"/>
                </a:solidFill>
                <a:latin typeface="Arial"/>
                <a:cs typeface="Arial"/>
              </a:rPr>
              <a:t>or</a:t>
            </a:r>
            <a:r>
              <a:rPr sz="2700" b="1" spc="8" dirty="0">
                <a:solidFill>
                  <a:srgbClr val="006FC0"/>
                </a:solidFill>
                <a:latin typeface="Arial"/>
                <a:cs typeface="Arial"/>
              </a:rPr>
              <a:t> </a:t>
            </a:r>
            <a:r>
              <a:rPr sz="2700" b="1" spc="-109" dirty="0">
                <a:solidFill>
                  <a:srgbClr val="006FC0"/>
                </a:solidFill>
                <a:latin typeface="Arial"/>
                <a:cs typeface="Arial"/>
              </a:rPr>
              <a:t>processes.</a:t>
            </a:r>
            <a:endParaRPr sz="2700">
              <a:solidFill>
                <a:prstClr val="black"/>
              </a:solidFill>
              <a:latin typeface="Arial"/>
              <a:cs typeface="Arial"/>
            </a:endParaRPr>
          </a:p>
        </p:txBody>
      </p:sp>
      <p:grpSp>
        <p:nvGrpSpPr>
          <p:cNvPr id="8" name="object 8"/>
          <p:cNvGrpSpPr/>
          <p:nvPr/>
        </p:nvGrpSpPr>
        <p:grpSpPr>
          <a:xfrm>
            <a:off x="6147273" y="872985"/>
            <a:ext cx="1483519" cy="2055019"/>
            <a:chOff x="8196363" y="20979"/>
            <a:chExt cx="1978025" cy="2740025"/>
          </a:xfrm>
        </p:grpSpPr>
        <p:sp>
          <p:nvSpPr>
            <p:cNvPr id="9" name="object 9"/>
            <p:cNvSpPr/>
            <p:nvPr/>
          </p:nvSpPr>
          <p:spPr>
            <a:xfrm>
              <a:off x="8196363" y="20979"/>
              <a:ext cx="1899846" cy="2044040"/>
            </a:xfrm>
            <a:prstGeom prst="rect">
              <a:avLst/>
            </a:prstGeom>
            <a:blipFill>
              <a:blip r:embed="rId5" cstate="print"/>
              <a:stretch>
                <a:fillRect/>
              </a:stretch>
            </a:blipFill>
          </p:spPr>
          <p:txBody>
            <a:bodyPr wrap="square" lIns="0" tIns="0" rIns="0" bIns="0" rtlCol="0"/>
            <a:lstStyle/>
            <a:p>
              <a:pPr defTabSz="685800"/>
              <a:endParaRPr sz="1350">
                <a:solidFill>
                  <a:prstClr val="black"/>
                </a:solidFill>
                <a:latin typeface="Calibri"/>
              </a:endParaRPr>
            </a:p>
          </p:txBody>
        </p:sp>
        <p:sp>
          <p:nvSpPr>
            <p:cNvPr id="10" name="object 10"/>
            <p:cNvSpPr/>
            <p:nvPr/>
          </p:nvSpPr>
          <p:spPr>
            <a:xfrm>
              <a:off x="8575929" y="1897340"/>
              <a:ext cx="1597863" cy="863131"/>
            </a:xfrm>
            <a:prstGeom prst="rect">
              <a:avLst/>
            </a:prstGeom>
            <a:blipFill>
              <a:blip r:embed="rId6" cstate="print"/>
              <a:stretch>
                <a:fillRect/>
              </a:stretch>
            </a:blipFill>
          </p:spPr>
          <p:txBody>
            <a:bodyPr wrap="square" lIns="0" tIns="0" rIns="0" bIns="0" rtlCol="0"/>
            <a:lstStyle/>
            <a:p>
              <a:pPr defTabSz="685800"/>
              <a:endParaRPr sz="1350">
                <a:solidFill>
                  <a:prstClr val="black"/>
                </a:solidFill>
                <a:latin typeface="Calibri"/>
              </a:endParaRPr>
            </a:p>
          </p:txBody>
        </p:sp>
      </p:grpSp>
      <p:sp>
        <p:nvSpPr>
          <p:cNvPr id="12" name="Slide Number Placeholder 11"/>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13</a:t>
            </a:fld>
            <a:endParaRPr lang="en-US" sz="1350">
              <a:solidFill>
                <a:prstClr val="black">
                  <a:tint val="75000"/>
                </a:prstClr>
              </a:solidFill>
            </a:endParaRPr>
          </a:p>
        </p:txBody>
      </p:sp>
    </p:spTree>
    <p:extLst>
      <p:ext uri="{BB962C8B-B14F-4D97-AF65-F5344CB8AC3E}">
        <p14:creationId xmlns:p14="http://schemas.microsoft.com/office/powerpoint/2010/main" val="4193773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58101" y="914400"/>
            <a:ext cx="1485899" cy="2377440"/>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3" name="object 3"/>
          <p:cNvSpPr txBox="1">
            <a:spLocks noGrp="1"/>
          </p:cNvSpPr>
          <p:nvPr>
            <p:ph type="title"/>
          </p:nvPr>
        </p:nvSpPr>
        <p:spPr>
          <a:xfrm>
            <a:off x="2274664" y="980084"/>
            <a:ext cx="5040536" cy="470802"/>
          </a:xfrm>
          <a:prstGeom prst="rect">
            <a:avLst/>
          </a:prstGeom>
        </p:spPr>
        <p:txBody>
          <a:bodyPr vert="horz" wrap="square" lIns="0" tIns="9049" rIns="0" bIns="0" rtlCol="0">
            <a:spAutoFit/>
          </a:bodyPr>
          <a:lstStyle/>
          <a:p>
            <a:pPr marL="9525">
              <a:spcBef>
                <a:spcPts val="71"/>
              </a:spcBef>
            </a:pPr>
            <a:r>
              <a:rPr sz="3000" spc="-4" dirty="0"/>
              <a:t>An Opportunity </a:t>
            </a:r>
            <a:r>
              <a:rPr sz="3000" spc="-105" dirty="0">
                <a:solidFill>
                  <a:srgbClr val="0000FF"/>
                </a:solidFill>
              </a:rPr>
              <a:t>Vs </a:t>
            </a:r>
            <a:r>
              <a:rPr sz="3000" spc="-4" dirty="0"/>
              <a:t>an</a:t>
            </a:r>
            <a:r>
              <a:rPr sz="3000" spc="86" dirty="0"/>
              <a:t> </a:t>
            </a:r>
            <a:r>
              <a:rPr sz="3000" spc="-4" dirty="0"/>
              <a:t>Idea</a:t>
            </a:r>
            <a:endParaRPr sz="3000" dirty="0"/>
          </a:p>
        </p:txBody>
      </p:sp>
      <p:sp>
        <p:nvSpPr>
          <p:cNvPr id="4" name="object 4"/>
          <p:cNvSpPr txBox="1"/>
          <p:nvPr/>
        </p:nvSpPr>
        <p:spPr>
          <a:xfrm>
            <a:off x="316231" y="1961197"/>
            <a:ext cx="8386286" cy="3900907"/>
          </a:xfrm>
          <a:prstGeom prst="rect">
            <a:avLst/>
          </a:prstGeom>
        </p:spPr>
        <p:txBody>
          <a:bodyPr vert="horz" wrap="square" lIns="0" tIns="10001" rIns="0" bIns="0" rtlCol="0">
            <a:spAutoFit/>
          </a:bodyPr>
          <a:lstStyle/>
          <a:p>
            <a:pPr marL="266700" indent="-257175" defTabSz="685800">
              <a:spcBef>
                <a:spcPts val="79"/>
              </a:spcBef>
              <a:buFont typeface="Arial"/>
              <a:buChar char="•"/>
              <a:tabLst>
                <a:tab pos="266224" algn="l"/>
                <a:tab pos="266700" algn="l"/>
              </a:tabLst>
            </a:pPr>
            <a:r>
              <a:rPr sz="2400" b="1" spc="-139" dirty="0">
                <a:solidFill>
                  <a:prstClr val="black"/>
                </a:solidFill>
                <a:latin typeface="Arial"/>
                <a:cs typeface="Arial"/>
              </a:rPr>
              <a:t>An </a:t>
            </a:r>
            <a:r>
              <a:rPr sz="2400" b="1" spc="-53" dirty="0">
                <a:solidFill>
                  <a:prstClr val="black"/>
                </a:solidFill>
                <a:latin typeface="Arial"/>
                <a:cs typeface="Arial"/>
              </a:rPr>
              <a:t>idea </a:t>
            </a:r>
            <a:r>
              <a:rPr sz="2400" b="1" spc="-120" dirty="0">
                <a:solidFill>
                  <a:prstClr val="black"/>
                </a:solidFill>
                <a:latin typeface="Arial"/>
                <a:cs typeface="Arial"/>
              </a:rPr>
              <a:t>is </a:t>
            </a:r>
            <a:r>
              <a:rPr sz="2400" b="1" spc="-83" dirty="0">
                <a:solidFill>
                  <a:prstClr val="black"/>
                </a:solidFill>
                <a:latin typeface="Arial"/>
                <a:cs typeface="Arial"/>
              </a:rPr>
              <a:t>a </a:t>
            </a:r>
            <a:r>
              <a:rPr sz="2400" b="1" spc="-105" dirty="0">
                <a:solidFill>
                  <a:prstClr val="black"/>
                </a:solidFill>
                <a:latin typeface="Arial"/>
                <a:cs typeface="Arial"/>
              </a:rPr>
              <a:t>thought, </a:t>
            </a:r>
            <a:r>
              <a:rPr sz="2400" b="1" spc="-116" dirty="0">
                <a:solidFill>
                  <a:prstClr val="black"/>
                </a:solidFill>
                <a:latin typeface="Arial"/>
                <a:cs typeface="Arial"/>
              </a:rPr>
              <a:t>impression </a:t>
            </a:r>
            <a:r>
              <a:rPr sz="2400" b="1" spc="-131" dirty="0">
                <a:solidFill>
                  <a:prstClr val="black"/>
                </a:solidFill>
                <a:latin typeface="Arial"/>
                <a:cs typeface="Arial"/>
              </a:rPr>
              <a:t>or</a:t>
            </a:r>
            <a:r>
              <a:rPr sz="2400" b="1" spc="255" dirty="0">
                <a:solidFill>
                  <a:prstClr val="black"/>
                </a:solidFill>
                <a:latin typeface="Arial"/>
                <a:cs typeface="Arial"/>
              </a:rPr>
              <a:t> </a:t>
            </a:r>
            <a:r>
              <a:rPr sz="2400" b="1" spc="-109" dirty="0">
                <a:solidFill>
                  <a:prstClr val="black"/>
                </a:solidFill>
                <a:latin typeface="Arial"/>
                <a:cs typeface="Arial"/>
              </a:rPr>
              <a:t>notion.</a:t>
            </a:r>
            <a:endParaRPr sz="2400" dirty="0">
              <a:solidFill>
                <a:prstClr val="black"/>
              </a:solidFill>
              <a:latin typeface="Arial"/>
              <a:cs typeface="Arial"/>
            </a:endParaRPr>
          </a:p>
          <a:p>
            <a:pPr marL="266700" indent="-257175" defTabSz="685800">
              <a:spcBef>
                <a:spcPts val="2089"/>
              </a:spcBef>
              <a:buFont typeface="Arial"/>
              <a:buChar char="•"/>
              <a:tabLst>
                <a:tab pos="266224" algn="l"/>
                <a:tab pos="266700" algn="l"/>
              </a:tabLst>
            </a:pPr>
            <a:r>
              <a:rPr sz="2400" b="1" spc="-60" dirty="0">
                <a:solidFill>
                  <a:prstClr val="black"/>
                </a:solidFill>
                <a:latin typeface="Arial"/>
                <a:cs typeface="Arial"/>
              </a:rPr>
              <a:t>It </a:t>
            </a:r>
            <a:r>
              <a:rPr sz="2400" b="1" spc="-86" dirty="0">
                <a:solidFill>
                  <a:prstClr val="black"/>
                </a:solidFill>
                <a:latin typeface="Arial"/>
                <a:cs typeface="Arial"/>
              </a:rPr>
              <a:t>may </a:t>
            </a:r>
            <a:r>
              <a:rPr sz="2400" b="1" spc="-116" dirty="0">
                <a:solidFill>
                  <a:prstClr val="black"/>
                </a:solidFill>
                <a:latin typeface="Arial"/>
                <a:cs typeface="Arial"/>
              </a:rPr>
              <a:t>not </a:t>
            </a:r>
            <a:r>
              <a:rPr sz="2400" b="1" spc="-64" dirty="0">
                <a:solidFill>
                  <a:prstClr val="black"/>
                </a:solidFill>
                <a:latin typeface="Arial"/>
                <a:cs typeface="Arial"/>
              </a:rPr>
              <a:t>meet </a:t>
            </a:r>
            <a:r>
              <a:rPr sz="2400" b="1" spc="-109" dirty="0">
                <a:solidFill>
                  <a:prstClr val="black"/>
                </a:solidFill>
                <a:latin typeface="Arial"/>
                <a:cs typeface="Arial"/>
              </a:rPr>
              <a:t>the </a:t>
            </a:r>
            <a:r>
              <a:rPr sz="2400" b="1" spc="-90" dirty="0">
                <a:solidFill>
                  <a:prstClr val="black"/>
                </a:solidFill>
                <a:latin typeface="Arial"/>
                <a:cs typeface="Arial"/>
              </a:rPr>
              <a:t>criteria </a:t>
            </a:r>
            <a:r>
              <a:rPr sz="2400" b="1" spc="-131" dirty="0">
                <a:solidFill>
                  <a:prstClr val="black"/>
                </a:solidFill>
                <a:latin typeface="Arial"/>
                <a:cs typeface="Arial"/>
              </a:rPr>
              <a:t>of </a:t>
            </a:r>
            <a:r>
              <a:rPr sz="2400" b="1" spc="-68" dirty="0" smtClean="0">
                <a:solidFill>
                  <a:prstClr val="black"/>
                </a:solidFill>
                <a:latin typeface="Arial"/>
                <a:cs typeface="Arial"/>
              </a:rPr>
              <a:t>an</a:t>
            </a:r>
            <a:r>
              <a:rPr lang="en-US" sz="2400" b="1" spc="251" dirty="0">
                <a:solidFill>
                  <a:prstClr val="black"/>
                </a:solidFill>
                <a:latin typeface="Arial"/>
                <a:cs typeface="Arial"/>
              </a:rPr>
              <a:t> </a:t>
            </a:r>
            <a:r>
              <a:rPr sz="2400" b="1" spc="-131" dirty="0" smtClean="0">
                <a:solidFill>
                  <a:prstClr val="black"/>
                </a:solidFill>
                <a:latin typeface="Arial"/>
                <a:cs typeface="Arial"/>
              </a:rPr>
              <a:t>opportunity</a:t>
            </a:r>
            <a:endParaRPr sz="2400" dirty="0">
              <a:solidFill>
                <a:prstClr val="black"/>
              </a:solidFill>
              <a:latin typeface="Arial"/>
              <a:cs typeface="Arial"/>
            </a:endParaRPr>
          </a:p>
          <a:p>
            <a:pPr marL="266700" marR="3810" indent="-257175" defTabSz="685800">
              <a:spcBef>
                <a:spcPts val="2089"/>
              </a:spcBef>
              <a:buFont typeface="Arial"/>
              <a:buChar char="•"/>
              <a:tabLst>
                <a:tab pos="266224" algn="l"/>
                <a:tab pos="266700" algn="l"/>
              </a:tabLst>
            </a:pPr>
            <a:r>
              <a:rPr sz="2400" b="1" spc="-64" dirty="0">
                <a:solidFill>
                  <a:prstClr val="black"/>
                </a:solidFill>
                <a:latin typeface="Arial"/>
                <a:cs typeface="Arial"/>
              </a:rPr>
              <a:t>Many </a:t>
            </a:r>
            <a:r>
              <a:rPr sz="2400" b="1" spc="-101" dirty="0">
                <a:solidFill>
                  <a:prstClr val="black"/>
                </a:solidFill>
                <a:latin typeface="Arial"/>
                <a:cs typeface="Arial"/>
              </a:rPr>
              <a:t>businesses </a:t>
            </a:r>
            <a:r>
              <a:rPr sz="2400" b="1" spc="-75" dirty="0">
                <a:solidFill>
                  <a:prstClr val="black"/>
                </a:solidFill>
                <a:latin typeface="Arial"/>
                <a:cs typeface="Arial"/>
              </a:rPr>
              <a:t>fail, </a:t>
            </a:r>
            <a:r>
              <a:rPr sz="2400" b="1" spc="-109" dirty="0">
                <a:solidFill>
                  <a:prstClr val="black"/>
                </a:solidFill>
                <a:latin typeface="Arial"/>
                <a:cs typeface="Arial"/>
              </a:rPr>
              <a:t>not </a:t>
            </a:r>
            <a:r>
              <a:rPr sz="2400" b="1" spc="-79" dirty="0">
                <a:solidFill>
                  <a:prstClr val="black"/>
                </a:solidFill>
                <a:latin typeface="Arial"/>
                <a:cs typeface="Arial"/>
              </a:rPr>
              <a:t>because </a:t>
            </a:r>
            <a:r>
              <a:rPr sz="2400" b="1" spc="-109" dirty="0">
                <a:solidFill>
                  <a:prstClr val="black"/>
                </a:solidFill>
                <a:latin typeface="Arial"/>
                <a:cs typeface="Arial"/>
              </a:rPr>
              <a:t>the </a:t>
            </a:r>
            <a:r>
              <a:rPr sz="2400" b="1" spc="-86" dirty="0">
                <a:solidFill>
                  <a:prstClr val="black"/>
                </a:solidFill>
                <a:latin typeface="Arial"/>
                <a:cs typeface="Arial"/>
              </a:rPr>
              <a:t>entrepreneurs </a:t>
            </a:r>
            <a:r>
              <a:rPr sz="2400" b="1" spc="-98" dirty="0">
                <a:solidFill>
                  <a:prstClr val="black"/>
                </a:solidFill>
                <a:latin typeface="Arial"/>
                <a:cs typeface="Arial"/>
              </a:rPr>
              <a:t>that  </a:t>
            </a:r>
            <a:r>
              <a:rPr sz="2400" b="1" spc="-94" dirty="0">
                <a:solidFill>
                  <a:prstClr val="black"/>
                </a:solidFill>
                <a:latin typeface="Arial"/>
                <a:cs typeface="Arial"/>
              </a:rPr>
              <a:t>started </a:t>
            </a:r>
            <a:r>
              <a:rPr sz="2400" b="1" spc="-98" dirty="0">
                <a:solidFill>
                  <a:prstClr val="black"/>
                </a:solidFill>
                <a:latin typeface="Arial"/>
                <a:cs typeface="Arial"/>
              </a:rPr>
              <a:t>them </a:t>
            </a:r>
            <a:r>
              <a:rPr sz="2400" b="1" spc="-127" dirty="0">
                <a:solidFill>
                  <a:prstClr val="black"/>
                </a:solidFill>
                <a:latin typeface="Arial"/>
                <a:cs typeface="Arial"/>
              </a:rPr>
              <a:t>didn’t </a:t>
            </a:r>
            <a:r>
              <a:rPr sz="2400" b="1" spc="-131" dirty="0">
                <a:solidFill>
                  <a:prstClr val="black"/>
                </a:solidFill>
                <a:latin typeface="Arial"/>
                <a:cs typeface="Arial"/>
              </a:rPr>
              <a:t>work </a:t>
            </a:r>
            <a:r>
              <a:rPr sz="2400" b="1" spc="-79" dirty="0">
                <a:solidFill>
                  <a:prstClr val="black"/>
                </a:solidFill>
                <a:latin typeface="Arial"/>
                <a:cs typeface="Arial"/>
              </a:rPr>
              <a:t>hard, </a:t>
            </a:r>
            <a:r>
              <a:rPr sz="2400" b="1" spc="-120" dirty="0">
                <a:solidFill>
                  <a:prstClr val="black"/>
                </a:solidFill>
                <a:latin typeface="Arial"/>
                <a:cs typeface="Arial"/>
              </a:rPr>
              <a:t>but </a:t>
            </a:r>
            <a:r>
              <a:rPr sz="2400" b="1" spc="-79" dirty="0">
                <a:solidFill>
                  <a:prstClr val="black"/>
                </a:solidFill>
                <a:latin typeface="Arial"/>
                <a:cs typeface="Arial"/>
              </a:rPr>
              <a:t>rather </a:t>
            </a:r>
            <a:r>
              <a:rPr sz="2400" b="1" spc="-75" dirty="0">
                <a:solidFill>
                  <a:prstClr val="black"/>
                </a:solidFill>
                <a:latin typeface="Arial"/>
                <a:cs typeface="Arial"/>
              </a:rPr>
              <a:t>because </a:t>
            </a:r>
            <a:r>
              <a:rPr sz="2400" b="1" spc="-83" dirty="0">
                <a:solidFill>
                  <a:prstClr val="black"/>
                </a:solidFill>
                <a:latin typeface="Arial"/>
                <a:cs typeface="Arial"/>
              </a:rPr>
              <a:t>there was  </a:t>
            </a:r>
            <a:r>
              <a:rPr sz="2400" b="1" spc="-131" dirty="0">
                <a:solidFill>
                  <a:prstClr val="black"/>
                </a:solidFill>
                <a:latin typeface="Arial"/>
                <a:cs typeface="Arial"/>
              </a:rPr>
              <a:t>no </a:t>
            </a:r>
            <a:r>
              <a:rPr sz="2400" b="1" spc="-53" dirty="0">
                <a:solidFill>
                  <a:prstClr val="black"/>
                </a:solidFill>
                <a:latin typeface="Arial"/>
                <a:cs typeface="Arial"/>
              </a:rPr>
              <a:t>real</a:t>
            </a:r>
            <a:r>
              <a:rPr sz="2400" b="1" spc="8" dirty="0">
                <a:solidFill>
                  <a:prstClr val="black"/>
                </a:solidFill>
                <a:latin typeface="Arial"/>
                <a:cs typeface="Arial"/>
              </a:rPr>
              <a:t> </a:t>
            </a:r>
            <a:r>
              <a:rPr sz="2400" b="1" spc="-131" dirty="0">
                <a:solidFill>
                  <a:prstClr val="black"/>
                </a:solidFill>
                <a:latin typeface="Arial"/>
                <a:cs typeface="Arial"/>
              </a:rPr>
              <a:t>opportunity</a:t>
            </a:r>
            <a:endParaRPr sz="2400" dirty="0">
              <a:solidFill>
                <a:prstClr val="black"/>
              </a:solidFill>
              <a:latin typeface="Arial"/>
              <a:cs typeface="Arial"/>
            </a:endParaRPr>
          </a:p>
          <a:p>
            <a:pPr marL="266700" marR="110490" indent="-257175" defTabSz="685800">
              <a:spcBef>
                <a:spcPts val="2089"/>
              </a:spcBef>
              <a:buFont typeface="Arial"/>
              <a:buChar char="•"/>
              <a:tabLst>
                <a:tab pos="266224" algn="l"/>
                <a:tab pos="266700" algn="l"/>
              </a:tabLst>
            </a:pPr>
            <a:r>
              <a:rPr sz="2400" b="1" spc="-90" dirty="0">
                <a:solidFill>
                  <a:prstClr val="black"/>
                </a:solidFill>
                <a:latin typeface="Arial"/>
                <a:cs typeface="Arial"/>
              </a:rPr>
              <a:t>Before </a:t>
            </a:r>
            <a:r>
              <a:rPr sz="2400" b="1" spc="-109" dirty="0">
                <a:solidFill>
                  <a:prstClr val="black"/>
                </a:solidFill>
                <a:latin typeface="Arial"/>
                <a:cs typeface="Arial"/>
              </a:rPr>
              <a:t>getting </a:t>
            </a:r>
            <a:r>
              <a:rPr sz="2400" b="1" spc="-90" dirty="0">
                <a:solidFill>
                  <a:prstClr val="black"/>
                </a:solidFill>
                <a:latin typeface="Arial"/>
                <a:cs typeface="Arial"/>
              </a:rPr>
              <a:t>excited about </a:t>
            </a:r>
            <a:r>
              <a:rPr sz="2400" b="1" spc="-94" dirty="0">
                <a:solidFill>
                  <a:prstClr val="black"/>
                </a:solidFill>
                <a:latin typeface="Arial"/>
                <a:cs typeface="Arial"/>
              </a:rPr>
              <a:t>a </a:t>
            </a:r>
            <a:r>
              <a:rPr sz="2400" b="1" spc="-101" dirty="0">
                <a:solidFill>
                  <a:prstClr val="black"/>
                </a:solidFill>
                <a:latin typeface="Arial"/>
                <a:cs typeface="Arial"/>
              </a:rPr>
              <a:t>business </a:t>
            </a:r>
            <a:r>
              <a:rPr sz="2400" b="1" spc="-49" dirty="0">
                <a:solidFill>
                  <a:prstClr val="black"/>
                </a:solidFill>
                <a:latin typeface="Arial"/>
                <a:cs typeface="Arial"/>
              </a:rPr>
              <a:t>idea, </a:t>
            </a:r>
            <a:r>
              <a:rPr sz="2400" b="1" spc="-101" dirty="0">
                <a:solidFill>
                  <a:prstClr val="black"/>
                </a:solidFill>
                <a:latin typeface="Arial"/>
                <a:cs typeface="Arial"/>
              </a:rPr>
              <a:t>it </a:t>
            </a:r>
            <a:r>
              <a:rPr sz="2400" b="1" spc="-120" dirty="0">
                <a:solidFill>
                  <a:prstClr val="black"/>
                </a:solidFill>
                <a:latin typeface="Arial"/>
                <a:cs typeface="Arial"/>
              </a:rPr>
              <a:t>is </a:t>
            </a:r>
            <a:r>
              <a:rPr sz="2400" b="1" spc="-109" dirty="0">
                <a:solidFill>
                  <a:prstClr val="black"/>
                </a:solidFill>
                <a:latin typeface="Arial"/>
                <a:cs typeface="Arial"/>
              </a:rPr>
              <a:t>crucial </a:t>
            </a:r>
            <a:r>
              <a:rPr sz="2400" b="1" spc="-127" dirty="0">
                <a:solidFill>
                  <a:prstClr val="black"/>
                </a:solidFill>
                <a:latin typeface="Arial"/>
                <a:cs typeface="Arial"/>
              </a:rPr>
              <a:t>to  </a:t>
            </a:r>
            <a:r>
              <a:rPr sz="2400" b="1" spc="-101" dirty="0">
                <a:solidFill>
                  <a:prstClr val="black"/>
                </a:solidFill>
                <a:latin typeface="Arial"/>
                <a:cs typeface="Arial"/>
              </a:rPr>
              <a:t>understand </a:t>
            </a:r>
            <a:r>
              <a:rPr sz="2400" b="1" spc="-94" dirty="0">
                <a:solidFill>
                  <a:prstClr val="black"/>
                </a:solidFill>
                <a:latin typeface="Arial"/>
                <a:cs typeface="Arial"/>
              </a:rPr>
              <a:t>whether </a:t>
            </a:r>
            <a:r>
              <a:rPr sz="2400" b="1" spc="-116" dirty="0">
                <a:solidFill>
                  <a:prstClr val="black"/>
                </a:solidFill>
                <a:latin typeface="Arial"/>
                <a:cs typeface="Arial"/>
              </a:rPr>
              <a:t>the </a:t>
            </a:r>
            <a:r>
              <a:rPr sz="2400" b="1" spc="-38" dirty="0">
                <a:solidFill>
                  <a:prstClr val="black"/>
                </a:solidFill>
                <a:latin typeface="Arial"/>
                <a:cs typeface="Arial"/>
              </a:rPr>
              <a:t>idea </a:t>
            </a:r>
            <a:r>
              <a:rPr sz="2400" b="1" spc="-116" dirty="0">
                <a:solidFill>
                  <a:prstClr val="black"/>
                </a:solidFill>
                <a:latin typeface="Arial"/>
                <a:cs typeface="Arial"/>
              </a:rPr>
              <a:t>fills </a:t>
            </a:r>
            <a:r>
              <a:rPr sz="2400" b="1" spc="-38" dirty="0">
                <a:solidFill>
                  <a:prstClr val="black"/>
                </a:solidFill>
                <a:latin typeface="Arial"/>
                <a:cs typeface="Arial"/>
              </a:rPr>
              <a:t>a </a:t>
            </a:r>
            <a:r>
              <a:rPr sz="2400" b="1" spc="-45" dirty="0">
                <a:solidFill>
                  <a:prstClr val="black"/>
                </a:solidFill>
                <a:latin typeface="Arial"/>
                <a:cs typeface="Arial"/>
              </a:rPr>
              <a:t>need </a:t>
            </a:r>
            <a:r>
              <a:rPr sz="2400" b="1" spc="-109" dirty="0">
                <a:solidFill>
                  <a:prstClr val="black"/>
                </a:solidFill>
                <a:latin typeface="Arial"/>
                <a:cs typeface="Arial"/>
              </a:rPr>
              <a:t>and </a:t>
            </a:r>
            <a:r>
              <a:rPr sz="2400" b="1" spc="-75" dirty="0">
                <a:solidFill>
                  <a:prstClr val="black"/>
                </a:solidFill>
                <a:latin typeface="Arial"/>
                <a:cs typeface="Arial"/>
              </a:rPr>
              <a:t>meets </a:t>
            </a:r>
            <a:r>
              <a:rPr sz="2400" b="1" spc="-94" dirty="0">
                <a:solidFill>
                  <a:prstClr val="black"/>
                </a:solidFill>
                <a:latin typeface="Arial"/>
                <a:cs typeface="Arial"/>
              </a:rPr>
              <a:t>the  </a:t>
            </a:r>
            <a:r>
              <a:rPr sz="2400" b="1" spc="-98" dirty="0">
                <a:solidFill>
                  <a:prstClr val="black"/>
                </a:solidFill>
                <a:latin typeface="Arial"/>
                <a:cs typeface="Arial"/>
              </a:rPr>
              <a:t>criteria </a:t>
            </a:r>
            <a:r>
              <a:rPr sz="2400" b="1" spc="-131" dirty="0">
                <a:solidFill>
                  <a:prstClr val="black"/>
                </a:solidFill>
                <a:latin typeface="Arial"/>
                <a:cs typeface="Arial"/>
              </a:rPr>
              <a:t>for </a:t>
            </a:r>
            <a:r>
              <a:rPr sz="2400" b="1" spc="-68" dirty="0">
                <a:solidFill>
                  <a:prstClr val="black"/>
                </a:solidFill>
                <a:latin typeface="Arial"/>
                <a:cs typeface="Arial"/>
              </a:rPr>
              <a:t>an</a:t>
            </a:r>
            <a:r>
              <a:rPr sz="2400" b="1" spc="64" dirty="0">
                <a:solidFill>
                  <a:prstClr val="black"/>
                </a:solidFill>
                <a:latin typeface="Arial"/>
                <a:cs typeface="Arial"/>
              </a:rPr>
              <a:t> </a:t>
            </a:r>
            <a:r>
              <a:rPr sz="2400" b="1" spc="-116" dirty="0">
                <a:solidFill>
                  <a:prstClr val="black"/>
                </a:solidFill>
                <a:latin typeface="Arial"/>
                <a:cs typeface="Arial"/>
              </a:rPr>
              <a:t>opportunity.</a:t>
            </a:r>
            <a:endParaRPr sz="2400" dirty="0">
              <a:solidFill>
                <a:prstClr val="black"/>
              </a:solidFill>
              <a:latin typeface="Arial"/>
              <a:cs typeface="Arial"/>
            </a:endParaRPr>
          </a:p>
          <a:p>
            <a:pPr marR="78104" algn="r" defTabSz="685800">
              <a:lnSpc>
                <a:spcPts val="1031"/>
              </a:lnSpc>
            </a:pPr>
            <a:endParaRPr sz="900" dirty="0">
              <a:solidFill>
                <a:prstClr val="black"/>
              </a:solidFill>
              <a:latin typeface="Carlito"/>
              <a:cs typeface="Carlito"/>
            </a:endParaRPr>
          </a:p>
        </p:txBody>
      </p:sp>
      <p:sp>
        <p:nvSpPr>
          <p:cNvPr id="6" name="Slide Number Placeholder 5"/>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14</a:t>
            </a:fld>
            <a:endParaRPr lang="en-US" sz="1350">
              <a:solidFill>
                <a:prstClr val="black">
                  <a:tint val="75000"/>
                </a:prstClr>
              </a:solidFill>
            </a:endParaRPr>
          </a:p>
        </p:txBody>
      </p:sp>
    </p:spTree>
    <p:extLst>
      <p:ext uri="{BB962C8B-B14F-4D97-AF65-F5344CB8AC3E}">
        <p14:creationId xmlns:p14="http://schemas.microsoft.com/office/powerpoint/2010/main" val="403246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71055" y="76200"/>
            <a:ext cx="8229600" cy="1143000"/>
          </a:xfrm>
        </p:spPr>
        <p:txBody>
          <a:bodyPr/>
          <a:lstStyle/>
          <a:p>
            <a:pPr eaLnBrk="1" hangingPunct="1"/>
            <a:r>
              <a:rPr lang="en-US" altLang="en-US" sz="3600" dirty="0">
                <a:latin typeface="Times New Roman" panose="02020603050405020304" pitchFamily="18" charset="0"/>
              </a:rPr>
              <a:t>What is an Opportunity?</a:t>
            </a:r>
          </a:p>
        </p:txBody>
      </p:sp>
      <p:sp>
        <p:nvSpPr>
          <p:cNvPr id="19459"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0" name="Text Box 6"/>
          <p:cNvSpPr txBox="1">
            <a:spLocks noChangeArrowheads="1"/>
          </p:cNvSpPr>
          <p:nvPr/>
        </p:nvSpPr>
        <p:spPr bwMode="auto">
          <a:xfrm>
            <a:off x="1219200" y="1447800"/>
            <a:ext cx="655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An opportunity has four essential qualities</a:t>
            </a:r>
          </a:p>
        </p:txBody>
      </p:sp>
      <p:sp>
        <p:nvSpPr>
          <p:cNvPr id="19461" name="Text Box 20"/>
          <p:cNvSpPr txBox="1">
            <a:spLocks noChangeArrowheads="1"/>
          </p:cNvSpPr>
          <p:nvPr/>
        </p:nvSpPr>
        <p:spPr bwMode="auto">
          <a:xfrm>
            <a:off x="2743200" y="2133600"/>
            <a:ext cx="289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4000">
              <a:latin typeface="Times New Roman" panose="02020603050405020304" pitchFamily="18" charset="0"/>
            </a:endParaRPr>
          </a:p>
        </p:txBody>
      </p:sp>
      <p:pic>
        <p:nvPicPr>
          <p:cNvPr id="1946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33600"/>
            <a:ext cx="7239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930000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Three Ways to Identify an Opportunity</a:t>
            </a:r>
          </a:p>
        </p:txBody>
      </p:sp>
      <p:sp>
        <p:nvSpPr>
          <p:cNvPr id="20483"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048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09800"/>
            <a:ext cx="881538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16</a:t>
            </a:fld>
            <a:endParaRPr lang="en-US"/>
          </a:p>
        </p:txBody>
      </p:sp>
      <p:sp>
        <p:nvSpPr>
          <p:cNvPr id="3" name="TextBox 2"/>
          <p:cNvSpPr txBox="1"/>
          <p:nvPr/>
        </p:nvSpPr>
        <p:spPr>
          <a:xfrm>
            <a:off x="381000" y="4267200"/>
            <a:ext cx="1828800" cy="2031325"/>
          </a:xfrm>
          <a:prstGeom prst="rect">
            <a:avLst/>
          </a:prstGeom>
          <a:noFill/>
        </p:spPr>
        <p:txBody>
          <a:bodyPr wrap="square" rtlCol="0">
            <a:spAutoFit/>
          </a:bodyPr>
          <a:lstStyle/>
          <a:p>
            <a:r>
              <a:rPr lang="en-US" dirty="0" smtClean="0"/>
              <a:t>Political</a:t>
            </a:r>
          </a:p>
          <a:p>
            <a:r>
              <a:rPr lang="en-US" dirty="0" smtClean="0"/>
              <a:t>Economical</a:t>
            </a:r>
          </a:p>
          <a:p>
            <a:r>
              <a:rPr lang="en-US" dirty="0" smtClean="0"/>
              <a:t>Social</a:t>
            </a:r>
          </a:p>
          <a:p>
            <a:r>
              <a:rPr lang="en-US" dirty="0" smtClean="0"/>
              <a:t>Technological</a:t>
            </a:r>
          </a:p>
          <a:p>
            <a:r>
              <a:rPr lang="en-US" dirty="0" smtClean="0"/>
              <a:t>Environmental</a:t>
            </a:r>
          </a:p>
          <a:p>
            <a:r>
              <a:rPr lang="en-US" dirty="0" smtClean="0"/>
              <a:t>Ecological</a:t>
            </a:r>
          </a:p>
          <a:p>
            <a:r>
              <a:rPr lang="en-US" dirty="0" smtClean="0"/>
              <a:t>Legal</a:t>
            </a:r>
          </a:p>
        </p:txBody>
      </p:sp>
    </p:spTree>
    <p:extLst>
      <p:ext uri="{BB962C8B-B14F-4D97-AF65-F5344CB8AC3E}">
        <p14:creationId xmlns:p14="http://schemas.microsoft.com/office/powerpoint/2010/main" val="353603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36418" y="434341"/>
            <a:ext cx="8229600" cy="1143000"/>
          </a:xfrm>
        </p:spPr>
        <p:txBody>
          <a:bodyPr/>
          <a:lstStyle/>
          <a:p>
            <a:pPr eaLnBrk="1" hangingPunct="1"/>
            <a:r>
              <a:rPr lang="en-US" altLang="en-US" sz="3600" dirty="0">
                <a:latin typeface="Times New Roman" panose="02020603050405020304" pitchFamily="18" charset="0"/>
              </a:rPr>
              <a:t>First Approach: Observing Trends</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21507" name="Rectangle 3"/>
          <p:cNvSpPr>
            <a:spLocks noGrp="1" noChangeArrowheads="1"/>
          </p:cNvSpPr>
          <p:nvPr>
            <p:ph type="body" idx="1"/>
          </p:nvPr>
        </p:nvSpPr>
        <p:spPr/>
        <p:txBody>
          <a:bodyPr/>
          <a:lstStyle/>
          <a:p>
            <a:pPr eaLnBrk="1" hangingPunct="1"/>
            <a:r>
              <a:rPr lang="en-US" altLang="en-US" sz="2800">
                <a:latin typeface="Times New Roman" panose="02020603050405020304" pitchFamily="18" charset="0"/>
              </a:rPr>
              <a:t>Observing Trends</a:t>
            </a:r>
          </a:p>
          <a:p>
            <a:pPr lvl="1" eaLnBrk="1" hangingPunct="1"/>
            <a:r>
              <a:rPr lang="en-US" altLang="en-US" sz="2400">
                <a:latin typeface="Times New Roman" panose="02020603050405020304" pitchFamily="18" charset="0"/>
              </a:rPr>
              <a:t>Trends create opportunities for entrepreneurs to pursue.</a:t>
            </a:r>
          </a:p>
          <a:p>
            <a:pPr lvl="1" eaLnBrk="1" hangingPunct="1"/>
            <a:r>
              <a:rPr lang="en-US" altLang="en-US" sz="2400">
                <a:latin typeface="Times New Roman" panose="02020603050405020304" pitchFamily="18" charset="0"/>
              </a:rPr>
              <a:t>The most important trends are:</a:t>
            </a:r>
          </a:p>
          <a:p>
            <a:pPr lvl="2" eaLnBrk="1" hangingPunct="1"/>
            <a:r>
              <a:rPr lang="en-US" altLang="en-US">
                <a:latin typeface="Times New Roman" panose="02020603050405020304" pitchFamily="18" charset="0"/>
              </a:rPr>
              <a:t>Economic forces.</a:t>
            </a:r>
          </a:p>
          <a:p>
            <a:pPr lvl="2" eaLnBrk="1" hangingPunct="1"/>
            <a:r>
              <a:rPr lang="en-US" altLang="en-US">
                <a:latin typeface="Times New Roman" panose="02020603050405020304" pitchFamily="18" charset="0"/>
              </a:rPr>
              <a:t>Social forces.</a:t>
            </a:r>
          </a:p>
          <a:p>
            <a:pPr lvl="2" eaLnBrk="1" hangingPunct="1"/>
            <a:r>
              <a:rPr lang="en-US" altLang="en-US">
                <a:latin typeface="Times New Roman" panose="02020603050405020304" pitchFamily="18" charset="0"/>
              </a:rPr>
              <a:t>Technological advances.</a:t>
            </a:r>
          </a:p>
          <a:p>
            <a:pPr lvl="2" eaLnBrk="1" hangingPunct="1"/>
            <a:r>
              <a:rPr lang="en-US" altLang="en-US">
                <a:latin typeface="Times New Roman" panose="02020603050405020304" pitchFamily="18" charset="0"/>
              </a:rPr>
              <a:t>Political action and regulatory change.</a:t>
            </a:r>
          </a:p>
          <a:p>
            <a:pPr lvl="1" eaLnBrk="1" hangingPunct="1"/>
            <a:r>
              <a:rPr lang="en-US" altLang="en-US" sz="2400">
                <a:latin typeface="Times New Roman" panose="02020603050405020304" pitchFamily="18" charset="0"/>
              </a:rPr>
              <a:t>It’s important to be aware of changes in these areas.</a:t>
            </a:r>
          </a:p>
          <a:p>
            <a:pPr lvl="2" eaLnBrk="1" hangingPunct="1">
              <a:buFontTx/>
              <a:buNone/>
            </a:pPr>
            <a:endParaRPr lang="en-US" altLang="en-US" sz="2000">
              <a:latin typeface="Times New Roman" panose="02020603050405020304" pitchFamily="18" charset="0"/>
            </a:endParaRPr>
          </a:p>
          <a:p>
            <a:pPr lvl="1" eaLnBrk="1" hangingPunct="1"/>
            <a:endParaRPr lang="en-US" altLang="en-US" sz="2400">
              <a:latin typeface="Times New Roman" panose="02020603050405020304" pitchFamily="18" charset="0"/>
            </a:endParaRPr>
          </a:p>
        </p:txBody>
      </p:sp>
      <p:sp>
        <p:nvSpPr>
          <p:cNvPr id="21508"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02197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400"/>
              <a:t>2-</a:t>
            </a:r>
            <a:fld id="{99EF8E6E-65C0-4955-97C7-2BE00BFBB3C6}" type="slidenum">
              <a:rPr lang="en-US" altLang="en-US" sz="1400" smtClean="0"/>
              <a:pPr>
                <a:spcBef>
                  <a:spcPct val="0"/>
                </a:spcBef>
                <a:buFontTx/>
                <a:buNone/>
              </a:pPr>
              <a:t>18</a:t>
            </a:fld>
            <a:endParaRPr lang="en-US" altLang="en-US" sz="1400"/>
          </a:p>
        </p:txBody>
      </p:sp>
      <p:sp>
        <p:nvSpPr>
          <p:cNvPr id="22530" name="Rectangle 2"/>
          <p:cNvSpPr>
            <a:spLocks noGrp="1" noChangeArrowheads="1"/>
          </p:cNvSpPr>
          <p:nvPr>
            <p:ph type="title"/>
          </p:nvPr>
        </p:nvSpPr>
        <p:spPr>
          <a:xfrm>
            <a:off x="464127" y="487868"/>
            <a:ext cx="8229600" cy="1143000"/>
          </a:xfrm>
        </p:spPr>
        <p:txBody>
          <a:bodyPr/>
          <a:lstStyle/>
          <a:p>
            <a:pPr eaLnBrk="1" hangingPunct="1"/>
            <a:r>
              <a:rPr lang="en-US" altLang="en-US" sz="3600" dirty="0">
                <a:latin typeface="Times New Roman" panose="02020603050405020304" pitchFamily="18" charset="0"/>
              </a:rPr>
              <a:t>First Approach: Observing Trends</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22531"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Text Box 6"/>
          <p:cNvSpPr txBox="1">
            <a:spLocks noChangeArrowheads="1"/>
          </p:cNvSpPr>
          <p:nvPr/>
        </p:nvSpPr>
        <p:spPr bwMode="auto">
          <a:xfrm>
            <a:off x="1524000" y="1371600"/>
            <a:ext cx="5562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a:latin typeface="Times New Roman" panose="02020603050405020304" pitchFamily="18" charset="0"/>
              </a:rPr>
              <a:t>Environmental Trends Suggesting Business or Product Opportunity Gaps</a:t>
            </a:r>
          </a:p>
        </p:txBody>
      </p:sp>
      <p:pic>
        <p:nvPicPr>
          <p:cNvPr id="22533"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2" y="-1"/>
            <a:ext cx="9125457" cy="6857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451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Trend 1: Economic Forces</a:t>
            </a:r>
          </a:p>
        </p:txBody>
      </p:sp>
      <p:sp>
        <p:nvSpPr>
          <p:cNvPr id="23555"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Text Box 4"/>
          <p:cNvSpPr txBox="1">
            <a:spLocks noChangeArrowheads="1"/>
          </p:cNvSpPr>
          <p:nvPr/>
        </p:nvSpPr>
        <p:spPr bwMode="auto">
          <a:xfrm>
            <a:off x="304800" y="2133600"/>
            <a:ext cx="3962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Economic trends help determine areas that are ripe for new startups and areas that startups should avoid.</a:t>
            </a:r>
          </a:p>
        </p:txBody>
      </p:sp>
      <p:sp>
        <p:nvSpPr>
          <p:cNvPr id="23557" name="Rectangle 5"/>
          <p:cNvSpPr>
            <a:spLocks noChangeArrowheads="1"/>
          </p:cNvSpPr>
          <p:nvPr/>
        </p:nvSpPr>
        <p:spPr bwMode="auto">
          <a:xfrm>
            <a:off x="4495800" y="1524000"/>
            <a:ext cx="4267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23558" name="TextBox 13"/>
          <p:cNvSpPr txBox="1">
            <a:spLocks noChangeArrowheads="1"/>
          </p:cNvSpPr>
          <p:nvPr/>
        </p:nvSpPr>
        <p:spPr bwMode="auto">
          <a:xfrm>
            <a:off x="4495800" y="1600200"/>
            <a:ext cx="4419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Example of Economic Trend Creating a Favorable Opportunity</a:t>
            </a:r>
          </a:p>
        </p:txBody>
      </p:sp>
      <p:sp>
        <p:nvSpPr>
          <p:cNvPr id="23559" name="TextBox 14"/>
          <p:cNvSpPr txBox="1">
            <a:spLocks noChangeArrowheads="1"/>
          </p:cNvSpPr>
          <p:nvPr/>
        </p:nvSpPr>
        <p:spPr bwMode="auto">
          <a:xfrm>
            <a:off x="4572000" y="2438400"/>
            <a:ext cx="41910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ts val="3200"/>
              </a:lnSpc>
              <a:spcBef>
                <a:spcPct val="0"/>
              </a:spcBef>
            </a:pPr>
            <a:r>
              <a:rPr lang="en-US" altLang="en-US" sz="2400">
                <a:latin typeface="Times New Roman" panose="02020603050405020304" pitchFamily="18" charset="0"/>
              </a:rPr>
              <a:t> A weak economy favors </a:t>
            </a:r>
          </a:p>
          <a:p>
            <a:pPr eaLnBrk="1" hangingPunct="1">
              <a:lnSpc>
                <a:spcPts val="3200"/>
              </a:lnSpc>
              <a:spcBef>
                <a:spcPct val="0"/>
              </a:spcBef>
              <a:buFontTx/>
              <a:buNone/>
            </a:pPr>
            <a:r>
              <a:rPr lang="en-US" altLang="en-US" sz="2400">
                <a:latin typeface="Times New Roman" panose="02020603050405020304" pitchFamily="18" charset="0"/>
              </a:rPr>
              <a:t>  startups that help consumers</a:t>
            </a:r>
          </a:p>
          <a:p>
            <a:pPr eaLnBrk="1" hangingPunct="1">
              <a:lnSpc>
                <a:spcPts val="3200"/>
              </a:lnSpc>
              <a:spcBef>
                <a:spcPct val="0"/>
              </a:spcBef>
              <a:buFontTx/>
              <a:buNone/>
            </a:pPr>
            <a:r>
              <a:rPr lang="en-US" altLang="en-US" sz="2400">
                <a:latin typeface="Times New Roman" panose="02020603050405020304" pitchFamily="18" charset="0"/>
              </a:rPr>
              <a:t>  save money.</a:t>
            </a:r>
          </a:p>
          <a:p>
            <a:pPr eaLnBrk="1" hangingPunct="1">
              <a:lnSpc>
                <a:spcPts val="3200"/>
              </a:lnSpc>
              <a:spcBef>
                <a:spcPct val="0"/>
              </a:spcBef>
            </a:pPr>
            <a:r>
              <a:rPr lang="en-US" altLang="en-US" sz="2400">
                <a:latin typeface="Times New Roman" panose="02020603050405020304" pitchFamily="18" charset="0"/>
              </a:rPr>
              <a:t> An example is GasBuddy.com,</a:t>
            </a:r>
          </a:p>
          <a:p>
            <a:pPr eaLnBrk="1" hangingPunct="1">
              <a:lnSpc>
                <a:spcPts val="3200"/>
              </a:lnSpc>
              <a:spcBef>
                <a:spcPct val="0"/>
              </a:spcBef>
              <a:buFontTx/>
              <a:buNone/>
            </a:pPr>
            <a:r>
              <a:rPr lang="en-US" altLang="en-US" sz="2400">
                <a:latin typeface="Times New Roman" panose="02020603050405020304" pitchFamily="18" charset="0"/>
              </a:rPr>
              <a:t>  a company started to help </a:t>
            </a:r>
          </a:p>
          <a:p>
            <a:pPr eaLnBrk="1" hangingPunct="1">
              <a:lnSpc>
                <a:spcPts val="3200"/>
              </a:lnSpc>
              <a:spcBef>
                <a:spcPct val="0"/>
              </a:spcBef>
              <a:buFontTx/>
              <a:buNone/>
            </a:pPr>
            <a:r>
              <a:rPr lang="en-US" altLang="en-US" sz="2400">
                <a:latin typeface="Times New Roman" panose="02020603050405020304" pitchFamily="18" charset="0"/>
              </a:rPr>
              <a:t>  consumers save money on gas.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286494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ctrTitle" idx="4294967295"/>
          </p:nvPr>
        </p:nvSpPr>
        <p:spPr>
          <a:xfrm>
            <a:off x="2279073" y="3105835"/>
            <a:ext cx="4914900" cy="1918975"/>
          </a:xfrm>
        </p:spPr>
        <p:txBody>
          <a:bodyPr>
            <a:noAutofit/>
          </a:bodyPr>
          <a:lstStyle/>
          <a:p>
            <a:pPr algn="ctr"/>
            <a:r>
              <a:rPr lang="en-US" sz="3600" dirty="0">
                <a:latin typeface="Arial" panose="020B0604020202020204" pitchFamily="34" charset="0"/>
              </a:rPr>
              <a:t/>
            </a:r>
            <a:br>
              <a:rPr lang="en-US" sz="3600" dirty="0">
                <a:latin typeface="Arial" panose="020B0604020202020204" pitchFamily="34" charset="0"/>
              </a:rPr>
            </a:br>
            <a:r>
              <a:rPr lang="en-US" altLang="en-US" sz="3600" b="1" dirty="0">
                <a:latin typeface="Times New Roman" panose="02020603050405020304" pitchFamily="18" charset="0"/>
              </a:rPr>
              <a:t>Recognizing Opportunities and Generating Ideas</a:t>
            </a:r>
            <a:br>
              <a:rPr lang="en-US" altLang="en-US" sz="3600" b="1" dirty="0">
                <a:latin typeface="Times New Roman" panose="02020603050405020304" pitchFamily="18" charset="0"/>
              </a:rPr>
            </a:br>
            <a:r>
              <a:rPr lang="en-US" sz="3600" dirty="0">
                <a:latin typeface="Arial" panose="020B0604020202020204" pitchFamily="34" charset="0"/>
              </a:rPr>
              <a:t/>
            </a:r>
            <a:br>
              <a:rPr lang="en-US" sz="3600" dirty="0">
                <a:latin typeface="Arial" panose="020B0604020202020204" pitchFamily="34" charset="0"/>
              </a:rPr>
            </a:br>
            <a:r>
              <a:rPr lang="en-US" sz="3600" dirty="0">
                <a:latin typeface="Arial" panose="020B0604020202020204" pitchFamily="34" charset="0"/>
              </a:rPr>
              <a:t/>
            </a:r>
            <a:br>
              <a:rPr lang="en-US" sz="3600" dirty="0">
                <a:latin typeface="Arial" panose="020B0604020202020204" pitchFamily="34" charset="0"/>
              </a:rPr>
            </a:br>
            <a:r>
              <a:rPr lang="en-US" sz="2000" dirty="0">
                <a:latin typeface="Arial" panose="020B0604020202020204" pitchFamily="34" charset="0"/>
              </a:rPr>
              <a:t>Session 02</a:t>
            </a:r>
            <a:r>
              <a:rPr lang="en-US" sz="3600" dirty="0">
                <a:latin typeface="Arial" panose="020B0604020202020204" pitchFamily="34" charset="0"/>
              </a:rPr>
              <a:t/>
            </a:r>
            <a:br>
              <a:rPr lang="en-US" sz="3600" dirty="0">
                <a:latin typeface="Arial" panose="020B0604020202020204" pitchFamily="34" charset="0"/>
              </a:rPr>
            </a:br>
            <a:endParaRPr lang="en-US" sz="2100" dirty="0">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103282720"/>
      </p:ext>
    </p:extLst>
  </p:cSld>
  <p:clrMapOvr>
    <a:masterClrMapping/>
  </p:clrMapOvr>
  <p:transition>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Trend 2: Social Forces</a:t>
            </a:r>
          </a:p>
        </p:txBody>
      </p:sp>
      <p:sp>
        <p:nvSpPr>
          <p:cNvPr id="24579"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0" name="Text Box 4"/>
          <p:cNvSpPr txBox="1">
            <a:spLocks noChangeArrowheads="1"/>
          </p:cNvSpPr>
          <p:nvPr/>
        </p:nvSpPr>
        <p:spPr bwMode="auto">
          <a:xfrm>
            <a:off x="381000" y="1828800"/>
            <a:ext cx="38862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Social trends alter how people and businesses behave and set their priorities.  These trends provide opportunities for new businesses to accommodate the changes.</a:t>
            </a:r>
          </a:p>
        </p:txBody>
      </p:sp>
      <p:sp>
        <p:nvSpPr>
          <p:cNvPr id="24581" name="Rectangle 5"/>
          <p:cNvSpPr>
            <a:spLocks noChangeArrowheads="1"/>
          </p:cNvSpPr>
          <p:nvPr/>
        </p:nvSpPr>
        <p:spPr bwMode="auto">
          <a:xfrm>
            <a:off x="4495800" y="1524000"/>
            <a:ext cx="4267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24582" name="TextBox 13"/>
          <p:cNvSpPr txBox="1">
            <a:spLocks noChangeArrowheads="1"/>
          </p:cNvSpPr>
          <p:nvPr/>
        </p:nvSpPr>
        <p:spPr bwMode="auto">
          <a:xfrm>
            <a:off x="45720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24583" name="TextBox 9"/>
          <p:cNvSpPr txBox="1">
            <a:spLocks noChangeArrowheads="1"/>
          </p:cNvSpPr>
          <p:nvPr/>
        </p:nvSpPr>
        <p:spPr bwMode="auto">
          <a:xfrm>
            <a:off x="46482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Examples of Social Trends</a:t>
            </a:r>
          </a:p>
        </p:txBody>
      </p:sp>
      <p:sp>
        <p:nvSpPr>
          <p:cNvPr id="24584" name="TextBox 10"/>
          <p:cNvSpPr txBox="1">
            <a:spLocks noChangeArrowheads="1"/>
          </p:cNvSpPr>
          <p:nvPr/>
        </p:nvSpPr>
        <p:spPr bwMode="auto">
          <a:xfrm>
            <a:off x="4648200" y="2286000"/>
            <a:ext cx="4114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latin typeface="Times New Roman" panose="02020603050405020304" pitchFamily="18" charset="0"/>
              </a:rPr>
              <a:t> Retirement of baby boomers.</a:t>
            </a:r>
          </a:p>
          <a:p>
            <a:pPr eaLnBrk="1" hangingPunct="1">
              <a:spcBef>
                <a:spcPct val="0"/>
              </a:spcBef>
            </a:pPr>
            <a:r>
              <a:rPr lang="en-US" altLang="en-US" sz="2400">
                <a:latin typeface="Times New Roman" panose="02020603050405020304" pitchFamily="18" charset="0"/>
              </a:rPr>
              <a:t> The increasing diversity of </a:t>
            </a:r>
          </a:p>
          <a:p>
            <a:pPr eaLnBrk="1" hangingPunct="1">
              <a:spcBef>
                <a:spcPct val="0"/>
              </a:spcBef>
              <a:buFontTx/>
              <a:buNone/>
            </a:pPr>
            <a:r>
              <a:rPr lang="en-US" altLang="en-US" sz="2400">
                <a:latin typeface="Times New Roman" panose="02020603050405020304" pitchFamily="18" charset="0"/>
              </a:rPr>
              <a:t>   the workplace.</a:t>
            </a:r>
          </a:p>
          <a:p>
            <a:pPr eaLnBrk="1" hangingPunct="1">
              <a:spcBef>
                <a:spcPct val="0"/>
              </a:spcBef>
            </a:pPr>
            <a:r>
              <a:rPr lang="en-US" altLang="en-US" sz="2400">
                <a:latin typeface="Times New Roman" panose="02020603050405020304" pitchFamily="18" charset="0"/>
              </a:rPr>
              <a:t> Increasing interest in health,</a:t>
            </a:r>
          </a:p>
          <a:p>
            <a:pPr eaLnBrk="1" hangingPunct="1">
              <a:spcBef>
                <a:spcPct val="0"/>
              </a:spcBef>
              <a:buFontTx/>
              <a:buNone/>
            </a:pPr>
            <a:r>
              <a:rPr lang="en-US" altLang="en-US" sz="2400">
                <a:latin typeface="Times New Roman" panose="02020603050405020304" pitchFamily="18" charset="0"/>
              </a:rPr>
              <a:t>  fitness, and wellness.</a:t>
            </a:r>
          </a:p>
          <a:p>
            <a:pPr eaLnBrk="1" hangingPunct="1">
              <a:spcBef>
                <a:spcPct val="0"/>
              </a:spcBef>
            </a:pPr>
            <a:r>
              <a:rPr lang="en-US" altLang="en-US" sz="2400">
                <a:latin typeface="Times New Roman" panose="02020603050405020304" pitchFamily="18" charset="0"/>
              </a:rPr>
              <a:t> Emphasis on alternative forms</a:t>
            </a:r>
          </a:p>
          <a:p>
            <a:pPr eaLnBrk="1" hangingPunct="1">
              <a:spcBef>
                <a:spcPct val="0"/>
              </a:spcBef>
              <a:buFontTx/>
              <a:buNone/>
            </a:pPr>
            <a:r>
              <a:rPr lang="en-US" altLang="en-US" sz="2400">
                <a:latin typeface="Times New Roman" panose="02020603050405020304" pitchFamily="18" charset="0"/>
              </a:rPr>
              <a:t>  of energy.</a:t>
            </a:r>
          </a:p>
          <a:p>
            <a:pPr eaLnBrk="1" hangingPunct="1">
              <a:spcBef>
                <a:spcPct val="0"/>
              </a:spcBef>
            </a:pPr>
            <a:r>
              <a:rPr lang="en-US" altLang="en-US" sz="2400">
                <a:latin typeface="Times New Roman" panose="02020603050405020304" pitchFamily="18" charset="0"/>
              </a:rPr>
              <a:t> New forms of music and other</a:t>
            </a:r>
          </a:p>
          <a:p>
            <a:pPr eaLnBrk="1" hangingPunct="1">
              <a:spcBef>
                <a:spcPct val="0"/>
              </a:spcBef>
              <a:buFontTx/>
              <a:buNone/>
            </a:pPr>
            <a:r>
              <a:rPr lang="en-US" altLang="en-US" sz="2400">
                <a:latin typeface="Times New Roman" panose="02020603050405020304" pitchFamily="18" charset="0"/>
              </a:rPr>
              <a:t>  types of entertainment.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22716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52400"/>
            <a:ext cx="8229600" cy="1143000"/>
          </a:xfrm>
        </p:spPr>
        <p:txBody>
          <a:bodyPr/>
          <a:lstStyle/>
          <a:p>
            <a:pPr eaLnBrk="1" hangingPunct="1"/>
            <a:r>
              <a:rPr lang="en-US" altLang="en-US" sz="3600" dirty="0">
                <a:latin typeface="Times New Roman" panose="02020603050405020304" pitchFamily="18" charset="0"/>
              </a:rPr>
              <a:t>Trend 3: Technological Advances</a:t>
            </a:r>
          </a:p>
        </p:txBody>
      </p:sp>
      <p:sp>
        <p:nvSpPr>
          <p:cNvPr id="25603"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4" name="Text Box 4"/>
          <p:cNvSpPr txBox="1">
            <a:spLocks noChangeArrowheads="1"/>
          </p:cNvSpPr>
          <p:nvPr/>
        </p:nvSpPr>
        <p:spPr bwMode="auto">
          <a:xfrm>
            <a:off x="381000" y="2057400"/>
            <a:ext cx="388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Advances in technology frequently create business opportunities.</a:t>
            </a:r>
          </a:p>
        </p:txBody>
      </p:sp>
      <p:sp>
        <p:nvSpPr>
          <p:cNvPr id="25605" name="Rectangle 5"/>
          <p:cNvSpPr>
            <a:spLocks noChangeArrowheads="1"/>
          </p:cNvSpPr>
          <p:nvPr/>
        </p:nvSpPr>
        <p:spPr bwMode="auto">
          <a:xfrm>
            <a:off x="4495800" y="1524000"/>
            <a:ext cx="4267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25606" name="TextBox 13"/>
          <p:cNvSpPr txBox="1">
            <a:spLocks noChangeArrowheads="1"/>
          </p:cNvSpPr>
          <p:nvPr/>
        </p:nvSpPr>
        <p:spPr bwMode="auto">
          <a:xfrm>
            <a:off x="45720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25607" name="TextBox 9"/>
          <p:cNvSpPr txBox="1">
            <a:spLocks noChangeArrowheads="1"/>
          </p:cNvSpPr>
          <p:nvPr/>
        </p:nvSpPr>
        <p:spPr bwMode="auto">
          <a:xfrm>
            <a:off x="4648200" y="1676400"/>
            <a:ext cx="403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Examples of Entire Industries that Have Been Created as the Results of Technological Advances</a:t>
            </a:r>
          </a:p>
        </p:txBody>
      </p:sp>
      <p:sp>
        <p:nvSpPr>
          <p:cNvPr id="25608" name="TextBox 12"/>
          <p:cNvSpPr txBox="1">
            <a:spLocks noChangeArrowheads="1"/>
          </p:cNvSpPr>
          <p:nvPr/>
        </p:nvSpPr>
        <p:spPr bwMode="auto">
          <a:xfrm>
            <a:off x="4648200" y="3276600"/>
            <a:ext cx="3810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latin typeface="Times New Roman" panose="02020603050405020304" pitchFamily="18" charset="0"/>
              </a:rPr>
              <a:t> Computer industry</a:t>
            </a:r>
          </a:p>
          <a:p>
            <a:pPr eaLnBrk="1" hangingPunct="1">
              <a:spcBef>
                <a:spcPct val="0"/>
              </a:spcBef>
            </a:pPr>
            <a:r>
              <a:rPr lang="en-US" altLang="en-US" sz="2400">
                <a:latin typeface="Times New Roman" panose="02020603050405020304" pitchFamily="18" charset="0"/>
              </a:rPr>
              <a:t> Internet</a:t>
            </a:r>
          </a:p>
          <a:p>
            <a:pPr eaLnBrk="1" hangingPunct="1">
              <a:spcBef>
                <a:spcPct val="0"/>
              </a:spcBef>
            </a:pPr>
            <a:r>
              <a:rPr lang="en-US" altLang="en-US" sz="2400">
                <a:latin typeface="Times New Roman" panose="02020603050405020304" pitchFamily="18" charset="0"/>
              </a:rPr>
              <a:t> Biotechnology</a:t>
            </a:r>
          </a:p>
          <a:p>
            <a:pPr eaLnBrk="1" hangingPunct="1">
              <a:spcBef>
                <a:spcPct val="0"/>
              </a:spcBef>
            </a:pPr>
            <a:r>
              <a:rPr lang="en-US" altLang="en-US" sz="2400">
                <a:latin typeface="Times New Roman" panose="02020603050405020304" pitchFamily="18" charset="0"/>
              </a:rPr>
              <a:t> Digital photography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85872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295275"/>
            <a:ext cx="8229600" cy="1143000"/>
          </a:xfrm>
        </p:spPr>
        <p:txBody>
          <a:bodyPr/>
          <a:lstStyle/>
          <a:p>
            <a:pPr eaLnBrk="1" hangingPunct="1"/>
            <a:r>
              <a:rPr lang="en-US" altLang="en-US" sz="3600" dirty="0">
                <a:latin typeface="Times New Roman" panose="02020603050405020304" pitchFamily="18" charset="0"/>
              </a:rPr>
              <a:t>Trend 3: Technological Advances</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26627"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28" name="Text Box 4"/>
          <p:cNvSpPr txBox="1">
            <a:spLocks noChangeArrowheads="1"/>
          </p:cNvSpPr>
          <p:nvPr/>
        </p:nvSpPr>
        <p:spPr bwMode="auto">
          <a:xfrm>
            <a:off x="381000" y="2057400"/>
            <a:ext cx="388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Once a technology is created, products often emerge to advance it.</a:t>
            </a:r>
          </a:p>
        </p:txBody>
      </p:sp>
      <p:sp>
        <p:nvSpPr>
          <p:cNvPr id="26629" name="Rectangle 5"/>
          <p:cNvSpPr>
            <a:spLocks noChangeArrowheads="1"/>
          </p:cNvSpPr>
          <p:nvPr/>
        </p:nvSpPr>
        <p:spPr bwMode="auto">
          <a:xfrm>
            <a:off x="4114800" y="1524000"/>
            <a:ext cx="4648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26630" name="TextBox 13"/>
          <p:cNvSpPr txBox="1">
            <a:spLocks noChangeArrowheads="1"/>
          </p:cNvSpPr>
          <p:nvPr/>
        </p:nvSpPr>
        <p:spPr bwMode="auto">
          <a:xfrm>
            <a:off x="45720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26631" name="TextBox 12"/>
          <p:cNvSpPr txBox="1">
            <a:spLocks noChangeArrowheads="1"/>
          </p:cNvSpPr>
          <p:nvPr/>
        </p:nvSpPr>
        <p:spPr bwMode="auto">
          <a:xfrm>
            <a:off x="4648200" y="1676400"/>
            <a:ext cx="411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a:latin typeface="Times New Roman" panose="02020603050405020304" pitchFamily="18" charset="0"/>
              </a:rPr>
              <a:t>Example: H2OAudio</a:t>
            </a:r>
          </a:p>
        </p:txBody>
      </p:sp>
      <p:sp>
        <p:nvSpPr>
          <p:cNvPr id="26632" name="TextBox 13"/>
          <p:cNvSpPr txBox="1">
            <a:spLocks noChangeArrowheads="1"/>
          </p:cNvSpPr>
          <p:nvPr/>
        </p:nvSpPr>
        <p:spPr bwMode="auto">
          <a:xfrm>
            <a:off x="4419600" y="2286000"/>
            <a:ext cx="4114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None/>
            </a:pPr>
            <a:r>
              <a:rPr lang="en-US" altLang="en-US" sz="2400" dirty="0">
                <a:latin typeface="Times New Roman" panose="02020603050405020304" pitchFamily="18" charset="0"/>
              </a:rPr>
              <a:t>An example is H2OAudio, a company started by four former San Diego State University students, that makes waterproof housings for the Apple iPod and </a:t>
            </a:r>
            <a:r>
              <a:rPr lang="en-US" sz="2400" dirty="0">
                <a:latin typeface="Times New Roman" panose="02020603050405020304" pitchFamily="18" charset="0"/>
                <a:cs typeface="Times New Roman" panose="02020603050405020304" pitchFamily="18" charset="0"/>
              </a:rPr>
              <a:t>accessories for portable media players. During 2008 it was notable for being one of the top 500 fastest growing companies in the United States.</a:t>
            </a:r>
            <a:r>
              <a:rPr lang="en-US" altLang="en-US" sz="2400" dirty="0">
                <a:latin typeface="Times New Roman" panose="02020603050405020304" pitchFamily="18" charset="0"/>
                <a:cs typeface="Times New Roman" panose="02020603050405020304" pitchFamily="18" charset="0"/>
              </a:rPr>
              <a:t>.</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585225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36418" y="401782"/>
            <a:ext cx="8229600" cy="1143000"/>
          </a:xfrm>
        </p:spPr>
        <p:txBody>
          <a:bodyPr>
            <a:normAutofit fontScale="90000"/>
          </a:bodyPr>
          <a:lstStyle/>
          <a:p>
            <a:pPr eaLnBrk="1" hangingPunct="1"/>
            <a:r>
              <a:rPr lang="en-US" altLang="en-US" sz="3600" dirty="0">
                <a:latin typeface="Times New Roman" panose="02020603050405020304" pitchFamily="18" charset="0"/>
              </a:rPr>
              <a:t>Trend 4: Political Action and Regulatory Changes</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27651" name="Line 4"/>
          <p:cNvSpPr>
            <a:spLocks noChangeShapeType="1"/>
          </p:cNvSpPr>
          <p:nvPr/>
        </p:nvSpPr>
        <p:spPr bwMode="auto">
          <a:xfrm>
            <a:off x="-152400" y="14478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Text Box 4"/>
          <p:cNvSpPr txBox="1">
            <a:spLocks noChangeArrowheads="1"/>
          </p:cNvSpPr>
          <p:nvPr/>
        </p:nvSpPr>
        <p:spPr bwMode="auto">
          <a:xfrm>
            <a:off x="381000" y="2057400"/>
            <a:ext cx="3886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Political action and regulatory changes also provide the basis for opportunities.</a:t>
            </a:r>
          </a:p>
        </p:txBody>
      </p:sp>
      <p:sp>
        <p:nvSpPr>
          <p:cNvPr id="27653" name="Rectangle 5"/>
          <p:cNvSpPr>
            <a:spLocks noChangeArrowheads="1"/>
          </p:cNvSpPr>
          <p:nvPr/>
        </p:nvSpPr>
        <p:spPr bwMode="auto">
          <a:xfrm>
            <a:off x="4495800" y="1524000"/>
            <a:ext cx="4267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27654" name="TextBox 13"/>
          <p:cNvSpPr txBox="1">
            <a:spLocks noChangeArrowheads="1"/>
          </p:cNvSpPr>
          <p:nvPr/>
        </p:nvSpPr>
        <p:spPr bwMode="auto">
          <a:xfrm>
            <a:off x="45720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27655" name="TextBox 12"/>
          <p:cNvSpPr txBox="1">
            <a:spLocks noChangeArrowheads="1"/>
          </p:cNvSpPr>
          <p:nvPr/>
        </p:nvSpPr>
        <p:spPr bwMode="auto">
          <a:xfrm>
            <a:off x="4648200" y="1676400"/>
            <a:ext cx="411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General Example</a:t>
            </a:r>
          </a:p>
        </p:txBody>
      </p:sp>
      <p:sp>
        <p:nvSpPr>
          <p:cNvPr id="27656" name="TextBox 13"/>
          <p:cNvSpPr txBox="1">
            <a:spLocks noChangeArrowheads="1"/>
          </p:cNvSpPr>
          <p:nvPr/>
        </p:nvSpPr>
        <p:spPr bwMode="auto">
          <a:xfrm>
            <a:off x="4648200" y="2209800"/>
            <a:ext cx="4191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Laws to protect the environment have created opportunities for entrepreneurs to start firms that help other firms comply with environmental laws and regulations.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76815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42119"/>
            <a:ext cx="8229600" cy="1143000"/>
          </a:xfrm>
        </p:spPr>
        <p:txBody>
          <a:bodyPr>
            <a:normAutofit fontScale="90000"/>
          </a:bodyPr>
          <a:lstStyle/>
          <a:p>
            <a:pPr eaLnBrk="1" hangingPunct="1"/>
            <a:r>
              <a:rPr lang="en-US" altLang="en-US" sz="3600" dirty="0">
                <a:latin typeface="Times New Roman" panose="02020603050405020304" pitchFamily="18" charset="0"/>
              </a:rPr>
              <a:t>Trend 4: Political Action and Regulatory Changes</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28675" name="Line 4"/>
          <p:cNvSpPr>
            <a:spLocks noChangeShapeType="1"/>
          </p:cNvSpPr>
          <p:nvPr/>
        </p:nvSpPr>
        <p:spPr bwMode="auto">
          <a:xfrm>
            <a:off x="0" y="14478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6" name="Text Box 4"/>
          <p:cNvSpPr txBox="1">
            <a:spLocks noChangeArrowheads="1"/>
          </p:cNvSpPr>
          <p:nvPr/>
        </p:nvSpPr>
        <p:spPr bwMode="auto">
          <a:xfrm>
            <a:off x="381000" y="2286000"/>
            <a:ext cx="3886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Company created to help other companies comply with a specific law.</a:t>
            </a:r>
          </a:p>
        </p:txBody>
      </p:sp>
      <p:sp>
        <p:nvSpPr>
          <p:cNvPr id="28677" name="Rectangle 5"/>
          <p:cNvSpPr>
            <a:spLocks noChangeArrowheads="1"/>
          </p:cNvSpPr>
          <p:nvPr/>
        </p:nvSpPr>
        <p:spPr bwMode="auto">
          <a:xfrm>
            <a:off x="4495800" y="1524000"/>
            <a:ext cx="4267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28678" name="TextBox 13"/>
          <p:cNvSpPr txBox="1">
            <a:spLocks noChangeArrowheads="1"/>
          </p:cNvSpPr>
          <p:nvPr/>
        </p:nvSpPr>
        <p:spPr bwMode="auto">
          <a:xfrm>
            <a:off x="45720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28679" name="TextBox 12"/>
          <p:cNvSpPr txBox="1">
            <a:spLocks noChangeArrowheads="1"/>
          </p:cNvSpPr>
          <p:nvPr/>
        </p:nvSpPr>
        <p:spPr bwMode="auto">
          <a:xfrm>
            <a:off x="4648200" y="1676400"/>
            <a:ext cx="4114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Specific Example</a:t>
            </a:r>
          </a:p>
        </p:txBody>
      </p:sp>
      <p:sp>
        <p:nvSpPr>
          <p:cNvPr id="28680" name="TextBox 13"/>
          <p:cNvSpPr txBox="1">
            <a:spLocks noChangeArrowheads="1"/>
          </p:cNvSpPr>
          <p:nvPr/>
        </p:nvSpPr>
        <p:spPr bwMode="auto">
          <a:xfrm>
            <a:off x="4648200" y="2209800"/>
            <a:ext cx="41910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The No Child Left Behind Act of 2002 requires states to develop criterion-based assessments in basic skills to be periodically given to students in certain grades.  Kim and Jay Kleeman, two high school teachers, started Shakespeare Squared, a company that helps high schools comply with the act.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40380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108" y="1026947"/>
            <a:ext cx="7201092" cy="379431"/>
          </a:xfrm>
          <a:prstGeom prst="rect">
            <a:avLst/>
          </a:prstGeom>
        </p:spPr>
        <p:txBody>
          <a:bodyPr vert="horz" wrap="square" lIns="0" tIns="10001" rIns="0" bIns="0" rtlCol="0">
            <a:spAutoFit/>
          </a:bodyPr>
          <a:lstStyle/>
          <a:p>
            <a:pPr marL="9525">
              <a:spcBef>
                <a:spcPts val="79"/>
              </a:spcBef>
            </a:pPr>
            <a:r>
              <a:rPr sz="2400" dirty="0"/>
              <a:t>Eg:- Sri Lanka </a:t>
            </a:r>
            <a:r>
              <a:rPr sz="2400" spc="-11" dirty="0"/>
              <a:t>Overview </a:t>
            </a:r>
            <a:r>
              <a:rPr sz="2400" spc="-4" dirty="0"/>
              <a:t>-2015: </a:t>
            </a:r>
            <a:r>
              <a:rPr sz="2400" dirty="0"/>
              <a:t>The </a:t>
            </a:r>
            <a:r>
              <a:rPr sz="2400" spc="-34" dirty="0"/>
              <a:t>World</a:t>
            </a:r>
            <a:r>
              <a:rPr sz="2400" spc="-60" dirty="0"/>
              <a:t> </a:t>
            </a:r>
            <a:r>
              <a:rPr sz="2400" spc="-4" dirty="0"/>
              <a:t>Bank</a:t>
            </a:r>
            <a:endParaRPr sz="2400" dirty="0"/>
          </a:p>
        </p:txBody>
      </p:sp>
      <p:sp>
        <p:nvSpPr>
          <p:cNvPr id="3" name="object 3"/>
          <p:cNvSpPr txBox="1"/>
          <p:nvPr/>
        </p:nvSpPr>
        <p:spPr>
          <a:xfrm>
            <a:off x="285750" y="1657350"/>
            <a:ext cx="8543925" cy="3820437"/>
          </a:xfrm>
          <a:prstGeom prst="rect">
            <a:avLst/>
          </a:prstGeom>
        </p:spPr>
        <p:txBody>
          <a:bodyPr vert="horz" wrap="square" lIns="0" tIns="9049" rIns="0" bIns="0" rtlCol="0">
            <a:spAutoFit/>
          </a:bodyPr>
          <a:lstStyle/>
          <a:p>
            <a:pPr marL="266700" marR="200501" indent="-257175" defTabSz="685800">
              <a:spcBef>
                <a:spcPts val="71"/>
              </a:spcBef>
              <a:buFont typeface="Arial"/>
              <a:buChar char="•"/>
              <a:tabLst>
                <a:tab pos="266224" algn="l"/>
                <a:tab pos="266700" algn="l"/>
              </a:tabLst>
            </a:pPr>
            <a:r>
              <a:rPr sz="2100" b="1" spc="-4" dirty="0">
                <a:solidFill>
                  <a:prstClr val="black"/>
                </a:solidFill>
                <a:latin typeface="Arial"/>
                <a:cs typeface="Arial"/>
              </a:rPr>
              <a:t>By 2036, more than 22 percent of the </a:t>
            </a:r>
            <a:r>
              <a:rPr sz="2100" b="1" spc="-4" dirty="0">
                <a:solidFill>
                  <a:srgbClr val="00AF50"/>
                </a:solidFill>
                <a:latin typeface="Arial"/>
                <a:cs typeface="Arial"/>
              </a:rPr>
              <a:t>population </a:t>
            </a:r>
            <a:r>
              <a:rPr sz="2100" b="1" spc="-4" dirty="0">
                <a:solidFill>
                  <a:prstClr val="black"/>
                </a:solidFill>
                <a:latin typeface="Arial"/>
                <a:cs typeface="Arial"/>
              </a:rPr>
              <a:t>will </a:t>
            </a:r>
            <a:r>
              <a:rPr sz="2100" b="1" spc="-8" dirty="0">
                <a:solidFill>
                  <a:prstClr val="black"/>
                </a:solidFill>
                <a:latin typeface="Arial"/>
                <a:cs typeface="Arial"/>
              </a:rPr>
              <a:t>be </a:t>
            </a:r>
            <a:r>
              <a:rPr sz="2100" b="1" spc="-4" dirty="0">
                <a:solidFill>
                  <a:prstClr val="black"/>
                </a:solidFill>
                <a:latin typeface="Arial"/>
                <a:cs typeface="Arial"/>
              </a:rPr>
              <a:t>over </a:t>
            </a:r>
            <a:r>
              <a:rPr sz="2100" b="1" dirty="0">
                <a:solidFill>
                  <a:prstClr val="black"/>
                </a:solidFill>
                <a:latin typeface="Arial"/>
                <a:cs typeface="Arial"/>
              </a:rPr>
              <a:t>60,  </a:t>
            </a:r>
            <a:r>
              <a:rPr sz="2100" b="1" spc="-4" dirty="0">
                <a:solidFill>
                  <a:prstClr val="black"/>
                </a:solidFill>
                <a:latin typeface="Arial"/>
                <a:cs typeface="Arial"/>
              </a:rPr>
              <a:t>and </a:t>
            </a:r>
            <a:r>
              <a:rPr sz="2100" b="1" dirty="0">
                <a:solidFill>
                  <a:prstClr val="black"/>
                </a:solidFill>
                <a:latin typeface="Arial"/>
                <a:cs typeface="Arial"/>
              </a:rPr>
              <a:t>there </a:t>
            </a:r>
            <a:r>
              <a:rPr sz="2100" b="1" spc="-4" dirty="0">
                <a:solidFill>
                  <a:prstClr val="black"/>
                </a:solidFill>
                <a:latin typeface="Arial"/>
                <a:cs typeface="Arial"/>
              </a:rPr>
              <a:t>will be 61 dependents per </a:t>
            </a:r>
            <a:r>
              <a:rPr sz="2100" b="1" dirty="0">
                <a:solidFill>
                  <a:prstClr val="black"/>
                </a:solidFill>
                <a:latin typeface="Arial"/>
                <a:cs typeface="Arial"/>
              </a:rPr>
              <a:t>100</a:t>
            </a:r>
            <a:r>
              <a:rPr sz="2100" b="1" spc="60" dirty="0">
                <a:solidFill>
                  <a:prstClr val="black"/>
                </a:solidFill>
                <a:latin typeface="Arial"/>
                <a:cs typeface="Arial"/>
              </a:rPr>
              <a:t> </a:t>
            </a:r>
            <a:r>
              <a:rPr sz="2100" b="1" spc="-4" dirty="0">
                <a:solidFill>
                  <a:prstClr val="black"/>
                </a:solidFill>
                <a:latin typeface="Arial"/>
                <a:cs typeface="Arial"/>
              </a:rPr>
              <a:t>adults</a:t>
            </a:r>
            <a:endParaRPr sz="2100" dirty="0">
              <a:solidFill>
                <a:prstClr val="black"/>
              </a:solidFill>
              <a:latin typeface="Arial"/>
              <a:cs typeface="Arial"/>
            </a:endParaRPr>
          </a:p>
          <a:p>
            <a:pPr marL="266700" marR="103346" indent="-257175" defTabSz="685800">
              <a:spcBef>
                <a:spcPts val="506"/>
              </a:spcBef>
              <a:buFont typeface="Arial"/>
              <a:buChar char="•"/>
              <a:tabLst>
                <a:tab pos="266224" algn="l"/>
                <a:tab pos="266700" algn="l"/>
              </a:tabLst>
            </a:pPr>
            <a:r>
              <a:rPr sz="2100" b="1" spc="-8" dirty="0">
                <a:solidFill>
                  <a:prstClr val="black"/>
                </a:solidFill>
                <a:latin typeface="Arial"/>
                <a:cs typeface="Arial"/>
              </a:rPr>
              <a:t>Employment </a:t>
            </a:r>
            <a:r>
              <a:rPr sz="2100" b="1" spc="-4" dirty="0">
                <a:solidFill>
                  <a:prstClr val="black"/>
                </a:solidFill>
                <a:latin typeface="Arial"/>
                <a:cs typeface="Arial"/>
              </a:rPr>
              <a:t>in </a:t>
            </a:r>
            <a:r>
              <a:rPr sz="2100" b="1" spc="-4" dirty="0">
                <a:solidFill>
                  <a:srgbClr val="00AF50"/>
                </a:solidFill>
                <a:latin typeface="Arial"/>
                <a:cs typeface="Arial"/>
              </a:rPr>
              <a:t>primary agriculture </a:t>
            </a:r>
            <a:r>
              <a:rPr sz="2100" b="1" spc="-4" dirty="0">
                <a:solidFill>
                  <a:prstClr val="black"/>
                </a:solidFill>
                <a:latin typeface="Arial"/>
                <a:cs typeface="Arial"/>
              </a:rPr>
              <a:t>will likely continue to decline  from its present share of 30 percent of the labor force as other  sectors of higher productivity absorb rural surplus</a:t>
            </a:r>
            <a:r>
              <a:rPr sz="2100" b="1" spc="86" dirty="0">
                <a:solidFill>
                  <a:prstClr val="black"/>
                </a:solidFill>
                <a:latin typeface="Arial"/>
                <a:cs typeface="Arial"/>
              </a:rPr>
              <a:t> </a:t>
            </a:r>
            <a:r>
              <a:rPr sz="2100" b="1" spc="-23" dirty="0">
                <a:solidFill>
                  <a:prstClr val="black"/>
                </a:solidFill>
                <a:latin typeface="Arial"/>
                <a:cs typeface="Arial"/>
              </a:rPr>
              <a:t>labor.</a:t>
            </a:r>
            <a:endParaRPr sz="2100" dirty="0">
              <a:solidFill>
                <a:prstClr val="black"/>
              </a:solidFill>
              <a:latin typeface="Arial"/>
              <a:cs typeface="Arial"/>
            </a:endParaRPr>
          </a:p>
          <a:p>
            <a:pPr marL="266700" marR="3810" indent="-257175" defTabSz="685800">
              <a:spcBef>
                <a:spcPts val="506"/>
              </a:spcBef>
              <a:buFont typeface="Arial"/>
              <a:buChar char="•"/>
              <a:tabLst>
                <a:tab pos="266224" algn="l"/>
                <a:tab pos="266700" algn="l"/>
              </a:tabLst>
            </a:pPr>
            <a:r>
              <a:rPr sz="2100" b="1" spc="-4" dirty="0">
                <a:solidFill>
                  <a:prstClr val="black"/>
                </a:solidFill>
                <a:latin typeface="Arial"/>
                <a:cs typeface="Arial"/>
              </a:rPr>
              <a:t>At the same, along with productivity increases, agriculture is  likely to become more </a:t>
            </a:r>
            <a:r>
              <a:rPr sz="2100" b="1" spc="-4" dirty="0">
                <a:solidFill>
                  <a:srgbClr val="E36C09"/>
                </a:solidFill>
                <a:latin typeface="Arial"/>
                <a:cs typeface="Arial"/>
              </a:rPr>
              <a:t>capital intensive and </a:t>
            </a:r>
            <a:r>
              <a:rPr sz="2100" b="1" dirty="0">
                <a:solidFill>
                  <a:srgbClr val="E36C09"/>
                </a:solidFill>
                <a:latin typeface="Arial"/>
                <a:cs typeface="Arial"/>
              </a:rPr>
              <a:t>technology-driven </a:t>
            </a:r>
            <a:r>
              <a:rPr sz="2100" b="1" dirty="0">
                <a:solidFill>
                  <a:prstClr val="black"/>
                </a:solidFill>
                <a:latin typeface="Arial"/>
                <a:cs typeface="Arial"/>
              </a:rPr>
              <a:t>as </a:t>
            </a:r>
            <a:r>
              <a:rPr sz="2100" b="1" dirty="0">
                <a:solidFill>
                  <a:srgbClr val="00AF50"/>
                </a:solidFill>
                <a:latin typeface="Arial"/>
                <a:cs typeface="Arial"/>
              </a:rPr>
              <a:t> </a:t>
            </a:r>
            <a:r>
              <a:rPr sz="2100" b="1" spc="-4" dirty="0">
                <a:solidFill>
                  <a:srgbClr val="00AF50"/>
                </a:solidFill>
                <a:latin typeface="Arial"/>
                <a:cs typeface="Arial"/>
              </a:rPr>
              <a:t>labor shortages</a:t>
            </a:r>
            <a:r>
              <a:rPr sz="2100" b="1" spc="38" dirty="0">
                <a:solidFill>
                  <a:srgbClr val="00AF50"/>
                </a:solidFill>
                <a:latin typeface="Arial"/>
                <a:cs typeface="Arial"/>
              </a:rPr>
              <a:t> </a:t>
            </a:r>
            <a:r>
              <a:rPr sz="2100" b="1" spc="-4" dirty="0">
                <a:solidFill>
                  <a:prstClr val="black"/>
                </a:solidFill>
                <a:latin typeface="Arial"/>
                <a:cs typeface="Arial"/>
              </a:rPr>
              <a:t>emerge.</a:t>
            </a:r>
            <a:endParaRPr sz="2100" dirty="0">
              <a:solidFill>
                <a:prstClr val="black"/>
              </a:solidFill>
              <a:latin typeface="Arial"/>
              <a:cs typeface="Arial"/>
            </a:endParaRPr>
          </a:p>
          <a:p>
            <a:pPr marL="266700" marR="350519" indent="-257175" defTabSz="685800">
              <a:spcBef>
                <a:spcPts val="503"/>
              </a:spcBef>
              <a:buFont typeface="Arial"/>
              <a:buChar char="•"/>
              <a:tabLst>
                <a:tab pos="266224" algn="l"/>
                <a:tab pos="266700" algn="l"/>
              </a:tabLst>
            </a:pPr>
            <a:r>
              <a:rPr sz="2100" b="1" spc="-4" dirty="0">
                <a:solidFill>
                  <a:prstClr val="black"/>
                </a:solidFill>
                <a:latin typeface="Arial"/>
                <a:cs typeface="Arial"/>
              </a:rPr>
              <a:t>Against the background of </a:t>
            </a:r>
            <a:r>
              <a:rPr sz="2100" b="1" dirty="0">
                <a:solidFill>
                  <a:prstClr val="black"/>
                </a:solidFill>
                <a:latin typeface="Arial"/>
                <a:cs typeface="Arial"/>
              </a:rPr>
              <a:t>an </a:t>
            </a:r>
            <a:r>
              <a:rPr sz="2100" b="1" spc="-4" dirty="0">
                <a:solidFill>
                  <a:prstClr val="black"/>
                </a:solidFill>
                <a:latin typeface="Arial"/>
                <a:cs typeface="Arial"/>
              </a:rPr>
              <a:t>aging </a:t>
            </a:r>
            <a:r>
              <a:rPr sz="2100" b="1" spc="-26" dirty="0">
                <a:solidFill>
                  <a:prstClr val="black"/>
                </a:solidFill>
                <a:latin typeface="Arial"/>
                <a:cs typeface="Arial"/>
              </a:rPr>
              <a:t>society, </a:t>
            </a:r>
            <a:r>
              <a:rPr sz="2100" b="1" spc="-4" dirty="0">
                <a:solidFill>
                  <a:prstClr val="black"/>
                </a:solidFill>
                <a:latin typeface="Arial"/>
                <a:cs typeface="Arial"/>
              </a:rPr>
              <a:t>efficient and </a:t>
            </a:r>
            <a:r>
              <a:rPr sz="2100" b="1" spc="8" dirty="0">
                <a:solidFill>
                  <a:prstClr val="black"/>
                </a:solidFill>
                <a:latin typeface="Arial"/>
                <a:cs typeface="Arial"/>
              </a:rPr>
              <a:t>well-  </a:t>
            </a:r>
            <a:r>
              <a:rPr sz="2100" b="1" spc="-4" dirty="0">
                <a:solidFill>
                  <a:prstClr val="black"/>
                </a:solidFill>
                <a:latin typeface="Arial"/>
                <a:cs typeface="Arial"/>
              </a:rPr>
              <a:t>targeted </a:t>
            </a:r>
            <a:r>
              <a:rPr sz="2100" b="1" spc="-4" dirty="0">
                <a:solidFill>
                  <a:srgbClr val="00AF50"/>
                </a:solidFill>
                <a:latin typeface="Arial"/>
                <a:cs typeface="Arial"/>
              </a:rPr>
              <a:t>social assistance </a:t>
            </a:r>
            <a:r>
              <a:rPr sz="2100" b="1" spc="-4" dirty="0">
                <a:solidFill>
                  <a:prstClr val="black"/>
                </a:solidFill>
                <a:latin typeface="Arial"/>
                <a:cs typeface="Arial"/>
              </a:rPr>
              <a:t>will also become more</a:t>
            </a:r>
            <a:r>
              <a:rPr sz="2100" b="1" spc="113" dirty="0">
                <a:solidFill>
                  <a:prstClr val="black"/>
                </a:solidFill>
                <a:latin typeface="Arial"/>
                <a:cs typeface="Arial"/>
              </a:rPr>
              <a:t> </a:t>
            </a:r>
            <a:r>
              <a:rPr sz="2100" b="1" spc="-4" dirty="0">
                <a:solidFill>
                  <a:prstClr val="black"/>
                </a:solidFill>
                <a:latin typeface="Arial"/>
                <a:cs typeface="Arial"/>
              </a:rPr>
              <a:t>important</a:t>
            </a:r>
            <a:endParaRPr sz="2100" dirty="0">
              <a:solidFill>
                <a:prstClr val="black"/>
              </a:solidFill>
              <a:latin typeface="Arial"/>
              <a:cs typeface="Arial"/>
            </a:endParaRPr>
          </a:p>
          <a:p>
            <a:pPr marL="9525" defTabSz="685800">
              <a:spcBef>
                <a:spcPts val="506"/>
              </a:spcBef>
              <a:tabLst>
                <a:tab pos="266224" algn="l"/>
                <a:tab pos="266700" algn="l"/>
              </a:tabLst>
            </a:pPr>
            <a:endParaRPr sz="2100" dirty="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25</a:t>
            </a:fld>
            <a:endParaRPr lang="en-US" sz="1350">
              <a:solidFill>
                <a:prstClr val="black">
                  <a:tint val="75000"/>
                </a:prstClr>
              </a:solidFill>
            </a:endParaRPr>
          </a:p>
        </p:txBody>
      </p:sp>
    </p:spTree>
    <p:extLst>
      <p:ext uri="{BB962C8B-B14F-4D97-AF65-F5344CB8AC3E}">
        <p14:creationId xmlns:p14="http://schemas.microsoft.com/office/powerpoint/2010/main" val="305473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57250"/>
            <a:ext cx="9144000" cy="51435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85858"/>
          </a:solidFill>
        </p:spPr>
        <p:txBody>
          <a:bodyPr wrap="square" lIns="0" tIns="0" rIns="0" bIns="0" rtlCol="0"/>
          <a:lstStyle/>
          <a:p>
            <a:pPr defTabSz="685800"/>
            <a:endParaRPr sz="1350">
              <a:solidFill>
                <a:prstClr val="black"/>
              </a:solidFill>
              <a:latin typeface="Calibri"/>
            </a:endParaRPr>
          </a:p>
        </p:txBody>
      </p:sp>
      <p:grpSp>
        <p:nvGrpSpPr>
          <p:cNvPr id="3" name="object 3"/>
          <p:cNvGrpSpPr/>
          <p:nvPr/>
        </p:nvGrpSpPr>
        <p:grpSpPr>
          <a:xfrm>
            <a:off x="357759" y="1217294"/>
            <a:ext cx="8428673" cy="4423410"/>
            <a:chOff x="477012" y="480059"/>
            <a:chExt cx="11238230" cy="5897880"/>
          </a:xfrm>
        </p:grpSpPr>
        <p:sp>
          <p:nvSpPr>
            <p:cNvPr id="4" name="object 4"/>
            <p:cNvSpPr/>
            <p:nvPr/>
          </p:nvSpPr>
          <p:spPr>
            <a:xfrm>
              <a:off x="477012" y="480059"/>
              <a:ext cx="11238230" cy="5897880"/>
            </a:xfrm>
            <a:custGeom>
              <a:avLst/>
              <a:gdLst/>
              <a:ahLst/>
              <a:cxnLst/>
              <a:rect l="l" t="t" r="r" b="b"/>
              <a:pathLst>
                <a:path w="11238230" h="5897880">
                  <a:moveTo>
                    <a:pt x="11237976" y="0"/>
                  </a:moveTo>
                  <a:lnTo>
                    <a:pt x="0" y="0"/>
                  </a:lnTo>
                  <a:lnTo>
                    <a:pt x="0" y="5897880"/>
                  </a:lnTo>
                  <a:lnTo>
                    <a:pt x="11237976" y="5897880"/>
                  </a:lnTo>
                  <a:lnTo>
                    <a:pt x="11237976" y="0"/>
                  </a:lnTo>
                  <a:close/>
                </a:path>
              </a:pathLst>
            </a:custGeom>
            <a:solidFill>
              <a:srgbClr val="FFFFFF"/>
            </a:solidFill>
          </p:spPr>
          <p:txBody>
            <a:bodyPr wrap="square" lIns="0" tIns="0" rIns="0" bIns="0" rtlCol="0"/>
            <a:lstStyle/>
            <a:p>
              <a:pPr defTabSz="685800"/>
              <a:endParaRPr sz="1350">
                <a:solidFill>
                  <a:prstClr val="black"/>
                </a:solidFill>
                <a:latin typeface="Calibri"/>
              </a:endParaRPr>
            </a:p>
          </p:txBody>
        </p:sp>
        <p:sp>
          <p:nvSpPr>
            <p:cNvPr id="5" name="object 5"/>
            <p:cNvSpPr/>
            <p:nvPr/>
          </p:nvSpPr>
          <p:spPr>
            <a:xfrm>
              <a:off x="790956" y="643127"/>
              <a:ext cx="10610088" cy="5571744"/>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grpSp>
      <p:sp>
        <p:nvSpPr>
          <p:cNvPr id="7" name="Slide Number Placeholder 6"/>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26</a:t>
            </a:fld>
            <a:endParaRPr lang="en-US" sz="1350">
              <a:solidFill>
                <a:prstClr val="black">
                  <a:tint val="75000"/>
                </a:prstClr>
              </a:solidFill>
            </a:endParaRPr>
          </a:p>
        </p:txBody>
      </p:sp>
    </p:spTree>
    <p:extLst>
      <p:ext uri="{BB962C8B-B14F-4D97-AF65-F5344CB8AC3E}">
        <p14:creationId xmlns:p14="http://schemas.microsoft.com/office/powerpoint/2010/main" val="988202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857250"/>
            <a:ext cx="9144000" cy="51435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555442"/>
          </a:solidFill>
        </p:spPr>
        <p:txBody>
          <a:bodyPr wrap="square" lIns="0" tIns="0" rIns="0" bIns="0" rtlCol="0"/>
          <a:lstStyle/>
          <a:p>
            <a:pPr defTabSz="685800"/>
            <a:endParaRPr sz="1350">
              <a:solidFill>
                <a:prstClr val="black"/>
              </a:solidFill>
              <a:latin typeface="Calibri"/>
            </a:endParaRPr>
          </a:p>
        </p:txBody>
      </p:sp>
      <p:grpSp>
        <p:nvGrpSpPr>
          <p:cNvPr id="3" name="object 3"/>
          <p:cNvGrpSpPr/>
          <p:nvPr/>
        </p:nvGrpSpPr>
        <p:grpSpPr>
          <a:xfrm>
            <a:off x="357759" y="1217294"/>
            <a:ext cx="8428673" cy="4423410"/>
            <a:chOff x="477012" y="480059"/>
            <a:chExt cx="11238230" cy="5897880"/>
          </a:xfrm>
        </p:grpSpPr>
        <p:sp>
          <p:nvSpPr>
            <p:cNvPr id="4" name="object 4"/>
            <p:cNvSpPr/>
            <p:nvPr/>
          </p:nvSpPr>
          <p:spPr>
            <a:xfrm>
              <a:off x="477012" y="480059"/>
              <a:ext cx="11238230" cy="5897880"/>
            </a:xfrm>
            <a:custGeom>
              <a:avLst/>
              <a:gdLst/>
              <a:ahLst/>
              <a:cxnLst/>
              <a:rect l="l" t="t" r="r" b="b"/>
              <a:pathLst>
                <a:path w="11238230" h="5897880">
                  <a:moveTo>
                    <a:pt x="11237976" y="0"/>
                  </a:moveTo>
                  <a:lnTo>
                    <a:pt x="0" y="0"/>
                  </a:lnTo>
                  <a:lnTo>
                    <a:pt x="0" y="5897880"/>
                  </a:lnTo>
                  <a:lnTo>
                    <a:pt x="11237976" y="5897880"/>
                  </a:lnTo>
                  <a:lnTo>
                    <a:pt x="11237976" y="0"/>
                  </a:lnTo>
                  <a:close/>
                </a:path>
              </a:pathLst>
            </a:custGeom>
            <a:solidFill>
              <a:srgbClr val="FFFFFF"/>
            </a:solidFill>
          </p:spPr>
          <p:txBody>
            <a:bodyPr wrap="square" lIns="0" tIns="0" rIns="0" bIns="0" rtlCol="0"/>
            <a:lstStyle/>
            <a:p>
              <a:pPr defTabSz="685800"/>
              <a:endParaRPr sz="1350">
                <a:solidFill>
                  <a:prstClr val="black"/>
                </a:solidFill>
                <a:latin typeface="Calibri"/>
              </a:endParaRPr>
            </a:p>
          </p:txBody>
        </p:sp>
        <p:sp>
          <p:nvSpPr>
            <p:cNvPr id="5" name="object 5"/>
            <p:cNvSpPr/>
            <p:nvPr/>
          </p:nvSpPr>
          <p:spPr>
            <a:xfrm>
              <a:off x="762000" y="643127"/>
              <a:ext cx="10128504" cy="5571744"/>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grpSp>
      <p:sp>
        <p:nvSpPr>
          <p:cNvPr id="7" name="Slide Number Placeholder 6"/>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27</a:t>
            </a:fld>
            <a:endParaRPr lang="en-US" sz="1350">
              <a:solidFill>
                <a:prstClr val="black">
                  <a:tint val="75000"/>
                </a:prstClr>
              </a:solidFill>
            </a:endParaRPr>
          </a:p>
        </p:txBody>
      </p:sp>
    </p:spTree>
    <p:extLst>
      <p:ext uri="{BB962C8B-B14F-4D97-AF65-F5344CB8AC3E}">
        <p14:creationId xmlns:p14="http://schemas.microsoft.com/office/powerpoint/2010/main" val="467786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7982" y="396241"/>
            <a:ext cx="8229600" cy="1143000"/>
          </a:xfrm>
        </p:spPr>
        <p:txBody>
          <a:bodyPr/>
          <a:lstStyle/>
          <a:p>
            <a:pPr algn="ctr" eaLnBrk="1" hangingPunct="1"/>
            <a:r>
              <a:rPr lang="en-US" altLang="en-US" sz="3600" dirty="0">
                <a:latin typeface="Times New Roman" panose="02020603050405020304" pitchFamily="18" charset="0"/>
              </a:rPr>
              <a:t>Second Approach: Solving a Problem</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29699" name="Rectangle 3"/>
          <p:cNvSpPr>
            <a:spLocks noGrp="1" noChangeArrowheads="1"/>
          </p:cNvSpPr>
          <p:nvPr>
            <p:ph type="body" idx="1"/>
          </p:nvPr>
        </p:nvSpPr>
        <p:spPr/>
        <p:txBody>
          <a:bodyPr>
            <a:normAutofit fontScale="92500"/>
          </a:bodyPr>
          <a:lstStyle/>
          <a:p>
            <a:pPr eaLnBrk="1" hangingPunct="1"/>
            <a:r>
              <a:rPr lang="en-US" altLang="en-US" sz="2800" dirty="0">
                <a:latin typeface="Times New Roman" panose="02020603050405020304" pitchFamily="18" charset="0"/>
              </a:rPr>
              <a:t>Solving a Problem</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Sometimes identifying opportunities simply involves noticing a problem and finding a way to solve it.</a:t>
            </a:r>
          </a:p>
          <a:p>
            <a:pPr lvl="1" eaLnBrk="1" hangingPunct="1"/>
            <a:r>
              <a:rPr lang="en-US" altLang="en-US" sz="2400" dirty="0">
                <a:latin typeface="Times New Roman" panose="02020603050405020304" pitchFamily="18" charset="0"/>
              </a:rPr>
              <a:t>These problems can be pinpointed through observing trends and through more simple means, such as intuition or change</a:t>
            </a:r>
            <a:r>
              <a:rPr lang="en-US" altLang="en-US" sz="2400" dirty="0" smtClean="0">
                <a:latin typeface="Times New Roman" panose="02020603050405020304" pitchFamily="18" charset="0"/>
              </a:rPr>
              <a:t>.</a:t>
            </a:r>
          </a:p>
          <a:p>
            <a:pPr lvl="1"/>
            <a:r>
              <a:rPr lang="en-US" altLang="en-US" dirty="0" smtClean="0">
                <a:latin typeface="Times New Roman" panose="02020603050405020304" pitchFamily="18" charset="0"/>
              </a:rPr>
              <a:t>“</a:t>
            </a:r>
            <a:r>
              <a:rPr lang="en-US" altLang="en-US" dirty="0">
                <a:latin typeface="Times New Roman" panose="02020603050405020304" pitchFamily="18" charset="0"/>
              </a:rPr>
              <a:t>Every problem is a brilliantly disguised opportunity”</a:t>
            </a:r>
          </a:p>
          <a:p>
            <a:pPr marL="393192" lvl="1" indent="0">
              <a:buNone/>
            </a:pPr>
            <a:r>
              <a:rPr lang="en-US" altLang="en-US" dirty="0" err="1" smtClean="0">
                <a:latin typeface="Times New Roman" panose="02020603050405020304" pitchFamily="18" charset="0"/>
              </a:rPr>
              <a:t>Eg</a:t>
            </a:r>
            <a:r>
              <a:rPr lang="en-US" altLang="en-US" dirty="0">
                <a:latin typeface="Times New Roman" panose="02020603050405020304" pitchFamily="18" charset="0"/>
              </a:rPr>
              <a:t>:</a:t>
            </a:r>
          </a:p>
          <a:p>
            <a:pPr lvl="2"/>
            <a:r>
              <a:rPr lang="en-US" altLang="en-US" dirty="0">
                <a:latin typeface="Times New Roman" panose="02020603050405020304" pitchFamily="18" charset="0"/>
              </a:rPr>
              <a:t>Symantec Corporation – Norton Antivirus – Security of  Computers</a:t>
            </a:r>
          </a:p>
          <a:p>
            <a:pPr lvl="2"/>
            <a:r>
              <a:rPr lang="en-US" altLang="en-US" dirty="0">
                <a:latin typeface="Times New Roman" panose="02020603050405020304" pitchFamily="18" charset="0"/>
              </a:rPr>
              <a:t>Body Shop – Non availability of samples for body lotions</a:t>
            </a:r>
          </a:p>
          <a:p>
            <a:pPr lvl="2"/>
            <a:r>
              <a:rPr lang="en-US" altLang="en-US" dirty="0">
                <a:latin typeface="Times New Roman" panose="02020603050405020304" pitchFamily="18" charset="0"/>
              </a:rPr>
              <a:t>Yahoo -No method to find and organize </a:t>
            </a:r>
            <a:r>
              <a:rPr lang="en-US" altLang="en-US" dirty="0" smtClean="0">
                <a:latin typeface="Times New Roman" panose="02020603050405020304" pitchFamily="18" charset="0"/>
              </a:rPr>
              <a:t>favorite </a:t>
            </a:r>
            <a:r>
              <a:rPr lang="en-US" altLang="en-US" dirty="0">
                <a:latin typeface="Times New Roman" panose="02020603050405020304" pitchFamily="18" charset="0"/>
              </a:rPr>
              <a:t>web sites</a:t>
            </a:r>
          </a:p>
          <a:p>
            <a:pPr lvl="1" eaLnBrk="1" hangingPunct="1"/>
            <a:endParaRPr lang="en-US" altLang="en-US" sz="2400" dirty="0" smtClean="0">
              <a:latin typeface="Times New Roman" panose="02020603050405020304" pitchFamily="18" charset="0"/>
            </a:endParaRPr>
          </a:p>
          <a:p>
            <a:pPr lvl="2" eaLnBrk="1" hangingPunct="1">
              <a:buFontTx/>
              <a:buNone/>
            </a:pPr>
            <a:endParaRPr lang="en-US" altLang="en-US" sz="2000" dirty="0">
              <a:latin typeface="Times New Roman" panose="02020603050405020304" pitchFamily="18" charset="0"/>
            </a:endParaRPr>
          </a:p>
          <a:p>
            <a:pPr lvl="1" eaLnBrk="1" hangingPunct="1"/>
            <a:endParaRPr lang="en-US" altLang="en-US" sz="2400" dirty="0">
              <a:latin typeface="Times New Roman" panose="02020603050405020304" pitchFamily="18" charset="0"/>
            </a:endParaRPr>
          </a:p>
        </p:txBody>
      </p:sp>
      <p:sp>
        <p:nvSpPr>
          <p:cNvPr id="29700" name="Line 4"/>
          <p:cNvSpPr>
            <a:spLocks noChangeShapeType="1"/>
          </p:cNvSpPr>
          <p:nvPr/>
        </p:nvSpPr>
        <p:spPr bwMode="auto">
          <a:xfrm>
            <a:off x="0" y="11430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205202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419101"/>
            <a:ext cx="8229600" cy="1143000"/>
          </a:xfrm>
        </p:spPr>
        <p:txBody>
          <a:bodyPr/>
          <a:lstStyle/>
          <a:p>
            <a:pPr eaLnBrk="1" hangingPunct="1"/>
            <a:r>
              <a:rPr lang="en-US" altLang="en-US" sz="3600" dirty="0">
                <a:latin typeface="Times New Roman" panose="02020603050405020304" pitchFamily="18" charset="0"/>
              </a:rPr>
              <a:t>Second Approach: Solving a Problem</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30723"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072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3400" y="2057400"/>
            <a:ext cx="46942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11"/>
          <p:cNvSpPr txBox="1">
            <a:spLocks noChangeArrowheads="1"/>
          </p:cNvSpPr>
          <p:nvPr/>
        </p:nvSpPr>
        <p:spPr bwMode="auto">
          <a:xfrm>
            <a:off x="152400" y="2209800"/>
            <a:ext cx="44196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dirty="0">
                <a:latin typeface="Times New Roman" panose="02020603050405020304" pitchFamily="18" charset="0"/>
              </a:rPr>
              <a:t> A problem facing the U.S. and</a:t>
            </a:r>
          </a:p>
          <a:p>
            <a:pPr eaLnBrk="1" hangingPunct="1">
              <a:spcBef>
                <a:spcPct val="0"/>
              </a:spcBef>
              <a:buFontTx/>
              <a:buNone/>
            </a:pPr>
            <a:r>
              <a:rPr lang="en-US" altLang="en-US" sz="2400" dirty="0">
                <a:latin typeface="Times New Roman" panose="02020603050405020304" pitchFamily="18" charset="0"/>
              </a:rPr>
              <a:t>  other countries is finding </a:t>
            </a:r>
          </a:p>
          <a:p>
            <a:pPr eaLnBrk="1" hangingPunct="1">
              <a:spcBef>
                <a:spcPct val="0"/>
              </a:spcBef>
              <a:buFontTx/>
              <a:buNone/>
            </a:pPr>
            <a:r>
              <a:rPr lang="en-US" altLang="en-US" sz="2400" dirty="0">
                <a:latin typeface="Times New Roman" panose="02020603050405020304" pitchFamily="18" charset="0"/>
              </a:rPr>
              <a:t>  alternatives to fossil fuels.</a:t>
            </a:r>
          </a:p>
          <a:p>
            <a:pPr eaLnBrk="1" hangingPunct="1">
              <a:spcBef>
                <a:spcPct val="0"/>
              </a:spcBef>
              <a:buFontTx/>
              <a:buNone/>
            </a:pPr>
            <a:endParaRPr lang="en-US" altLang="en-US" sz="2400" dirty="0">
              <a:latin typeface="Times New Roman" panose="02020603050405020304" pitchFamily="18" charset="0"/>
            </a:endParaRPr>
          </a:p>
          <a:p>
            <a:pPr eaLnBrk="1" hangingPunct="1">
              <a:spcBef>
                <a:spcPct val="0"/>
              </a:spcBef>
            </a:pPr>
            <a:r>
              <a:rPr lang="en-US" altLang="en-US" sz="2400" dirty="0">
                <a:latin typeface="Times New Roman" panose="02020603050405020304" pitchFamily="18" charset="0"/>
              </a:rPr>
              <a:t> A large number of </a:t>
            </a:r>
          </a:p>
          <a:p>
            <a:pPr eaLnBrk="1" hangingPunct="1">
              <a:spcBef>
                <a:spcPct val="0"/>
              </a:spcBef>
              <a:buFontTx/>
              <a:buNone/>
            </a:pPr>
            <a:r>
              <a:rPr lang="en-US" altLang="en-US" sz="2400" dirty="0">
                <a:latin typeface="Times New Roman" panose="02020603050405020304" pitchFamily="18" charset="0"/>
              </a:rPr>
              <a:t>  entrepreneurial firms, like </a:t>
            </a:r>
          </a:p>
          <a:p>
            <a:pPr eaLnBrk="1" hangingPunct="1">
              <a:spcBef>
                <a:spcPct val="0"/>
              </a:spcBef>
              <a:buFontTx/>
              <a:buNone/>
            </a:pPr>
            <a:r>
              <a:rPr lang="en-US" altLang="en-US" sz="2400" dirty="0">
                <a:latin typeface="Times New Roman" panose="02020603050405020304" pitchFamily="18" charset="0"/>
              </a:rPr>
              <a:t>  this wind farm, are being </a:t>
            </a:r>
          </a:p>
          <a:p>
            <a:pPr eaLnBrk="1" hangingPunct="1">
              <a:spcBef>
                <a:spcPct val="0"/>
              </a:spcBef>
              <a:buFontTx/>
              <a:buNone/>
            </a:pPr>
            <a:r>
              <a:rPr lang="en-US" altLang="en-US" sz="2400" dirty="0">
                <a:latin typeface="Times New Roman" panose="02020603050405020304" pitchFamily="18" charset="0"/>
              </a:rPr>
              <a:t>  launched to solve this problem.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109440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76200"/>
            <a:ext cx="8229600" cy="1143000"/>
          </a:xfrm>
        </p:spPr>
        <p:txBody>
          <a:bodyPr/>
          <a:lstStyle/>
          <a:p>
            <a:pPr eaLnBrk="1" hangingPunct="1"/>
            <a:r>
              <a:rPr lang="en-US" altLang="en-US" sz="3600" dirty="0">
                <a:latin typeface="Times New Roman" panose="02020603050405020304" pitchFamily="18" charset="0"/>
              </a:rPr>
              <a:t>Lesson Objectives</a:t>
            </a:r>
            <a:br>
              <a:rPr lang="en-US" altLang="en-US" sz="3600" dirty="0">
                <a:latin typeface="Times New Roman" panose="02020603050405020304" pitchFamily="18" charset="0"/>
              </a:rPr>
            </a:br>
            <a:endParaRPr lang="en-US" altLang="en-US" sz="2000" dirty="0">
              <a:latin typeface="Times New Roman" panose="02020603050405020304" pitchFamily="18" charset="0"/>
            </a:endParaRPr>
          </a:p>
        </p:txBody>
      </p:sp>
      <p:sp>
        <p:nvSpPr>
          <p:cNvPr id="16387" name="Rectangle 3"/>
          <p:cNvSpPr>
            <a:spLocks noGrp="1" noChangeArrowheads="1"/>
          </p:cNvSpPr>
          <p:nvPr>
            <p:ph type="body" idx="1"/>
          </p:nvPr>
        </p:nvSpPr>
        <p:spPr>
          <a:xfrm>
            <a:off x="381000" y="1219200"/>
            <a:ext cx="8382000" cy="4525963"/>
          </a:xfrm>
        </p:spPr>
        <p:txBody>
          <a:bodyPr>
            <a:normAutofit fontScale="92500"/>
          </a:bodyPr>
          <a:lstStyle/>
          <a:p>
            <a:pPr marL="609600" indent="-609600" eaLnBrk="1" hangingPunct="1">
              <a:buFontTx/>
              <a:buAutoNum type="arabicPeriod"/>
            </a:pPr>
            <a:r>
              <a:rPr lang="en-US" altLang="en-US" sz="2800">
                <a:latin typeface="Times New Roman" panose="02020603050405020304" pitchFamily="18" charset="0"/>
              </a:rPr>
              <a:t>Explain why it’s important to start a new firm when its “window of opportunity” is open.</a:t>
            </a:r>
          </a:p>
          <a:p>
            <a:pPr marL="609600" indent="-609600" eaLnBrk="1" hangingPunct="1">
              <a:buFontTx/>
              <a:buAutoNum type="arabicPeriod"/>
            </a:pPr>
            <a:r>
              <a:rPr lang="en-US" altLang="en-US" sz="2800">
                <a:latin typeface="Times New Roman" panose="02020603050405020304" pitchFamily="18" charset="0"/>
              </a:rPr>
              <a:t>Explain the difference between an opportunity and an idea.</a:t>
            </a:r>
          </a:p>
          <a:p>
            <a:pPr marL="609600" indent="-609600" eaLnBrk="1" hangingPunct="1">
              <a:buFontTx/>
              <a:buAutoNum type="arabicPeriod"/>
            </a:pPr>
            <a:r>
              <a:rPr lang="en-US" altLang="en-US" sz="2800">
                <a:latin typeface="Times New Roman" panose="02020603050405020304" pitchFamily="18" charset="0"/>
              </a:rPr>
              <a:t>Describe the three general approaches entrepreneurs use to identify opportunities.</a:t>
            </a:r>
          </a:p>
          <a:p>
            <a:pPr marL="609600" indent="-609600" eaLnBrk="1" hangingPunct="1">
              <a:buFontTx/>
              <a:buAutoNum type="arabicPeriod"/>
            </a:pPr>
            <a:r>
              <a:rPr lang="en-US" altLang="en-US" sz="2800">
                <a:latin typeface="Times New Roman" panose="02020603050405020304" pitchFamily="18" charset="0"/>
              </a:rPr>
              <a:t>Identify the four environmental trends that are most instrumental in creating business opportunities. </a:t>
            </a:r>
          </a:p>
          <a:p>
            <a:pPr marL="609600" indent="-609600" eaLnBrk="1" hangingPunct="1">
              <a:buFontTx/>
              <a:buAutoNum type="arabicPeriod"/>
            </a:pPr>
            <a:r>
              <a:rPr lang="en-US" altLang="en-US" sz="2800">
                <a:latin typeface="Times New Roman" panose="02020603050405020304" pitchFamily="18" charset="0"/>
              </a:rPr>
              <a:t>List the personal characteristics that make some people better at recognizing business opportunities than others.</a:t>
            </a:r>
          </a:p>
        </p:txBody>
      </p:sp>
      <p:sp>
        <p:nvSpPr>
          <p:cNvPr id="16388" name="Line 4"/>
          <p:cNvSpPr>
            <a:spLocks noChangeShapeType="1"/>
          </p:cNvSpPr>
          <p:nvPr/>
        </p:nvSpPr>
        <p:spPr bwMode="auto">
          <a:xfrm>
            <a:off x="0" y="11430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67740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96417" y="4457796"/>
            <a:ext cx="7545229" cy="840615"/>
          </a:xfrm>
          <a:prstGeom prst="rect">
            <a:avLst/>
          </a:prstGeom>
        </p:spPr>
        <p:txBody>
          <a:bodyPr vert="horz" wrap="square" lIns="0" tIns="9525" rIns="0" bIns="0" rtlCol="0">
            <a:spAutoFit/>
          </a:bodyPr>
          <a:lstStyle/>
          <a:p>
            <a:pPr marL="9525" marR="3810" indent="63818" defTabSz="685800">
              <a:spcBef>
                <a:spcPts val="75"/>
              </a:spcBef>
            </a:pPr>
            <a:r>
              <a:rPr sz="2700" b="1" spc="-116" dirty="0">
                <a:solidFill>
                  <a:srgbClr val="006FC0"/>
                </a:solidFill>
                <a:latin typeface="Arial"/>
                <a:cs typeface="Arial"/>
              </a:rPr>
              <a:t>“Whenever </a:t>
            </a:r>
            <a:r>
              <a:rPr sz="2700" b="1" spc="-34" dirty="0">
                <a:solidFill>
                  <a:srgbClr val="006FC0"/>
                </a:solidFill>
                <a:latin typeface="Arial"/>
                <a:cs typeface="Arial"/>
              </a:rPr>
              <a:t>I see </a:t>
            </a:r>
            <a:r>
              <a:rPr sz="2700" b="1" spc="8" dirty="0">
                <a:solidFill>
                  <a:srgbClr val="006FC0"/>
                </a:solidFill>
                <a:latin typeface="Arial"/>
                <a:cs typeface="Arial"/>
              </a:rPr>
              <a:t>a </a:t>
            </a:r>
            <a:r>
              <a:rPr sz="2700" b="1" spc="-120" dirty="0">
                <a:solidFill>
                  <a:srgbClr val="006FC0"/>
                </a:solidFill>
                <a:latin typeface="Arial"/>
                <a:cs typeface="Arial"/>
              </a:rPr>
              <a:t>problem </a:t>
            </a:r>
            <a:r>
              <a:rPr sz="2700" b="1" spc="-56" dirty="0">
                <a:solidFill>
                  <a:srgbClr val="006FC0"/>
                </a:solidFill>
                <a:latin typeface="Arial"/>
                <a:cs typeface="Arial"/>
              </a:rPr>
              <a:t>I </a:t>
            </a:r>
            <a:r>
              <a:rPr sz="2700" b="1" spc="-98" dirty="0">
                <a:solidFill>
                  <a:srgbClr val="006FC0"/>
                </a:solidFill>
                <a:latin typeface="Arial"/>
                <a:cs typeface="Arial"/>
              </a:rPr>
              <a:t>immediately </a:t>
            </a:r>
            <a:r>
              <a:rPr sz="2700" b="1" spc="-143" dirty="0">
                <a:solidFill>
                  <a:srgbClr val="006FC0"/>
                </a:solidFill>
                <a:latin typeface="Arial"/>
                <a:cs typeface="Arial"/>
              </a:rPr>
              <a:t>go </a:t>
            </a:r>
            <a:r>
              <a:rPr sz="2700" b="1" spc="-90" dirty="0">
                <a:solidFill>
                  <a:srgbClr val="006FC0"/>
                </a:solidFill>
                <a:latin typeface="Arial"/>
                <a:cs typeface="Arial"/>
              </a:rPr>
              <a:t>and  </a:t>
            </a:r>
            <a:r>
              <a:rPr sz="2700" b="1" spc="-79" dirty="0">
                <a:solidFill>
                  <a:srgbClr val="006FC0"/>
                </a:solidFill>
                <a:latin typeface="Arial"/>
                <a:cs typeface="Arial"/>
              </a:rPr>
              <a:t>create </a:t>
            </a:r>
            <a:r>
              <a:rPr sz="2700" b="1" spc="8" dirty="0">
                <a:solidFill>
                  <a:srgbClr val="006FC0"/>
                </a:solidFill>
                <a:latin typeface="Arial"/>
                <a:cs typeface="Arial"/>
              </a:rPr>
              <a:t>a </a:t>
            </a:r>
            <a:r>
              <a:rPr sz="2700" b="1" spc="-113" dirty="0">
                <a:solidFill>
                  <a:srgbClr val="006FC0"/>
                </a:solidFill>
                <a:latin typeface="Arial"/>
                <a:cs typeface="Arial"/>
              </a:rPr>
              <a:t>company. </a:t>
            </a:r>
            <a:r>
              <a:rPr sz="2700" b="1" spc="-71" dirty="0">
                <a:solidFill>
                  <a:srgbClr val="006FC0"/>
                </a:solidFill>
                <a:latin typeface="Arial"/>
                <a:cs typeface="Arial"/>
              </a:rPr>
              <a:t>That </a:t>
            </a:r>
            <a:r>
              <a:rPr sz="2700" b="1" spc="-143" dirty="0">
                <a:solidFill>
                  <a:srgbClr val="006FC0"/>
                </a:solidFill>
                <a:latin typeface="Arial"/>
                <a:cs typeface="Arial"/>
              </a:rPr>
              <a:t>is </a:t>
            </a:r>
            <a:r>
              <a:rPr sz="2700" b="1" spc="-105" dirty="0">
                <a:solidFill>
                  <a:srgbClr val="006FC0"/>
                </a:solidFill>
                <a:latin typeface="Arial"/>
                <a:cs typeface="Arial"/>
              </a:rPr>
              <a:t>what </a:t>
            </a:r>
            <a:r>
              <a:rPr sz="2700" b="1" spc="-45" dirty="0">
                <a:solidFill>
                  <a:srgbClr val="006FC0"/>
                </a:solidFill>
                <a:latin typeface="Arial"/>
                <a:cs typeface="Arial"/>
              </a:rPr>
              <a:t>I </a:t>
            </a:r>
            <a:r>
              <a:rPr sz="2700" b="1" spc="-120" dirty="0">
                <a:solidFill>
                  <a:srgbClr val="006FC0"/>
                </a:solidFill>
                <a:latin typeface="Arial"/>
                <a:cs typeface="Arial"/>
              </a:rPr>
              <a:t>did </a:t>
            </a:r>
            <a:r>
              <a:rPr sz="2700" b="1" spc="-86" dirty="0">
                <a:solidFill>
                  <a:srgbClr val="006FC0"/>
                </a:solidFill>
                <a:latin typeface="Arial"/>
                <a:cs typeface="Arial"/>
              </a:rPr>
              <a:t>all </a:t>
            </a:r>
            <a:r>
              <a:rPr sz="2700" b="1" spc="-127" dirty="0">
                <a:solidFill>
                  <a:srgbClr val="006FC0"/>
                </a:solidFill>
                <a:latin typeface="Arial"/>
                <a:cs typeface="Arial"/>
              </a:rPr>
              <a:t>of </a:t>
            </a:r>
            <a:r>
              <a:rPr sz="2700" b="1" spc="-146" dirty="0">
                <a:solidFill>
                  <a:srgbClr val="006FC0"/>
                </a:solidFill>
                <a:latin typeface="Arial"/>
                <a:cs typeface="Arial"/>
              </a:rPr>
              <a:t>my</a:t>
            </a:r>
            <a:r>
              <a:rPr sz="2700" b="1" spc="229" dirty="0">
                <a:solidFill>
                  <a:srgbClr val="006FC0"/>
                </a:solidFill>
                <a:latin typeface="Arial"/>
                <a:cs typeface="Arial"/>
              </a:rPr>
              <a:t> </a:t>
            </a:r>
            <a:r>
              <a:rPr sz="2700" b="1" spc="-172" dirty="0">
                <a:solidFill>
                  <a:srgbClr val="006FC0"/>
                </a:solidFill>
                <a:latin typeface="Arial"/>
                <a:cs typeface="Arial"/>
              </a:rPr>
              <a:t>life”</a:t>
            </a:r>
            <a:endParaRPr sz="2700">
              <a:solidFill>
                <a:prstClr val="black"/>
              </a:solidFill>
              <a:latin typeface="Arial"/>
              <a:cs typeface="Arial"/>
            </a:endParaRPr>
          </a:p>
        </p:txBody>
      </p:sp>
      <p:sp>
        <p:nvSpPr>
          <p:cNvPr id="4" name="object 4"/>
          <p:cNvSpPr txBox="1"/>
          <p:nvPr/>
        </p:nvSpPr>
        <p:spPr>
          <a:xfrm>
            <a:off x="3251263" y="5648554"/>
            <a:ext cx="1650206" cy="286617"/>
          </a:xfrm>
          <a:prstGeom prst="rect">
            <a:avLst/>
          </a:prstGeom>
        </p:spPr>
        <p:txBody>
          <a:bodyPr vert="horz" wrap="square" lIns="0" tIns="9525" rIns="0" bIns="0" rtlCol="0">
            <a:spAutoFit/>
          </a:bodyPr>
          <a:lstStyle/>
          <a:p>
            <a:pPr marL="9525" defTabSz="685800">
              <a:spcBef>
                <a:spcPts val="75"/>
              </a:spcBef>
            </a:pPr>
            <a:r>
              <a:rPr sz="900" dirty="0">
                <a:solidFill>
                  <a:srgbClr val="888888"/>
                </a:solidFill>
                <a:latin typeface="Carlito"/>
                <a:cs typeface="Carlito"/>
              </a:rPr>
              <a:t>© </a:t>
            </a:r>
            <a:r>
              <a:rPr sz="900" spc="-8" dirty="0">
                <a:solidFill>
                  <a:srgbClr val="888888"/>
                </a:solidFill>
                <a:latin typeface="Carlito"/>
                <a:cs typeface="Carlito"/>
              </a:rPr>
              <a:t>Shyaman Udayanga</a:t>
            </a:r>
            <a:r>
              <a:rPr sz="900" spc="-68" dirty="0">
                <a:solidFill>
                  <a:srgbClr val="888888"/>
                </a:solidFill>
                <a:latin typeface="Carlito"/>
                <a:cs typeface="Carlito"/>
              </a:rPr>
              <a:t> </a:t>
            </a:r>
            <a:r>
              <a:rPr sz="900" dirty="0">
                <a:solidFill>
                  <a:srgbClr val="888888"/>
                </a:solidFill>
                <a:latin typeface="Carlito"/>
                <a:cs typeface="Carlito"/>
              </a:rPr>
              <a:t>0715328966</a:t>
            </a:r>
            <a:endParaRPr sz="900">
              <a:solidFill>
                <a:prstClr val="black"/>
              </a:solidFill>
              <a:latin typeface="Carlito"/>
              <a:cs typeface="Carlito"/>
            </a:endParaRPr>
          </a:p>
        </p:txBody>
      </p:sp>
      <p:sp>
        <p:nvSpPr>
          <p:cNvPr id="5" name="object 5"/>
          <p:cNvSpPr/>
          <p:nvPr/>
        </p:nvSpPr>
        <p:spPr>
          <a:xfrm>
            <a:off x="3486150" y="2073013"/>
            <a:ext cx="2343150" cy="2232668"/>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6" name="object 6"/>
          <p:cNvSpPr txBox="1">
            <a:spLocks noGrp="1"/>
          </p:cNvSpPr>
          <p:nvPr>
            <p:ph type="title"/>
          </p:nvPr>
        </p:nvSpPr>
        <p:spPr>
          <a:xfrm>
            <a:off x="1279779" y="1198817"/>
            <a:ext cx="7464171" cy="470802"/>
          </a:xfrm>
          <a:prstGeom prst="rect">
            <a:avLst/>
          </a:prstGeom>
        </p:spPr>
        <p:txBody>
          <a:bodyPr vert="horz" wrap="square" lIns="0" tIns="9049" rIns="0" bIns="0" rtlCol="0">
            <a:spAutoFit/>
          </a:bodyPr>
          <a:lstStyle/>
          <a:p>
            <a:pPr marL="9525">
              <a:spcBef>
                <a:spcPts val="71"/>
              </a:spcBef>
            </a:pPr>
            <a:r>
              <a:rPr sz="3000" spc="-8" dirty="0"/>
              <a:t>Garmin Bank: The Bank </a:t>
            </a:r>
            <a:r>
              <a:rPr sz="3000" spc="-4" dirty="0"/>
              <a:t>of </a:t>
            </a:r>
            <a:r>
              <a:rPr sz="3000" spc="-8" dirty="0"/>
              <a:t>the</a:t>
            </a:r>
            <a:r>
              <a:rPr sz="3000" spc="19" dirty="0"/>
              <a:t> </a:t>
            </a:r>
            <a:r>
              <a:rPr sz="3000" spc="-8" dirty="0"/>
              <a:t>Villages</a:t>
            </a:r>
            <a:endParaRPr sz="3000" dirty="0"/>
          </a:p>
        </p:txBody>
      </p:sp>
      <p:sp>
        <p:nvSpPr>
          <p:cNvPr id="8" name="Slide Number Placeholder 7"/>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30</a:t>
            </a:fld>
            <a:endParaRPr lang="en-US" sz="1350">
              <a:solidFill>
                <a:prstClr val="black">
                  <a:tint val="75000"/>
                </a:prstClr>
              </a:solidFill>
            </a:endParaRPr>
          </a:p>
        </p:txBody>
      </p:sp>
    </p:spTree>
    <p:extLst>
      <p:ext uri="{BB962C8B-B14F-4D97-AF65-F5344CB8AC3E}">
        <p14:creationId xmlns:p14="http://schemas.microsoft.com/office/powerpoint/2010/main" val="13135501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7764" y="566449"/>
            <a:ext cx="8991600" cy="1143000"/>
          </a:xfrm>
        </p:spPr>
        <p:txBody>
          <a:bodyPr>
            <a:normAutofit fontScale="90000"/>
          </a:bodyPr>
          <a:lstStyle/>
          <a:p>
            <a:pPr eaLnBrk="1" hangingPunct="1"/>
            <a:r>
              <a:rPr lang="en-US" altLang="en-US" sz="3600" dirty="0">
                <a:latin typeface="Times New Roman" panose="02020603050405020304" pitchFamily="18" charset="0"/>
              </a:rPr>
              <a:t>Third Approach: Finding Gaps in the Marketplace</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31747" name="Rectangle 3"/>
          <p:cNvSpPr>
            <a:spLocks noGrp="1" noChangeArrowheads="1"/>
          </p:cNvSpPr>
          <p:nvPr>
            <p:ph type="body" idx="1"/>
          </p:nvPr>
        </p:nvSpPr>
        <p:spPr>
          <a:xfrm>
            <a:off x="457200" y="1752600"/>
            <a:ext cx="8229600" cy="4525963"/>
          </a:xfrm>
        </p:spPr>
        <p:txBody>
          <a:bodyPr/>
          <a:lstStyle/>
          <a:p>
            <a:pPr eaLnBrk="1" hangingPunct="1">
              <a:lnSpc>
                <a:spcPct val="90000"/>
              </a:lnSpc>
            </a:pPr>
            <a:r>
              <a:rPr lang="en-US" altLang="en-US" sz="2800" dirty="0">
                <a:latin typeface="Times New Roman" panose="02020603050405020304" pitchFamily="18" charset="0"/>
              </a:rPr>
              <a:t>Gaps in the Marketplace</a:t>
            </a:r>
          </a:p>
          <a:p>
            <a:pPr eaLnBrk="1" hangingPunct="1">
              <a:lnSpc>
                <a:spcPct val="90000"/>
              </a:lnSpc>
            </a:pPr>
            <a:endParaRPr lang="en-US" altLang="en-US" sz="2800" dirty="0">
              <a:latin typeface="Times New Roman" panose="02020603050405020304" pitchFamily="18" charset="0"/>
            </a:endParaRPr>
          </a:p>
          <a:p>
            <a:pPr lvl="1" eaLnBrk="1" hangingPunct="1">
              <a:lnSpc>
                <a:spcPct val="90000"/>
              </a:lnSpc>
            </a:pPr>
            <a:r>
              <a:rPr lang="en-US" altLang="en-US" sz="2400" dirty="0">
                <a:latin typeface="Times New Roman" panose="02020603050405020304" pitchFamily="18" charset="0"/>
              </a:rPr>
              <a:t>A third approach to identifying opportunities is to find a gap in the marketplace</a:t>
            </a:r>
          </a:p>
          <a:p>
            <a:pPr lvl="1" eaLnBrk="1" hangingPunct="1">
              <a:lnSpc>
                <a:spcPct val="90000"/>
              </a:lnSpc>
            </a:pPr>
            <a:endParaRPr lang="en-US" altLang="en-US" sz="2400" dirty="0">
              <a:latin typeface="Times New Roman" panose="02020603050405020304" pitchFamily="18" charset="0"/>
            </a:endParaRPr>
          </a:p>
          <a:p>
            <a:pPr lvl="1" eaLnBrk="1" hangingPunct="1">
              <a:lnSpc>
                <a:spcPct val="90000"/>
              </a:lnSpc>
            </a:pPr>
            <a:r>
              <a:rPr lang="en-US" altLang="en-US" sz="2400" dirty="0">
                <a:latin typeface="Times New Roman" panose="02020603050405020304" pitchFamily="18" charset="0"/>
              </a:rPr>
              <a:t>A gap in the marketplace is often created </a:t>
            </a:r>
            <a:r>
              <a:rPr lang="en-US" altLang="en-US" sz="2400" u="sng" dirty="0">
                <a:latin typeface="Times New Roman" panose="02020603050405020304" pitchFamily="18" charset="0"/>
              </a:rPr>
              <a:t>when a product or service is needed by a specific group of people </a:t>
            </a:r>
            <a:r>
              <a:rPr lang="en-US" altLang="en-US" sz="2400" dirty="0">
                <a:latin typeface="Times New Roman" panose="02020603050405020304" pitchFamily="18" charset="0"/>
              </a:rPr>
              <a:t>but doesn’t represent a large enough market to be of interest to mainstream retailers or manufacturers.</a:t>
            </a:r>
          </a:p>
        </p:txBody>
      </p:sp>
      <p:sp>
        <p:nvSpPr>
          <p:cNvPr id="31748" name="Line 4"/>
          <p:cNvSpPr>
            <a:spLocks noChangeShapeType="1"/>
          </p:cNvSpPr>
          <p:nvPr/>
        </p:nvSpPr>
        <p:spPr bwMode="auto">
          <a:xfrm>
            <a:off x="0" y="14478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40386294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28600" y="631825"/>
            <a:ext cx="8991600" cy="1143000"/>
          </a:xfrm>
        </p:spPr>
        <p:txBody>
          <a:bodyPr>
            <a:normAutofit fontScale="90000"/>
          </a:bodyPr>
          <a:lstStyle/>
          <a:p>
            <a:pPr eaLnBrk="1" hangingPunct="1"/>
            <a:r>
              <a:rPr lang="en-US" altLang="en-US" sz="3600" dirty="0">
                <a:latin typeface="Times New Roman" panose="02020603050405020304" pitchFamily="18" charset="0"/>
              </a:rPr>
              <a:t>Third Approach: Finding Gaps in the Marketplace</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32771" name="Line 4"/>
          <p:cNvSpPr>
            <a:spLocks noChangeShapeType="1"/>
          </p:cNvSpPr>
          <p:nvPr/>
        </p:nvSpPr>
        <p:spPr bwMode="auto">
          <a:xfrm>
            <a:off x="0" y="14478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2" name="Text Box 4"/>
          <p:cNvSpPr txBox="1">
            <a:spLocks noChangeArrowheads="1"/>
          </p:cNvSpPr>
          <p:nvPr/>
        </p:nvSpPr>
        <p:spPr bwMode="auto">
          <a:xfrm>
            <a:off x="381000" y="2057400"/>
            <a:ext cx="3886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Product gaps in the marketplace represent potentially viable business opportunities.</a:t>
            </a:r>
          </a:p>
        </p:txBody>
      </p:sp>
      <p:sp>
        <p:nvSpPr>
          <p:cNvPr id="32773" name="Rectangle 5"/>
          <p:cNvSpPr>
            <a:spLocks noChangeArrowheads="1"/>
          </p:cNvSpPr>
          <p:nvPr/>
        </p:nvSpPr>
        <p:spPr bwMode="auto">
          <a:xfrm>
            <a:off x="4495800" y="1524000"/>
            <a:ext cx="4267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32774" name="TextBox 13"/>
          <p:cNvSpPr txBox="1">
            <a:spLocks noChangeArrowheads="1"/>
          </p:cNvSpPr>
          <p:nvPr/>
        </p:nvSpPr>
        <p:spPr bwMode="auto">
          <a:xfrm>
            <a:off x="45720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32775" name="TextBox 9"/>
          <p:cNvSpPr txBox="1">
            <a:spLocks noChangeArrowheads="1"/>
          </p:cNvSpPr>
          <p:nvPr/>
        </p:nvSpPr>
        <p:spPr bwMode="auto">
          <a:xfrm>
            <a:off x="47244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Specific Example</a:t>
            </a:r>
          </a:p>
        </p:txBody>
      </p:sp>
      <p:sp>
        <p:nvSpPr>
          <p:cNvPr id="32776" name="TextBox 13"/>
          <p:cNvSpPr txBox="1">
            <a:spLocks noChangeArrowheads="1"/>
          </p:cNvSpPr>
          <p:nvPr/>
        </p:nvSpPr>
        <p:spPr bwMode="auto">
          <a:xfrm>
            <a:off x="4724400" y="2209800"/>
            <a:ext cx="38862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dirty="0">
                <a:latin typeface="Times New Roman" panose="02020603050405020304" pitchFamily="18" charset="0"/>
              </a:rPr>
              <a:t>In 2000 Tish </a:t>
            </a:r>
            <a:r>
              <a:rPr lang="en-US" altLang="en-US" sz="2400" dirty="0" err="1">
                <a:latin typeface="Times New Roman" panose="02020603050405020304" pitchFamily="18" charset="0"/>
              </a:rPr>
              <a:t>Ciravolo</a:t>
            </a:r>
            <a:r>
              <a:rPr lang="en-US" altLang="en-US" sz="2400" dirty="0">
                <a:latin typeface="Times New Roman" panose="02020603050405020304" pitchFamily="18" charset="0"/>
              </a:rPr>
              <a:t> realized there were no guitars on the market made specifically for women.  To fill this gap, she started Daisy Rock Guitars (Now $ 2.4 million worth company serves in 25 countries), a company that makes guitars just for women.</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242496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28600" y="152400"/>
            <a:ext cx="8686800" cy="1143000"/>
          </a:xfrm>
        </p:spPr>
        <p:txBody>
          <a:bodyPr/>
          <a:lstStyle/>
          <a:p>
            <a:pPr eaLnBrk="1" hangingPunct="1"/>
            <a:r>
              <a:rPr lang="en-US" altLang="en-US" sz="3600">
                <a:latin typeface="Times New Roman" panose="02020603050405020304" pitchFamily="18" charset="0"/>
              </a:rPr>
              <a:t>Personal Characteristics of the Entrepreneur</a:t>
            </a:r>
          </a:p>
        </p:txBody>
      </p:sp>
      <p:sp>
        <p:nvSpPr>
          <p:cNvPr id="33795"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Text Box 6"/>
          <p:cNvSpPr txBox="1">
            <a:spLocks noChangeArrowheads="1"/>
          </p:cNvSpPr>
          <p:nvPr/>
        </p:nvSpPr>
        <p:spPr bwMode="auto">
          <a:xfrm>
            <a:off x="1219200" y="1524000"/>
            <a:ext cx="5867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n-US" altLang="en-US" sz="4000">
              <a:latin typeface="Times New Roman" panose="02020603050405020304" pitchFamily="18" charset="0"/>
            </a:endParaRPr>
          </a:p>
        </p:txBody>
      </p:sp>
      <p:sp>
        <p:nvSpPr>
          <p:cNvPr id="33797" name="Text Box 7"/>
          <p:cNvSpPr txBox="1">
            <a:spLocks noChangeArrowheads="1"/>
          </p:cNvSpPr>
          <p:nvPr/>
        </p:nvSpPr>
        <p:spPr bwMode="auto">
          <a:xfrm>
            <a:off x="990600" y="1524000"/>
            <a:ext cx="685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400" dirty="0">
                <a:latin typeface="Times New Roman" panose="02020603050405020304" pitchFamily="18" charset="0"/>
              </a:rPr>
              <a:t>Characteristics that tend to make some people better at </a:t>
            </a:r>
            <a:r>
              <a:rPr lang="en-US" altLang="en-US" sz="2400" b="1" i="1" dirty="0">
                <a:solidFill>
                  <a:srgbClr val="FF0000"/>
                </a:solidFill>
                <a:latin typeface="Times New Roman" panose="02020603050405020304" pitchFamily="18" charset="0"/>
              </a:rPr>
              <a:t>recognizing opportunities than others</a:t>
            </a:r>
          </a:p>
        </p:txBody>
      </p:sp>
      <p:sp>
        <p:nvSpPr>
          <p:cNvPr id="33798" name="Rectangle 8"/>
          <p:cNvSpPr>
            <a:spLocks noChangeArrowheads="1"/>
          </p:cNvSpPr>
          <p:nvPr/>
        </p:nvSpPr>
        <p:spPr bwMode="auto">
          <a:xfrm>
            <a:off x="762000" y="2895600"/>
            <a:ext cx="2514600" cy="7620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Prior Experience</a:t>
            </a:r>
          </a:p>
        </p:txBody>
      </p:sp>
      <p:sp>
        <p:nvSpPr>
          <p:cNvPr id="33799" name="Rectangle 9"/>
          <p:cNvSpPr>
            <a:spLocks noChangeArrowheads="1"/>
          </p:cNvSpPr>
          <p:nvPr/>
        </p:nvSpPr>
        <p:spPr bwMode="auto">
          <a:xfrm>
            <a:off x="5410200" y="2895600"/>
            <a:ext cx="2514600" cy="7620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latin typeface="Times New Roman" panose="02020603050405020304" pitchFamily="18" charset="0"/>
              </a:rPr>
              <a:t>Cognitive Factors</a:t>
            </a:r>
          </a:p>
        </p:txBody>
      </p:sp>
      <p:sp>
        <p:nvSpPr>
          <p:cNvPr id="33800" name="Rectangle 10"/>
          <p:cNvSpPr>
            <a:spLocks noChangeArrowheads="1"/>
          </p:cNvSpPr>
          <p:nvPr/>
        </p:nvSpPr>
        <p:spPr bwMode="auto">
          <a:xfrm>
            <a:off x="762000" y="4724400"/>
            <a:ext cx="2514600" cy="7620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Social Networks</a:t>
            </a:r>
          </a:p>
        </p:txBody>
      </p:sp>
      <p:sp>
        <p:nvSpPr>
          <p:cNvPr id="33801" name="Rectangle 11"/>
          <p:cNvSpPr>
            <a:spLocks noChangeArrowheads="1"/>
          </p:cNvSpPr>
          <p:nvPr/>
        </p:nvSpPr>
        <p:spPr bwMode="auto">
          <a:xfrm>
            <a:off x="5410200" y="4724400"/>
            <a:ext cx="2514600" cy="7620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Creativity</a:t>
            </a:r>
          </a:p>
        </p:txBody>
      </p:sp>
      <p:sp>
        <p:nvSpPr>
          <p:cNvPr id="2" name="Slide Number Placeholder 1"/>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83250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1956" y="1217104"/>
            <a:ext cx="8473916" cy="840615"/>
          </a:xfrm>
          <a:prstGeom prst="rect">
            <a:avLst/>
          </a:prstGeom>
        </p:spPr>
        <p:txBody>
          <a:bodyPr vert="horz" wrap="square" lIns="0" tIns="9525" rIns="0" bIns="0" rtlCol="0">
            <a:spAutoFit/>
          </a:bodyPr>
          <a:lstStyle/>
          <a:p>
            <a:pPr marL="266700" marR="3810" indent="-257175" defTabSz="685800">
              <a:spcBef>
                <a:spcPts val="75"/>
              </a:spcBef>
              <a:buFont typeface="Arial"/>
              <a:buChar char="•"/>
              <a:tabLst>
                <a:tab pos="266700" algn="l"/>
              </a:tabLst>
            </a:pPr>
            <a:r>
              <a:rPr sz="2700" b="1" spc="-143" dirty="0">
                <a:solidFill>
                  <a:prstClr val="black"/>
                </a:solidFill>
                <a:latin typeface="Arial"/>
                <a:cs typeface="Arial"/>
              </a:rPr>
              <a:t>An </a:t>
            </a:r>
            <a:r>
              <a:rPr sz="2700" b="1" spc="-146" dirty="0">
                <a:solidFill>
                  <a:prstClr val="black"/>
                </a:solidFill>
                <a:latin typeface="Arial"/>
                <a:cs typeface="Arial"/>
              </a:rPr>
              <a:t>opportunity </a:t>
            </a:r>
            <a:r>
              <a:rPr sz="2700" b="1" spc="-139" dirty="0">
                <a:solidFill>
                  <a:prstClr val="black"/>
                </a:solidFill>
                <a:latin typeface="Arial"/>
                <a:cs typeface="Arial"/>
              </a:rPr>
              <a:t>with </a:t>
            </a:r>
            <a:r>
              <a:rPr sz="2700" b="1" spc="-143" dirty="0">
                <a:solidFill>
                  <a:prstClr val="black"/>
                </a:solidFill>
                <a:latin typeface="Arial"/>
                <a:cs typeface="Arial"/>
              </a:rPr>
              <a:t>no or </a:t>
            </a:r>
            <a:r>
              <a:rPr sz="2700" b="1" spc="-101" dirty="0">
                <a:solidFill>
                  <a:prstClr val="black"/>
                </a:solidFill>
                <a:latin typeface="Arial"/>
                <a:cs typeface="Arial"/>
              </a:rPr>
              <a:t>very </a:t>
            </a:r>
            <a:r>
              <a:rPr sz="2700" b="1" spc="-143" dirty="0">
                <a:solidFill>
                  <a:prstClr val="black"/>
                </a:solidFill>
                <a:latin typeface="Arial"/>
                <a:cs typeface="Arial"/>
              </a:rPr>
              <a:t>low </a:t>
            </a:r>
            <a:r>
              <a:rPr sz="2700" b="1" spc="-109" dirty="0">
                <a:solidFill>
                  <a:prstClr val="black"/>
                </a:solidFill>
                <a:latin typeface="Arial"/>
                <a:cs typeface="Arial"/>
              </a:rPr>
              <a:t>potential </a:t>
            </a:r>
            <a:r>
              <a:rPr sz="2700" b="1" spc="-94" dirty="0">
                <a:solidFill>
                  <a:prstClr val="black"/>
                </a:solidFill>
                <a:latin typeface="Arial"/>
                <a:cs typeface="Arial"/>
              </a:rPr>
              <a:t>can </a:t>
            </a:r>
            <a:r>
              <a:rPr sz="2700" b="1" spc="-68" dirty="0">
                <a:solidFill>
                  <a:prstClr val="black"/>
                </a:solidFill>
                <a:latin typeface="Arial"/>
                <a:cs typeface="Arial"/>
              </a:rPr>
              <a:t>be an  </a:t>
            </a:r>
            <a:r>
              <a:rPr sz="2700" b="1" spc="-131" dirty="0">
                <a:solidFill>
                  <a:prstClr val="black"/>
                </a:solidFill>
                <a:latin typeface="Arial"/>
                <a:cs typeface="Arial"/>
              </a:rPr>
              <a:t>enormously </a:t>
            </a:r>
            <a:r>
              <a:rPr sz="2700" b="1" spc="-139" dirty="0">
                <a:solidFill>
                  <a:prstClr val="black"/>
                </a:solidFill>
                <a:latin typeface="Arial"/>
                <a:cs typeface="Arial"/>
              </a:rPr>
              <a:t>big</a:t>
            </a:r>
            <a:r>
              <a:rPr sz="2700" b="1" spc="-19" dirty="0">
                <a:solidFill>
                  <a:prstClr val="black"/>
                </a:solidFill>
                <a:latin typeface="Arial"/>
                <a:cs typeface="Arial"/>
              </a:rPr>
              <a:t> </a:t>
            </a:r>
            <a:r>
              <a:rPr sz="2700" b="1" spc="-139" dirty="0">
                <a:solidFill>
                  <a:prstClr val="black"/>
                </a:solidFill>
                <a:latin typeface="Arial"/>
                <a:cs typeface="Arial"/>
              </a:rPr>
              <a:t>opportunity.</a:t>
            </a:r>
            <a:endParaRPr sz="2700">
              <a:solidFill>
                <a:prstClr val="black"/>
              </a:solidFill>
              <a:latin typeface="Arial"/>
              <a:cs typeface="Arial"/>
            </a:endParaRPr>
          </a:p>
        </p:txBody>
      </p:sp>
      <p:sp>
        <p:nvSpPr>
          <p:cNvPr id="3" name="object 3"/>
          <p:cNvSpPr txBox="1"/>
          <p:nvPr/>
        </p:nvSpPr>
        <p:spPr>
          <a:xfrm>
            <a:off x="173355" y="2418683"/>
            <a:ext cx="819150" cy="332303"/>
          </a:xfrm>
          <a:prstGeom prst="rect">
            <a:avLst/>
          </a:prstGeom>
        </p:spPr>
        <p:txBody>
          <a:bodyPr vert="horz" wrap="square" lIns="0" tIns="9049" rIns="0" bIns="0" rtlCol="0">
            <a:spAutoFit/>
          </a:bodyPr>
          <a:lstStyle/>
          <a:p>
            <a:pPr marL="9525" defTabSz="685800">
              <a:spcBef>
                <a:spcPts val="71"/>
              </a:spcBef>
            </a:pPr>
            <a:r>
              <a:rPr sz="2100" b="1" spc="-8" dirty="0">
                <a:solidFill>
                  <a:srgbClr val="FF0000"/>
                </a:solidFill>
                <a:latin typeface="Arial"/>
                <a:cs typeface="Arial"/>
              </a:rPr>
              <a:t>Eg:</a:t>
            </a:r>
            <a:r>
              <a:rPr sz="2100" b="1" spc="-45" dirty="0">
                <a:solidFill>
                  <a:srgbClr val="FF0000"/>
                </a:solidFill>
                <a:latin typeface="Arial"/>
                <a:cs typeface="Arial"/>
              </a:rPr>
              <a:t> </a:t>
            </a:r>
            <a:r>
              <a:rPr sz="2100" b="1" spc="-4" dirty="0">
                <a:solidFill>
                  <a:srgbClr val="FF0000"/>
                </a:solidFill>
                <a:latin typeface="Arial"/>
                <a:cs typeface="Arial"/>
              </a:rPr>
              <a:t>01</a:t>
            </a:r>
            <a:endParaRPr sz="2100">
              <a:solidFill>
                <a:prstClr val="black"/>
              </a:solidFill>
              <a:latin typeface="Arial"/>
              <a:cs typeface="Arial"/>
            </a:endParaRPr>
          </a:p>
        </p:txBody>
      </p:sp>
      <p:sp>
        <p:nvSpPr>
          <p:cNvPr id="4" name="object 4"/>
          <p:cNvSpPr txBox="1"/>
          <p:nvPr/>
        </p:nvSpPr>
        <p:spPr>
          <a:xfrm>
            <a:off x="173355" y="3575590"/>
            <a:ext cx="2472690" cy="2087110"/>
          </a:xfrm>
          <a:prstGeom prst="rect">
            <a:avLst/>
          </a:prstGeom>
        </p:spPr>
        <p:txBody>
          <a:bodyPr vert="horz" wrap="square" lIns="0" tIns="9525" rIns="0" bIns="0" rtlCol="0">
            <a:spAutoFit/>
          </a:bodyPr>
          <a:lstStyle/>
          <a:p>
            <a:pPr marL="9525" marR="3810" defTabSz="685800">
              <a:spcBef>
                <a:spcPts val="75"/>
              </a:spcBef>
            </a:pPr>
            <a:r>
              <a:rPr sz="2250" b="1" spc="-83" dirty="0">
                <a:solidFill>
                  <a:prstClr val="black"/>
                </a:solidFill>
                <a:latin typeface="Arial"/>
                <a:cs typeface="Arial"/>
              </a:rPr>
              <a:t>Intuit, </a:t>
            </a:r>
            <a:r>
              <a:rPr sz="2250" b="1" spc="-68" dirty="0">
                <a:solidFill>
                  <a:prstClr val="black"/>
                </a:solidFill>
                <a:latin typeface="Arial"/>
                <a:cs typeface="Arial"/>
              </a:rPr>
              <a:t>maker </a:t>
            </a:r>
            <a:r>
              <a:rPr sz="2250" b="1" spc="-101" dirty="0">
                <a:solidFill>
                  <a:prstClr val="black"/>
                </a:solidFill>
                <a:latin typeface="Arial"/>
                <a:cs typeface="Arial"/>
              </a:rPr>
              <a:t>of  </a:t>
            </a:r>
            <a:r>
              <a:rPr sz="2250" b="1" spc="-86" dirty="0">
                <a:solidFill>
                  <a:prstClr val="black"/>
                </a:solidFill>
                <a:latin typeface="Arial"/>
                <a:cs typeface="Arial"/>
              </a:rPr>
              <a:t>Quicken </a:t>
            </a:r>
            <a:r>
              <a:rPr sz="2250" b="1" spc="-94" dirty="0">
                <a:solidFill>
                  <a:prstClr val="black"/>
                </a:solidFill>
                <a:latin typeface="Arial"/>
                <a:cs typeface="Arial"/>
              </a:rPr>
              <a:t>software  </a:t>
            </a:r>
            <a:r>
              <a:rPr sz="2250" b="1" spc="-83" dirty="0">
                <a:solidFill>
                  <a:prstClr val="black"/>
                </a:solidFill>
                <a:latin typeface="Arial"/>
                <a:cs typeface="Arial"/>
              </a:rPr>
              <a:t>was </a:t>
            </a:r>
            <a:r>
              <a:rPr sz="2250" b="1" spc="-71" dirty="0">
                <a:solidFill>
                  <a:prstClr val="black"/>
                </a:solidFill>
                <a:latin typeface="Arial"/>
                <a:cs typeface="Arial"/>
              </a:rPr>
              <a:t>rejected </a:t>
            </a:r>
            <a:r>
              <a:rPr sz="2250" b="1" spc="-124" dirty="0">
                <a:solidFill>
                  <a:prstClr val="black"/>
                </a:solidFill>
                <a:latin typeface="Arial"/>
                <a:cs typeface="Arial"/>
              </a:rPr>
              <a:t>by </a:t>
            </a:r>
            <a:r>
              <a:rPr sz="2250" b="1" spc="4" dirty="0">
                <a:solidFill>
                  <a:prstClr val="black"/>
                </a:solidFill>
                <a:latin typeface="Arial"/>
                <a:cs typeface="Arial"/>
              </a:rPr>
              <a:t>20  </a:t>
            </a:r>
            <a:r>
              <a:rPr sz="2250" b="1" spc="-86" dirty="0">
                <a:solidFill>
                  <a:prstClr val="black"/>
                </a:solidFill>
                <a:latin typeface="Arial"/>
                <a:cs typeface="Arial"/>
              </a:rPr>
              <a:t>venture </a:t>
            </a:r>
            <a:r>
              <a:rPr sz="2250" b="1" spc="-98" dirty="0">
                <a:solidFill>
                  <a:prstClr val="black"/>
                </a:solidFill>
                <a:latin typeface="Arial"/>
                <a:cs typeface="Arial"/>
              </a:rPr>
              <a:t>capitalists  </a:t>
            </a:r>
            <a:r>
              <a:rPr sz="2250" b="1" spc="-79" dirty="0">
                <a:solidFill>
                  <a:prstClr val="black"/>
                </a:solidFill>
                <a:latin typeface="Arial"/>
                <a:cs typeface="Arial"/>
              </a:rPr>
              <a:t>before </a:t>
            </a:r>
            <a:r>
              <a:rPr sz="2250" b="1" spc="-105" dirty="0">
                <a:solidFill>
                  <a:prstClr val="black"/>
                </a:solidFill>
                <a:latin typeface="Arial"/>
                <a:cs typeface="Arial"/>
              </a:rPr>
              <a:t>securing  </a:t>
            </a:r>
            <a:r>
              <a:rPr sz="2250" b="1" spc="-90" dirty="0">
                <a:solidFill>
                  <a:prstClr val="black"/>
                </a:solidFill>
                <a:latin typeface="Arial"/>
                <a:cs typeface="Arial"/>
              </a:rPr>
              <a:t>backing.</a:t>
            </a:r>
            <a:endParaRPr sz="2250">
              <a:solidFill>
                <a:prstClr val="black"/>
              </a:solidFill>
              <a:latin typeface="Arial"/>
              <a:cs typeface="Arial"/>
            </a:endParaRPr>
          </a:p>
        </p:txBody>
      </p:sp>
      <p:sp>
        <p:nvSpPr>
          <p:cNvPr id="5" name="object 5"/>
          <p:cNvSpPr/>
          <p:nvPr/>
        </p:nvSpPr>
        <p:spPr>
          <a:xfrm>
            <a:off x="318067" y="2878393"/>
            <a:ext cx="1699067" cy="497779"/>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6" name="object 6"/>
          <p:cNvSpPr/>
          <p:nvPr/>
        </p:nvSpPr>
        <p:spPr>
          <a:xfrm>
            <a:off x="5297805" y="4034790"/>
            <a:ext cx="1728216" cy="1600200"/>
          </a:xfrm>
          <a:prstGeom prst="rect">
            <a:avLst/>
          </a:prstGeom>
          <a:blipFill>
            <a:blip r:embed="rId3" cstate="print"/>
            <a:stretch>
              <a:fillRect/>
            </a:stretch>
          </a:blipFill>
        </p:spPr>
        <p:txBody>
          <a:bodyPr wrap="square" lIns="0" tIns="0" rIns="0" bIns="0" rtlCol="0"/>
          <a:lstStyle/>
          <a:p>
            <a:pPr defTabSz="685800"/>
            <a:endParaRPr sz="1350">
              <a:solidFill>
                <a:prstClr val="black"/>
              </a:solidFill>
              <a:latin typeface="Calibri"/>
            </a:endParaRPr>
          </a:p>
        </p:txBody>
      </p:sp>
      <p:grpSp>
        <p:nvGrpSpPr>
          <p:cNvPr id="7" name="object 7"/>
          <p:cNvGrpSpPr/>
          <p:nvPr/>
        </p:nvGrpSpPr>
        <p:grpSpPr>
          <a:xfrm>
            <a:off x="3022092" y="2608326"/>
            <a:ext cx="2207419" cy="3288506"/>
            <a:chOff x="4029455" y="2334767"/>
            <a:chExt cx="2943225" cy="4384675"/>
          </a:xfrm>
        </p:grpSpPr>
        <p:sp>
          <p:nvSpPr>
            <p:cNvPr id="8" name="object 8"/>
            <p:cNvSpPr/>
            <p:nvPr/>
          </p:nvSpPr>
          <p:spPr>
            <a:xfrm>
              <a:off x="5327903" y="2334767"/>
              <a:ext cx="1644396" cy="2083307"/>
            </a:xfrm>
            <a:prstGeom prst="rect">
              <a:avLst/>
            </a:prstGeom>
            <a:blipFill>
              <a:blip r:embed="rId4" cstate="print"/>
              <a:stretch>
                <a:fillRect/>
              </a:stretch>
            </a:blipFill>
          </p:spPr>
          <p:txBody>
            <a:bodyPr wrap="square" lIns="0" tIns="0" rIns="0" bIns="0" rtlCol="0"/>
            <a:lstStyle/>
            <a:p>
              <a:pPr defTabSz="685800"/>
              <a:endParaRPr sz="1350">
                <a:solidFill>
                  <a:prstClr val="black"/>
                </a:solidFill>
                <a:latin typeface="Calibri"/>
              </a:endParaRPr>
            </a:p>
          </p:txBody>
        </p:sp>
        <p:sp>
          <p:nvSpPr>
            <p:cNvPr id="9" name="object 9"/>
            <p:cNvSpPr/>
            <p:nvPr/>
          </p:nvSpPr>
          <p:spPr>
            <a:xfrm>
              <a:off x="4029455" y="4381500"/>
              <a:ext cx="1889760" cy="2337816"/>
            </a:xfrm>
            <a:prstGeom prst="rect">
              <a:avLst/>
            </a:prstGeom>
            <a:blipFill>
              <a:blip r:embed="rId5" cstate="print"/>
              <a:stretch>
                <a:fillRect/>
              </a:stretch>
            </a:blipFill>
          </p:spPr>
          <p:txBody>
            <a:bodyPr wrap="square" lIns="0" tIns="0" rIns="0" bIns="0" rtlCol="0"/>
            <a:lstStyle/>
            <a:p>
              <a:pPr defTabSz="685800"/>
              <a:endParaRPr sz="1350">
                <a:solidFill>
                  <a:prstClr val="black"/>
                </a:solidFill>
                <a:latin typeface="Calibri"/>
              </a:endParaRPr>
            </a:p>
          </p:txBody>
        </p:sp>
      </p:grpSp>
      <p:sp>
        <p:nvSpPr>
          <p:cNvPr id="10" name="object 10"/>
          <p:cNvSpPr txBox="1"/>
          <p:nvPr/>
        </p:nvSpPr>
        <p:spPr>
          <a:xfrm>
            <a:off x="5553265" y="2627147"/>
            <a:ext cx="2907983" cy="655468"/>
          </a:xfrm>
          <a:prstGeom prst="rect">
            <a:avLst/>
          </a:prstGeom>
        </p:spPr>
        <p:txBody>
          <a:bodyPr vert="horz" wrap="square" lIns="0" tIns="9049" rIns="0" bIns="0" rtlCol="0">
            <a:spAutoFit/>
          </a:bodyPr>
          <a:lstStyle/>
          <a:p>
            <a:pPr marL="9525" marR="3810" defTabSz="685800">
              <a:spcBef>
                <a:spcPts val="71"/>
              </a:spcBef>
            </a:pPr>
            <a:r>
              <a:rPr sz="2100" b="1" spc="-83" dirty="0">
                <a:solidFill>
                  <a:prstClr val="black"/>
                </a:solidFill>
                <a:latin typeface="Arial"/>
                <a:cs typeface="Arial"/>
              </a:rPr>
              <a:t>Scott Cook </a:t>
            </a:r>
            <a:r>
              <a:rPr sz="2100" b="1" spc="4" dirty="0">
                <a:solidFill>
                  <a:prstClr val="black"/>
                </a:solidFill>
                <a:latin typeface="Arial"/>
                <a:cs typeface="Arial"/>
              </a:rPr>
              <a:t>/ </a:t>
            </a:r>
            <a:r>
              <a:rPr sz="2100" b="1" spc="-75" dirty="0">
                <a:solidFill>
                  <a:prstClr val="black"/>
                </a:solidFill>
                <a:latin typeface="Arial"/>
                <a:cs typeface="Arial"/>
              </a:rPr>
              <a:t>Tom </a:t>
            </a:r>
            <a:r>
              <a:rPr sz="2100" b="1" spc="-94" dirty="0">
                <a:solidFill>
                  <a:prstClr val="black"/>
                </a:solidFill>
                <a:latin typeface="Arial"/>
                <a:cs typeface="Arial"/>
              </a:rPr>
              <a:t>Proulx  </a:t>
            </a:r>
            <a:r>
              <a:rPr sz="2100" b="1" spc="-83" dirty="0">
                <a:solidFill>
                  <a:prstClr val="black"/>
                </a:solidFill>
                <a:latin typeface="Arial"/>
                <a:cs typeface="Arial"/>
              </a:rPr>
              <a:t>Co-founders</a:t>
            </a:r>
            <a:endParaRPr sz="2100">
              <a:solidFill>
                <a:prstClr val="black"/>
              </a:solidFill>
              <a:latin typeface="Arial"/>
              <a:cs typeface="Arial"/>
            </a:endParaRPr>
          </a:p>
        </p:txBody>
      </p:sp>
      <p:sp>
        <p:nvSpPr>
          <p:cNvPr id="11" name="object 11"/>
          <p:cNvSpPr/>
          <p:nvPr/>
        </p:nvSpPr>
        <p:spPr>
          <a:xfrm>
            <a:off x="7429501" y="3744467"/>
            <a:ext cx="1218437" cy="1219581"/>
          </a:xfrm>
          <a:prstGeom prst="rect">
            <a:avLst/>
          </a:prstGeom>
          <a:blipFill>
            <a:blip r:embed="rId6" cstate="print"/>
            <a:stretch>
              <a:fillRect/>
            </a:stretch>
          </a:blipFill>
        </p:spPr>
        <p:txBody>
          <a:bodyPr wrap="square" lIns="0" tIns="0" rIns="0" bIns="0" rtlCol="0"/>
          <a:lstStyle/>
          <a:p>
            <a:pPr defTabSz="685800"/>
            <a:endParaRPr sz="1350">
              <a:solidFill>
                <a:prstClr val="black"/>
              </a:solidFill>
              <a:latin typeface="Calibri"/>
            </a:endParaRPr>
          </a:p>
        </p:txBody>
      </p:sp>
      <p:sp>
        <p:nvSpPr>
          <p:cNvPr id="13" name="Slide Number Placeholder 12"/>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34</a:t>
            </a:fld>
            <a:endParaRPr lang="en-US" sz="1350">
              <a:solidFill>
                <a:prstClr val="black">
                  <a:tint val="75000"/>
                </a:prstClr>
              </a:solidFill>
            </a:endParaRPr>
          </a:p>
        </p:txBody>
      </p:sp>
    </p:spTree>
    <p:extLst>
      <p:ext uri="{BB962C8B-B14F-4D97-AF65-F5344CB8AC3E}">
        <p14:creationId xmlns:p14="http://schemas.microsoft.com/office/powerpoint/2010/main" val="1644294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5179" y="3916203"/>
            <a:ext cx="8620125" cy="1920719"/>
          </a:xfrm>
          <a:prstGeom prst="rect">
            <a:avLst/>
          </a:prstGeom>
        </p:spPr>
        <p:txBody>
          <a:bodyPr vert="horz" wrap="square" lIns="0" tIns="50483" rIns="0" bIns="0" rtlCol="0">
            <a:spAutoFit/>
          </a:bodyPr>
          <a:lstStyle/>
          <a:p>
            <a:pPr marL="266700" marR="3810" indent="-257651" defTabSz="685800">
              <a:lnSpc>
                <a:spcPct val="90000"/>
              </a:lnSpc>
              <a:spcBef>
                <a:spcPts val="398"/>
              </a:spcBef>
              <a:buFont typeface="Arial"/>
              <a:buChar char="•"/>
              <a:tabLst>
                <a:tab pos="267176" algn="l"/>
              </a:tabLst>
            </a:pPr>
            <a:r>
              <a:rPr sz="2700" b="1" i="1" dirty="0">
                <a:solidFill>
                  <a:prstClr val="black"/>
                </a:solidFill>
                <a:latin typeface="Times New Roman"/>
                <a:cs typeface="Times New Roman"/>
              </a:rPr>
              <a:t>Apple Computer </a:t>
            </a:r>
            <a:r>
              <a:rPr sz="2700" b="1" i="1" spc="-4" dirty="0">
                <a:solidFill>
                  <a:prstClr val="black"/>
                </a:solidFill>
                <a:latin typeface="Times New Roman"/>
                <a:cs typeface="Times New Roman"/>
              </a:rPr>
              <a:t>Inc. founders </a:t>
            </a:r>
            <a:r>
              <a:rPr sz="2700" b="1" i="1" dirty="0">
                <a:solidFill>
                  <a:srgbClr val="0000FF"/>
                </a:solidFill>
                <a:latin typeface="Times New Roman"/>
                <a:cs typeface="Times New Roman"/>
              </a:rPr>
              <a:t>Steve Jobs </a:t>
            </a:r>
            <a:r>
              <a:rPr sz="2700" b="1" i="1" dirty="0">
                <a:solidFill>
                  <a:prstClr val="black"/>
                </a:solidFill>
                <a:latin typeface="Times New Roman"/>
                <a:cs typeface="Times New Roman"/>
              </a:rPr>
              <a:t>and </a:t>
            </a:r>
            <a:r>
              <a:rPr sz="2700" b="1" i="1" dirty="0">
                <a:solidFill>
                  <a:srgbClr val="0000FF"/>
                </a:solidFill>
                <a:latin typeface="Times New Roman"/>
                <a:cs typeface="Times New Roman"/>
              </a:rPr>
              <a:t>Steve  </a:t>
            </a:r>
            <a:r>
              <a:rPr sz="2700" b="1" i="1" spc="-30" dirty="0">
                <a:solidFill>
                  <a:srgbClr val="0000FF"/>
                </a:solidFill>
                <a:latin typeface="Times New Roman"/>
                <a:cs typeface="Times New Roman"/>
              </a:rPr>
              <a:t>Wosniac </a:t>
            </a:r>
            <a:r>
              <a:rPr sz="2700" b="1" i="1" dirty="0">
                <a:solidFill>
                  <a:prstClr val="black"/>
                </a:solidFill>
                <a:latin typeface="Times New Roman"/>
                <a:cs typeface="Times New Roman"/>
              </a:rPr>
              <a:t>approached </a:t>
            </a:r>
            <a:r>
              <a:rPr sz="2700" b="1" i="1" spc="-4" dirty="0">
                <a:solidFill>
                  <a:prstClr val="black"/>
                </a:solidFill>
                <a:latin typeface="Times New Roman"/>
                <a:cs typeface="Times New Roman"/>
              </a:rPr>
              <a:t>their employer </a:t>
            </a:r>
            <a:r>
              <a:rPr sz="2700" b="1" i="1" dirty="0">
                <a:solidFill>
                  <a:srgbClr val="FF0000"/>
                </a:solidFill>
                <a:latin typeface="Times New Roman"/>
                <a:cs typeface="Times New Roman"/>
              </a:rPr>
              <a:t>HP Corporation </a:t>
            </a:r>
            <a:r>
              <a:rPr sz="2700" b="1" i="1" dirty="0">
                <a:solidFill>
                  <a:prstClr val="black"/>
                </a:solidFill>
                <a:latin typeface="Times New Roman"/>
                <a:cs typeface="Times New Roman"/>
              </a:rPr>
              <a:t>, </a:t>
            </a:r>
            <a:r>
              <a:rPr sz="2700" b="1" i="1" spc="-4" dirty="0">
                <a:solidFill>
                  <a:prstClr val="black"/>
                </a:solidFill>
                <a:latin typeface="Times New Roman"/>
                <a:cs typeface="Times New Roman"/>
              </a:rPr>
              <a:t>with  the idea for </a:t>
            </a:r>
            <a:r>
              <a:rPr sz="2700" b="1" i="1" dirty="0">
                <a:solidFill>
                  <a:prstClr val="black"/>
                </a:solidFill>
                <a:latin typeface="Times New Roman"/>
                <a:cs typeface="Times New Roman"/>
              </a:rPr>
              <a:t>a desktop </a:t>
            </a:r>
            <a:r>
              <a:rPr sz="2700" b="1" i="1" spc="-4" dirty="0">
                <a:solidFill>
                  <a:prstClr val="black"/>
                </a:solidFill>
                <a:latin typeface="Times New Roman"/>
                <a:cs typeface="Times New Roman"/>
              </a:rPr>
              <a:t>personal </a:t>
            </a:r>
            <a:r>
              <a:rPr sz="2700" b="1" i="1" dirty="0">
                <a:solidFill>
                  <a:prstClr val="black"/>
                </a:solidFill>
                <a:latin typeface="Times New Roman"/>
                <a:cs typeface="Times New Roman"/>
              </a:rPr>
              <a:t>computer and were </a:t>
            </a:r>
            <a:r>
              <a:rPr sz="2700" b="1" i="1" spc="-4" dirty="0">
                <a:solidFill>
                  <a:prstClr val="black"/>
                </a:solidFill>
                <a:latin typeface="Times New Roman"/>
                <a:cs typeface="Times New Roman"/>
              </a:rPr>
              <a:t>told this  was not an opportunity </a:t>
            </a:r>
            <a:r>
              <a:rPr sz="2700" b="1" i="1" dirty="0">
                <a:solidFill>
                  <a:prstClr val="black"/>
                </a:solidFill>
                <a:latin typeface="Times New Roman"/>
                <a:cs typeface="Times New Roman"/>
              </a:rPr>
              <a:t>for </a:t>
            </a:r>
            <a:r>
              <a:rPr sz="2700" b="1" i="1" spc="-124" dirty="0">
                <a:solidFill>
                  <a:prstClr val="black"/>
                </a:solidFill>
                <a:latin typeface="Times New Roman"/>
                <a:cs typeface="Times New Roman"/>
              </a:rPr>
              <a:t>HP. </a:t>
            </a:r>
            <a:r>
              <a:rPr sz="2700" b="1" i="1" dirty="0">
                <a:solidFill>
                  <a:prstClr val="black"/>
                </a:solidFill>
                <a:latin typeface="Times New Roman"/>
                <a:cs typeface="Times New Roman"/>
              </a:rPr>
              <a:t>Hence, Jobs and </a:t>
            </a:r>
            <a:r>
              <a:rPr sz="2700" b="1" i="1" spc="-30" dirty="0">
                <a:solidFill>
                  <a:prstClr val="black"/>
                </a:solidFill>
                <a:latin typeface="Times New Roman"/>
                <a:cs typeface="Times New Roman"/>
              </a:rPr>
              <a:t>Wosniac  </a:t>
            </a:r>
            <a:r>
              <a:rPr sz="2700" b="1" i="1" spc="-4" dirty="0">
                <a:solidFill>
                  <a:prstClr val="black"/>
                </a:solidFill>
                <a:latin typeface="Times New Roman"/>
                <a:cs typeface="Times New Roman"/>
              </a:rPr>
              <a:t>started their </a:t>
            </a:r>
            <a:r>
              <a:rPr sz="2700" b="1" i="1" dirty="0">
                <a:solidFill>
                  <a:prstClr val="black"/>
                </a:solidFill>
                <a:latin typeface="Times New Roman"/>
                <a:cs typeface="Times New Roman"/>
              </a:rPr>
              <a:t>own </a:t>
            </a:r>
            <a:r>
              <a:rPr sz="2700" b="1" i="1" spc="-15" dirty="0">
                <a:solidFill>
                  <a:prstClr val="black"/>
                </a:solidFill>
                <a:latin typeface="Times New Roman"/>
                <a:cs typeface="Times New Roman"/>
              </a:rPr>
              <a:t>company.</a:t>
            </a:r>
            <a:endParaRPr sz="2700">
              <a:solidFill>
                <a:prstClr val="black"/>
              </a:solidFill>
              <a:latin typeface="Times New Roman"/>
              <a:cs typeface="Times New Roman"/>
            </a:endParaRPr>
          </a:p>
        </p:txBody>
      </p:sp>
      <p:grpSp>
        <p:nvGrpSpPr>
          <p:cNvPr id="3" name="object 3"/>
          <p:cNvGrpSpPr/>
          <p:nvPr/>
        </p:nvGrpSpPr>
        <p:grpSpPr>
          <a:xfrm>
            <a:off x="1237870" y="882397"/>
            <a:ext cx="6734651" cy="3004184"/>
            <a:chOff x="1650492" y="33528"/>
            <a:chExt cx="8979535" cy="4005579"/>
          </a:xfrm>
        </p:grpSpPr>
        <p:sp>
          <p:nvSpPr>
            <p:cNvPr id="4" name="object 4"/>
            <p:cNvSpPr/>
            <p:nvPr/>
          </p:nvSpPr>
          <p:spPr>
            <a:xfrm>
              <a:off x="1650492" y="705611"/>
              <a:ext cx="3332987" cy="3332988"/>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5" name="object 5"/>
            <p:cNvSpPr/>
            <p:nvPr/>
          </p:nvSpPr>
          <p:spPr>
            <a:xfrm>
              <a:off x="7315200" y="981509"/>
              <a:ext cx="3314353" cy="3046091"/>
            </a:xfrm>
            <a:prstGeom prst="rect">
              <a:avLst/>
            </a:prstGeom>
            <a:blipFill>
              <a:blip r:embed="rId3" cstate="print"/>
              <a:stretch>
                <a:fillRect/>
              </a:stretch>
            </a:blipFill>
          </p:spPr>
          <p:txBody>
            <a:bodyPr wrap="square" lIns="0" tIns="0" rIns="0" bIns="0" rtlCol="0"/>
            <a:lstStyle/>
            <a:p>
              <a:pPr defTabSz="685800"/>
              <a:endParaRPr sz="1350">
                <a:solidFill>
                  <a:prstClr val="black"/>
                </a:solidFill>
                <a:latin typeface="Calibri"/>
              </a:endParaRPr>
            </a:p>
          </p:txBody>
        </p:sp>
        <p:sp>
          <p:nvSpPr>
            <p:cNvPr id="6" name="object 6"/>
            <p:cNvSpPr/>
            <p:nvPr/>
          </p:nvSpPr>
          <p:spPr>
            <a:xfrm>
              <a:off x="5410200" y="2070711"/>
              <a:ext cx="1650492" cy="1943504"/>
            </a:xfrm>
            <a:prstGeom prst="rect">
              <a:avLst/>
            </a:prstGeom>
            <a:blipFill>
              <a:blip r:embed="rId4" cstate="print"/>
              <a:stretch>
                <a:fillRect/>
              </a:stretch>
            </a:blipFill>
          </p:spPr>
          <p:txBody>
            <a:bodyPr wrap="square" lIns="0" tIns="0" rIns="0" bIns="0" rtlCol="0"/>
            <a:lstStyle/>
            <a:p>
              <a:pPr defTabSz="685800"/>
              <a:endParaRPr sz="1350">
                <a:solidFill>
                  <a:prstClr val="black"/>
                </a:solidFill>
                <a:latin typeface="Calibri"/>
              </a:endParaRPr>
            </a:p>
          </p:txBody>
        </p:sp>
        <p:sp>
          <p:nvSpPr>
            <p:cNvPr id="7" name="object 7"/>
            <p:cNvSpPr/>
            <p:nvPr/>
          </p:nvSpPr>
          <p:spPr>
            <a:xfrm>
              <a:off x="5405627" y="2052828"/>
              <a:ext cx="1659889" cy="1965960"/>
            </a:xfrm>
            <a:custGeom>
              <a:avLst/>
              <a:gdLst/>
              <a:ahLst/>
              <a:cxnLst/>
              <a:rect l="l" t="t" r="r" b="b"/>
              <a:pathLst>
                <a:path w="1659890" h="1965960">
                  <a:moveTo>
                    <a:pt x="0" y="1965960"/>
                  </a:moveTo>
                  <a:lnTo>
                    <a:pt x="1659635" y="1965960"/>
                  </a:lnTo>
                  <a:lnTo>
                    <a:pt x="1659635" y="0"/>
                  </a:lnTo>
                  <a:lnTo>
                    <a:pt x="0" y="0"/>
                  </a:lnTo>
                  <a:lnTo>
                    <a:pt x="0" y="1965960"/>
                  </a:lnTo>
                  <a:close/>
                </a:path>
              </a:pathLst>
            </a:custGeom>
            <a:ln w="9144">
              <a:solidFill>
                <a:srgbClr val="FF0000"/>
              </a:solidFill>
            </a:ln>
          </p:spPr>
          <p:txBody>
            <a:bodyPr wrap="square" lIns="0" tIns="0" rIns="0" bIns="0" rtlCol="0"/>
            <a:lstStyle/>
            <a:p>
              <a:pPr defTabSz="685800"/>
              <a:endParaRPr sz="1350">
                <a:solidFill>
                  <a:prstClr val="black"/>
                </a:solidFill>
                <a:latin typeface="Calibri"/>
              </a:endParaRPr>
            </a:p>
          </p:txBody>
        </p:sp>
        <p:sp>
          <p:nvSpPr>
            <p:cNvPr id="8" name="object 8"/>
            <p:cNvSpPr/>
            <p:nvPr/>
          </p:nvSpPr>
          <p:spPr>
            <a:xfrm>
              <a:off x="4983480" y="33528"/>
              <a:ext cx="2670048" cy="4005072"/>
            </a:xfrm>
            <a:prstGeom prst="rect">
              <a:avLst/>
            </a:prstGeom>
            <a:blipFill>
              <a:blip r:embed="rId5" cstate="print"/>
              <a:stretch>
                <a:fillRect/>
              </a:stretch>
            </a:blipFill>
          </p:spPr>
          <p:txBody>
            <a:bodyPr wrap="square" lIns="0" tIns="0" rIns="0" bIns="0" rtlCol="0"/>
            <a:lstStyle/>
            <a:p>
              <a:pPr defTabSz="685800"/>
              <a:endParaRPr sz="1350">
                <a:solidFill>
                  <a:prstClr val="black"/>
                </a:solidFill>
                <a:latin typeface="Calibri"/>
              </a:endParaRPr>
            </a:p>
          </p:txBody>
        </p:sp>
      </p:grpSp>
      <p:sp>
        <p:nvSpPr>
          <p:cNvPr id="9" name="object 9"/>
          <p:cNvSpPr txBox="1">
            <a:spLocks noGrp="1"/>
          </p:cNvSpPr>
          <p:nvPr>
            <p:ph type="title"/>
          </p:nvPr>
        </p:nvSpPr>
        <p:spPr>
          <a:xfrm>
            <a:off x="135178" y="980085"/>
            <a:ext cx="1541221" cy="470802"/>
          </a:xfrm>
          <a:prstGeom prst="rect">
            <a:avLst/>
          </a:prstGeom>
        </p:spPr>
        <p:txBody>
          <a:bodyPr vert="horz" wrap="square" lIns="0" tIns="9049" rIns="0" bIns="0" rtlCol="0">
            <a:spAutoFit/>
          </a:bodyPr>
          <a:lstStyle/>
          <a:p>
            <a:pPr marL="9525">
              <a:spcBef>
                <a:spcPts val="71"/>
              </a:spcBef>
            </a:pPr>
            <a:r>
              <a:rPr sz="3000" spc="-4" dirty="0"/>
              <a:t>Eg</a:t>
            </a:r>
            <a:r>
              <a:rPr sz="3000" spc="-56" dirty="0"/>
              <a:t> </a:t>
            </a:r>
            <a:r>
              <a:rPr sz="3000" spc="-8" dirty="0"/>
              <a:t>02:</a:t>
            </a:r>
            <a:endParaRPr sz="3000"/>
          </a:p>
        </p:txBody>
      </p:sp>
      <p:sp>
        <p:nvSpPr>
          <p:cNvPr id="11" name="Slide Number Placeholder 10"/>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35</a:t>
            </a:fld>
            <a:endParaRPr lang="en-US" sz="1350">
              <a:solidFill>
                <a:prstClr val="black">
                  <a:tint val="75000"/>
                </a:prstClr>
              </a:solidFill>
            </a:endParaRPr>
          </a:p>
        </p:txBody>
      </p:sp>
    </p:spTree>
    <p:extLst>
      <p:ext uri="{BB962C8B-B14F-4D97-AF65-F5344CB8AC3E}">
        <p14:creationId xmlns:p14="http://schemas.microsoft.com/office/powerpoint/2010/main" val="22856818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5320" y="1004087"/>
            <a:ext cx="8435340" cy="840615"/>
          </a:xfrm>
          <a:prstGeom prst="rect">
            <a:avLst/>
          </a:prstGeom>
        </p:spPr>
        <p:txBody>
          <a:bodyPr vert="horz" wrap="square" lIns="0" tIns="9525" rIns="0" bIns="0" rtlCol="0">
            <a:spAutoFit/>
          </a:bodyPr>
          <a:lstStyle/>
          <a:p>
            <a:pPr marL="9525">
              <a:spcBef>
                <a:spcPts val="75"/>
              </a:spcBef>
            </a:pPr>
            <a:r>
              <a:rPr spc="-11" dirty="0"/>
              <a:t>Individual </a:t>
            </a:r>
            <a:r>
              <a:rPr spc="-8" dirty="0"/>
              <a:t>Differences </a:t>
            </a:r>
            <a:r>
              <a:rPr dirty="0"/>
              <a:t>and </a:t>
            </a:r>
            <a:r>
              <a:rPr spc="-4" dirty="0"/>
              <a:t>Opportunity</a:t>
            </a:r>
            <a:r>
              <a:rPr spc="23" dirty="0"/>
              <a:t> </a:t>
            </a:r>
            <a:r>
              <a:rPr dirty="0"/>
              <a:t>Identification</a:t>
            </a:r>
          </a:p>
        </p:txBody>
      </p:sp>
      <p:sp>
        <p:nvSpPr>
          <p:cNvPr id="3" name="object 3"/>
          <p:cNvSpPr txBox="1"/>
          <p:nvPr/>
        </p:nvSpPr>
        <p:spPr>
          <a:xfrm>
            <a:off x="142912" y="2057400"/>
            <a:ext cx="8647748" cy="3041698"/>
          </a:xfrm>
          <a:prstGeom prst="rect">
            <a:avLst/>
          </a:prstGeom>
        </p:spPr>
        <p:txBody>
          <a:bodyPr vert="horz" wrap="square" lIns="0" tIns="10001" rIns="0" bIns="0" rtlCol="0">
            <a:spAutoFit/>
          </a:bodyPr>
          <a:lstStyle/>
          <a:p>
            <a:pPr marL="266700" marR="110014" indent="-257651" algn="just" defTabSz="685800">
              <a:spcBef>
                <a:spcPts val="79"/>
              </a:spcBef>
              <a:buFont typeface="Arial"/>
              <a:buChar char="•"/>
              <a:tabLst>
                <a:tab pos="267176" algn="l"/>
              </a:tabLst>
            </a:pPr>
            <a:r>
              <a:rPr sz="2400" b="1" dirty="0">
                <a:solidFill>
                  <a:prstClr val="black"/>
                </a:solidFill>
                <a:latin typeface="Arial"/>
                <a:cs typeface="Arial"/>
              </a:rPr>
              <a:t>The </a:t>
            </a:r>
            <a:r>
              <a:rPr sz="2400" b="1" spc="-4" dirty="0">
                <a:solidFill>
                  <a:prstClr val="black"/>
                </a:solidFill>
                <a:latin typeface="Arial"/>
                <a:cs typeface="Arial"/>
              </a:rPr>
              <a:t>willingness </a:t>
            </a:r>
            <a:r>
              <a:rPr sz="2400" b="1" dirty="0">
                <a:solidFill>
                  <a:prstClr val="black"/>
                </a:solidFill>
                <a:latin typeface="Arial"/>
                <a:cs typeface="Arial"/>
              </a:rPr>
              <a:t>of </a:t>
            </a:r>
            <a:r>
              <a:rPr sz="2400" b="1" spc="-4" dirty="0">
                <a:solidFill>
                  <a:prstClr val="black"/>
                </a:solidFill>
                <a:latin typeface="Arial"/>
                <a:cs typeface="Arial"/>
              </a:rPr>
              <a:t>entrepreneurs </a:t>
            </a:r>
            <a:r>
              <a:rPr sz="2400" b="1" dirty="0">
                <a:solidFill>
                  <a:prstClr val="black"/>
                </a:solidFill>
                <a:latin typeface="Arial"/>
                <a:cs typeface="Arial"/>
              </a:rPr>
              <a:t>to exploit opportunities  is a function of various </a:t>
            </a:r>
            <a:r>
              <a:rPr sz="2400" b="1" spc="-4" dirty="0">
                <a:solidFill>
                  <a:prstClr val="black"/>
                </a:solidFill>
                <a:latin typeface="Arial"/>
                <a:cs typeface="Arial"/>
              </a:rPr>
              <a:t>individual differences </a:t>
            </a:r>
            <a:r>
              <a:rPr sz="2400" b="1" dirty="0">
                <a:solidFill>
                  <a:prstClr val="black"/>
                </a:solidFill>
                <a:latin typeface="Arial"/>
                <a:cs typeface="Arial"/>
              </a:rPr>
              <a:t>(Shane</a:t>
            </a:r>
            <a:r>
              <a:rPr sz="2400" b="1" spc="-161" dirty="0">
                <a:solidFill>
                  <a:prstClr val="black"/>
                </a:solidFill>
                <a:latin typeface="Arial"/>
                <a:cs typeface="Arial"/>
              </a:rPr>
              <a:t> </a:t>
            </a:r>
            <a:r>
              <a:rPr sz="2400" b="1" dirty="0">
                <a:solidFill>
                  <a:prstClr val="black"/>
                </a:solidFill>
                <a:latin typeface="Arial"/>
                <a:cs typeface="Arial"/>
              </a:rPr>
              <a:t>and  </a:t>
            </a:r>
            <a:r>
              <a:rPr sz="2400" b="1" spc="-15" dirty="0">
                <a:solidFill>
                  <a:prstClr val="black"/>
                </a:solidFill>
                <a:latin typeface="Arial"/>
                <a:cs typeface="Arial"/>
              </a:rPr>
              <a:t>Venkataraman </a:t>
            </a:r>
            <a:r>
              <a:rPr sz="2400" b="1" spc="-4" dirty="0">
                <a:solidFill>
                  <a:prstClr val="black"/>
                </a:solidFill>
                <a:latin typeface="Arial"/>
                <a:cs typeface="Arial"/>
              </a:rPr>
              <a:t>2000)</a:t>
            </a:r>
            <a:endParaRPr sz="2400" dirty="0">
              <a:solidFill>
                <a:prstClr val="black"/>
              </a:solidFill>
              <a:latin typeface="Arial"/>
              <a:cs typeface="Arial"/>
            </a:endParaRPr>
          </a:p>
          <a:p>
            <a:pPr marL="266700" marR="3810" indent="-257651" defTabSz="685800">
              <a:spcBef>
                <a:spcPts val="578"/>
              </a:spcBef>
              <a:buFont typeface="Arial"/>
              <a:buChar char="•"/>
              <a:tabLst>
                <a:tab pos="266700" algn="l"/>
                <a:tab pos="267176" algn="l"/>
              </a:tabLst>
            </a:pPr>
            <a:r>
              <a:rPr sz="2400" b="1" spc="-4" dirty="0">
                <a:solidFill>
                  <a:prstClr val="black"/>
                </a:solidFill>
                <a:latin typeface="Arial"/>
                <a:cs typeface="Arial"/>
              </a:rPr>
              <a:t>Psychological </a:t>
            </a:r>
            <a:r>
              <a:rPr sz="2400" b="1" dirty="0">
                <a:solidFill>
                  <a:prstClr val="black"/>
                </a:solidFill>
                <a:latin typeface="Arial"/>
                <a:cs typeface="Arial"/>
              </a:rPr>
              <a:t>and </a:t>
            </a:r>
            <a:r>
              <a:rPr sz="2400" b="1" spc="-4" dirty="0">
                <a:solidFill>
                  <a:prstClr val="black"/>
                </a:solidFill>
                <a:latin typeface="Arial"/>
                <a:cs typeface="Arial"/>
              </a:rPr>
              <a:t>demographic characteristics represent  examples </a:t>
            </a:r>
            <a:r>
              <a:rPr sz="2400" b="1" dirty="0">
                <a:solidFill>
                  <a:prstClr val="black"/>
                </a:solidFill>
                <a:latin typeface="Arial"/>
                <a:cs typeface="Arial"/>
              </a:rPr>
              <a:t>of </a:t>
            </a:r>
            <a:r>
              <a:rPr sz="2400" b="1" spc="-4" dirty="0">
                <a:solidFill>
                  <a:prstClr val="black"/>
                </a:solidFill>
                <a:latin typeface="Arial"/>
                <a:cs typeface="Arial"/>
              </a:rPr>
              <a:t>these individual differences </a:t>
            </a:r>
            <a:r>
              <a:rPr sz="2400" b="1" dirty="0">
                <a:solidFill>
                  <a:prstClr val="black"/>
                </a:solidFill>
                <a:latin typeface="Arial"/>
                <a:cs typeface="Arial"/>
              </a:rPr>
              <a:t>and have been  found to </a:t>
            </a:r>
            <a:r>
              <a:rPr sz="2400" b="1" spc="-4" dirty="0">
                <a:solidFill>
                  <a:prstClr val="black"/>
                </a:solidFill>
                <a:latin typeface="Arial"/>
                <a:cs typeface="Arial"/>
              </a:rPr>
              <a:t>impact </a:t>
            </a:r>
            <a:r>
              <a:rPr sz="2400" b="1" dirty="0">
                <a:solidFill>
                  <a:prstClr val="black"/>
                </a:solidFill>
                <a:latin typeface="Arial"/>
                <a:cs typeface="Arial"/>
              </a:rPr>
              <a:t>the </a:t>
            </a:r>
            <a:r>
              <a:rPr sz="2400" b="1" spc="-4" dirty="0">
                <a:solidFill>
                  <a:prstClr val="black"/>
                </a:solidFill>
                <a:latin typeface="Arial"/>
                <a:cs typeface="Arial"/>
              </a:rPr>
              <a:t>likelihood </a:t>
            </a:r>
            <a:r>
              <a:rPr sz="2400" b="1" dirty="0">
                <a:solidFill>
                  <a:prstClr val="black"/>
                </a:solidFill>
                <a:latin typeface="Arial"/>
                <a:cs typeface="Arial"/>
              </a:rPr>
              <a:t>that an </a:t>
            </a:r>
            <a:r>
              <a:rPr sz="2400" b="1" spc="-4" dirty="0">
                <a:solidFill>
                  <a:prstClr val="black"/>
                </a:solidFill>
                <a:latin typeface="Arial"/>
                <a:cs typeface="Arial"/>
              </a:rPr>
              <a:t>individual </a:t>
            </a:r>
            <a:r>
              <a:rPr sz="2400" b="1" dirty="0">
                <a:solidFill>
                  <a:prstClr val="black"/>
                </a:solidFill>
                <a:latin typeface="Arial"/>
                <a:cs typeface="Arial"/>
              </a:rPr>
              <a:t>will  </a:t>
            </a:r>
            <a:r>
              <a:rPr sz="2400" b="1" spc="-4" dirty="0">
                <a:solidFill>
                  <a:prstClr val="black"/>
                </a:solidFill>
                <a:latin typeface="Arial"/>
                <a:cs typeface="Arial"/>
              </a:rPr>
              <a:t>engage </a:t>
            </a:r>
            <a:r>
              <a:rPr sz="2400" b="1" dirty="0">
                <a:solidFill>
                  <a:prstClr val="black"/>
                </a:solidFill>
                <a:latin typeface="Arial"/>
                <a:cs typeface="Arial"/>
              </a:rPr>
              <a:t>in </a:t>
            </a:r>
            <a:r>
              <a:rPr sz="2400" b="1" spc="-4" dirty="0">
                <a:solidFill>
                  <a:prstClr val="black"/>
                </a:solidFill>
                <a:latin typeface="Arial"/>
                <a:cs typeface="Arial"/>
              </a:rPr>
              <a:t>entrepreneurial activity (Kristiansen </a:t>
            </a:r>
            <a:r>
              <a:rPr sz="2400" b="1" dirty="0">
                <a:solidFill>
                  <a:prstClr val="black"/>
                </a:solidFill>
                <a:latin typeface="Arial"/>
                <a:cs typeface="Arial"/>
              </a:rPr>
              <a:t>and </a:t>
            </a:r>
            <a:r>
              <a:rPr sz="2400" b="1" spc="-4" dirty="0">
                <a:solidFill>
                  <a:prstClr val="black"/>
                </a:solidFill>
                <a:latin typeface="Arial"/>
                <a:cs typeface="Arial"/>
              </a:rPr>
              <a:t>Indarti  </a:t>
            </a:r>
            <a:r>
              <a:rPr sz="2400" b="1" spc="-8" dirty="0">
                <a:solidFill>
                  <a:prstClr val="black"/>
                </a:solidFill>
                <a:latin typeface="Arial"/>
                <a:cs typeface="Arial"/>
              </a:rPr>
              <a:t>2004)</a:t>
            </a:r>
            <a:endParaRPr sz="2400" dirty="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36</a:t>
            </a:fld>
            <a:endParaRPr lang="en-US" sz="1350">
              <a:solidFill>
                <a:prstClr val="black">
                  <a:tint val="75000"/>
                </a:prstClr>
              </a:solidFill>
            </a:endParaRPr>
          </a:p>
        </p:txBody>
      </p:sp>
    </p:spTree>
    <p:extLst>
      <p:ext uri="{BB962C8B-B14F-4D97-AF65-F5344CB8AC3E}">
        <p14:creationId xmlns:p14="http://schemas.microsoft.com/office/powerpoint/2010/main" val="1273839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220" y="848641"/>
            <a:ext cx="7541180" cy="840615"/>
          </a:xfrm>
          <a:prstGeom prst="rect">
            <a:avLst/>
          </a:prstGeom>
        </p:spPr>
        <p:txBody>
          <a:bodyPr vert="horz" wrap="square" lIns="0" tIns="9525" rIns="0" bIns="0" rtlCol="0">
            <a:spAutoFit/>
          </a:bodyPr>
          <a:lstStyle/>
          <a:p>
            <a:pPr marL="2681764" marR="3810" indent="-1221104">
              <a:spcBef>
                <a:spcPts val="75"/>
              </a:spcBef>
            </a:pPr>
            <a:r>
              <a:rPr spc="-4" dirty="0"/>
              <a:t>Determinants of Opportunity  Identification</a:t>
            </a:r>
          </a:p>
        </p:txBody>
      </p:sp>
      <p:grpSp>
        <p:nvGrpSpPr>
          <p:cNvPr id="3" name="object 3"/>
          <p:cNvGrpSpPr/>
          <p:nvPr/>
        </p:nvGrpSpPr>
        <p:grpSpPr>
          <a:xfrm>
            <a:off x="676657" y="2105406"/>
            <a:ext cx="3162776" cy="595789"/>
            <a:chOff x="902208" y="1664207"/>
            <a:chExt cx="4217035" cy="794385"/>
          </a:xfrm>
        </p:grpSpPr>
        <p:sp>
          <p:nvSpPr>
            <p:cNvPr id="4" name="object 4"/>
            <p:cNvSpPr/>
            <p:nvPr/>
          </p:nvSpPr>
          <p:spPr>
            <a:xfrm>
              <a:off x="915162" y="1677161"/>
              <a:ext cx="4191000" cy="768350"/>
            </a:xfrm>
            <a:custGeom>
              <a:avLst/>
              <a:gdLst/>
              <a:ahLst/>
              <a:cxnLst/>
              <a:rect l="l" t="t" r="r" b="b"/>
              <a:pathLst>
                <a:path w="4191000" h="768350">
                  <a:moveTo>
                    <a:pt x="4062984" y="0"/>
                  </a:moveTo>
                  <a:lnTo>
                    <a:pt x="128015" y="0"/>
                  </a:lnTo>
                  <a:lnTo>
                    <a:pt x="78186" y="10054"/>
                  </a:lnTo>
                  <a:lnTo>
                    <a:pt x="37495" y="37480"/>
                  </a:lnTo>
                  <a:lnTo>
                    <a:pt x="10060" y="78170"/>
                  </a:lnTo>
                  <a:lnTo>
                    <a:pt x="0" y="128015"/>
                  </a:lnTo>
                  <a:lnTo>
                    <a:pt x="0" y="640079"/>
                  </a:lnTo>
                  <a:lnTo>
                    <a:pt x="10060" y="689925"/>
                  </a:lnTo>
                  <a:lnTo>
                    <a:pt x="37495" y="730615"/>
                  </a:lnTo>
                  <a:lnTo>
                    <a:pt x="78186" y="758041"/>
                  </a:lnTo>
                  <a:lnTo>
                    <a:pt x="128015" y="768096"/>
                  </a:lnTo>
                  <a:lnTo>
                    <a:pt x="4062984" y="768096"/>
                  </a:lnTo>
                  <a:lnTo>
                    <a:pt x="4112829" y="758041"/>
                  </a:lnTo>
                  <a:lnTo>
                    <a:pt x="4153519" y="730615"/>
                  </a:lnTo>
                  <a:lnTo>
                    <a:pt x="4180945" y="689925"/>
                  </a:lnTo>
                  <a:lnTo>
                    <a:pt x="4191000" y="640079"/>
                  </a:lnTo>
                  <a:lnTo>
                    <a:pt x="4191000" y="128015"/>
                  </a:lnTo>
                  <a:lnTo>
                    <a:pt x="4180945" y="78170"/>
                  </a:lnTo>
                  <a:lnTo>
                    <a:pt x="4153519" y="37480"/>
                  </a:lnTo>
                  <a:lnTo>
                    <a:pt x="4112829" y="10054"/>
                  </a:lnTo>
                  <a:lnTo>
                    <a:pt x="4062984" y="0"/>
                  </a:lnTo>
                  <a:close/>
                </a:path>
              </a:pathLst>
            </a:custGeom>
            <a:solidFill>
              <a:srgbClr val="CCFFCC"/>
            </a:solidFill>
          </p:spPr>
          <p:txBody>
            <a:bodyPr wrap="square" lIns="0" tIns="0" rIns="0" bIns="0" rtlCol="0"/>
            <a:lstStyle/>
            <a:p>
              <a:pPr defTabSz="685800"/>
              <a:endParaRPr sz="1350">
                <a:solidFill>
                  <a:prstClr val="black"/>
                </a:solidFill>
                <a:latin typeface="Calibri"/>
              </a:endParaRPr>
            </a:p>
          </p:txBody>
        </p:sp>
        <p:sp>
          <p:nvSpPr>
            <p:cNvPr id="5" name="object 5"/>
            <p:cNvSpPr/>
            <p:nvPr/>
          </p:nvSpPr>
          <p:spPr>
            <a:xfrm>
              <a:off x="915162" y="1677161"/>
              <a:ext cx="4191000" cy="768350"/>
            </a:xfrm>
            <a:custGeom>
              <a:avLst/>
              <a:gdLst/>
              <a:ahLst/>
              <a:cxnLst/>
              <a:rect l="l" t="t" r="r" b="b"/>
              <a:pathLst>
                <a:path w="4191000" h="768350">
                  <a:moveTo>
                    <a:pt x="0" y="128015"/>
                  </a:moveTo>
                  <a:lnTo>
                    <a:pt x="10060" y="78170"/>
                  </a:lnTo>
                  <a:lnTo>
                    <a:pt x="37495" y="37480"/>
                  </a:lnTo>
                  <a:lnTo>
                    <a:pt x="78186" y="10054"/>
                  </a:lnTo>
                  <a:lnTo>
                    <a:pt x="128015" y="0"/>
                  </a:lnTo>
                  <a:lnTo>
                    <a:pt x="4062984" y="0"/>
                  </a:lnTo>
                  <a:lnTo>
                    <a:pt x="4112829" y="10054"/>
                  </a:lnTo>
                  <a:lnTo>
                    <a:pt x="4153519" y="37480"/>
                  </a:lnTo>
                  <a:lnTo>
                    <a:pt x="4180945" y="78170"/>
                  </a:lnTo>
                  <a:lnTo>
                    <a:pt x="4191000" y="128015"/>
                  </a:lnTo>
                  <a:lnTo>
                    <a:pt x="4191000" y="640079"/>
                  </a:lnTo>
                  <a:lnTo>
                    <a:pt x="4180945" y="689925"/>
                  </a:lnTo>
                  <a:lnTo>
                    <a:pt x="4153519" y="730615"/>
                  </a:lnTo>
                  <a:lnTo>
                    <a:pt x="4112829" y="758041"/>
                  </a:lnTo>
                  <a:lnTo>
                    <a:pt x="4062984" y="768096"/>
                  </a:lnTo>
                  <a:lnTo>
                    <a:pt x="128015" y="768096"/>
                  </a:lnTo>
                  <a:lnTo>
                    <a:pt x="78186" y="758041"/>
                  </a:lnTo>
                  <a:lnTo>
                    <a:pt x="37495" y="730615"/>
                  </a:lnTo>
                  <a:lnTo>
                    <a:pt x="10060" y="689925"/>
                  </a:lnTo>
                  <a:lnTo>
                    <a:pt x="0" y="640079"/>
                  </a:lnTo>
                  <a:lnTo>
                    <a:pt x="0" y="128015"/>
                  </a:lnTo>
                  <a:close/>
                </a:path>
              </a:pathLst>
            </a:custGeom>
            <a:ln w="25908">
              <a:solidFill>
                <a:srgbClr val="000000"/>
              </a:solidFill>
            </a:ln>
          </p:spPr>
          <p:txBody>
            <a:bodyPr wrap="square" lIns="0" tIns="0" rIns="0" bIns="0" rtlCol="0"/>
            <a:lstStyle/>
            <a:p>
              <a:pPr defTabSz="685800"/>
              <a:endParaRPr sz="1350">
                <a:solidFill>
                  <a:prstClr val="black"/>
                </a:solidFill>
                <a:latin typeface="Calibri"/>
              </a:endParaRPr>
            </a:p>
          </p:txBody>
        </p:sp>
      </p:grpSp>
      <p:grpSp>
        <p:nvGrpSpPr>
          <p:cNvPr id="6" name="object 6"/>
          <p:cNvGrpSpPr/>
          <p:nvPr/>
        </p:nvGrpSpPr>
        <p:grpSpPr>
          <a:xfrm>
            <a:off x="4848559" y="3369517"/>
            <a:ext cx="2534126" cy="672464"/>
            <a:chOff x="6464744" y="3349688"/>
            <a:chExt cx="3378835" cy="896619"/>
          </a:xfrm>
        </p:grpSpPr>
        <p:sp>
          <p:nvSpPr>
            <p:cNvPr id="7" name="object 7"/>
            <p:cNvSpPr/>
            <p:nvPr/>
          </p:nvSpPr>
          <p:spPr>
            <a:xfrm>
              <a:off x="6477762" y="3362706"/>
              <a:ext cx="3352800" cy="870585"/>
            </a:xfrm>
            <a:custGeom>
              <a:avLst/>
              <a:gdLst/>
              <a:ahLst/>
              <a:cxnLst/>
              <a:rect l="l" t="t" r="r" b="b"/>
              <a:pathLst>
                <a:path w="3352800" h="870585">
                  <a:moveTo>
                    <a:pt x="3207766" y="0"/>
                  </a:moveTo>
                  <a:lnTo>
                    <a:pt x="145034" y="0"/>
                  </a:lnTo>
                  <a:lnTo>
                    <a:pt x="99177" y="7390"/>
                  </a:lnTo>
                  <a:lnTo>
                    <a:pt x="59362" y="27972"/>
                  </a:lnTo>
                  <a:lnTo>
                    <a:pt x="27972" y="59362"/>
                  </a:lnTo>
                  <a:lnTo>
                    <a:pt x="7390" y="99177"/>
                  </a:lnTo>
                  <a:lnTo>
                    <a:pt x="0" y="145034"/>
                  </a:lnTo>
                  <a:lnTo>
                    <a:pt x="0" y="725170"/>
                  </a:lnTo>
                  <a:lnTo>
                    <a:pt x="7390" y="771026"/>
                  </a:lnTo>
                  <a:lnTo>
                    <a:pt x="27972" y="810841"/>
                  </a:lnTo>
                  <a:lnTo>
                    <a:pt x="59362" y="842231"/>
                  </a:lnTo>
                  <a:lnTo>
                    <a:pt x="99177" y="862813"/>
                  </a:lnTo>
                  <a:lnTo>
                    <a:pt x="145034" y="870204"/>
                  </a:lnTo>
                  <a:lnTo>
                    <a:pt x="3207766" y="870204"/>
                  </a:lnTo>
                  <a:lnTo>
                    <a:pt x="3253622" y="862813"/>
                  </a:lnTo>
                  <a:lnTo>
                    <a:pt x="3293437" y="842231"/>
                  </a:lnTo>
                  <a:lnTo>
                    <a:pt x="3324827" y="810841"/>
                  </a:lnTo>
                  <a:lnTo>
                    <a:pt x="3345409" y="771026"/>
                  </a:lnTo>
                  <a:lnTo>
                    <a:pt x="3352799" y="725170"/>
                  </a:lnTo>
                  <a:lnTo>
                    <a:pt x="3352799" y="145034"/>
                  </a:lnTo>
                  <a:lnTo>
                    <a:pt x="3345409" y="99177"/>
                  </a:lnTo>
                  <a:lnTo>
                    <a:pt x="3324827" y="59362"/>
                  </a:lnTo>
                  <a:lnTo>
                    <a:pt x="3293437" y="27972"/>
                  </a:lnTo>
                  <a:lnTo>
                    <a:pt x="3253622" y="7390"/>
                  </a:lnTo>
                  <a:lnTo>
                    <a:pt x="3207766" y="0"/>
                  </a:lnTo>
                  <a:close/>
                </a:path>
              </a:pathLst>
            </a:custGeom>
            <a:solidFill>
              <a:srgbClr val="FCEADA"/>
            </a:solidFill>
          </p:spPr>
          <p:txBody>
            <a:bodyPr wrap="square" lIns="0" tIns="0" rIns="0" bIns="0" rtlCol="0"/>
            <a:lstStyle/>
            <a:p>
              <a:pPr defTabSz="685800"/>
              <a:endParaRPr sz="1350">
                <a:solidFill>
                  <a:prstClr val="black"/>
                </a:solidFill>
                <a:latin typeface="Calibri"/>
              </a:endParaRPr>
            </a:p>
          </p:txBody>
        </p:sp>
        <p:sp>
          <p:nvSpPr>
            <p:cNvPr id="8" name="object 8"/>
            <p:cNvSpPr/>
            <p:nvPr/>
          </p:nvSpPr>
          <p:spPr>
            <a:xfrm>
              <a:off x="6477762" y="3362706"/>
              <a:ext cx="3352800" cy="870585"/>
            </a:xfrm>
            <a:custGeom>
              <a:avLst/>
              <a:gdLst/>
              <a:ahLst/>
              <a:cxnLst/>
              <a:rect l="l" t="t" r="r" b="b"/>
              <a:pathLst>
                <a:path w="3352800" h="870585">
                  <a:moveTo>
                    <a:pt x="0" y="145034"/>
                  </a:moveTo>
                  <a:lnTo>
                    <a:pt x="7390" y="99177"/>
                  </a:lnTo>
                  <a:lnTo>
                    <a:pt x="27972" y="59362"/>
                  </a:lnTo>
                  <a:lnTo>
                    <a:pt x="59362" y="27972"/>
                  </a:lnTo>
                  <a:lnTo>
                    <a:pt x="99177" y="7390"/>
                  </a:lnTo>
                  <a:lnTo>
                    <a:pt x="145034" y="0"/>
                  </a:lnTo>
                  <a:lnTo>
                    <a:pt x="3207766" y="0"/>
                  </a:lnTo>
                  <a:lnTo>
                    <a:pt x="3253622" y="7390"/>
                  </a:lnTo>
                  <a:lnTo>
                    <a:pt x="3293437" y="27972"/>
                  </a:lnTo>
                  <a:lnTo>
                    <a:pt x="3324827" y="59362"/>
                  </a:lnTo>
                  <a:lnTo>
                    <a:pt x="3345409" y="99177"/>
                  </a:lnTo>
                  <a:lnTo>
                    <a:pt x="3352799" y="145034"/>
                  </a:lnTo>
                  <a:lnTo>
                    <a:pt x="3352799" y="725170"/>
                  </a:lnTo>
                  <a:lnTo>
                    <a:pt x="3345409" y="771026"/>
                  </a:lnTo>
                  <a:lnTo>
                    <a:pt x="3324827" y="810841"/>
                  </a:lnTo>
                  <a:lnTo>
                    <a:pt x="3293437" y="842231"/>
                  </a:lnTo>
                  <a:lnTo>
                    <a:pt x="3253622" y="862813"/>
                  </a:lnTo>
                  <a:lnTo>
                    <a:pt x="3207766" y="870204"/>
                  </a:lnTo>
                  <a:lnTo>
                    <a:pt x="145034" y="870204"/>
                  </a:lnTo>
                  <a:lnTo>
                    <a:pt x="99177" y="862813"/>
                  </a:lnTo>
                  <a:lnTo>
                    <a:pt x="59362" y="842231"/>
                  </a:lnTo>
                  <a:lnTo>
                    <a:pt x="27972" y="810841"/>
                  </a:lnTo>
                  <a:lnTo>
                    <a:pt x="7390" y="771026"/>
                  </a:lnTo>
                  <a:lnTo>
                    <a:pt x="0" y="725170"/>
                  </a:lnTo>
                  <a:lnTo>
                    <a:pt x="0" y="145034"/>
                  </a:lnTo>
                  <a:close/>
                </a:path>
              </a:pathLst>
            </a:custGeom>
            <a:ln w="25907">
              <a:solidFill>
                <a:srgbClr val="000000"/>
              </a:solidFill>
            </a:ln>
          </p:spPr>
          <p:txBody>
            <a:bodyPr wrap="square" lIns="0" tIns="0" rIns="0" bIns="0" rtlCol="0"/>
            <a:lstStyle/>
            <a:p>
              <a:pPr defTabSz="685800"/>
              <a:endParaRPr sz="1350">
                <a:solidFill>
                  <a:prstClr val="black"/>
                </a:solidFill>
                <a:latin typeface="Calibri"/>
              </a:endParaRPr>
            </a:p>
          </p:txBody>
        </p:sp>
      </p:grpSp>
      <p:sp>
        <p:nvSpPr>
          <p:cNvPr id="9" name="object 9"/>
          <p:cNvSpPr txBox="1"/>
          <p:nvPr/>
        </p:nvSpPr>
        <p:spPr>
          <a:xfrm>
            <a:off x="5331047" y="3427666"/>
            <a:ext cx="1443038" cy="563616"/>
          </a:xfrm>
          <a:prstGeom prst="rect">
            <a:avLst/>
          </a:prstGeom>
        </p:spPr>
        <p:txBody>
          <a:bodyPr vert="horz" wrap="square" lIns="0" tIns="9525" rIns="0" bIns="0" rtlCol="0">
            <a:spAutoFit/>
          </a:bodyPr>
          <a:lstStyle/>
          <a:p>
            <a:pPr marL="9525" marR="3810" indent="59055" defTabSz="685800">
              <a:spcBef>
                <a:spcPts val="75"/>
              </a:spcBef>
            </a:pPr>
            <a:r>
              <a:rPr b="1" dirty="0">
                <a:solidFill>
                  <a:prstClr val="black"/>
                </a:solidFill>
                <a:latin typeface="Arial"/>
                <a:cs typeface="Arial"/>
              </a:rPr>
              <a:t>Opportunity  </a:t>
            </a:r>
            <a:r>
              <a:rPr b="1" spc="-4" dirty="0">
                <a:solidFill>
                  <a:prstClr val="black"/>
                </a:solidFill>
                <a:latin typeface="Arial"/>
                <a:cs typeface="Arial"/>
              </a:rPr>
              <a:t>Ident</a:t>
            </a:r>
            <a:r>
              <a:rPr b="1" spc="4" dirty="0">
                <a:solidFill>
                  <a:prstClr val="black"/>
                </a:solidFill>
                <a:latin typeface="Arial"/>
                <a:cs typeface="Arial"/>
              </a:rPr>
              <a:t>i</a:t>
            </a:r>
            <a:r>
              <a:rPr b="1" dirty="0">
                <a:solidFill>
                  <a:prstClr val="black"/>
                </a:solidFill>
                <a:latin typeface="Arial"/>
                <a:cs typeface="Arial"/>
              </a:rPr>
              <a:t>f</a:t>
            </a:r>
            <a:r>
              <a:rPr b="1" spc="4" dirty="0">
                <a:solidFill>
                  <a:prstClr val="black"/>
                </a:solidFill>
                <a:latin typeface="Arial"/>
                <a:cs typeface="Arial"/>
              </a:rPr>
              <a:t>i</a:t>
            </a:r>
            <a:r>
              <a:rPr b="1" spc="-4" dirty="0">
                <a:solidFill>
                  <a:prstClr val="black"/>
                </a:solidFill>
                <a:latin typeface="Arial"/>
                <a:cs typeface="Arial"/>
              </a:rPr>
              <a:t>cation</a:t>
            </a:r>
            <a:endParaRPr>
              <a:solidFill>
                <a:prstClr val="black"/>
              </a:solidFill>
              <a:latin typeface="Arial"/>
              <a:cs typeface="Arial"/>
            </a:endParaRPr>
          </a:p>
        </p:txBody>
      </p:sp>
      <p:grpSp>
        <p:nvGrpSpPr>
          <p:cNvPr id="10" name="object 10"/>
          <p:cNvGrpSpPr/>
          <p:nvPr/>
        </p:nvGrpSpPr>
        <p:grpSpPr>
          <a:xfrm>
            <a:off x="676609" y="2409253"/>
            <a:ext cx="4218146" cy="2664143"/>
            <a:chOff x="902144" y="2069338"/>
            <a:chExt cx="5624195" cy="3552190"/>
          </a:xfrm>
        </p:grpSpPr>
        <p:sp>
          <p:nvSpPr>
            <p:cNvPr id="11" name="object 11"/>
            <p:cNvSpPr/>
            <p:nvPr/>
          </p:nvSpPr>
          <p:spPr>
            <a:xfrm>
              <a:off x="5181472" y="2082038"/>
              <a:ext cx="1331595" cy="1235075"/>
            </a:xfrm>
            <a:custGeom>
              <a:avLst/>
              <a:gdLst/>
              <a:ahLst/>
              <a:cxnLst/>
              <a:rect l="l" t="t" r="r" b="b"/>
              <a:pathLst>
                <a:path w="1331595" h="1235075">
                  <a:moveTo>
                    <a:pt x="128015" y="0"/>
                  </a:moveTo>
                  <a:lnTo>
                    <a:pt x="0" y="141097"/>
                  </a:lnTo>
                  <a:lnTo>
                    <a:pt x="1126616" y="1164082"/>
                  </a:lnTo>
                  <a:lnTo>
                    <a:pt x="1062609" y="1234694"/>
                  </a:lnTo>
                  <a:lnTo>
                    <a:pt x="1331595" y="1221739"/>
                  </a:lnTo>
                  <a:lnTo>
                    <a:pt x="1318640" y="952626"/>
                  </a:lnTo>
                  <a:lnTo>
                    <a:pt x="1254632" y="1023112"/>
                  </a:lnTo>
                  <a:lnTo>
                    <a:pt x="128015" y="0"/>
                  </a:lnTo>
                  <a:close/>
                </a:path>
              </a:pathLst>
            </a:custGeom>
            <a:solidFill>
              <a:srgbClr val="FFFF00"/>
            </a:solidFill>
          </p:spPr>
          <p:txBody>
            <a:bodyPr wrap="square" lIns="0" tIns="0" rIns="0" bIns="0" rtlCol="0"/>
            <a:lstStyle/>
            <a:p>
              <a:pPr defTabSz="685800"/>
              <a:endParaRPr sz="1350">
                <a:solidFill>
                  <a:prstClr val="black"/>
                </a:solidFill>
                <a:latin typeface="Calibri"/>
              </a:endParaRPr>
            </a:p>
          </p:txBody>
        </p:sp>
        <p:sp>
          <p:nvSpPr>
            <p:cNvPr id="12" name="object 12"/>
            <p:cNvSpPr/>
            <p:nvPr/>
          </p:nvSpPr>
          <p:spPr>
            <a:xfrm>
              <a:off x="5181472" y="2082038"/>
              <a:ext cx="1331595" cy="1235075"/>
            </a:xfrm>
            <a:custGeom>
              <a:avLst/>
              <a:gdLst/>
              <a:ahLst/>
              <a:cxnLst/>
              <a:rect l="l" t="t" r="r" b="b"/>
              <a:pathLst>
                <a:path w="1331595" h="1235075">
                  <a:moveTo>
                    <a:pt x="128015" y="0"/>
                  </a:moveTo>
                  <a:lnTo>
                    <a:pt x="1254632" y="1023112"/>
                  </a:lnTo>
                  <a:lnTo>
                    <a:pt x="1318640" y="952626"/>
                  </a:lnTo>
                  <a:lnTo>
                    <a:pt x="1331595" y="1221739"/>
                  </a:lnTo>
                  <a:lnTo>
                    <a:pt x="1062609" y="1234694"/>
                  </a:lnTo>
                  <a:lnTo>
                    <a:pt x="1126616" y="1164082"/>
                  </a:lnTo>
                  <a:lnTo>
                    <a:pt x="0" y="141097"/>
                  </a:lnTo>
                  <a:lnTo>
                    <a:pt x="128015" y="0"/>
                  </a:lnTo>
                  <a:close/>
                </a:path>
              </a:pathLst>
            </a:custGeom>
            <a:ln w="25400">
              <a:solidFill>
                <a:srgbClr val="FF0066"/>
              </a:solidFill>
            </a:ln>
          </p:spPr>
          <p:txBody>
            <a:bodyPr wrap="square" lIns="0" tIns="0" rIns="0" bIns="0" rtlCol="0"/>
            <a:lstStyle/>
            <a:p>
              <a:pPr defTabSz="685800"/>
              <a:endParaRPr sz="1350">
                <a:solidFill>
                  <a:prstClr val="black"/>
                </a:solidFill>
                <a:latin typeface="Calibri"/>
              </a:endParaRPr>
            </a:p>
          </p:txBody>
        </p:sp>
        <p:sp>
          <p:nvSpPr>
            <p:cNvPr id="13" name="object 13"/>
            <p:cNvSpPr/>
            <p:nvPr/>
          </p:nvSpPr>
          <p:spPr>
            <a:xfrm>
              <a:off x="5220335" y="3110991"/>
              <a:ext cx="1028700" cy="659130"/>
            </a:xfrm>
            <a:custGeom>
              <a:avLst/>
              <a:gdLst/>
              <a:ahLst/>
              <a:cxnLst/>
              <a:rect l="l" t="t" r="r" b="b"/>
              <a:pathLst>
                <a:path w="1028700" h="659129">
                  <a:moveTo>
                    <a:pt x="84454" y="0"/>
                  </a:moveTo>
                  <a:lnTo>
                    <a:pt x="0" y="170815"/>
                  </a:lnTo>
                  <a:lnTo>
                    <a:pt x="815339" y="573659"/>
                  </a:lnTo>
                  <a:lnTo>
                    <a:pt x="773176" y="659130"/>
                  </a:lnTo>
                  <a:lnTo>
                    <a:pt x="1028318" y="572770"/>
                  </a:lnTo>
                  <a:lnTo>
                    <a:pt x="941959" y="317500"/>
                  </a:lnTo>
                  <a:lnTo>
                    <a:pt x="899667" y="402971"/>
                  </a:lnTo>
                  <a:lnTo>
                    <a:pt x="84454" y="0"/>
                  </a:lnTo>
                  <a:close/>
                </a:path>
              </a:pathLst>
            </a:custGeom>
            <a:solidFill>
              <a:srgbClr val="FFFF00"/>
            </a:solidFill>
          </p:spPr>
          <p:txBody>
            <a:bodyPr wrap="square" lIns="0" tIns="0" rIns="0" bIns="0" rtlCol="0"/>
            <a:lstStyle/>
            <a:p>
              <a:pPr defTabSz="685800"/>
              <a:endParaRPr sz="1350">
                <a:solidFill>
                  <a:prstClr val="black"/>
                </a:solidFill>
                <a:latin typeface="Calibri"/>
              </a:endParaRPr>
            </a:p>
          </p:txBody>
        </p:sp>
        <p:sp>
          <p:nvSpPr>
            <p:cNvPr id="14" name="object 14"/>
            <p:cNvSpPr/>
            <p:nvPr/>
          </p:nvSpPr>
          <p:spPr>
            <a:xfrm>
              <a:off x="5220335" y="3110991"/>
              <a:ext cx="1028700" cy="659130"/>
            </a:xfrm>
            <a:custGeom>
              <a:avLst/>
              <a:gdLst/>
              <a:ahLst/>
              <a:cxnLst/>
              <a:rect l="l" t="t" r="r" b="b"/>
              <a:pathLst>
                <a:path w="1028700" h="659129">
                  <a:moveTo>
                    <a:pt x="84454" y="0"/>
                  </a:moveTo>
                  <a:lnTo>
                    <a:pt x="899667" y="402971"/>
                  </a:lnTo>
                  <a:lnTo>
                    <a:pt x="941959" y="317500"/>
                  </a:lnTo>
                  <a:lnTo>
                    <a:pt x="1028318" y="572770"/>
                  </a:lnTo>
                  <a:lnTo>
                    <a:pt x="773176" y="659130"/>
                  </a:lnTo>
                  <a:lnTo>
                    <a:pt x="815339" y="573659"/>
                  </a:lnTo>
                  <a:lnTo>
                    <a:pt x="0" y="170815"/>
                  </a:lnTo>
                  <a:lnTo>
                    <a:pt x="84454" y="0"/>
                  </a:lnTo>
                </a:path>
              </a:pathLst>
            </a:custGeom>
            <a:ln w="25400">
              <a:solidFill>
                <a:srgbClr val="FF0066"/>
              </a:solidFill>
            </a:ln>
          </p:spPr>
          <p:txBody>
            <a:bodyPr wrap="square" lIns="0" tIns="0" rIns="0" bIns="0" rtlCol="0"/>
            <a:lstStyle/>
            <a:p>
              <a:pPr defTabSz="685800"/>
              <a:endParaRPr sz="1350">
                <a:solidFill>
                  <a:prstClr val="black"/>
                </a:solidFill>
                <a:latin typeface="Calibri"/>
              </a:endParaRPr>
            </a:p>
          </p:txBody>
        </p:sp>
        <p:sp>
          <p:nvSpPr>
            <p:cNvPr id="15" name="object 15"/>
            <p:cNvSpPr/>
            <p:nvPr/>
          </p:nvSpPr>
          <p:spPr>
            <a:xfrm>
              <a:off x="915162" y="2745486"/>
              <a:ext cx="4197350" cy="768350"/>
            </a:xfrm>
            <a:custGeom>
              <a:avLst/>
              <a:gdLst/>
              <a:ahLst/>
              <a:cxnLst/>
              <a:rect l="l" t="t" r="r" b="b"/>
              <a:pathLst>
                <a:path w="4197350" h="768350">
                  <a:moveTo>
                    <a:pt x="4069079" y="0"/>
                  </a:moveTo>
                  <a:lnTo>
                    <a:pt x="128015" y="0"/>
                  </a:lnTo>
                  <a:lnTo>
                    <a:pt x="78186" y="10054"/>
                  </a:lnTo>
                  <a:lnTo>
                    <a:pt x="37495" y="37480"/>
                  </a:lnTo>
                  <a:lnTo>
                    <a:pt x="10060" y="78170"/>
                  </a:lnTo>
                  <a:lnTo>
                    <a:pt x="0" y="128015"/>
                  </a:lnTo>
                  <a:lnTo>
                    <a:pt x="0" y="640079"/>
                  </a:lnTo>
                  <a:lnTo>
                    <a:pt x="10060" y="689925"/>
                  </a:lnTo>
                  <a:lnTo>
                    <a:pt x="37495" y="730615"/>
                  </a:lnTo>
                  <a:lnTo>
                    <a:pt x="78186" y="758041"/>
                  </a:lnTo>
                  <a:lnTo>
                    <a:pt x="128015" y="768096"/>
                  </a:lnTo>
                  <a:lnTo>
                    <a:pt x="4069079" y="768096"/>
                  </a:lnTo>
                  <a:lnTo>
                    <a:pt x="4118925" y="758041"/>
                  </a:lnTo>
                  <a:lnTo>
                    <a:pt x="4159615" y="730615"/>
                  </a:lnTo>
                  <a:lnTo>
                    <a:pt x="4187041" y="689925"/>
                  </a:lnTo>
                  <a:lnTo>
                    <a:pt x="4197096" y="640079"/>
                  </a:lnTo>
                  <a:lnTo>
                    <a:pt x="4197096" y="128015"/>
                  </a:lnTo>
                  <a:lnTo>
                    <a:pt x="4187041" y="78170"/>
                  </a:lnTo>
                  <a:lnTo>
                    <a:pt x="4159615" y="37480"/>
                  </a:lnTo>
                  <a:lnTo>
                    <a:pt x="4118925" y="10054"/>
                  </a:lnTo>
                  <a:lnTo>
                    <a:pt x="4069079" y="0"/>
                  </a:lnTo>
                  <a:close/>
                </a:path>
              </a:pathLst>
            </a:custGeom>
            <a:solidFill>
              <a:srgbClr val="CCFFCC"/>
            </a:solidFill>
          </p:spPr>
          <p:txBody>
            <a:bodyPr wrap="square" lIns="0" tIns="0" rIns="0" bIns="0" rtlCol="0"/>
            <a:lstStyle/>
            <a:p>
              <a:pPr defTabSz="685800"/>
              <a:endParaRPr sz="1350">
                <a:solidFill>
                  <a:prstClr val="black"/>
                </a:solidFill>
                <a:latin typeface="Calibri"/>
              </a:endParaRPr>
            </a:p>
          </p:txBody>
        </p:sp>
        <p:sp>
          <p:nvSpPr>
            <p:cNvPr id="16" name="object 16"/>
            <p:cNvSpPr/>
            <p:nvPr/>
          </p:nvSpPr>
          <p:spPr>
            <a:xfrm>
              <a:off x="915162" y="2745486"/>
              <a:ext cx="4197350" cy="768350"/>
            </a:xfrm>
            <a:custGeom>
              <a:avLst/>
              <a:gdLst/>
              <a:ahLst/>
              <a:cxnLst/>
              <a:rect l="l" t="t" r="r" b="b"/>
              <a:pathLst>
                <a:path w="4197350" h="768350">
                  <a:moveTo>
                    <a:pt x="0" y="128015"/>
                  </a:moveTo>
                  <a:lnTo>
                    <a:pt x="10060" y="78170"/>
                  </a:lnTo>
                  <a:lnTo>
                    <a:pt x="37495" y="37480"/>
                  </a:lnTo>
                  <a:lnTo>
                    <a:pt x="78186" y="10054"/>
                  </a:lnTo>
                  <a:lnTo>
                    <a:pt x="128015" y="0"/>
                  </a:lnTo>
                  <a:lnTo>
                    <a:pt x="4069079" y="0"/>
                  </a:lnTo>
                  <a:lnTo>
                    <a:pt x="4118925" y="10054"/>
                  </a:lnTo>
                  <a:lnTo>
                    <a:pt x="4159615" y="37480"/>
                  </a:lnTo>
                  <a:lnTo>
                    <a:pt x="4187041" y="78170"/>
                  </a:lnTo>
                  <a:lnTo>
                    <a:pt x="4197096" y="128015"/>
                  </a:lnTo>
                  <a:lnTo>
                    <a:pt x="4197096" y="640079"/>
                  </a:lnTo>
                  <a:lnTo>
                    <a:pt x="4187041" y="689925"/>
                  </a:lnTo>
                  <a:lnTo>
                    <a:pt x="4159615" y="730615"/>
                  </a:lnTo>
                  <a:lnTo>
                    <a:pt x="4118925" y="758041"/>
                  </a:lnTo>
                  <a:lnTo>
                    <a:pt x="4069079" y="768096"/>
                  </a:lnTo>
                  <a:lnTo>
                    <a:pt x="128015" y="768096"/>
                  </a:lnTo>
                  <a:lnTo>
                    <a:pt x="78186" y="758041"/>
                  </a:lnTo>
                  <a:lnTo>
                    <a:pt x="37495" y="730615"/>
                  </a:lnTo>
                  <a:lnTo>
                    <a:pt x="10060" y="689925"/>
                  </a:lnTo>
                  <a:lnTo>
                    <a:pt x="0" y="640079"/>
                  </a:lnTo>
                  <a:lnTo>
                    <a:pt x="0" y="128015"/>
                  </a:lnTo>
                  <a:close/>
                </a:path>
              </a:pathLst>
            </a:custGeom>
            <a:ln w="25908">
              <a:solidFill>
                <a:srgbClr val="000000"/>
              </a:solidFill>
            </a:ln>
          </p:spPr>
          <p:txBody>
            <a:bodyPr wrap="square" lIns="0" tIns="0" rIns="0" bIns="0" rtlCol="0"/>
            <a:lstStyle/>
            <a:p>
              <a:pPr defTabSz="685800"/>
              <a:endParaRPr sz="1350">
                <a:solidFill>
                  <a:prstClr val="black"/>
                </a:solidFill>
                <a:latin typeface="Calibri"/>
              </a:endParaRPr>
            </a:p>
          </p:txBody>
        </p:sp>
        <p:sp>
          <p:nvSpPr>
            <p:cNvPr id="17" name="object 17"/>
            <p:cNvSpPr/>
            <p:nvPr/>
          </p:nvSpPr>
          <p:spPr>
            <a:xfrm>
              <a:off x="5163566" y="4361942"/>
              <a:ext cx="1318260" cy="1247140"/>
            </a:xfrm>
            <a:custGeom>
              <a:avLst/>
              <a:gdLst/>
              <a:ahLst/>
              <a:cxnLst/>
              <a:rect l="l" t="t" r="r" b="b"/>
              <a:pathLst>
                <a:path w="1318260" h="1247139">
                  <a:moveTo>
                    <a:pt x="1048512" y="0"/>
                  </a:moveTo>
                  <a:lnTo>
                    <a:pt x="1113409" y="69722"/>
                  </a:lnTo>
                  <a:lnTo>
                    <a:pt x="0" y="1107185"/>
                  </a:lnTo>
                  <a:lnTo>
                    <a:pt x="129921" y="1246593"/>
                  </a:lnTo>
                  <a:lnTo>
                    <a:pt x="1243330" y="209168"/>
                  </a:lnTo>
                  <a:lnTo>
                    <a:pt x="1308227" y="278764"/>
                  </a:lnTo>
                  <a:lnTo>
                    <a:pt x="1317752" y="9524"/>
                  </a:lnTo>
                  <a:lnTo>
                    <a:pt x="1048512" y="0"/>
                  </a:lnTo>
                  <a:close/>
                </a:path>
              </a:pathLst>
            </a:custGeom>
            <a:solidFill>
              <a:srgbClr val="FFFF00"/>
            </a:solidFill>
          </p:spPr>
          <p:txBody>
            <a:bodyPr wrap="square" lIns="0" tIns="0" rIns="0" bIns="0" rtlCol="0"/>
            <a:lstStyle/>
            <a:p>
              <a:pPr defTabSz="685800"/>
              <a:endParaRPr sz="1350">
                <a:solidFill>
                  <a:prstClr val="black"/>
                </a:solidFill>
                <a:latin typeface="Calibri"/>
              </a:endParaRPr>
            </a:p>
          </p:txBody>
        </p:sp>
        <p:sp>
          <p:nvSpPr>
            <p:cNvPr id="18" name="object 18"/>
            <p:cNvSpPr/>
            <p:nvPr/>
          </p:nvSpPr>
          <p:spPr>
            <a:xfrm>
              <a:off x="5163566" y="4361942"/>
              <a:ext cx="1318260" cy="1247140"/>
            </a:xfrm>
            <a:custGeom>
              <a:avLst/>
              <a:gdLst/>
              <a:ahLst/>
              <a:cxnLst/>
              <a:rect l="l" t="t" r="r" b="b"/>
              <a:pathLst>
                <a:path w="1318260" h="1247139">
                  <a:moveTo>
                    <a:pt x="0" y="1107185"/>
                  </a:moveTo>
                  <a:lnTo>
                    <a:pt x="1113409" y="69722"/>
                  </a:lnTo>
                  <a:lnTo>
                    <a:pt x="1048512" y="0"/>
                  </a:lnTo>
                  <a:lnTo>
                    <a:pt x="1317752" y="9524"/>
                  </a:lnTo>
                  <a:lnTo>
                    <a:pt x="1308227" y="278764"/>
                  </a:lnTo>
                  <a:lnTo>
                    <a:pt x="1243330" y="209168"/>
                  </a:lnTo>
                  <a:lnTo>
                    <a:pt x="129921" y="1246593"/>
                  </a:lnTo>
                  <a:lnTo>
                    <a:pt x="0" y="1107185"/>
                  </a:lnTo>
                  <a:close/>
                </a:path>
              </a:pathLst>
            </a:custGeom>
            <a:ln w="25400">
              <a:solidFill>
                <a:srgbClr val="FF0066"/>
              </a:solidFill>
            </a:ln>
          </p:spPr>
          <p:txBody>
            <a:bodyPr wrap="square" lIns="0" tIns="0" rIns="0" bIns="0" rtlCol="0"/>
            <a:lstStyle/>
            <a:p>
              <a:pPr defTabSz="685800"/>
              <a:endParaRPr sz="1350">
                <a:solidFill>
                  <a:prstClr val="black"/>
                </a:solidFill>
                <a:latin typeface="Calibri"/>
              </a:endParaRPr>
            </a:p>
          </p:txBody>
        </p:sp>
      </p:grpSp>
      <p:sp>
        <p:nvSpPr>
          <p:cNvPr id="19" name="object 19"/>
          <p:cNvSpPr txBox="1"/>
          <p:nvPr/>
        </p:nvSpPr>
        <p:spPr>
          <a:xfrm>
            <a:off x="757427" y="2259139"/>
            <a:ext cx="2805113" cy="1093248"/>
          </a:xfrm>
          <a:prstGeom prst="rect">
            <a:avLst/>
          </a:prstGeom>
        </p:spPr>
        <p:txBody>
          <a:bodyPr vert="horz" wrap="square" lIns="0" tIns="9525" rIns="0" bIns="0" rtlCol="0">
            <a:spAutoFit/>
          </a:bodyPr>
          <a:lstStyle/>
          <a:p>
            <a:pPr marL="9525" defTabSz="685800">
              <a:spcBef>
                <a:spcPts val="75"/>
              </a:spcBef>
            </a:pPr>
            <a:r>
              <a:rPr b="1" spc="-4" dirty="0">
                <a:solidFill>
                  <a:prstClr val="black"/>
                </a:solidFill>
                <a:latin typeface="Arial"/>
                <a:cs typeface="Arial"/>
              </a:rPr>
              <a:t>Entrepreneurial</a:t>
            </a:r>
            <a:r>
              <a:rPr b="1" spc="-68" dirty="0">
                <a:solidFill>
                  <a:prstClr val="black"/>
                </a:solidFill>
                <a:latin typeface="Arial"/>
                <a:cs typeface="Arial"/>
              </a:rPr>
              <a:t> </a:t>
            </a:r>
            <a:r>
              <a:rPr b="1" spc="-4" dirty="0">
                <a:solidFill>
                  <a:prstClr val="black"/>
                </a:solidFill>
                <a:latin typeface="Arial"/>
                <a:cs typeface="Arial"/>
              </a:rPr>
              <a:t>Alertness</a:t>
            </a:r>
            <a:endParaRPr>
              <a:solidFill>
                <a:prstClr val="black"/>
              </a:solidFill>
              <a:latin typeface="Arial"/>
              <a:cs typeface="Arial"/>
            </a:endParaRPr>
          </a:p>
          <a:p>
            <a:pPr defTabSz="685800"/>
            <a:endParaRPr sz="2025">
              <a:solidFill>
                <a:prstClr val="black"/>
              </a:solidFill>
              <a:latin typeface="Arial"/>
              <a:cs typeface="Arial"/>
            </a:endParaRPr>
          </a:p>
          <a:p>
            <a:pPr marL="20955" defTabSz="685800">
              <a:spcBef>
                <a:spcPts val="1691"/>
              </a:spcBef>
            </a:pPr>
            <a:r>
              <a:rPr b="1" dirty="0">
                <a:solidFill>
                  <a:prstClr val="black"/>
                </a:solidFill>
                <a:latin typeface="Arial"/>
                <a:cs typeface="Arial"/>
              </a:rPr>
              <a:t>Informational</a:t>
            </a:r>
            <a:r>
              <a:rPr b="1" spc="-131" dirty="0">
                <a:solidFill>
                  <a:prstClr val="black"/>
                </a:solidFill>
                <a:latin typeface="Arial"/>
                <a:cs typeface="Arial"/>
              </a:rPr>
              <a:t> </a:t>
            </a:r>
            <a:r>
              <a:rPr b="1" spc="-4" dirty="0">
                <a:solidFill>
                  <a:prstClr val="black"/>
                </a:solidFill>
                <a:latin typeface="Arial"/>
                <a:cs typeface="Arial"/>
              </a:rPr>
              <a:t>Asymmetry</a:t>
            </a:r>
            <a:endParaRPr>
              <a:solidFill>
                <a:prstClr val="black"/>
              </a:solidFill>
              <a:latin typeface="Arial"/>
              <a:cs typeface="Arial"/>
            </a:endParaRPr>
          </a:p>
        </p:txBody>
      </p:sp>
      <p:grpSp>
        <p:nvGrpSpPr>
          <p:cNvPr id="20" name="object 20"/>
          <p:cNvGrpSpPr/>
          <p:nvPr/>
        </p:nvGrpSpPr>
        <p:grpSpPr>
          <a:xfrm>
            <a:off x="689182" y="3833575"/>
            <a:ext cx="3155156" cy="1720691"/>
            <a:chOff x="918908" y="3968432"/>
            <a:chExt cx="4206875" cy="2294255"/>
          </a:xfrm>
        </p:grpSpPr>
        <p:sp>
          <p:nvSpPr>
            <p:cNvPr id="21" name="object 21"/>
            <p:cNvSpPr/>
            <p:nvPr/>
          </p:nvSpPr>
          <p:spPr>
            <a:xfrm>
              <a:off x="931926" y="3981450"/>
              <a:ext cx="4180840" cy="768350"/>
            </a:xfrm>
            <a:custGeom>
              <a:avLst/>
              <a:gdLst/>
              <a:ahLst/>
              <a:cxnLst/>
              <a:rect l="l" t="t" r="r" b="b"/>
              <a:pathLst>
                <a:path w="4180840" h="768350">
                  <a:moveTo>
                    <a:pt x="4052316" y="0"/>
                  </a:moveTo>
                  <a:lnTo>
                    <a:pt x="128015" y="0"/>
                  </a:lnTo>
                  <a:lnTo>
                    <a:pt x="78186" y="10054"/>
                  </a:lnTo>
                  <a:lnTo>
                    <a:pt x="37495" y="37480"/>
                  </a:lnTo>
                  <a:lnTo>
                    <a:pt x="10060" y="78170"/>
                  </a:lnTo>
                  <a:lnTo>
                    <a:pt x="0" y="128016"/>
                  </a:lnTo>
                  <a:lnTo>
                    <a:pt x="0" y="640080"/>
                  </a:lnTo>
                  <a:lnTo>
                    <a:pt x="10060" y="689925"/>
                  </a:lnTo>
                  <a:lnTo>
                    <a:pt x="37495" y="730615"/>
                  </a:lnTo>
                  <a:lnTo>
                    <a:pt x="78186" y="758041"/>
                  </a:lnTo>
                  <a:lnTo>
                    <a:pt x="128015" y="768095"/>
                  </a:lnTo>
                  <a:lnTo>
                    <a:pt x="4052316" y="768095"/>
                  </a:lnTo>
                  <a:lnTo>
                    <a:pt x="4102161" y="758041"/>
                  </a:lnTo>
                  <a:lnTo>
                    <a:pt x="4142851" y="730615"/>
                  </a:lnTo>
                  <a:lnTo>
                    <a:pt x="4170277" y="689925"/>
                  </a:lnTo>
                  <a:lnTo>
                    <a:pt x="4180332" y="640080"/>
                  </a:lnTo>
                  <a:lnTo>
                    <a:pt x="4180332" y="128016"/>
                  </a:lnTo>
                  <a:lnTo>
                    <a:pt x="4170277" y="78170"/>
                  </a:lnTo>
                  <a:lnTo>
                    <a:pt x="4142851" y="37480"/>
                  </a:lnTo>
                  <a:lnTo>
                    <a:pt x="4102161" y="10054"/>
                  </a:lnTo>
                  <a:lnTo>
                    <a:pt x="4052316" y="0"/>
                  </a:lnTo>
                  <a:close/>
                </a:path>
              </a:pathLst>
            </a:custGeom>
            <a:solidFill>
              <a:srgbClr val="CCFFCC"/>
            </a:solidFill>
          </p:spPr>
          <p:txBody>
            <a:bodyPr wrap="square" lIns="0" tIns="0" rIns="0" bIns="0" rtlCol="0"/>
            <a:lstStyle/>
            <a:p>
              <a:pPr defTabSz="685800"/>
              <a:endParaRPr sz="1350">
                <a:solidFill>
                  <a:prstClr val="black"/>
                </a:solidFill>
                <a:latin typeface="Calibri"/>
              </a:endParaRPr>
            </a:p>
          </p:txBody>
        </p:sp>
        <p:sp>
          <p:nvSpPr>
            <p:cNvPr id="22" name="object 22"/>
            <p:cNvSpPr/>
            <p:nvPr/>
          </p:nvSpPr>
          <p:spPr>
            <a:xfrm>
              <a:off x="931926" y="3981450"/>
              <a:ext cx="4180840" cy="768350"/>
            </a:xfrm>
            <a:custGeom>
              <a:avLst/>
              <a:gdLst/>
              <a:ahLst/>
              <a:cxnLst/>
              <a:rect l="l" t="t" r="r" b="b"/>
              <a:pathLst>
                <a:path w="4180840" h="768350">
                  <a:moveTo>
                    <a:pt x="0" y="128016"/>
                  </a:moveTo>
                  <a:lnTo>
                    <a:pt x="10060" y="78170"/>
                  </a:lnTo>
                  <a:lnTo>
                    <a:pt x="37495" y="37480"/>
                  </a:lnTo>
                  <a:lnTo>
                    <a:pt x="78186" y="10054"/>
                  </a:lnTo>
                  <a:lnTo>
                    <a:pt x="128015" y="0"/>
                  </a:lnTo>
                  <a:lnTo>
                    <a:pt x="4052316" y="0"/>
                  </a:lnTo>
                  <a:lnTo>
                    <a:pt x="4102161" y="10054"/>
                  </a:lnTo>
                  <a:lnTo>
                    <a:pt x="4142851" y="37480"/>
                  </a:lnTo>
                  <a:lnTo>
                    <a:pt x="4170277" y="78170"/>
                  </a:lnTo>
                  <a:lnTo>
                    <a:pt x="4180332" y="128016"/>
                  </a:lnTo>
                  <a:lnTo>
                    <a:pt x="4180332" y="640080"/>
                  </a:lnTo>
                  <a:lnTo>
                    <a:pt x="4170277" y="689925"/>
                  </a:lnTo>
                  <a:lnTo>
                    <a:pt x="4142851" y="730615"/>
                  </a:lnTo>
                  <a:lnTo>
                    <a:pt x="4102161" y="758041"/>
                  </a:lnTo>
                  <a:lnTo>
                    <a:pt x="4052316" y="768095"/>
                  </a:lnTo>
                  <a:lnTo>
                    <a:pt x="128015" y="768095"/>
                  </a:lnTo>
                  <a:lnTo>
                    <a:pt x="78186" y="758041"/>
                  </a:lnTo>
                  <a:lnTo>
                    <a:pt x="37495" y="730615"/>
                  </a:lnTo>
                  <a:lnTo>
                    <a:pt x="10060" y="689925"/>
                  </a:lnTo>
                  <a:lnTo>
                    <a:pt x="0" y="640080"/>
                  </a:lnTo>
                  <a:lnTo>
                    <a:pt x="0" y="128016"/>
                  </a:lnTo>
                  <a:close/>
                </a:path>
              </a:pathLst>
            </a:custGeom>
            <a:ln w="25908">
              <a:solidFill>
                <a:srgbClr val="000000"/>
              </a:solidFill>
            </a:ln>
          </p:spPr>
          <p:txBody>
            <a:bodyPr wrap="square" lIns="0" tIns="0" rIns="0" bIns="0" rtlCol="0"/>
            <a:lstStyle/>
            <a:p>
              <a:pPr defTabSz="685800"/>
              <a:endParaRPr sz="1350">
                <a:solidFill>
                  <a:prstClr val="black"/>
                </a:solidFill>
                <a:latin typeface="Calibri"/>
              </a:endParaRPr>
            </a:p>
          </p:txBody>
        </p:sp>
        <p:sp>
          <p:nvSpPr>
            <p:cNvPr id="23" name="object 23"/>
            <p:cNvSpPr/>
            <p:nvPr/>
          </p:nvSpPr>
          <p:spPr>
            <a:xfrm>
              <a:off x="947166" y="5206746"/>
              <a:ext cx="4152900" cy="1042669"/>
            </a:xfrm>
            <a:custGeom>
              <a:avLst/>
              <a:gdLst/>
              <a:ahLst/>
              <a:cxnLst/>
              <a:rect l="l" t="t" r="r" b="b"/>
              <a:pathLst>
                <a:path w="4152900" h="1042670">
                  <a:moveTo>
                    <a:pt x="3979164" y="0"/>
                  </a:moveTo>
                  <a:lnTo>
                    <a:pt x="173736" y="0"/>
                  </a:lnTo>
                  <a:lnTo>
                    <a:pt x="127551" y="6201"/>
                  </a:lnTo>
                  <a:lnTo>
                    <a:pt x="86049" y="23706"/>
                  </a:lnTo>
                  <a:lnTo>
                    <a:pt x="50887" y="50863"/>
                  </a:lnTo>
                  <a:lnTo>
                    <a:pt x="23720" y="86021"/>
                  </a:lnTo>
                  <a:lnTo>
                    <a:pt x="6206" y="127529"/>
                  </a:lnTo>
                  <a:lnTo>
                    <a:pt x="0" y="173735"/>
                  </a:lnTo>
                  <a:lnTo>
                    <a:pt x="0" y="868679"/>
                  </a:lnTo>
                  <a:lnTo>
                    <a:pt x="6206" y="914864"/>
                  </a:lnTo>
                  <a:lnTo>
                    <a:pt x="23720" y="956366"/>
                  </a:lnTo>
                  <a:lnTo>
                    <a:pt x="50887" y="991528"/>
                  </a:lnTo>
                  <a:lnTo>
                    <a:pt x="86049" y="1018695"/>
                  </a:lnTo>
                  <a:lnTo>
                    <a:pt x="127551" y="1036209"/>
                  </a:lnTo>
                  <a:lnTo>
                    <a:pt x="173736" y="1042415"/>
                  </a:lnTo>
                  <a:lnTo>
                    <a:pt x="3979164" y="1042415"/>
                  </a:lnTo>
                  <a:lnTo>
                    <a:pt x="4025370" y="1036209"/>
                  </a:lnTo>
                  <a:lnTo>
                    <a:pt x="4066878" y="1018695"/>
                  </a:lnTo>
                  <a:lnTo>
                    <a:pt x="4102036" y="991528"/>
                  </a:lnTo>
                  <a:lnTo>
                    <a:pt x="4129193" y="956366"/>
                  </a:lnTo>
                  <a:lnTo>
                    <a:pt x="4146698" y="914864"/>
                  </a:lnTo>
                  <a:lnTo>
                    <a:pt x="4152900" y="868679"/>
                  </a:lnTo>
                  <a:lnTo>
                    <a:pt x="4152900" y="173735"/>
                  </a:lnTo>
                  <a:lnTo>
                    <a:pt x="4146698" y="127529"/>
                  </a:lnTo>
                  <a:lnTo>
                    <a:pt x="4129193" y="86021"/>
                  </a:lnTo>
                  <a:lnTo>
                    <a:pt x="4102036" y="50863"/>
                  </a:lnTo>
                  <a:lnTo>
                    <a:pt x="4066878" y="23706"/>
                  </a:lnTo>
                  <a:lnTo>
                    <a:pt x="4025370" y="6201"/>
                  </a:lnTo>
                  <a:lnTo>
                    <a:pt x="3979164" y="0"/>
                  </a:lnTo>
                  <a:close/>
                </a:path>
              </a:pathLst>
            </a:custGeom>
            <a:solidFill>
              <a:srgbClr val="CCFFCC"/>
            </a:solidFill>
          </p:spPr>
          <p:txBody>
            <a:bodyPr wrap="square" lIns="0" tIns="0" rIns="0" bIns="0" rtlCol="0"/>
            <a:lstStyle/>
            <a:p>
              <a:pPr defTabSz="685800"/>
              <a:endParaRPr sz="1350">
                <a:solidFill>
                  <a:prstClr val="black"/>
                </a:solidFill>
                <a:latin typeface="Calibri"/>
              </a:endParaRPr>
            </a:p>
          </p:txBody>
        </p:sp>
        <p:sp>
          <p:nvSpPr>
            <p:cNvPr id="24" name="object 24"/>
            <p:cNvSpPr/>
            <p:nvPr/>
          </p:nvSpPr>
          <p:spPr>
            <a:xfrm>
              <a:off x="947166" y="5206746"/>
              <a:ext cx="4152900" cy="1042669"/>
            </a:xfrm>
            <a:custGeom>
              <a:avLst/>
              <a:gdLst/>
              <a:ahLst/>
              <a:cxnLst/>
              <a:rect l="l" t="t" r="r" b="b"/>
              <a:pathLst>
                <a:path w="4152900" h="1042670">
                  <a:moveTo>
                    <a:pt x="0" y="173735"/>
                  </a:moveTo>
                  <a:lnTo>
                    <a:pt x="6206" y="127529"/>
                  </a:lnTo>
                  <a:lnTo>
                    <a:pt x="23720" y="86021"/>
                  </a:lnTo>
                  <a:lnTo>
                    <a:pt x="50887" y="50863"/>
                  </a:lnTo>
                  <a:lnTo>
                    <a:pt x="86049" y="23706"/>
                  </a:lnTo>
                  <a:lnTo>
                    <a:pt x="127551" y="6201"/>
                  </a:lnTo>
                  <a:lnTo>
                    <a:pt x="173736" y="0"/>
                  </a:lnTo>
                  <a:lnTo>
                    <a:pt x="3979164" y="0"/>
                  </a:lnTo>
                  <a:lnTo>
                    <a:pt x="4025370" y="6201"/>
                  </a:lnTo>
                  <a:lnTo>
                    <a:pt x="4066878" y="23706"/>
                  </a:lnTo>
                  <a:lnTo>
                    <a:pt x="4102036" y="50863"/>
                  </a:lnTo>
                  <a:lnTo>
                    <a:pt x="4129193" y="86021"/>
                  </a:lnTo>
                  <a:lnTo>
                    <a:pt x="4146698" y="127529"/>
                  </a:lnTo>
                  <a:lnTo>
                    <a:pt x="4152900" y="173735"/>
                  </a:lnTo>
                  <a:lnTo>
                    <a:pt x="4152900" y="868679"/>
                  </a:lnTo>
                  <a:lnTo>
                    <a:pt x="4146698" y="914864"/>
                  </a:lnTo>
                  <a:lnTo>
                    <a:pt x="4129193" y="956366"/>
                  </a:lnTo>
                  <a:lnTo>
                    <a:pt x="4102036" y="991528"/>
                  </a:lnTo>
                  <a:lnTo>
                    <a:pt x="4066878" y="1018695"/>
                  </a:lnTo>
                  <a:lnTo>
                    <a:pt x="4025370" y="1036209"/>
                  </a:lnTo>
                  <a:lnTo>
                    <a:pt x="3979164" y="1042415"/>
                  </a:lnTo>
                  <a:lnTo>
                    <a:pt x="173736" y="1042415"/>
                  </a:lnTo>
                  <a:lnTo>
                    <a:pt x="127551" y="1036209"/>
                  </a:lnTo>
                  <a:lnTo>
                    <a:pt x="86049" y="1018695"/>
                  </a:lnTo>
                  <a:lnTo>
                    <a:pt x="50887" y="991528"/>
                  </a:lnTo>
                  <a:lnTo>
                    <a:pt x="23720" y="956366"/>
                  </a:lnTo>
                  <a:lnTo>
                    <a:pt x="6206" y="914864"/>
                  </a:lnTo>
                  <a:lnTo>
                    <a:pt x="0" y="868679"/>
                  </a:lnTo>
                  <a:lnTo>
                    <a:pt x="0" y="173735"/>
                  </a:lnTo>
                  <a:close/>
                </a:path>
              </a:pathLst>
            </a:custGeom>
            <a:ln w="25907">
              <a:solidFill>
                <a:srgbClr val="000000"/>
              </a:solidFill>
            </a:ln>
          </p:spPr>
          <p:txBody>
            <a:bodyPr wrap="square" lIns="0" tIns="0" rIns="0" bIns="0" rtlCol="0"/>
            <a:lstStyle/>
            <a:p>
              <a:pPr defTabSz="685800"/>
              <a:endParaRPr sz="1350">
                <a:solidFill>
                  <a:prstClr val="black"/>
                </a:solidFill>
                <a:latin typeface="Calibri"/>
              </a:endParaRPr>
            </a:p>
          </p:txBody>
        </p:sp>
      </p:grpSp>
      <p:sp>
        <p:nvSpPr>
          <p:cNvPr id="25" name="object 25"/>
          <p:cNvSpPr txBox="1"/>
          <p:nvPr/>
        </p:nvSpPr>
        <p:spPr>
          <a:xfrm>
            <a:off x="812064" y="4025741"/>
            <a:ext cx="2699384" cy="1429237"/>
          </a:xfrm>
          <a:prstGeom prst="rect">
            <a:avLst/>
          </a:prstGeom>
        </p:spPr>
        <p:txBody>
          <a:bodyPr vert="horz" wrap="square" lIns="0" tIns="9525" rIns="0" bIns="0" rtlCol="0">
            <a:spAutoFit/>
          </a:bodyPr>
          <a:lstStyle/>
          <a:p>
            <a:pPr marL="56674" defTabSz="685800">
              <a:spcBef>
                <a:spcPts val="75"/>
              </a:spcBef>
            </a:pPr>
            <a:r>
              <a:rPr b="1" spc="-4" dirty="0">
                <a:solidFill>
                  <a:prstClr val="black"/>
                </a:solidFill>
                <a:latin typeface="Arial"/>
                <a:cs typeface="Arial"/>
              </a:rPr>
              <a:t>Social</a:t>
            </a:r>
            <a:r>
              <a:rPr b="1" dirty="0">
                <a:solidFill>
                  <a:prstClr val="black"/>
                </a:solidFill>
                <a:latin typeface="Arial"/>
                <a:cs typeface="Arial"/>
              </a:rPr>
              <a:t> Networks</a:t>
            </a:r>
            <a:endParaRPr>
              <a:solidFill>
                <a:prstClr val="black"/>
              </a:solidFill>
              <a:latin typeface="Arial"/>
              <a:cs typeface="Arial"/>
            </a:endParaRPr>
          </a:p>
          <a:p>
            <a:pPr defTabSz="685800"/>
            <a:endParaRPr sz="2025">
              <a:solidFill>
                <a:prstClr val="black"/>
              </a:solidFill>
              <a:latin typeface="Arial"/>
              <a:cs typeface="Arial"/>
            </a:endParaRPr>
          </a:p>
          <a:p>
            <a:pPr defTabSz="685800">
              <a:spcBef>
                <a:spcPts val="15"/>
              </a:spcBef>
            </a:pPr>
            <a:endParaRPr>
              <a:solidFill>
                <a:prstClr val="black"/>
              </a:solidFill>
              <a:latin typeface="Arial"/>
              <a:cs typeface="Arial"/>
            </a:endParaRPr>
          </a:p>
          <a:p>
            <a:pPr marL="9525" defTabSz="685800">
              <a:spcBef>
                <a:spcPts val="4"/>
              </a:spcBef>
            </a:pPr>
            <a:r>
              <a:rPr b="1" dirty="0">
                <a:solidFill>
                  <a:prstClr val="black"/>
                </a:solidFill>
                <a:latin typeface="Arial"/>
                <a:cs typeface="Arial"/>
              </a:rPr>
              <a:t>Identification</a:t>
            </a:r>
            <a:r>
              <a:rPr b="1" spc="-38" dirty="0">
                <a:solidFill>
                  <a:prstClr val="black"/>
                </a:solidFill>
                <a:latin typeface="Arial"/>
                <a:cs typeface="Arial"/>
              </a:rPr>
              <a:t> </a:t>
            </a:r>
            <a:r>
              <a:rPr b="1" spc="-4" dirty="0">
                <a:solidFill>
                  <a:prstClr val="black"/>
                </a:solidFill>
                <a:latin typeface="Arial"/>
                <a:cs typeface="Arial"/>
              </a:rPr>
              <a:t>of</a:t>
            </a:r>
            <a:endParaRPr>
              <a:solidFill>
                <a:prstClr val="black"/>
              </a:solidFill>
              <a:latin typeface="Arial"/>
              <a:cs typeface="Arial"/>
            </a:endParaRPr>
          </a:p>
          <a:p>
            <a:pPr marL="9525" defTabSz="685800"/>
            <a:r>
              <a:rPr b="1" spc="-4" dirty="0">
                <a:solidFill>
                  <a:prstClr val="black"/>
                </a:solidFill>
                <a:latin typeface="Arial"/>
                <a:cs typeface="Arial"/>
              </a:rPr>
              <a:t>Means-end</a:t>
            </a:r>
            <a:r>
              <a:rPr b="1" spc="-45" dirty="0">
                <a:solidFill>
                  <a:prstClr val="black"/>
                </a:solidFill>
                <a:latin typeface="Arial"/>
                <a:cs typeface="Arial"/>
              </a:rPr>
              <a:t> </a:t>
            </a:r>
            <a:r>
              <a:rPr b="1" dirty="0">
                <a:solidFill>
                  <a:prstClr val="black"/>
                </a:solidFill>
                <a:latin typeface="Arial"/>
                <a:cs typeface="Arial"/>
              </a:rPr>
              <a:t>relationships</a:t>
            </a:r>
            <a:endParaRPr>
              <a:solidFill>
                <a:prstClr val="black"/>
              </a:solidFill>
              <a:latin typeface="Arial"/>
              <a:cs typeface="Arial"/>
            </a:endParaRPr>
          </a:p>
        </p:txBody>
      </p:sp>
      <p:grpSp>
        <p:nvGrpSpPr>
          <p:cNvPr id="26" name="object 26"/>
          <p:cNvGrpSpPr/>
          <p:nvPr/>
        </p:nvGrpSpPr>
        <p:grpSpPr>
          <a:xfrm>
            <a:off x="3868578" y="3780091"/>
            <a:ext cx="828199" cy="425768"/>
            <a:chOff x="5158104" y="3897121"/>
            <a:chExt cx="1104265" cy="567690"/>
          </a:xfrm>
        </p:grpSpPr>
        <p:sp>
          <p:nvSpPr>
            <p:cNvPr id="27" name="object 27"/>
            <p:cNvSpPr/>
            <p:nvPr/>
          </p:nvSpPr>
          <p:spPr>
            <a:xfrm>
              <a:off x="5170804" y="3909821"/>
              <a:ext cx="1078865" cy="542290"/>
            </a:xfrm>
            <a:custGeom>
              <a:avLst/>
              <a:gdLst/>
              <a:ahLst/>
              <a:cxnLst/>
              <a:rect l="l" t="t" r="r" b="b"/>
              <a:pathLst>
                <a:path w="1078864" h="542289">
                  <a:moveTo>
                    <a:pt x="840359" y="0"/>
                  </a:moveTo>
                  <a:lnTo>
                    <a:pt x="868553" y="90931"/>
                  </a:lnTo>
                  <a:lnTo>
                    <a:pt x="0" y="360298"/>
                  </a:lnTo>
                  <a:lnTo>
                    <a:pt x="56387" y="542163"/>
                  </a:lnTo>
                  <a:lnTo>
                    <a:pt x="925068" y="272922"/>
                  </a:lnTo>
                  <a:lnTo>
                    <a:pt x="953262" y="363854"/>
                  </a:lnTo>
                  <a:lnTo>
                    <a:pt x="1078738" y="125475"/>
                  </a:lnTo>
                  <a:lnTo>
                    <a:pt x="840359" y="0"/>
                  </a:lnTo>
                  <a:close/>
                </a:path>
              </a:pathLst>
            </a:custGeom>
            <a:solidFill>
              <a:srgbClr val="FFFF00"/>
            </a:solidFill>
          </p:spPr>
          <p:txBody>
            <a:bodyPr wrap="square" lIns="0" tIns="0" rIns="0" bIns="0" rtlCol="0"/>
            <a:lstStyle/>
            <a:p>
              <a:pPr defTabSz="685800"/>
              <a:endParaRPr sz="1350">
                <a:solidFill>
                  <a:prstClr val="black"/>
                </a:solidFill>
                <a:latin typeface="Calibri"/>
              </a:endParaRPr>
            </a:p>
          </p:txBody>
        </p:sp>
        <p:sp>
          <p:nvSpPr>
            <p:cNvPr id="28" name="object 28"/>
            <p:cNvSpPr/>
            <p:nvPr/>
          </p:nvSpPr>
          <p:spPr>
            <a:xfrm>
              <a:off x="5170804" y="3909821"/>
              <a:ext cx="1078865" cy="542290"/>
            </a:xfrm>
            <a:custGeom>
              <a:avLst/>
              <a:gdLst/>
              <a:ahLst/>
              <a:cxnLst/>
              <a:rect l="l" t="t" r="r" b="b"/>
              <a:pathLst>
                <a:path w="1078864" h="542289">
                  <a:moveTo>
                    <a:pt x="0" y="360298"/>
                  </a:moveTo>
                  <a:lnTo>
                    <a:pt x="868553" y="90931"/>
                  </a:lnTo>
                  <a:lnTo>
                    <a:pt x="840359" y="0"/>
                  </a:lnTo>
                  <a:lnTo>
                    <a:pt x="1078738" y="125475"/>
                  </a:lnTo>
                  <a:lnTo>
                    <a:pt x="953262" y="363854"/>
                  </a:lnTo>
                  <a:lnTo>
                    <a:pt x="925068" y="272922"/>
                  </a:lnTo>
                  <a:lnTo>
                    <a:pt x="56387" y="542163"/>
                  </a:lnTo>
                  <a:lnTo>
                    <a:pt x="0" y="360298"/>
                  </a:lnTo>
                  <a:close/>
                </a:path>
              </a:pathLst>
            </a:custGeom>
            <a:ln w="25400">
              <a:solidFill>
                <a:srgbClr val="FF0066"/>
              </a:solidFill>
            </a:ln>
          </p:spPr>
          <p:txBody>
            <a:bodyPr wrap="square" lIns="0" tIns="0" rIns="0" bIns="0" rtlCol="0"/>
            <a:lstStyle/>
            <a:p>
              <a:pPr defTabSz="685800"/>
              <a:endParaRPr sz="1350">
                <a:solidFill>
                  <a:prstClr val="black"/>
                </a:solidFill>
                <a:latin typeface="Calibri"/>
              </a:endParaRPr>
            </a:p>
          </p:txBody>
        </p:sp>
      </p:grpSp>
      <p:sp>
        <p:nvSpPr>
          <p:cNvPr id="29" name="object 29"/>
          <p:cNvSpPr txBox="1"/>
          <p:nvPr/>
        </p:nvSpPr>
        <p:spPr>
          <a:xfrm>
            <a:off x="5068158" y="5476189"/>
            <a:ext cx="2294096" cy="217367"/>
          </a:xfrm>
          <a:prstGeom prst="rect">
            <a:avLst/>
          </a:prstGeom>
        </p:spPr>
        <p:txBody>
          <a:bodyPr vert="horz" wrap="square" lIns="0" tIns="9525" rIns="0" bIns="0" rtlCol="0">
            <a:spAutoFit/>
          </a:bodyPr>
          <a:lstStyle/>
          <a:p>
            <a:pPr marL="9525" defTabSz="685800">
              <a:spcBef>
                <a:spcPts val="75"/>
              </a:spcBef>
            </a:pPr>
            <a:r>
              <a:rPr sz="1350" b="1" spc="-4" dirty="0">
                <a:solidFill>
                  <a:prstClr val="black"/>
                </a:solidFill>
                <a:latin typeface="Arial"/>
                <a:cs typeface="Arial"/>
              </a:rPr>
              <a:t>Source: Certo &amp; Certo, 2015</a:t>
            </a:r>
            <a:endParaRPr sz="1350">
              <a:solidFill>
                <a:prstClr val="black"/>
              </a:solidFill>
              <a:latin typeface="Arial"/>
              <a:cs typeface="Arial"/>
            </a:endParaRPr>
          </a:p>
        </p:txBody>
      </p:sp>
      <p:sp>
        <p:nvSpPr>
          <p:cNvPr id="31" name="Slide Number Placeholder 30"/>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37</a:t>
            </a:fld>
            <a:endParaRPr lang="en-US" sz="1350">
              <a:solidFill>
                <a:prstClr val="black">
                  <a:tint val="75000"/>
                </a:prstClr>
              </a:solidFill>
            </a:endParaRPr>
          </a:p>
        </p:txBody>
      </p:sp>
    </p:spTree>
    <p:extLst>
      <p:ext uri="{BB962C8B-B14F-4D97-AF65-F5344CB8AC3E}">
        <p14:creationId xmlns:p14="http://schemas.microsoft.com/office/powerpoint/2010/main" val="3484363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41519" y="980084"/>
            <a:ext cx="4661059" cy="470802"/>
          </a:xfrm>
          <a:prstGeom prst="rect">
            <a:avLst/>
          </a:prstGeom>
        </p:spPr>
        <p:txBody>
          <a:bodyPr vert="horz" wrap="square" lIns="0" tIns="9049" rIns="0" bIns="0" rtlCol="0">
            <a:spAutoFit/>
          </a:bodyPr>
          <a:lstStyle/>
          <a:p>
            <a:pPr marL="9525">
              <a:spcBef>
                <a:spcPts val="71"/>
              </a:spcBef>
            </a:pPr>
            <a:r>
              <a:rPr sz="3000" spc="-4" dirty="0">
                <a:latin typeface="Arial"/>
                <a:cs typeface="Arial"/>
              </a:rPr>
              <a:t>Entrepreneurial</a:t>
            </a:r>
            <a:r>
              <a:rPr sz="3000" spc="-124" dirty="0">
                <a:latin typeface="Arial"/>
                <a:cs typeface="Arial"/>
              </a:rPr>
              <a:t> </a:t>
            </a:r>
            <a:r>
              <a:rPr sz="3000" spc="-4" dirty="0">
                <a:latin typeface="Arial"/>
                <a:cs typeface="Arial"/>
              </a:rPr>
              <a:t>Alertness</a:t>
            </a:r>
            <a:endParaRPr sz="3000">
              <a:latin typeface="Arial"/>
              <a:cs typeface="Arial"/>
            </a:endParaRPr>
          </a:p>
        </p:txBody>
      </p:sp>
      <p:sp>
        <p:nvSpPr>
          <p:cNvPr id="3" name="object 3"/>
          <p:cNvSpPr txBox="1"/>
          <p:nvPr/>
        </p:nvSpPr>
        <p:spPr>
          <a:xfrm>
            <a:off x="135179" y="1673162"/>
            <a:ext cx="8511540" cy="2024176"/>
          </a:xfrm>
          <a:prstGeom prst="rect">
            <a:avLst/>
          </a:prstGeom>
        </p:spPr>
        <p:txBody>
          <a:bodyPr vert="horz" wrap="square" lIns="0" tIns="10001" rIns="0" bIns="0" rtlCol="0">
            <a:spAutoFit/>
          </a:bodyPr>
          <a:lstStyle/>
          <a:p>
            <a:pPr marL="266700" marR="270986" indent="-257651" defTabSz="685800">
              <a:spcBef>
                <a:spcPts val="79"/>
              </a:spcBef>
              <a:buFont typeface="Arial"/>
              <a:buChar char="•"/>
              <a:tabLst>
                <a:tab pos="266700" algn="l"/>
                <a:tab pos="267176" algn="l"/>
              </a:tabLst>
            </a:pPr>
            <a:r>
              <a:rPr sz="2400" b="1" dirty="0">
                <a:solidFill>
                  <a:prstClr val="black"/>
                </a:solidFill>
                <a:latin typeface="Arial"/>
                <a:cs typeface="Arial"/>
              </a:rPr>
              <a:t>An </a:t>
            </a:r>
            <a:r>
              <a:rPr sz="2400" b="1" spc="-11" dirty="0">
                <a:solidFill>
                  <a:prstClr val="black"/>
                </a:solidFill>
                <a:latin typeface="Arial"/>
                <a:cs typeface="Arial"/>
              </a:rPr>
              <a:t>individual’s </a:t>
            </a:r>
            <a:r>
              <a:rPr sz="2400" b="1" spc="-4" dirty="0">
                <a:solidFill>
                  <a:prstClr val="black"/>
                </a:solidFill>
                <a:latin typeface="Arial"/>
                <a:cs typeface="Arial"/>
              </a:rPr>
              <a:t>ability to </a:t>
            </a:r>
            <a:r>
              <a:rPr sz="2400" b="1" dirty="0">
                <a:solidFill>
                  <a:prstClr val="black"/>
                </a:solidFill>
                <a:latin typeface="Arial"/>
                <a:cs typeface="Arial"/>
              </a:rPr>
              <a:t>notice </a:t>
            </a:r>
            <a:r>
              <a:rPr sz="2400" b="1" spc="-4" dirty="0">
                <a:solidFill>
                  <a:prstClr val="black"/>
                </a:solidFill>
                <a:latin typeface="Arial"/>
                <a:cs typeface="Arial"/>
              </a:rPr>
              <a:t>and </a:t>
            </a:r>
            <a:r>
              <a:rPr sz="2400" b="1" dirty="0">
                <a:solidFill>
                  <a:prstClr val="black"/>
                </a:solidFill>
                <a:latin typeface="Arial"/>
                <a:cs typeface="Arial"/>
              </a:rPr>
              <a:t>be </a:t>
            </a:r>
            <a:r>
              <a:rPr sz="2400" b="1" spc="-4" dirty="0">
                <a:solidFill>
                  <a:prstClr val="black"/>
                </a:solidFill>
                <a:latin typeface="Arial"/>
                <a:cs typeface="Arial"/>
              </a:rPr>
              <a:t>sensitive to</a:t>
            </a:r>
            <a:r>
              <a:rPr sz="2400" b="1" spc="-101" dirty="0">
                <a:solidFill>
                  <a:prstClr val="black"/>
                </a:solidFill>
                <a:latin typeface="Arial"/>
                <a:cs typeface="Arial"/>
              </a:rPr>
              <a:t> </a:t>
            </a:r>
            <a:r>
              <a:rPr sz="2400" b="1" dirty="0">
                <a:solidFill>
                  <a:prstClr val="black"/>
                </a:solidFill>
                <a:latin typeface="Arial"/>
                <a:cs typeface="Arial"/>
              </a:rPr>
              <a:t>new  information about </a:t>
            </a:r>
            <a:r>
              <a:rPr sz="2400" b="1" spc="-4" dirty="0">
                <a:solidFill>
                  <a:prstClr val="black"/>
                </a:solidFill>
                <a:latin typeface="Arial"/>
                <a:cs typeface="Arial"/>
              </a:rPr>
              <a:t>objects, incidents, </a:t>
            </a:r>
            <a:r>
              <a:rPr sz="2400" b="1" dirty="0">
                <a:solidFill>
                  <a:prstClr val="black"/>
                </a:solidFill>
                <a:latin typeface="Arial"/>
                <a:cs typeface="Arial"/>
              </a:rPr>
              <a:t>and patterns of  </a:t>
            </a:r>
            <a:r>
              <a:rPr sz="2400" b="1" spc="-4" dirty="0">
                <a:solidFill>
                  <a:prstClr val="black"/>
                </a:solidFill>
                <a:latin typeface="Arial"/>
                <a:cs typeface="Arial"/>
              </a:rPr>
              <a:t>behaviour </a:t>
            </a:r>
            <a:r>
              <a:rPr sz="2400" b="1" dirty="0">
                <a:solidFill>
                  <a:prstClr val="black"/>
                </a:solidFill>
                <a:latin typeface="Arial"/>
                <a:cs typeface="Arial"/>
              </a:rPr>
              <a:t>in the</a:t>
            </a:r>
            <a:r>
              <a:rPr sz="2400" b="1" spc="-49" dirty="0">
                <a:solidFill>
                  <a:prstClr val="black"/>
                </a:solidFill>
                <a:latin typeface="Arial"/>
                <a:cs typeface="Arial"/>
              </a:rPr>
              <a:t> </a:t>
            </a:r>
            <a:r>
              <a:rPr sz="2400" b="1" spc="-4" dirty="0">
                <a:solidFill>
                  <a:prstClr val="black"/>
                </a:solidFill>
                <a:latin typeface="Arial"/>
                <a:cs typeface="Arial"/>
              </a:rPr>
              <a:t>environment</a:t>
            </a:r>
            <a:endParaRPr sz="2400">
              <a:solidFill>
                <a:prstClr val="black"/>
              </a:solidFill>
              <a:latin typeface="Arial"/>
              <a:cs typeface="Arial"/>
            </a:endParaRPr>
          </a:p>
          <a:p>
            <a:pPr defTabSz="685800">
              <a:spcBef>
                <a:spcPts val="23"/>
              </a:spcBef>
              <a:buFont typeface="Arial"/>
              <a:buChar char="•"/>
            </a:pPr>
            <a:endParaRPr sz="3488">
              <a:solidFill>
                <a:prstClr val="black"/>
              </a:solidFill>
              <a:latin typeface="Arial"/>
              <a:cs typeface="Arial"/>
            </a:endParaRPr>
          </a:p>
          <a:p>
            <a:pPr marL="266700" indent="-257651" defTabSz="685800">
              <a:buFont typeface="Arial"/>
              <a:buChar char="•"/>
              <a:tabLst>
                <a:tab pos="266700" algn="l"/>
                <a:tab pos="267176" algn="l"/>
              </a:tabLst>
            </a:pPr>
            <a:r>
              <a:rPr sz="2400" b="1" spc="-4" dirty="0">
                <a:solidFill>
                  <a:prstClr val="black"/>
                </a:solidFill>
                <a:latin typeface="Arial"/>
                <a:cs typeface="Arial"/>
              </a:rPr>
              <a:t>Higher </a:t>
            </a:r>
            <a:r>
              <a:rPr sz="2400" b="1" dirty="0">
                <a:solidFill>
                  <a:prstClr val="black"/>
                </a:solidFill>
                <a:latin typeface="Arial"/>
                <a:cs typeface="Arial"/>
              </a:rPr>
              <a:t>the </a:t>
            </a:r>
            <a:r>
              <a:rPr sz="2400" b="1" spc="-4" dirty="0">
                <a:solidFill>
                  <a:prstClr val="black"/>
                </a:solidFill>
                <a:latin typeface="Arial"/>
                <a:cs typeface="Arial"/>
              </a:rPr>
              <a:t>alertness </a:t>
            </a:r>
            <a:r>
              <a:rPr sz="2400" b="1" dirty="0">
                <a:solidFill>
                  <a:prstClr val="black"/>
                </a:solidFill>
                <a:latin typeface="Arial"/>
                <a:cs typeface="Arial"/>
              </a:rPr>
              <a:t>higher the opportunity</a:t>
            </a:r>
            <a:r>
              <a:rPr sz="2400" b="1" spc="-90" dirty="0">
                <a:solidFill>
                  <a:prstClr val="black"/>
                </a:solidFill>
                <a:latin typeface="Arial"/>
                <a:cs typeface="Arial"/>
              </a:rPr>
              <a:t> </a:t>
            </a:r>
            <a:r>
              <a:rPr sz="2400" b="1" spc="-4" dirty="0">
                <a:solidFill>
                  <a:prstClr val="black"/>
                </a:solidFill>
                <a:latin typeface="Arial"/>
                <a:cs typeface="Arial"/>
              </a:rPr>
              <a:t>identification</a:t>
            </a:r>
            <a:endParaRPr sz="240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38</a:t>
            </a:fld>
            <a:endParaRPr lang="en-US" sz="1350">
              <a:solidFill>
                <a:prstClr val="black">
                  <a:tint val="75000"/>
                </a:prstClr>
              </a:solidFill>
            </a:endParaRPr>
          </a:p>
        </p:txBody>
      </p:sp>
    </p:spTree>
    <p:extLst>
      <p:ext uri="{BB962C8B-B14F-4D97-AF65-F5344CB8AC3E}">
        <p14:creationId xmlns:p14="http://schemas.microsoft.com/office/powerpoint/2010/main" val="2478704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3522" y="980084"/>
            <a:ext cx="4597718" cy="470802"/>
          </a:xfrm>
          <a:prstGeom prst="rect">
            <a:avLst/>
          </a:prstGeom>
        </p:spPr>
        <p:txBody>
          <a:bodyPr vert="horz" wrap="square" lIns="0" tIns="9049" rIns="0" bIns="0" rtlCol="0">
            <a:spAutoFit/>
          </a:bodyPr>
          <a:lstStyle/>
          <a:p>
            <a:pPr marL="9525">
              <a:spcBef>
                <a:spcPts val="71"/>
              </a:spcBef>
            </a:pPr>
            <a:r>
              <a:rPr sz="3000" spc="-4" dirty="0">
                <a:latin typeface="Arial"/>
                <a:cs typeface="Arial"/>
              </a:rPr>
              <a:t>Informational</a:t>
            </a:r>
            <a:r>
              <a:rPr sz="3000" spc="-124" dirty="0">
                <a:latin typeface="Arial"/>
                <a:cs typeface="Arial"/>
              </a:rPr>
              <a:t> </a:t>
            </a:r>
            <a:r>
              <a:rPr sz="3000" spc="-4" dirty="0">
                <a:latin typeface="Arial"/>
                <a:cs typeface="Arial"/>
              </a:rPr>
              <a:t>Asymmetry</a:t>
            </a:r>
            <a:endParaRPr sz="3000">
              <a:latin typeface="Arial"/>
              <a:cs typeface="Arial"/>
            </a:endParaRPr>
          </a:p>
        </p:txBody>
      </p:sp>
      <p:sp>
        <p:nvSpPr>
          <p:cNvPr id="3" name="object 3"/>
          <p:cNvSpPr txBox="1"/>
          <p:nvPr/>
        </p:nvSpPr>
        <p:spPr>
          <a:xfrm>
            <a:off x="135178" y="1673162"/>
            <a:ext cx="8544878" cy="1564370"/>
          </a:xfrm>
          <a:prstGeom prst="rect">
            <a:avLst/>
          </a:prstGeom>
        </p:spPr>
        <p:txBody>
          <a:bodyPr vert="horz" wrap="square" lIns="0" tIns="10001" rIns="0" bIns="0" rtlCol="0">
            <a:spAutoFit/>
          </a:bodyPr>
          <a:lstStyle/>
          <a:p>
            <a:pPr marL="266700" marR="3810" indent="-257651" defTabSz="685800">
              <a:spcBef>
                <a:spcPts val="79"/>
              </a:spcBef>
              <a:buFont typeface="Arial"/>
              <a:buChar char="•"/>
              <a:tabLst>
                <a:tab pos="266700" algn="l"/>
                <a:tab pos="267176" algn="l"/>
              </a:tabLst>
            </a:pPr>
            <a:r>
              <a:rPr sz="2400" b="1" spc="-4" dirty="0">
                <a:solidFill>
                  <a:prstClr val="black"/>
                </a:solidFill>
                <a:latin typeface="Arial"/>
                <a:cs typeface="Arial"/>
              </a:rPr>
              <a:t>Individuals vary </a:t>
            </a:r>
            <a:r>
              <a:rPr sz="2400" b="1" dirty="0">
                <a:solidFill>
                  <a:prstClr val="black"/>
                </a:solidFill>
                <a:latin typeface="Arial"/>
                <a:cs typeface="Arial"/>
              </a:rPr>
              <a:t>in </a:t>
            </a:r>
            <a:r>
              <a:rPr sz="2400" b="1" spc="-4" dirty="0">
                <a:solidFill>
                  <a:prstClr val="black"/>
                </a:solidFill>
                <a:latin typeface="Arial"/>
                <a:cs typeface="Arial"/>
              </a:rPr>
              <a:t>terms </a:t>
            </a:r>
            <a:r>
              <a:rPr sz="2400" b="1" dirty="0">
                <a:solidFill>
                  <a:prstClr val="black"/>
                </a:solidFill>
                <a:latin typeface="Arial"/>
                <a:cs typeface="Arial"/>
              </a:rPr>
              <a:t>of the information to which</a:t>
            </a:r>
            <a:r>
              <a:rPr sz="2400" b="1" spc="-120" dirty="0">
                <a:solidFill>
                  <a:prstClr val="black"/>
                </a:solidFill>
                <a:latin typeface="Arial"/>
                <a:cs typeface="Arial"/>
              </a:rPr>
              <a:t> </a:t>
            </a:r>
            <a:r>
              <a:rPr sz="2400" b="1" dirty="0">
                <a:solidFill>
                  <a:prstClr val="black"/>
                </a:solidFill>
                <a:latin typeface="Arial"/>
                <a:cs typeface="Arial"/>
              </a:rPr>
              <a:t>they  have</a:t>
            </a:r>
            <a:r>
              <a:rPr sz="2400" b="1" spc="-26" dirty="0">
                <a:solidFill>
                  <a:prstClr val="black"/>
                </a:solidFill>
                <a:latin typeface="Arial"/>
                <a:cs typeface="Arial"/>
              </a:rPr>
              <a:t> </a:t>
            </a:r>
            <a:r>
              <a:rPr sz="2400" b="1" spc="-4" dirty="0">
                <a:solidFill>
                  <a:prstClr val="black"/>
                </a:solidFill>
                <a:latin typeface="Arial"/>
                <a:cs typeface="Arial"/>
              </a:rPr>
              <a:t>access</a:t>
            </a:r>
            <a:endParaRPr sz="2400">
              <a:solidFill>
                <a:prstClr val="black"/>
              </a:solidFill>
              <a:latin typeface="Arial"/>
              <a:cs typeface="Arial"/>
            </a:endParaRPr>
          </a:p>
          <a:p>
            <a:pPr marL="266700" marR="391954" indent="-257651" defTabSz="685800">
              <a:spcBef>
                <a:spcPts val="578"/>
              </a:spcBef>
              <a:buFont typeface="Arial"/>
              <a:buChar char="•"/>
              <a:tabLst>
                <a:tab pos="266700" algn="l"/>
                <a:tab pos="267176" algn="l"/>
              </a:tabLst>
            </a:pPr>
            <a:r>
              <a:rPr sz="2400" b="1" spc="-4" dirty="0">
                <a:solidFill>
                  <a:prstClr val="black"/>
                </a:solidFill>
                <a:latin typeface="Arial"/>
                <a:cs typeface="Arial"/>
              </a:rPr>
              <a:t>Individuals </a:t>
            </a:r>
            <a:r>
              <a:rPr sz="2400" b="1" dirty="0">
                <a:solidFill>
                  <a:prstClr val="black"/>
                </a:solidFill>
                <a:latin typeface="Arial"/>
                <a:cs typeface="Arial"/>
              </a:rPr>
              <a:t>who </a:t>
            </a:r>
            <a:r>
              <a:rPr sz="2400" b="1" spc="-4" dirty="0">
                <a:solidFill>
                  <a:prstClr val="black"/>
                </a:solidFill>
                <a:latin typeface="Arial"/>
                <a:cs typeface="Arial"/>
              </a:rPr>
              <a:t>have access </a:t>
            </a:r>
            <a:r>
              <a:rPr sz="2400" b="1" dirty="0">
                <a:solidFill>
                  <a:prstClr val="black"/>
                </a:solidFill>
                <a:latin typeface="Arial"/>
                <a:cs typeface="Arial"/>
              </a:rPr>
              <a:t>to updated, </a:t>
            </a:r>
            <a:r>
              <a:rPr sz="2400" b="1" spc="-4" dirty="0">
                <a:solidFill>
                  <a:prstClr val="black"/>
                </a:solidFill>
                <a:latin typeface="Arial"/>
                <a:cs typeface="Arial"/>
              </a:rPr>
              <a:t>useful  </a:t>
            </a:r>
            <a:r>
              <a:rPr sz="2400" b="1" dirty="0">
                <a:solidFill>
                  <a:prstClr val="black"/>
                </a:solidFill>
                <a:latin typeface="Arial"/>
                <a:cs typeface="Arial"/>
              </a:rPr>
              <a:t>information </a:t>
            </a:r>
            <a:r>
              <a:rPr sz="2400" b="1" spc="-4" dirty="0">
                <a:solidFill>
                  <a:prstClr val="black"/>
                </a:solidFill>
                <a:latin typeface="Arial"/>
                <a:cs typeface="Arial"/>
              </a:rPr>
              <a:t>may exploit </a:t>
            </a:r>
            <a:r>
              <a:rPr sz="2400" b="1" dirty="0">
                <a:solidFill>
                  <a:prstClr val="black"/>
                </a:solidFill>
                <a:latin typeface="Arial"/>
                <a:cs typeface="Arial"/>
              </a:rPr>
              <a:t>opportunity </a:t>
            </a:r>
            <a:r>
              <a:rPr sz="2400" b="1" spc="-4" dirty="0">
                <a:solidFill>
                  <a:prstClr val="black"/>
                </a:solidFill>
                <a:latin typeface="Arial"/>
                <a:cs typeface="Arial"/>
              </a:rPr>
              <a:t>better </a:t>
            </a:r>
            <a:r>
              <a:rPr sz="2400" b="1" dirty="0">
                <a:solidFill>
                  <a:prstClr val="black"/>
                </a:solidFill>
                <a:latin typeface="Arial"/>
                <a:cs typeface="Arial"/>
              </a:rPr>
              <a:t>than</a:t>
            </a:r>
            <a:r>
              <a:rPr sz="2400" b="1" spc="-120" dirty="0">
                <a:solidFill>
                  <a:prstClr val="black"/>
                </a:solidFill>
                <a:latin typeface="Arial"/>
                <a:cs typeface="Arial"/>
              </a:rPr>
              <a:t> </a:t>
            </a:r>
            <a:r>
              <a:rPr sz="2400" b="1" dirty="0">
                <a:solidFill>
                  <a:prstClr val="black"/>
                </a:solidFill>
                <a:latin typeface="Arial"/>
                <a:cs typeface="Arial"/>
              </a:rPr>
              <a:t>others</a:t>
            </a:r>
            <a:endParaRPr sz="240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39</a:t>
            </a:fld>
            <a:endParaRPr lang="en-US" sz="1350">
              <a:solidFill>
                <a:prstClr val="black">
                  <a:tint val="75000"/>
                </a:prstClr>
              </a:solidFill>
            </a:endParaRPr>
          </a:p>
        </p:txBody>
      </p:sp>
    </p:spTree>
    <p:extLst>
      <p:ext uri="{BB962C8B-B14F-4D97-AF65-F5344CB8AC3E}">
        <p14:creationId xmlns:p14="http://schemas.microsoft.com/office/powerpoint/2010/main" val="2680746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152400"/>
            <a:ext cx="8229600" cy="1143000"/>
          </a:xfrm>
        </p:spPr>
        <p:txBody>
          <a:bodyPr/>
          <a:lstStyle/>
          <a:p>
            <a:pPr eaLnBrk="1" hangingPunct="1"/>
            <a:r>
              <a:rPr lang="en-US" altLang="en-US" sz="3600" dirty="0">
                <a:latin typeface="Times New Roman" panose="02020603050405020304" pitchFamily="18" charset="0"/>
              </a:rPr>
              <a:t>Lesson Objectives</a:t>
            </a:r>
            <a:br>
              <a:rPr lang="en-US" altLang="en-US" sz="3600" dirty="0">
                <a:latin typeface="Times New Roman" panose="02020603050405020304" pitchFamily="18" charset="0"/>
              </a:rPr>
            </a:br>
            <a:endParaRPr lang="en-US" altLang="en-US" sz="2000" dirty="0">
              <a:latin typeface="Times New Roman" panose="02020603050405020304" pitchFamily="18" charset="0"/>
            </a:endParaRPr>
          </a:p>
        </p:txBody>
      </p:sp>
      <p:sp>
        <p:nvSpPr>
          <p:cNvPr id="17411" name="Rectangle 3"/>
          <p:cNvSpPr>
            <a:spLocks noGrp="1" noChangeArrowheads="1"/>
          </p:cNvSpPr>
          <p:nvPr>
            <p:ph type="body" idx="1"/>
          </p:nvPr>
        </p:nvSpPr>
        <p:spPr/>
        <p:txBody>
          <a:bodyPr/>
          <a:lstStyle/>
          <a:p>
            <a:pPr marL="609600" indent="-609600" eaLnBrk="1" hangingPunct="1">
              <a:buFontTx/>
              <a:buAutoNum type="arabicPeriod" startAt="6"/>
            </a:pPr>
            <a:r>
              <a:rPr lang="en-US" altLang="en-US" sz="2800">
                <a:latin typeface="Times New Roman" panose="02020603050405020304" pitchFamily="18" charset="0"/>
              </a:rPr>
              <a:t>Identify the five steps in the creative process.</a:t>
            </a:r>
          </a:p>
          <a:p>
            <a:pPr marL="609600" indent="-609600" eaLnBrk="1" hangingPunct="1">
              <a:buFontTx/>
              <a:buAutoNum type="arabicPeriod" startAt="6"/>
            </a:pPr>
            <a:r>
              <a:rPr lang="en-US" altLang="en-US" sz="2800">
                <a:latin typeface="Times New Roman" panose="02020603050405020304" pitchFamily="18" charset="0"/>
              </a:rPr>
              <a:t>Describe the purpose of brainstorming and its use as an idea generator.</a:t>
            </a:r>
          </a:p>
          <a:p>
            <a:pPr marL="609600" indent="-609600" eaLnBrk="1" hangingPunct="1">
              <a:buFontTx/>
              <a:buAutoNum type="arabicPeriod" startAt="6"/>
            </a:pPr>
            <a:r>
              <a:rPr lang="en-US" altLang="en-US" sz="2800">
                <a:latin typeface="Times New Roman" panose="02020603050405020304" pitchFamily="18" charset="0"/>
              </a:rPr>
              <a:t>Describe how to use library and Internet research to generate new business ideas.</a:t>
            </a:r>
          </a:p>
          <a:p>
            <a:pPr marL="609600" indent="-609600" eaLnBrk="1" hangingPunct="1">
              <a:buFontTx/>
              <a:buAutoNum type="arabicPeriod" startAt="6"/>
            </a:pPr>
            <a:r>
              <a:rPr lang="en-US" altLang="en-US" sz="2800">
                <a:latin typeface="Times New Roman" panose="02020603050405020304" pitchFamily="18" charset="0"/>
              </a:rPr>
              <a:t>Explain the purpose of maintaining an idea bank.</a:t>
            </a:r>
          </a:p>
          <a:p>
            <a:pPr marL="609600" indent="-609600" eaLnBrk="1" hangingPunct="1">
              <a:buFontTx/>
              <a:buAutoNum type="arabicPeriod" startAt="6"/>
            </a:pPr>
            <a:r>
              <a:rPr lang="en-US" altLang="en-US" sz="2800">
                <a:latin typeface="Times New Roman" panose="02020603050405020304" pitchFamily="18" charset="0"/>
              </a:rPr>
              <a:t>Describe three steps for protecting ideas from being lost or stolen.</a:t>
            </a:r>
          </a:p>
        </p:txBody>
      </p:sp>
      <p:sp>
        <p:nvSpPr>
          <p:cNvPr id="17412"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9598453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3054" y="980084"/>
            <a:ext cx="2959894" cy="470802"/>
          </a:xfrm>
          <a:prstGeom prst="rect">
            <a:avLst/>
          </a:prstGeom>
        </p:spPr>
        <p:txBody>
          <a:bodyPr vert="horz" wrap="square" lIns="0" tIns="9049" rIns="0" bIns="0" rtlCol="0">
            <a:spAutoFit/>
          </a:bodyPr>
          <a:lstStyle/>
          <a:p>
            <a:pPr marL="9525">
              <a:spcBef>
                <a:spcPts val="71"/>
              </a:spcBef>
            </a:pPr>
            <a:r>
              <a:rPr sz="3000" spc="-4" dirty="0">
                <a:latin typeface="Arial"/>
                <a:cs typeface="Arial"/>
              </a:rPr>
              <a:t>Social</a:t>
            </a:r>
            <a:r>
              <a:rPr sz="3000" spc="-45" dirty="0">
                <a:latin typeface="Arial"/>
                <a:cs typeface="Arial"/>
              </a:rPr>
              <a:t> </a:t>
            </a:r>
            <a:r>
              <a:rPr sz="3000" spc="-4" dirty="0">
                <a:latin typeface="Arial"/>
                <a:cs typeface="Arial"/>
              </a:rPr>
              <a:t>Networks</a:t>
            </a:r>
            <a:endParaRPr sz="3000">
              <a:latin typeface="Arial"/>
              <a:cs typeface="Arial"/>
            </a:endParaRPr>
          </a:p>
        </p:txBody>
      </p:sp>
      <p:sp>
        <p:nvSpPr>
          <p:cNvPr id="3" name="object 3"/>
          <p:cNvSpPr txBox="1"/>
          <p:nvPr/>
        </p:nvSpPr>
        <p:spPr>
          <a:xfrm>
            <a:off x="135179" y="1673162"/>
            <a:ext cx="8713946" cy="1118094"/>
          </a:xfrm>
          <a:prstGeom prst="rect">
            <a:avLst/>
          </a:prstGeom>
        </p:spPr>
        <p:txBody>
          <a:bodyPr vert="horz" wrap="square" lIns="0" tIns="10001" rIns="0" bIns="0" rtlCol="0">
            <a:spAutoFit/>
          </a:bodyPr>
          <a:lstStyle/>
          <a:p>
            <a:pPr marL="266700" marR="3810" indent="-257651" defTabSz="685800">
              <a:spcBef>
                <a:spcPts val="79"/>
              </a:spcBef>
              <a:buFont typeface="Arial"/>
              <a:buChar char="•"/>
              <a:tabLst>
                <a:tab pos="266700" algn="l"/>
                <a:tab pos="267176" algn="l"/>
              </a:tabLst>
            </a:pPr>
            <a:r>
              <a:rPr sz="2400" b="1" spc="-4" dirty="0">
                <a:solidFill>
                  <a:prstClr val="black"/>
                </a:solidFill>
                <a:latin typeface="Arial"/>
                <a:cs typeface="Arial"/>
              </a:rPr>
              <a:t>Individual </a:t>
            </a:r>
            <a:r>
              <a:rPr sz="2400" b="1" dirty="0">
                <a:solidFill>
                  <a:prstClr val="black"/>
                </a:solidFill>
                <a:latin typeface="Arial"/>
                <a:cs typeface="Arial"/>
              </a:rPr>
              <a:t>who </a:t>
            </a:r>
            <a:r>
              <a:rPr sz="2400" b="1" spc="-4" dirty="0">
                <a:solidFill>
                  <a:prstClr val="black"/>
                </a:solidFill>
                <a:latin typeface="Arial"/>
                <a:cs typeface="Arial"/>
              </a:rPr>
              <a:t>have extended social </a:t>
            </a:r>
            <a:r>
              <a:rPr sz="2400" b="1" dirty="0">
                <a:solidFill>
                  <a:prstClr val="black"/>
                </a:solidFill>
                <a:latin typeface="Arial"/>
                <a:cs typeface="Arial"/>
              </a:rPr>
              <a:t>networks </a:t>
            </a:r>
            <a:r>
              <a:rPr sz="2400" b="1" spc="-4" dirty="0">
                <a:solidFill>
                  <a:prstClr val="black"/>
                </a:solidFill>
                <a:latin typeface="Arial"/>
                <a:cs typeface="Arial"/>
              </a:rPr>
              <a:t>may</a:t>
            </a:r>
            <a:r>
              <a:rPr sz="2400" b="1" spc="-68" dirty="0">
                <a:solidFill>
                  <a:prstClr val="black"/>
                </a:solidFill>
                <a:latin typeface="Arial"/>
                <a:cs typeface="Arial"/>
              </a:rPr>
              <a:t> </a:t>
            </a:r>
            <a:r>
              <a:rPr sz="2400" b="1" spc="-4" dirty="0">
                <a:solidFill>
                  <a:prstClr val="black"/>
                </a:solidFill>
                <a:latin typeface="Arial"/>
                <a:cs typeface="Arial"/>
              </a:rPr>
              <a:t>exploit  </a:t>
            </a:r>
            <a:r>
              <a:rPr sz="2400" b="1" dirty="0">
                <a:solidFill>
                  <a:prstClr val="black"/>
                </a:solidFill>
                <a:latin typeface="Arial"/>
                <a:cs typeface="Arial"/>
              </a:rPr>
              <a:t>opportunity better than those who have narrow </a:t>
            </a:r>
            <a:r>
              <a:rPr sz="2400" b="1" spc="-4" dirty="0">
                <a:solidFill>
                  <a:prstClr val="black"/>
                </a:solidFill>
                <a:latin typeface="Arial"/>
                <a:cs typeface="Arial"/>
              </a:rPr>
              <a:t>social  </a:t>
            </a:r>
            <a:r>
              <a:rPr sz="2400" b="1" dirty="0">
                <a:solidFill>
                  <a:prstClr val="black"/>
                </a:solidFill>
                <a:latin typeface="Arial"/>
                <a:cs typeface="Arial"/>
              </a:rPr>
              <a:t>networks</a:t>
            </a:r>
            <a:endParaRPr sz="240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40</a:t>
            </a:fld>
            <a:endParaRPr lang="en-US" sz="1350">
              <a:solidFill>
                <a:prstClr val="black">
                  <a:tint val="75000"/>
                </a:prstClr>
              </a:solidFill>
            </a:endParaRPr>
          </a:p>
        </p:txBody>
      </p:sp>
    </p:spTree>
    <p:extLst>
      <p:ext uri="{BB962C8B-B14F-4D97-AF65-F5344CB8AC3E}">
        <p14:creationId xmlns:p14="http://schemas.microsoft.com/office/powerpoint/2010/main" val="3030585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9383" y="980084"/>
            <a:ext cx="7425214" cy="470802"/>
          </a:xfrm>
          <a:prstGeom prst="rect">
            <a:avLst/>
          </a:prstGeom>
        </p:spPr>
        <p:txBody>
          <a:bodyPr vert="horz" wrap="square" lIns="0" tIns="9049" rIns="0" bIns="0" rtlCol="0">
            <a:spAutoFit/>
          </a:bodyPr>
          <a:lstStyle/>
          <a:p>
            <a:pPr marL="9525">
              <a:spcBef>
                <a:spcPts val="71"/>
              </a:spcBef>
            </a:pPr>
            <a:r>
              <a:rPr sz="3000" spc="-4" dirty="0">
                <a:latin typeface="Arial"/>
                <a:cs typeface="Arial"/>
              </a:rPr>
              <a:t>Identification of Means-end</a:t>
            </a:r>
            <a:r>
              <a:rPr sz="3000" spc="34" dirty="0">
                <a:latin typeface="Arial"/>
                <a:cs typeface="Arial"/>
              </a:rPr>
              <a:t> </a:t>
            </a:r>
            <a:r>
              <a:rPr sz="3000" spc="-4" dirty="0">
                <a:latin typeface="Arial"/>
                <a:cs typeface="Arial"/>
              </a:rPr>
              <a:t>relationships</a:t>
            </a:r>
            <a:endParaRPr sz="3000">
              <a:latin typeface="Arial"/>
              <a:cs typeface="Arial"/>
            </a:endParaRPr>
          </a:p>
        </p:txBody>
      </p:sp>
      <p:sp>
        <p:nvSpPr>
          <p:cNvPr id="3" name="object 3"/>
          <p:cNvSpPr txBox="1"/>
          <p:nvPr/>
        </p:nvSpPr>
        <p:spPr>
          <a:xfrm>
            <a:off x="135178" y="1673162"/>
            <a:ext cx="8680133" cy="2393508"/>
          </a:xfrm>
          <a:prstGeom prst="rect">
            <a:avLst/>
          </a:prstGeom>
        </p:spPr>
        <p:txBody>
          <a:bodyPr vert="horz" wrap="square" lIns="0" tIns="10001" rIns="0" bIns="0" rtlCol="0">
            <a:spAutoFit/>
          </a:bodyPr>
          <a:lstStyle/>
          <a:p>
            <a:pPr marL="266700" marR="3810" indent="-257651" defTabSz="685800">
              <a:spcBef>
                <a:spcPts val="79"/>
              </a:spcBef>
              <a:buFont typeface="Arial"/>
              <a:buChar char="•"/>
              <a:tabLst>
                <a:tab pos="266700" algn="l"/>
                <a:tab pos="267176" algn="l"/>
              </a:tabLst>
            </a:pPr>
            <a:r>
              <a:rPr sz="2400" b="1" spc="-4" dirty="0">
                <a:solidFill>
                  <a:prstClr val="black"/>
                </a:solidFill>
                <a:latin typeface="Arial"/>
                <a:cs typeface="Arial"/>
              </a:rPr>
              <a:t>Means-end relationships </a:t>
            </a:r>
            <a:r>
              <a:rPr sz="2400" b="1" dirty="0">
                <a:solidFill>
                  <a:prstClr val="black"/>
                </a:solidFill>
                <a:latin typeface="Arial"/>
                <a:cs typeface="Arial"/>
              </a:rPr>
              <a:t>refers to the ability of  </a:t>
            </a:r>
            <a:r>
              <a:rPr sz="2400" b="1" spc="-4" dirty="0">
                <a:solidFill>
                  <a:prstClr val="black"/>
                </a:solidFill>
                <a:latin typeface="Arial"/>
                <a:cs typeface="Arial"/>
              </a:rPr>
              <a:t>entrepreneur </a:t>
            </a:r>
            <a:r>
              <a:rPr sz="2400" b="1" dirty="0">
                <a:solidFill>
                  <a:prstClr val="black"/>
                </a:solidFill>
                <a:latin typeface="Arial"/>
                <a:cs typeface="Arial"/>
              </a:rPr>
              <a:t>to </a:t>
            </a:r>
            <a:r>
              <a:rPr sz="2400" b="1" spc="-4" dirty="0">
                <a:solidFill>
                  <a:prstClr val="black"/>
                </a:solidFill>
                <a:latin typeface="Arial"/>
                <a:cs typeface="Arial"/>
              </a:rPr>
              <a:t>understand </a:t>
            </a:r>
            <a:r>
              <a:rPr sz="2400" b="1" dirty="0">
                <a:solidFill>
                  <a:prstClr val="black"/>
                </a:solidFill>
                <a:latin typeface="Arial"/>
                <a:cs typeface="Arial"/>
              </a:rPr>
              <a:t>how to turn a new technology  in to a product or </a:t>
            </a:r>
            <a:r>
              <a:rPr sz="2400" b="1" spc="-4" dirty="0">
                <a:solidFill>
                  <a:prstClr val="black"/>
                </a:solidFill>
                <a:latin typeface="Arial"/>
                <a:cs typeface="Arial"/>
              </a:rPr>
              <a:t>service </a:t>
            </a:r>
            <a:r>
              <a:rPr sz="2400" b="1" dirty="0">
                <a:solidFill>
                  <a:prstClr val="black"/>
                </a:solidFill>
                <a:latin typeface="Arial"/>
                <a:cs typeface="Arial"/>
              </a:rPr>
              <a:t>that will be </a:t>
            </a:r>
            <a:r>
              <a:rPr sz="2400" b="1" spc="-4" dirty="0">
                <a:solidFill>
                  <a:prstClr val="black"/>
                </a:solidFill>
                <a:latin typeface="Arial"/>
                <a:cs typeface="Arial"/>
              </a:rPr>
              <a:t>valued </a:t>
            </a:r>
            <a:r>
              <a:rPr sz="2400" b="1" dirty="0">
                <a:solidFill>
                  <a:prstClr val="black"/>
                </a:solidFill>
                <a:latin typeface="Arial"/>
                <a:cs typeface="Arial"/>
              </a:rPr>
              <a:t>by</a:t>
            </a:r>
            <a:r>
              <a:rPr sz="2400" b="1" spc="-131" dirty="0">
                <a:solidFill>
                  <a:prstClr val="black"/>
                </a:solidFill>
                <a:latin typeface="Arial"/>
                <a:cs typeface="Arial"/>
              </a:rPr>
              <a:t> </a:t>
            </a:r>
            <a:r>
              <a:rPr sz="2400" b="1" spc="-4" dirty="0">
                <a:solidFill>
                  <a:prstClr val="black"/>
                </a:solidFill>
                <a:latin typeface="Arial"/>
                <a:cs typeface="Arial"/>
              </a:rPr>
              <a:t>customers</a:t>
            </a:r>
            <a:endParaRPr sz="2400">
              <a:solidFill>
                <a:prstClr val="black"/>
              </a:solidFill>
              <a:latin typeface="Arial"/>
              <a:cs typeface="Arial"/>
            </a:endParaRPr>
          </a:p>
          <a:p>
            <a:pPr defTabSz="685800">
              <a:spcBef>
                <a:spcPts val="23"/>
              </a:spcBef>
              <a:buFont typeface="Arial"/>
              <a:buChar char="•"/>
            </a:pPr>
            <a:endParaRPr sz="3488">
              <a:solidFill>
                <a:prstClr val="black"/>
              </a:solidFill>
              <a:latin typeface="Arial"/>
              <a:cs typeface="Arial"/>
            </a:endParaRPr>
          </a:p>
          <a:p>
            <a:pPr marL="266700" marR="120968" indent="-257651" defTabSz="685800">
              <a:buFont typeface="Arial"/>
              <a:buChar char="•"/>
              <a:tabLst>
                <a:tab pos="266700" algn="l"/>
                <a:tab pos="267176" algn="l"/>
              </a:tabLst>
            </a:pPr>
            <a:r>
              <a:rPr sz="2400" b="1" spc="-4" dirty="0">
                <a:solidFill>
                  <a:prstClr val="black"/>
                </a:solidFill>
                <a:latin typeface="Arial"/>
                <a:cs typeface="Arial"/>
              </a:rPr>
              <a:t>Individuals </a:t>
            </a:r>
            <a:r>
              <a:rPr sz="2400" b="1" dirty="0">
                <a:solidFill>
                  <a:prstClr val="black"/>
                </a:solidFill>
                <a:latin typeface="Arial"/>
                <a:cs typeface="Arial"/>
              </a:rPr>
              <a:t>who have better </a:t>
            </a:r>
            <a:r>
              <a:rPr sz="2400" b="1" spc="-4" dirty="0">
                <a:solidFill>
                  <a:prstClr val="black"/>
                </a:solidFill>
                <a:latin typeface="Arial"/>
                <a:cs typeface="Arial"/>
              </a:rPr>
              <a:t>ability </a:t>
            </a:r>
            <a:r>
              <a:rPr sz="2400" b="1" dirty="0">
                <a:solidFill>
                  <a:prstClr val="black"/>
                </a:solidFill>
                <a:latin typeface="Arial"/>
                <a:cs typeface="Arial"/>
              </a:rPr>
              <a:t>to </a:t>
            </a:r>
            <a:r>
              <a:rPr sz="2400" b="1" spc="-4" dirty="0">
                <a:solidFill>
                  <a:prstClr val="black"/>
                </a:solidFill>
                <a:latin typeface="Arial"/>
                <a:cs typeface="Arial"/>
              </a:rPr>
              <a:t>assess</a:t>
            </a:r>
            <a:r>
              <a:rPr sz="2400" b="1" spc="-120" dirty="0">
                <a:solidFill>
                  <a:prstClr val="black"/>
                </a:solidFill>
                <a:latin typeface="Arial"/>
                <a:cs typeface="Arial"/>
              </a:rPr>
              <a:t> </a:t>
            </a:r>
            <a:r>
              <a:rPr sz="2400" b="1" dirty="0">
                <a:solidFill>
                  <a:prstClr val="black"/>
                </a:solidFill>
                <a:latin typeface="Arial"/>
                <a:cs typeface="Arial"/>
              </a:rPr>
              <a:t>means-ends  </a:t>
            </a:r>
            <a:r>
              <a:rPr sz="2400" b="1" spc="-4" dirty="0">
                <a:solidFill>
                  <a:prstClr val="black"/>
                </a:solidFill>
                <a:latin typeface="Arial"/>
                <a:cs typeface="Arial"/>
              </a:rPr>
              <a:t>relationships may exploit </a:t>
            </a:r>
            <a:r>
              <a:rPr sz="2400" b="1" dirty="0">
                <a:solidFill>
                  <a:prstClr val="black"/>
                </a:solidFill>
                <a:latin typeface="Arial"/>
                <a:cs typeface="Arial"/>
              </a:rPr>
              <a:t>opportunity </a:t>
            </a:r>
            <a:r>
              <a:rPr sz="2400" b="1" spc="-4" dirty="0">
                <a:solidFill>
                  <a:prstClr val="black"/>
                </a:solidFill>
                <a:latin typeface="Arial"/>
                <a:cs typeface="Arial"/>
              </a:rPr>
              <a:t>better </a:t>
            </a:r>
            <a:r>
              <a:rPr sz="2400" b="1" dirty="0">
                <a:solidFill>
                  <a:prstClr val="black"/>
                </a:solidFill>
                <a:latin typeface="Arial"/>
                <a:cs typeface="Arial"/>
              </a:rPr>
              <a:t>than</a:t>
            </a:r>
            <a:r>
              <a:rPr sz="2400" b="1" spc="-86" dirty="0">
                <a:solidFill>
                  <a:prstClr val="black"/>
                </a:solidFill>
                <a:latin typeface="Arial"/>
                <a:cs typeface="Arial"/>
              </a:rPr>
              <a:t> </a:t>
            </a:r>
            <a:r>
              <a:rPr sz="2400" b="1" dirty="0">
                <a:solidFill>
                  <a:prstClr val="black"/>
                </a:solidFill>
                <a:latin typeface="Arial"/>
                <a:cs typeface="Arial"/>
              </a:rPr>
              <a:t>others</a:t>
            </a:r>
            <a:endParaRPr sz="240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41</a:t>
            </a:fld>
            <a:endParaRPr lang="en-US" sz="1350">
              <a:solidFill>
                <a:prstClr val="black">
                  <a:tint val="75000"/>
                </a:prstClr>
              </a:solidFill>
            </a:endParaRPr>
          </a:p>
        </p:txBody>
      </p:sp>
    </p:spTree>
    <p:extLst>
      <p:ext uri="{BB962C8B-B14F-4D97-AF65-F5344CB8AC3E}">
        <p14:creationId xmlns:p14="http://schemas.microsoft.com/office/powerpoint/2010/main" val="1025520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2122" y="980085"/>
            <a:ext cx="4889277" cy="467716"/>
          </a:xfrm>
          <a:prstGeom prst="rect">
            <a:avLst/>
          </a:prstGeom>
        </p:spPr>
        <p:txBody>
          <a:bodyPr vert="horz" wrap="square" lIns="0" tIns="9049" rIns="0" bIns="0" rtlCol="0">
            <a:spAutoFit/>
          </a:bodyPr>
          <a:lstStyle/>
          <a:p>
            <a:pPr marL="9525">
              <a:spcBef>
                <a:spcPts val="71"/>
              </a:spcBef>
            </a:pPr>
            <a:r>
              <a:rPr sz="3000" spc="-4" dirty="0"/>
              <a:t>Opportunity</a:t>
            </a:r>
            <a:r>
              <a:rPr sz="3000" spc="-19" dirty="0"/>
              <a:t> Evaluation</a:t>
            </a:r>
            <a:endParaRPr sz="3000" dirty="0"/>
          </a:p>
        </p:txBody>
      </p:sp>
      <p:sp>
        <p:nvSpPr>
          <p:cNvPr id="3" name="object 3"/>
          <p:cNvSpPr txBox="1"/>
          <p:nvPr/>
        </p:nvSpPr>
        <p:spPr>
          <a:xfrm>
            <a:off x="230505" y="1603036"/>
            <a:ext cx="8545830" cy="3345627"/>
          </a:xfrm>
          <a:prstGeom prst="rect">
            <a:avLst/>
          </a:prstGeom>
        </p:spPr>
        <p:txBody>
          <a:bodyPr vert="horz" wrap="square" lIns="0" tIns="82391" rIns="0" bIns="0" rtlCol="0">
            <a:spAutoFit/>
          </a:bodyPr>
          <a:lstStyle/>
          <a:p>
            <a:pPr marL="266700" indent="-257175" defTabSz="685800">
              <a:spcBef>
                <a:spcPts val="649"/>
              </a:spcBef>
              <a:buFont typeface="Arial"/>
              <a:buChar char="•"/>
              <a:tabLst>
                <a:tab pos="266224" algn="l"/>
                <a:tab pos="266700" algn="l"/>
              </a:tabLst>
            </a:pPr>
            <a:r>
              <a:rPr sz="2400" b="1" spc="-105" dirty="0">
                <a:solidFill>
                  <a:prstClr val="black"/>
                </a:solidFill>
                <a:latin typeface="Arial"/>
                <a:cs typeface="Arial"/>
              </a:rPr>
              <a:t>Conduct </a:t>
            </a:r>
            <a:r>
              <a:rPr sz="2400" b="1" spc="-86" dirty="0">
                <a:solidFill>
                  <a:prstClr val="black"/>
                </a:solidFill>
                <a:latin typeface="Arial"/>
                <a:cs typeface="Arial"/>
              </a:rPr>
              <a:t>Feasibility </a:t>
            </a:r>
            <a:r>
              <a:rPr sz="2400" b="1" spc="-105" dirty="0">
                <a:solidFill>
                  <a:prstClr val="black"/>
                </a:solidFill>
                <a:latin typeface="Arial"/>
                <a:cs typeface="Arial"/>
              </a:rPr>
              <a:t>Analysis </a:t>
            </a:r>
            <a:r>
              <a:rPr sz="2400" b="1" spc="-127" dirty="0">
                <a:solidFill>
                  <a:prstClr val="black"/>
                </a:solidFill>
                <a:latin typeface="Arial"/>
                <a:cs typeface="Arial"/>
              </a:rPr>
              <a:t>to </a:t>
            </a:r>
            <a:r>
              <a:rPr sz="2400" b="1" spc="-94" dirty="0">
                <a:solidFill>
                  <a:prstClr val="black"/>
                </a:solidFill>
                <a:latin typeface="Arial"/>
                <a:cs typeface="Arial"/>
              </a:rPr>
              <a:t>whether </a:t>
            </a:r>
            <a:r>
              <a:rPr sz="2400" b="1" spc="-116" dirty="0">
                <a:solidFill>
                  <a:prstClr val="black"/>
                </a:solidFill>
                <a:latin typeface="Arial"/>
                <a:cs typeface="Arial"/>
              </a:rPr>
              <a:t>the </a:t>
            </a:r>
            <a:r>
              <a:rPr sz="2400" b="1" spc="-38" dirty="0">
                <a:solidFill>
                  <a:prstClr val="black"/>
                </a:solidFill>
                <a:latin typeface="Arial"/>
                <a:cs typeface="Arial"/>
              </a:rPr>
              <a:t>idea </a:t>
            </a:r>
            <a:r>
              <a:rPr sz="2400" b="1" spc="-120" dirty="0">
                <a:solidFill>
                  <a:prstClr val="black"/>
                </a:solidFill>
                <a:latin typeface="Arial"/>
                <a:cs typeface="Arial"/>
              </a:rPr>
              <a:t>is</a:t>
            </a:r>
            <a:r>
              <a:rPr sz="2400" b="1" spc="116" dirty="0">
                <a:solidFill>
                  <a:prstClr val="black"/>
                </a:solidFill>
                <a:latin typeface="Arial"/>
                <a:cs typeface="Arial"/>
              </a:rPr>
              <a:t> </a:t>
            </a:r>
            <a:r>
              <a:rPr sz="2400" b="1" spc="-98" dirty="0">
                <a:solidFill>
                  <a:prstClr val="black"/>
                </a:solidFill>
                <a:latin typeface="Arial"/>
                <a:cs typeface="Arial"/>
              </a:rPr>
              <a:t>practical</a:t>
            </a:r>
            <a:endParaRPr sz="2400" dirty="0">
              <a:solidFill>
                <a:prstClr val="black"/>
              </a:solidFill>
              <a:latin typeface="Arial"/>
              <a:cs typeface="Arial"/>
            </a:endParaRPr>
          </a:p>
          <a:p>
            <a:pPr marL="266700" marR="693420" indent="-257175" defTabSz="685800">
              <a:spcBef>
                <a:spcPts val="574"/>
              </a:spcBef>
              <a:buFont typeface="Arial"/>
              <a:buChar char="•"/>
              <a:tabLst>
                <a:tab pos="266224" algn="l"/>
                <a:tab pos="266700" algn="l"/>
              </a:tabLst>
            </a:pPr>
            <a:r>
              <a:rPr sz="2400" b="1" spc="-83" dirty="0">
                <a:solidFill>
                  <a:prstClr val="black"/>
                </a:solidFill>
                <a:latin typeface="Arial"/>
                <a:cs typeface="Arial"/>
              </a:rPr>
              <a:t>Consider, </a:t>
            </a:r>
            <a:r>
              <a:rPr sz="2400" b="1" spc="-113" dirty="0">
                <a:solidFill>
                  <a:prstClr val="black"/>
                </a:solidFill>
                <a:latin typeface="Arial"/>
                <a:cs typeface="Arial"/>
              </a:rPr>
              <a:t>consumer </a:t>
            </a:r>
            <a:r>
              <a:rPr sz="2400" b="1" spc="-83" dirty="0">
                <a:solidFill>
                  <a:prstClr val="black"/>
                </a:solidFill>
                <a:latin typeface="Arial"/>
                <a:cs typeface="Arial"/>
              </a:rPr>
              <a:t>demands, </a:t>
            </a:r>
            <a:r>
              <a:rPr sz="2400" b="1" spc="-116" dirty="0">
                <a:solidFill>
                  <a:prstClr val="black"/>
                </a:solidFill>
                <a:latin typeface="Arial"/>
                <a:cs typeface="Arial"/>
              </a:rPr>
              <a:t>structure </a:t>
            </a:r>
            <a:r>
              <a:rPr sz="2400" b="1" spc="-131" dirty="0">
                <a:solidFill>
                  <a:prstClr val="black"/>
                </a:solidFill>
                <a:latin typeface="Arial"/>
                <a:cs typeface="Arial"/>
              </a:rPr>
              <a:t>of </a:t>
            </a:r>
            <a:r>
              <a:rPr sz="2400" b="1" spc="-116" dirty="0">
                <a:solidFill>
                  <a:prstClr val="black"/>
                </a:solidFill>
                <a:latin typeface="Arial"/>
                <a:cs typeface="Arial"/>
              </a:rPr>
              <a:t>the </a:t>
            </a:r>
            <a:r>
              <a:rPr sz="2400" b="1" spc="-101" dirty="0">
                <a:solidFill>
                  <a:prstClr val="black"/>
                </a:solidFill>
                <a:latin typeface="Arial"/>
                <a:cs typeface="Arial"/>
              </a:rPr>
              <a:t>industry,  </a:t>
            </a:r>
            <a:r>
              <a:rPr sz="2400" b="1" spc="-94" dirty="0">
                <a:solidFill>
                  <a:prstClr val="black"/>
                </a:solidFill>
                <a:latin typeface="Arial"/>
                <a:cs typeface="Arial"/>
              </a:rPr>
              <a:t>entrepreneur’s</a:t>
            </a:r>
            <a:r>
              <a:rPr sz="2400" b="1" spc="-86" dirty="0">
                <a:solidFill>
                  <a:prstClr val="black"/>
                </a:solidFill>
                <a:latin typeface="Arial"/>
                <a:cs typeface="Arial"/>
              </a:rPr>
              <a:t> </a:t>
            </a:r>
            <a:r>
              <a:rPr sz="2400" b="1" spc="-94" dirty="0">
                <a:solidFill>
                  <a:prstClr val="black"/>
                </a:solidFill>
                <a:latin typeface="Arial"/>
                <a:cs typeface="Arial"/>
              </a:rPr>
              <a:t>capabilities</a:t>
            </a:r>
            <a:endParaRPr sz="2400" dirty="0">
              <a:solidFill>
                <a:prstClr val="black"/>
              </a:solidFill>
              <a:latin typeface="Arial"/>
              <a:cs typeface="Arial"/>
            </a:endParaRPr>
          </a:p>
          <a:p>
            <a:pPr marL="266700" marR="40958" indent="-257175" defTabSz="685800">
              <a:spcBef>
                <a:spcPts val="578"/>
              </a:spcBef>
              <a:buFont typeface="Arial"/>
              <a:buChar char="•"/>
              <a:tabLst>
                <a:tab pos="266224" algn="l"/>
                <a:tab pos="266700" algn="l"/>
              </a:tabLst>
            </a:pPr>
            <a:r>
              <a:rPr sz="2400" b="1" spc="-83" dirty="0">
                <a:solidFill>
                  <a:prstClr val="black"/>
                </a:solidFill>
                <a:latin typeface="Arial"/>
                <a:cs typeface="Arial"/>
              </a:rPr>
              <a:t>Investigate </a:t>
            </a:r>
            <a:r>
              <a:rPr sz="2400" b="1" spc="-86" dirty="0">
                <a:solidFill>
                  <a:prstClr val="black"/>
                </a:solidFill>
                <a:latin typeface="Arial"/>
                <a:cs typeface="Arial"/>
              </a:rPr>
              <a:t>entrepreneurial </a:t>
            </a:r>
            <a:r>
              <a:rPr sz="2400" b="1" spc="-124" dirty="0">
                <a:solidFill>
                  <a:prstClr val="black"/>
                </a:solidFill>
                <a:latin typeface="Arial"/>
                <a:cs typeface="Arial"/>
              </a:rPr>
              <a:t>risk </a:t>
            </a:r>
            <a:r>
              <a:rPr sz="2400" b="1" spc="-633" dirty="0">
                <a:solidFill>
                  <a:prstClr val="black"/>
                </a:solidFill>
                <a:latin typeface="Arial"/>
                <a:cs typeface="Arial"/>
              </a:rPr>
              <a:t>– </a:t>
            </a:r>
            <a:r>
              <a:rPr sz="2400" b="1" spc="-113" dirty="0">
                <a:solidFill>
                  <a:prstClr val="black"/>
                </a:solidFill>
                <a:latin typeface="Arial"/>
                <a:cs typeface="Arial"/>
              </a:rPr>
              <a:t>likelihood </a:t>
            </a:r>
            <a:r>
              <a:rPr sz="2400" b="1" spc="-79" dirty="0">
                <a:solidFill>
                  <a:prstClr val="black"/>
                </a:solidFill>
                <a:latin typeface="Arial"/>
                <a:cs typeface="Arial"/>
              </a:rPr>
              <a:t>and </a:t>
            </a:r>
            <a:r>
              <a:rPr sz="2400" b="1" spc="-101" dirty="0">
                <a:solidFill>
                  <a:prstClr val="black"/>
                </a:solidFill>
                <a:latin typeface="Arial"/>
                <a:cs typeface="Arial"/>
              </a:rPr>
              <a:t>magnitude </a:t>
            </a:r>
            <a:r>
              <a:rPr sz="2400" b="1" spc="-131" dirty="0">
                <a:solidFill>
                  <a:prstClr val="black"/>
                </a:solidFill>
                <a:latin typeface="Arial"/>
                <a:cs typeface="Arial"/>
              </a:rPr>
              <a:t>of  </a:t>
            </a:r>
            <a:r>
              <a:rPr sz="2400" b="1" spc="-127" dirty="0">
                <a:solidFill>
                  <a:prstClr val="black"/>
                </a:solidFill>
                <a:latin typeface="Arial"/>
                <a:cs typeface="Arial"/>
              </a:rPr>
              <a:t>opportunity’s </a:t>
            </a:r>
            <a:r>
              <a:rPr sz="2400" b="1" spc="-98" dirty="0">
                <a:solidFill>
                  <a:prstClr val="black"/>
                </a:solidFill>
                <a:latin typeface="Arial"/>
                <a:cs typeface="Arial"/>
              </a:rPr>
              <a:t>Downside</a:t>
            </a:r>
            <a:r>
              <a:rPr sz="2400" b="1" spc="-45" dirty="0">
                <a:solidFill>
                  <a:prstClr val="black"/>
                </a:solidFill>
                <a:latin typeface="Arial"/>
                <a:cs typeface="Arial"/>
              </a:rPr>
              <a:t> </a:t>
            </a:r>
            <a:r>
              <a:rPr sz="2400" b="1" spc="-131" dirty="0">
                <a:solidFill>
                  <a:prstClr val="black"/>
                </a:solidFill>
                <a:latin typeface="Arial"/>
                <a:cs typeface="Arial"/>
              </a:rPr>
              <a:t>Loss</a:t>
            </a:r>
            <a:endParaRPr sz="2400" dirty="0">
              <a:solidFill>
                <a:prstClr val="black"/>
              </a:solidFill>
              <a:latin typeface="Arial"/>
              <a:cs typeface="Arial"/>
            </a:endParaRPr>
          </a:p>
          <a:p>
            <a:pPr marL="266700" marR="641508" indent="-257175" defTabSz="685800">
              <a:spcBef>
                <a:spcPts val="578"/>
              </a:spcBef>
              <a:buFont typeface="Arial"/>
              <a:buChar char="•"/>
              <a:tabLst>
                <a:tab pos="266224" algn="l"/>
                <a:tab pos="266700" algn="l"/>
              </a:tabLst>
            </a:pPr>
            <a:r>
              <a:rPr sz="2400" b="1" spc="-98" dirty="0">
                <a:solidFill>
                  <a:prstClr val="black"/>
                </a:solidFill>
                <a:latin typeface="Arial"/>
                <a:cs typeface="Arial"/>
              </a:rPr>
              <a:t>Downside-Loss </a:t>
            </a:r>
            <a:r>
              <a:rPr sz="2400" b="1" spc="-86" dirty="0">
                <a:solidFill>
                  <a:prstClr val="black"/>
                </a:solidFill>
                <a:latin typeface="Arial"/>
                <a:cs typeface="Arial"/>
              </a:rPr>
              <a:t>refers </a:t>
            </a:r>
            <a:r>
              <a:rPr sz="2400" b="1" spc="-127" dirty="0">
                <a:solidFill>
                  <a:prstClr val="black"/>
                </a:solidFill>
                <a:latin typeface="Arial"/>
                <a:cs typeface="Arial"/>
              </a:rPr>
              <a:t>to </a:t>
            </a:r>
            <a:r>
              <a:rPr sz="2400" b="1" spc="-105" dirty="0">
                <a:solidFill>
                  <a:prstClr val="black"/>
                </a:solidFill>
                <a:latin typeface="Arial"/>
                <a:cs typeface="Arial"/>
              </a:rPr>
              <a:t>the </a:t>
            </a:r>
            <a:r>
              <a:rPr sz="2400" b="1" spc="-101" dirty="0">
                <a:solidFill>
                  <a:prstClr val="black"/>
                </a:solidFill>
                <a:latin typeface="Arial"/>
                <a:cs typeface="Arial"/>
              </a:rPr>
              <a:t>resources </a:t>
            </a:r>
            <a:r>
              <a:rPr sz="2400" b="1" spc="-109" dirty="0">
                <a:solidFill>
                  <a:prstClr val="black"/>
                </a:solidFill>
                <a:latin typeface="Arial"/>
                <a:cs typeface="Arial"/>
              </a:rPr>
              <a:t>the </a:t>
            </a:r>
            <a:r>
              <a:rPr sz="2400" b="1" spc="-83" dirty="0">
                <a:solidFill>
                  <a:prstClr val="black"/>
                </a:solidFill>
                <a:latin typeface="Arial"/>
                <a:cs typeface="Arial"/>
              </a:rPr>
              <a:t>entrepreneur  </a:t>
            </a:r>
            <a:r>
              <a:rPr sz="2400" b="1" spc="-124" dirty="0">
                <a:solidFill>
                  <a:prstClr val="black"/>
                </a:solidFill>
                <a:latin typeface="Arial"/>
                <a:cs typeface="Arial"/>
              </a:rPr>
              <a:t>could </a:t>
            </a:r>
            <a:r>
              <a:rPr sz="2400" b="1" spc="-98" dirty="0">
                <a:solidFill>
                  <a:prstClr val="black"/>
                </a:solidFill>
                <a:latin typeface="Arial"/>
                <a:cs typeface="Arial"/>
              </a:rPr>
              <a:t>lose </a:t>
            </a:r>
            <a:r>
              <a:rPr sz="2400" b="1" spc="-101" dirty="0">
                <a:solidFill>
                  <a:prstClr val="black"/>
                </a:solidFill>
                <a:latin typeface="Arial"/>
                <a:cs typeface="Arial"/>
              </a:rPr>
              <a:t>if </a:t>
            </a:r>
            <a:r>
              <a:rPr sz="2400" b="1" spc="-116" dirty="0">
                <a:solidFill>
                  <a:prstClr val="black"/>
                </a:solidFill>
                <a:latin typeface="Arial"/>
                <a:cs typeface="Arial"/>
              </a:rPr>
              <a:t>the opportunity </a:t>
            </a:r>
            <a:r>
              <a:rPr sz="2400" b="1" spc="-98" dirty="0">
                <a:solidFill>
                  <a:prstClr val="black"/>
                </a:solidFill>
                <a:latin typeface="Arial"/>
                <a:cs typeface="Arial"/>
              </a:rPr>
              <a:t>does </a:t>
            </a:r>
            <a:r>
              <a:rPr sz="2400" b="1" spc="-116" dirty="0">
                <a:solidFill>
                  <a:prstClr val="black"/>
                </a:solidFill>
                <a:latin typeface="Arial"/>
                <a:cs typeface="Arial"/>
              </a:rPr>
              <a:t>not</a:t>
            </a:r>
            <a:r>
              <a:rPr sz="2400" b="1" spc="199" dirty="0">
                <a:solidFill>
                  <a:prstClr val="black"/>
                </a:solidFill>
                <a:latin typeface="Arial"/>
                <a:cs typeface="Arial"/>
              </a:rPr>
              <a:t> </a:t>
            </a:r>
            <a:r>
              <a:rPr sz="2400" b="1" spc="-98" dirty="0">
                <a:solidFill>
                  <a:prstClr val="black"/>
                </a:solidFill>
                <a:latin typeface="Arial"/>
                <a:cs typeface="Arial"/>
              </a:rPr>
              <a:t>succeed</a:t>
            </a:r>
            <a:endParaRPr sz="2400" dirty="0">
              <a:solidFill>
                <a:prstClr val="black"/>
              </a:solidFill>
              <a:latin typeface="Arial"/>
              <a:cs typeface="Arial"/>
            </a:endParaRPr>
          </a:p>
          <a:p>
            <a:pPr marL="266700" indent="-257175" defTabSz="685800">
              <a:spcBef>
                <a:spcPts val="578"/>
              </a:spcBef>
              <a:buFont typeface="Arial"/>
              <a:buChar char="•"/>
              <a:tabLst>
                <a:tab pos="266224" algn="l"/>
                <a:tab pos="266700" algn="l"/>
              </a:tabLst>
            </a:pPr>
            <a:r>
              <a:rPr sz="2400" b="1" spc="-60" dirty="0">
                <a:solidFill>
                  <a:prstClr val="black"/>
                </a:solidFill>
                <a:latin typeface="Arial"/>
                <a:cs typeface="Arial"/>
              </a:rPr>
              <a:t>Be </a:t>
            </a:r>
            <a:r>
              <a:rPr sz="2400" b="1" spc="-90" dirty="0">
                <a:solidFill>
                  <a:prstClr val="black"/>
                </a:solidFill>
                <a:latin typeface="Arial"/>
                <a:cs typeface="Arial"/>
              </a:rPr>
              <a:t>careful </a:t>
            </a:r>
            <a:r>
              <a:rPr sz="2400" b="1" spc="-131" dirty="0">
                <a:solidFill>
                  <a:prstClr val="black"/>
                </a:solidFill>
                <a:latin typeface="Arial"/>
                <a:cs typeface="Arial"/>
              </a:rPr>
              <a:t>of </a:t>
            </a:r>
            <a:r>
              <a:rPr sz="2400" b="1" spc="-165" dirty="0">
                <a:solidFill>
                  <a:prstClr val="black"/>
                </a:solidFill>
                <a:latin typeface="Arial"/>
                <a:cs typeface="Arial"/>
              </a:rPr>
              <a:t>“Law </a:t>
            </a:r>
            <a:r>
              <a:rPr sz="2400" b="1" spc="-131" dirty="0">
                <a:solidFill>
                  <a:prstClr val="black"/>
                </a:solidFill>
                <a:latin typeface="Arial"/>
                <a:cs typeface="Arial"/>
              </a:rPr>
              <a:t>of </a:t>
            </a:r>
            <a:r>
              <a:rPr sz="2400" b="1" spc="-98" dirty="0">
                <a:solidFill>
                  <a:prstClr val="black"/>
                </a:solidFill>
                <a:latin typeface="Arial"/>
                <a:cs typeface="Arial"/>
              </a:rPr>
              <a:t>small </a:t>
            </a:r>
            <a:r>
              <a:rPr sz="2400" b="1" spc="-139" dirty="0">
                <a:solidFill>
                  <a:prstClr val="black"/>
                </a:solidFill>
                <a:latin typeface="Arial"/>
                <a:cs typeface="Arial"/>
              </a:rPr>
              <a:t>numbers” </a:t>
            </a:r>
            <a:r>
              <a:rPr sz="2400" b="1" spc="-127" dirty="0">
                <a:solidFill>
                  <a:prstClr val="black"/>
                </a:solidFill>
                <a:latin typeface="Arial"/>
                <a:cs typeface="Arial"/>
              </a:rPr>
              <a:t>and </a:t>
            </a:r>
            <a:r>
              <a:rPr sz="2400" b="1" spc="-120" dirty="0">
                <a:solidFill>
                  <a:prstClr val="black"/>
                </a:solidFill>
                <a:latin typeface="Arial"/>
                <a:cs typeface="Arial"/>
              </a:rPr>
              <a:t>“Illusion </a:t>
            </a:r>
            <a:r>
              <a:rPr sz="2400" b="1" spc="-131" dirty="0">
                <a:solidFill>
                  <a:prstClr val="black"/>
                </a:solidFill>
                <a:latin typeface="Arial"/>
                <a:cs typeface="Arial"/>
              </a:rPr>
              <a:t>of</a:t>
            </a:r>
            <a:r>
              <a:rPr sz="2400" b="1" spc="398" dirty="0">
                <a:solidFill>
                  <a:prstClr val="black"/>
                </a:solidFill>
                <a:latin typeface="Arial"/>
                <a:cs typeface="Arial"/>
              </a:rPr>
              <a:t> </a:t>
            </a:r>
            <a:r>
              <a:rPr sz="2400" b="1" spc="-131" dirty="0">
                <a:solidFill>
                  <a:prstClr val="black"/>
                </a:solidFill>
                <a:latin typeface="Arial"/>
                <a:cs typeface="Arial"/>
              </a:rPr>
              <a:t>Control” </a:t>
            </a:r>
            <a:endParaRPr sz="2400" dirty="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42</a:t>
            </a:fld>
            <a:endParaRPr lang="en-US" sz="1350">
              <a:solidFill>
                <a:prstClr val="black">
                  <a:tint val="75000"/>
                </a:prstClr>
              </a:solidFill>
            </a:endParaRPr>
          </a:p>
        </p:txBody>
      </p:sp>
    </p:spTree>
    <p:extLst>
      <p:ext uri="{BB962C8B-B14F-4D97-AF65-F5344CB8AC3E}">
        <p14:creationId xmlns:p14="http://schemas.microsoft.com/office/powerpoint/2010/main" val="2712670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9507" y="4225672"/>
            <a:ext cx="3219926" cy="876776"/>
            <a:chOff x="826008" y="4491228"/>
            <a:chExt cx="4293235" cy="1169035"/>
          </a:xfrm>
        </p:grpSpPr>
        <p:sp>
          <p:nvSpPr>
            <p:cNvPr id="3" name="object 3"/>
            <p:cNvSpPr/>
            <p:nvPr/>
          </p:nvSpPr>
          <p:spPr>
            <a:xfrm>
              <a:off x="838962" y="4504182"/>
              <a:ext cx="4267200" cy="1143000"/>
            </a:xfrm>
            <a:custGeom>
              <a:avLst/>
              <a:gdLst/>
              <a:ahLst/>
              <a:cxnLst/>
              <a:rect l="l" t="t" r="r" b="b"/>
              <a:pathLst>
                <a:path w="4267200" h="1143000">
                  <a:moveTo>
                    <a:pt x="4076700" y="0"/>
                  </a:moveTo>
                  <a:lnTo>
                    <a:pt x="190500" y="0"/>
                  </a:lnTo>
                  <a:lnTo>
                    <a:pt x="146821" y="5034"/>
                  </a:lnTo>
                  <a:lnTo>
                    <a:pt x="106724" y="19372"/>
                  </a:lnTo>
                  <a:lnTo>
                    <a:pt x="71353" y="41867"/>
                  </a:lnTo>
                  <a:lnTo>
                    <a:pt x="41851" y="71374"/>
                  </a:lnTo>
                  <a:lnTo>
                    <a:pt x="19363" y="106746"/>
                  </a:lnTo>
                  <a:lnTo>
                    <a:pt x="5031" y="146837"/>
                  </a:lnTo>
                  <a:lnTo>
                    <a:pt x="0" y="190500"/>
                  </a:lnTo>
                  <a:lnTo>
                    <a:pt x="0" y="952500"/>
                  </a:lnTo>
                  <a:lnTo>
                    <a:pt x="5031" y="996162"/>
                  </a:lnTo>
                  <a:lnTo>
                    <a:pt x="19363" y="1036253"/>
                  </a:lnTo>
                  <a:lnTo>
                    <a:pt x="41851" y="1071625"/>
                  </a:lnTo>
                  <a:lnTo>
                    <a:pt x="71353" y="1101132"/>
                  </a:lnTo>
                  <a:lnTo>
                    <a:pt x="106724" y="1123627"/>
                  </a:lnTo>
                  <a:lnTo>
                    <a:pt x="146821" y="1137965"/>
                  </a:lnTo>
                  <a:lnTo>
                    <a:pt x="190500" y="1143000"/>
                  </a:lnTo>
                  <a:lnTo>
                    <a:pt x="4076700" y="1143000"/>
                  </a:lnTo>
                  <a:lnTo>
                    <a:pt x="4120362" y="1137965"/>
                  </a:lnTo>
                  <a:lnTo>
                    <a:pt x="4160453" y="1123627"/>
                  </a:lnTo>
                  <a:lnTo>
                    <a:pt x="4195825" y="1101132"/>
                  </a:lnTo>
                  <a:lnTo>
                    <a:pt x="4225332" y="1071625"/>
                  </a:lnTo>
                  <a:lnTo>
                    <a:pt x="4247827" y="1036253"/>
                  </a:lnTo>
                  <a:lnTo>
                    <a:pt x="4262165" y="996162"/>
                  </a:lnTo>
                  <a:lnTo>
                    <a:pt x="4267200" y="952500"/>
                  </a:lnTo>
                  <a:lnTo>
                    <a:pt x="4267200" y="190500"/>
                  </a:lnTo>
                  <a:lnTo>
                    <a:pt x="4262165" y="146837"/>
                  </a:lnTo>
                  <a:lnTo>
                    <a:pt x="4247827" y="106746"/>
                  </a:lnTo>
                  <a:lnTo>
                    <a:pt x="4225332" y="71374"/>
                  </a:lnTo>
                  <a:lnTo>
                    <a:pt x="4195825" y="41867"/>
                  </a:lnTo>
                  <a:lnTo>
                    <a:pt x="4160453" y="19372"/>
                  </a:lnTo>
                  <a:lnTo>
                    <a:pt x="4120362" y="5034"/>
                  </a:lnTo>
                  <a:lnTo>
                    <a:pt x="4076700" y="0"/>
                  </a:lnTo>
                  <a:close/>
                </a:path>
              </a:pathLst>
            </a:custGeom>
            <a:solidFill>
              <a:srgbClr val="CCFFCC"/>
            </a:solidFill>
          </p:spPr>
          <p:txBody>
            <a:bodyPr wrap="square" lIns="0" tIns="0" rIns="0" bIns="0" rtlCol="0"/>
            <a:lstStyle/>
            <a:p>
              <a:pPr defTabSz="685800"/>
              <a:endParaRPr sz="1350">
                <a:solidFill>
                  <a:prstClr val="black"/>
                </a:solidFill>
                <a:latin typeface="Calibri"/>
              </a:endParaRPr>
            </a:p>
          </p:txBody>
        </p:sp>
        <p:sp>
          <p:nvSpPr>
            <p:cNvPr id="4" name="object 4"/>
            <p:cNvSpPr/>
            <p:nvPr/>
          </p:nvSpPr>
          <p:spPr>
            <a:xfrm>
              <a:off x="838962" y="4504182"/>
              <a:ext cx="4267200" cy="1143000"/>
            </a:xfrm>
            <a:custGeom>
              <a:avLst/>
              <a:gdLst/>
              <a:ahLst/>
              <a:cxnLst/>
              <a:rect l="l" t="t" r="r" b="b"/>
              <a:pathLst>
                <a:path w="4267200" h="1143000">
                  <a:moveTo>
                    <a:pt x="0" y="190500"/>
                  </a:moveTo>
                  <a:lnTo>
                    <a:pt x="5031" y="146837"/>
                  </a:lnTo>
                  <a:lnTo>
                    <a:pt x="19363" y="106746"/>
                  </a:lnTo>
                  <a:lnTo>
                    <a:pt x="41851" y="71374"/>
                  </a:lnTo>
                  <a:lnTo>
                    <a:pt x="71353" y="41867"/>
                  </a:lnTo>
                  <a:lnTo>
                    <a:pt x="106724" y="19372"/>
                  </a:lnTo>
                  <a:lnTo>
                    <a:pt x="146821" y="5034"/>
                  </a:lnTo>
                  <a:lnTo>
                    <a:pt x="190500" y="0"/>
                  </a:lnTo>
                  <a:lnTo>
                    <a:pt x="4076700" y="0"/>
                  </a:lnTo>
                  <a:lnTo>
                    <a:pt x="4120362" y="5034"/>
                  </a:lnTo>
                  <a:lnTo>
                    <a:pt x="4160453" y="19372"/>
                  </a:lnTo>
                  <a:lnTo>
                    <a:pt x="4195825" y="41867"/>
                  </a:lnTo>
                  <a:lnTo>
                    <a:pt x="4225332" y="71374"/>
                  </a:lnTo>
                  <a:lnTo>
                    <a:pt x="4247827" y="106746"/>
                  </a:lnTo>
                  <a:lnTo>
                    <a:pt x="4262165" y="146837"/>
                  </a:lnTo>
                  <a:lnTo>
                    <a:pt x="4267200" y="190500"/>
                  </a:lnTo>
                  <a:lnTo>
                    <a:pt x="4267200" y="952500"/>
                  </a:lnTo>
                  <a:lnTo>
                    <a:pt x="4262165" y="996162"/>
                  </a:lnTo>
                  <a:lnTo>
                    <a:pt x="4247827" y="1036253"/>
                  </a:lnTo>
                  <a:lnTo>
                    <a:pt x="4225332" y="1071625"/>
                  </a:lnTo>
                  <a:lnTo>
                    <a:pt x="4195825" y="1101132"/>
                  </a:lnTo>
                  <a:lnTo>
                    <a:pt x="4160453" y="1123627"/>
                  </a:lnTo>
                  <a:lnTo>
                    <a:pt x="4120362" y="1137965"/>
                  </a:lnTo>
                  <a:lnTo>
                    <a:pt x="4076700" y="1143000"/>
                  </a:lnTo>
                  <a:lnTo>
                    <a:pt x="190500" y="1143000"/>
                  </a:lnTo>
                  <a:lnTo>
                    <a:pt x="146821" y="1137965"/>
                  </a:lnTo>
                  <a:lnTo>
                    <a:pt x="106724" y="1123627"/>
                  </a:lnTo>
                  <a:lnTo>
                    <a:pt x="71353" y="1101132"/>
                  </a:lnTo>
                  <a:lnTo>
                    <a:pt x="41851" y="1071625"/>
                  </a:lnTo>
                  <a:lnTo>
                    <a:pt x="19363" y="1036253"/>
                  </a:lnTo>
                  <a:lnTo>
                    <a:pt x="5031" y="996162"/>
                  </a:lnTo>
                  <a:lnTo>
                    <a:pt x="0" y="952500"/>
                  </a:lnTo>
                  <a:lnTo>
                    <a:pt x="0" y="190500"/>
                  </a:lnTo>
                  <a:close/>
                </a:path>
              </a:pathLst>
            </a:custGeom>
            <a:ln w="25908">
              <a:solidFill>
                <a:srgbClr val="000000"/>
              </a:solidFill>
            </a:ln>
          </p:spPr>
          <p:txBody>
            <a:bodyPr wrap="square" lIns="0" tIns="0" rIns="0" bIns="0" rtlCol="0"/>
            <a:lstStyle/>
            <a:p>
              <a:pPr defTabSz="685800"/>
              <a:endParaRPr sz="1350">
                <a:solidFill>
                  <a:prstClr val="black"/>
                </a:solidFill>
                <a:latin typeface="Calibri"/>
              </a:endParaRPr>
            </a:p>
          </p:txBody>
        </p:sp>
      </p:grpSp>
      <p:grpSp>
        <p:nvGrpSpPr>
          <p:cNvPr id="5" name="object 5"/>
          <p:cNvGrpSpPr/>
          <p:nvPr/>
        </p:nvGrpSpPr>
        <p:grpSpPr>
          <a:xfrm>
            <a:off x="619459" y="2105359"/>
            <a:ext cx="3219926" cy="1962626"/>
            <a:chOff x="825944" y="1664144"/>
            <a:chExt cx="4293235" cy="2616835"/>
          </a:xfrm>
        </p:grpSpPr>
        <p:sp>
          <p:nvSpPr>
            <p:cNvPr id="6" name="object 6"/>
            <p:cNvSpPr/>
            <p:nvPr/>
          </p:nvSpPr>
          <p:spPr>
            <a:xfrm>
              <a:off x="838962" y="3124962"/>
              <a:ext cx="4267200" cy="1143000"/>
            </a:xfrm>
            <a:custGeom>
              <a:avLst/>
              <a:gdLst/>
              <a:ahLst/>
              <a:cxnLst/>
              <a:rect l="l" t="t" r="r" b="b"/>
              <a:pathLst>
                <a:path w="4267200" h="1143000">
                  <a:moveTo>
                    <a:pt x="4076700" y="0"/>
                  </a:moveTo>
                  <a:lnTo>
                    <a:pt x="190500" y="0"/>
                  </a:lnTo>
                  <a:lnTo>
                    <a:pt x="146821" y="5034"/>
                  </a:lnTo>
                  <a:lnTo>
                    <a:pt x="106724" y="19372"/>
                  </a:lnTo>
                  <a:lnTo>
                    <a:pt x="71353" y="41867"/>
                  </a:lnTo>
                  <a:lnTo>
                    <a:pt x="41851" y="71374"/>
                  </a:lnTo>
                  <a:lnTo>
                    <a:pt x="19363" y="106746"/>
                  </a:lnTo>
                  <a:lnTo>
                    <a:pt x="5031" y="146837"/>
                  </a:lnTo>
                  <a:lnTo>
                    <a:pt x="0" y="190500"/>
                  </a:lnTo>
                  <a:lnTo>
                    <a:pt x="0" y="952500"/>
                  </a:lnTo>
                  <a:lnTo>
                    <a:pt x="5031" y="996162"/>
                  </a:lnTo>
                  <a:lnTo>
                    <a:pt x="19363" y="1036253"/>
                  </a:lnTo>
                  <a:lnTo>
                    <a:pt x="41851" y="1071625"/>
                  </a:lnTo>
                  <a:lnTo>
                    <a:pt x="71353" y="1101132"/>
                  </a:lnTo>
                  <a:lnTo>
                    <a:pt x="106724" y="1123627"/>
                  </a:lnTo>
                  <a:lnTo>
                    <a:pt x="146821" y="1137965"/>
                  </a:lnTo>
                  <a:lnTo>
                    <a:pt x="190500" y="1143000"/>
                  </a:lnTo>
                  <a:lnTo>
                    <a:pt x="4076700" y="1143000"/>
                  </a:lnTo>
                  <a:lnTo>
                    <a:pt x="4120362" y="1137965"/>
                  </a:lnTo>
                  <a:lnTo>
                    <a:pt x="4160453" y="1123627"/>
                  </a:lnTo>
                  <a:lnTo>
                    <a:pt x="4195825" y="1101132"/>
                  </a:lnTo>
                  <a:lnTo>
                    <a:pt x="4225332" y="1071625"/>
                  </a:lnTo>
                  <a:lnTo>
                    <a:pt x="4247827" y="1036253"/>
                  </a:lnTo>
                  <a:lnTo>
                    <a:pt x="4262165" y="996162"/>
                  </a:lnTo>
                  <a:lnTo>
                    <a:pt x="4267200" y="952500"/>
                  </a:lnTo>
                  <a:lnTo>
                    <a:pt x="4267200" y="190500"/>
                  </a:lnTo>
                  <a:lnTo>
                    <a:pt x="4262165" y="146837"/>
                  </a:lnTo>
                  <a:lnTo>
                    <a:pt x="4247827" y="106746"/>
                  </a:lnTo>
                  <a:lnTo>
                    <a:pt x="4225332" y="71374"/>
                  </a:lnTo>
                  <a:lnTo>
                    <a:pt x="4195825" y="41867"/>
                  </a:lnTo>
                  <a:lnTo>
                    <a:pt x="4160453" y="19372"/>
                  </a:lnTo>
                  <a:lnTo>
                    <a:pt x="4120362" y="5034"/>
                  </a:lnTo>
                  <a:lnTo>
                    <a:pt x="4076700" y="0"/>
                  </a:lnTo>
                  <a:close/>
                </a:path>
              </a:pathLst>
            </a:custGeom>
            <a:solidFill>
              <a:srgbClr val="CCFFCC"/>
            </a:solidFill>
          </p:spPr>
          <p:txBody>
            <a:bodyPr wrap="square" lIns="0" tIns="0" rIns="0" bIns="0" rtlCol="0"/>
            <a:lstStyle/>
            <a:p>
              <a:pPr defTabSz="685800"/>
              <a:endParaRPr sz="1350">
                <a:solidFill>
                  <a:prstClr val="black"/>
                </a:solidFill>
                <a:latin typeface="Calibri"/>
              </a:endParaRPr>
            </a:p>
          </p:txBody>
        </p:sp>
        <p:sp>
          <p:nvSpPr>
            <p:cNvPr id="7" name="object 7"/>
            <p:cNvSpPr/>
            <p:nvPr/>
          </p:nvSpPr>
          <p:spPr>
            <a:xfrm>
              <a:off x="838962" y="3124962"/>
              <a:ext cx="4267200" cy="1143000"/>
            </a:xfrm>
            <a:custGeom>
              <a:avLst/>
              <a:gdLst/>
              <a:ahLst/>
              <a:cxnLst/>
              <a:rect l="l" t="t" r="r" b="b"/>
              <a:pathLst>
                <a:path w="4267200" h="1143000">
                  <a:moveTo>
                    <a:pt x="0" y="190500"/>
                  </a:moveTo>
                  <a:lnTo>
                    <a:pt x="5031" y="146837"/>
                  </a:lnTo>
                  <a:lnTo>
                    <a:pt x="19363" y="106746"/>
                  </a:lnTo>
                  <a:lnTo>
                    <a:pt x="41851" y="71374"/>
                  </a:lnTo>
                  <a:lnTo>
                    <a:pt x="71353" y="41867"/>
                  </a:lnTo>
                  <a:lnTo>
                    <a:pt x="106724" y="19372"/>
                  </a:lnTo>
                  <a:lnTo>
                    <a:pt x="146821" y="5034"/>
                  </a:lnTo>
                  <a:lnTo>
                    <a:pt x="190500" y="0"/>
                  </a:lnTo>
                  <a:lnTo>
                    <a:pt x="4076700" y="0"/>
                  </a:lnTo>
                  <a:lnTo>
                    <a:pt x="4120362" y="5034"/>
                  </a:lnTo>
                  <a:lnTo>
                    <a:pt x="4160453" y="19372"/>
                  </a:lnTo>
                  <a:lnTo>
                    <a:pt x="4195825" y="41867"/>
                  </a:lnTo>
                  <a:lnTo>
                    <a:pt x="4225332" y="71374"/>
                  </a:lnTo>
                  <a:lnTo>
                    <a:pt x="4247827" y="106746"/>
                  </a:lnTo>
                  <a:lnTo>
                    <a:pt x="4262165" y="146837"/>
                  </a:lnTo>
                  <a:lnTo>
                    <a:pt x="4267200" y="190500"/>
                  </a:lnTo>
                  <a:lnTo>
                    <a:pt x="4267200" y="952500"/>
                  </a:lnTo>
                  <a:lnTo>
                    <a:pt x="4262165" y="996162"/>
                  </a:lnTo>
                  <a:lnTo>
                    <a:pt x="4247827" y="1036253"/>
                  </a:lnTo>
                  <a:lnTo>
                    <a:pt x="4225332" y="1071625"/>
                  </a:lnTo>
                  <a:lnTo>
                    <a:pt x="4195825" y="1101132"/>
                  </a:lnTo>
                  <a:lnTo>
                    <a:pt x="4160453" y="1123627"/>
                  </a:lnTo>
                  <a:lnTo>
                    <a:pt x="4120362" y="1137965"/>
                  </a:lnTo>
                  <a:lnTo>
                    <a:pt x="4076700" y="1143000"/>
                  </a:lnTo>
                  <a:lnTo>
                    <a:pt x="190500" y="1143000"/>
                  </a:lnTo>
                  <a:lnTo>
                    <a:pt x="146821" y="1137965"/>
                  </a:lnTo>
                  <a:lnTo>
                    <a:pt x="106724" y="1123627"/>
                  </a:lnTo>
                  <a:lnTo>
                    <a:pt x="71353" y="1101132"/>
                  </a:lnTo>
                  <a:lnTo>
                    <a:pt x="41851" y="1071625"/>
                  </a:lnTo>
                  <a:lnTo>
                    <a:pt x="19363" y="1036253"/>
                  </a:lnTo>
                  <a:lnTo>
                    <a:pt x="5031" y="996162"/>
                  </a:lnTo>
                  <a:lnTo>
                    <a:pt x="0" y="952500"/>
                  </a:lnTo>
                  <a:lnTo>
                    <a:pt x="0" y="190500"/>
                  </a:lnTo>
                  <a:close/>
                </a:path>
              </a:pathLst>
            </a:custGeom>
            <a:ln w="25908">
              <a:solidFill>
                <a:srgbClr val="000000"/>
              </a:solidFill>
            </a:ln>
          </p:spPr>
          <p:txBody>
            <a:bodyPr wrap="square" lIns="0" tIns="0" rIns="0" bIns="0" rtlCol="0"/>
            <a:lstStyle/>
            <a:p>
              <a:pPr defTabSz="685800"/>
              <a:endParaRPr sz="1350">
                <a:solidFill>
                  <a:prstClr val="black"/>
                </a:solidFill>
                <a:latin typeface="Calibri"/>
              </a:endParaRPr>
            </a:p>
          </p:txBody>
        </p:sp>
        <p:sp>
          <p:nvSpPr>
            <p:cNvPr id="8" name="object 8"/>
            <p:cNvSpPr/>
            <p:nvPr/>
          </p:nvSpPr>
          <p:spPr>
            <a:xfrm>
              <a:off x="838962" y="1677162"/>
              <a:ext cx="4267200" cy="1143000"/>
            </a:xfrm>
            <a:custGeom>
              <a:avLst/>
              <a:gdLst/>
              <a:ahLst/>
              <a:cxnLst/>
              <a:rect l="l" t="t" r="r" b="b"/>
              <a:pathLst>
                <a:path w="4267200" h="1143000">
                  <a:moveTo>
                    <a:pt x="4076700" y="0"/>
                  </a:moveTo>
                  <a:lnTo>
                    <a:pt x="190500" y="0"/>
                  </a:lnTo>
                  <a:lnTo>
                    <a:pt x="146821" y="5034"/>
                  </a:lnTo>
                  <a:lnTo>
                    <a:pt x="106724" y="19372"/>
                  </a:lnTo>
                  <a:lnTo>
                    <a:pt x="71353" y="41867"/>
                  </a:lnTo>
                  <a:lnTo>
                    <a:pt x="41851" y="71374"/>
                  </a:lnTo>
                  <a:lnTo>
                    <a:pt x="19363" y="106746"/>
                  </a:lnTo>
                  <a:lnTo>
                    <a:pt x="5031" y="146837"/>
                  </a:lnTo>
                  <a:lnTo>
                    <a:pt x="0" y="190500"/>
                  </a:lnTo>
                  <a:lnTo>
                    <a:pt x="0" y="952500"/>
                  </a:lnTo>
                  <a:lnTo>
                    <a:pt x="5031" y="996162"/>
                  </a:lnTo>
                  <a:lnTo>
                    <a:pt x="19363" y="1036253"/>
                  </a:lnTo>
                  <a:lnTo>
                    <a:pt x="41851" y="1071625"/>
                  </a:lnTo>
                  <a:lnTo>
                    <a:pt x="71353" y="1101132"/>
                  </a:lnTo>
                  <a:lnTo>
                    <a:pt x="106724" y="1123627"/>
                  </a:lnTo>
                  <a:lnTo>
                    <a:pt x="146821" y="1137965"/>
                  </a:lnTo>
                  <a:lnTo>
                    <a:pt x="190500" y="1143000"/>
                  </a:lnTo>
                  <a:lnTo>
                    <a:pt x="4076700" y="1143000"/>
                  </a:lnTo>
                  <a:lnTo>
                    <a:pt x="4120362" y="1137965"/>
                  </a:lnTo>
                  <a:lnTo>
                    <a:pt x="4160453" y="1123627"/>
                  </a:lnTo>
                  <a:lnTo>
                    <a:pt x="4195825" y="1101132"/>
                  </a:lnTo>
                  <a:lnTo>
                    <a:pt x="4225332" y="1071625"/>
                  </a:lnTo>
                  <a:lnTo>
                    <a:pt x="4247827" y="1036253"/>
                  </a:lnTo>
                  <a:lnTo>
                    <a:pt x="4262165" y="996162"/>
                  </a:lnTo>
                  <a:lnTo>
                    <a:pt x="4267200" y="952500"/>
                  </a:lnTo>
                  <a:lnTo>
                    <a:pt x="4267200" y="190500"/>
                  </a:lnTo>
                  <a:lnTo>
                    <a:pt x="4262165" y="146837"/>
                  </a:lnTo>
                  <a:lnTo>
                    <a:pt x="4247827" y="106746"/>
                  </a:lnTo>
                  <a:lnTo>
                    <a:pt x="4225332" y="71374"/>
                  </a:lnTo>
                  <a:lnTo>
                    <a:pt x="4195825" y="41867"/>
                  </a:lnTo>
                  <a:lnTo>
                    <a:pt x="4160453" y="19372"/>
                  </a:lnTo>
                  <a:lnTo>
                    <a:pt x="4120362" y="5034"/>
                  </a:lnTo>
                  <a:lnTo>
                    <a:pt x="4076700" y="0"/>
                  </a:lnTo>
                  <a:close/>
                </a:path>
              </a:pathLst>
            </a:custGeom>
            <a:solidFill>
              <a:srgbClr val="CCFFCC"/>
            </a:solidFill>
          </p:spPr>
          <p:txBody>
            <a:bodyPr wrap="square" lIns="0" tIns="0" rIns="0" bIns="0" rtlCol="0"/>
            <a:lstStyle/>
            <a:p>
              <a:pPr defTabSz="685800"/>
              <a:endParaRPr sz="1350">
                <a:solidFill>
                  <a:prstClr val="black"/>
                </a:solidFill>
                <a:latin typeface="Calibri"/>
              </a:endParaRPr>
            </a:p>
          </p:txBody>
        </p:sp>
        <p:sp>
          <p:nvSpPr>
            <p:cNvPr id="9" name="object 9"/>
            <p:cNvSpPr/>
            <p:nvPr/>
          </p:nvSpPr>
          <p:spPr>
            <a:xfrm>
              <a:off x="838962" y="1677162"/>
              <a:ext cx="4267200" cy="1143000"/>
            </a:xfrm>
            <a:custGeom>
              <a:avLst/>
              <a:gdLst/>
              <a:ahLst/>
              <a:cxnLst/>
              <a:rect l="l" t="t" r="r" b="b"/>
              <a:pathLst>
                <a:path w="4267200" h="1143000">
                  <a:moveTo>
                    <a:pt x="0" y="190500"/>
                  </a:moveTo>
                  <a:lnTo>
                    <a:pt x="5031" y="146837"/>
                  </a:lnTo>
                  <a:lnTo>
                    <a:pt x="19363" y="106746"/>
                  </a:lnTo>
                  <a:lnTo>
                    <a:pt x="41851" y="71374"/>
                  </a:lnTo>
                  <a:lnTo>
                    <a:pt x="71353" y="41867"/>
                  </a:lnTo>
                  <a:lnTo>
                    <a:pt x="106724" y="19372"/>
                  </a:lnTo>
                  <a:lnTo>
                    <a:pt x="146821" y="5034"/>
                  </a:lnTo>
                  <a:lnTo>
                    <a:pt x="190500" y="0"/>
                  </a:lnTo>
                  <a:lnTo>
                    <a:pt x="4076700" y="0"/>
                  </a:lnTo>
                  <a:lnTo>
                    <a:pt x="4120362" y="5034"/>
                  </a:lnTo>
                  <a:lnTo>
                    <a:pt x="4160453" y="19372"/>
                  </a:lnTo>
                  <a:lnTo>
                    <a:pt x="4195825" y="41867"/>
                  </a:lnTo>
                  <a:lnTo>
                    <a:pt x="4225332" y="71374"/>
                  </a:lnTo>
                  <a:lnTo>
                    <a:pt x="4247827" y="106746"/>
                  </a:lnTo>
                  <a:lnTo>
                    <a:pt x="4262165" y="146837"/>
                  </a:lnTo>
                  <a:lnTo>
                    <a:pt x="4267200" y="190500"/>
                  </a:lnTo>
                  <a:lnTo>
                    <a:pt x="4267200" y="952500"/>
                  </a:lnTo>
                  <a:lnTo>
                    <a:pt x="4262165" y="996162"/>
                  </a:lnTo>
                  <a:lnTo>
                    <a:pt x="4247827" y="1036253"/>
                  </a:lnTo>
                  <a:lnTo>
                    <a:pt x="4225332" y="1071625"/>
                  </a:lnTo>
                  <a:lnTo>
                    <a:pt x="4195825" y="1101132"/>
                  </a:lnTo>
                  <a:lnTo>
                    <a:pt x="4160453" y="1123627"/>
                  </a:lnTo>
                  <a:lnTo>
                    <a:pt x="4120362" y="1137965"/>
                  </a:lnTo>
                  <a:lnTo>
                    <a:pt x="4076700" y="1143000"/>
                  </a:lnTo>
                  <a:lnTo>
                    <a:pt x="190500" y="1143000"/>
                  </a:lnTo>
                  <a:lnTo>
                    <a:pt x="146821" y="1137965"/>
                  </a:lnTo>
                  <a:lnTo>
                    <a:pt x="106724" y="1123627"/>
                  </a:lnTo>
                  <a:lnTo>
                    <a:pt x="71353" y="1101132"/>
                  </a:lnTo>
                  <a:lnTo>
                    <a:pt x="41851" y="1071625"/>
                  </a:lnTo>
                  <a:lnTo>
                    <a:pt x="19363" y="1036253"/>
                  </a:lnTo>
                  <a:lnTo>
                    <a:pt x="5031" y="996162"/>
                  </a:lnTo>
                  <a:lnTo>
                    <a:pt x="0" y="952500"/>
                  </a:lnTo>
                  <a:lnTo>
                    <a:pt x="0" y="190500"/>
                  </a:lnTo>
                  <a:close/>
                </a:path>
              </a:pathLst>
            </a:custGeom>
            <a:ln w="25908">
              <a:solidFill>
                <a:srgbClr val="000000"/>
              </a:solidFill>
            </a:ln>
          </p:spPr>
          <p:txBody>
            <a:bodyPr wrap="square" lIns="0" tIns="0" rIns="0" bIns="0" rtlCol="0"/>
            <a:lstStyle/>
            <a:p>
              <a:pPr defTabSz="685800"/>
              <a:endParaRPr sz="1350">
                <a:solidFill>
                  <a:prstClr val="black"/>
                </a:solidFill>
                <a:latin typeface="Calibri"/>
              </a:endParaRPr>
            </a:p>
          </p:txBody>
        </p:sp>
      </p:grpSp>
      <p:sp>
        <p:nvSpPr>
          <p:cNvPr id="10" name="object 10"/>
          <p:cNvSpPr txBox="1">
            <a:spLocks noGrp="1"/>
          </p:cNvSpPr>
          <p:nvPr>
            <p:ph type="title"/>
          </p:nvPr>
        </p:nvSpPr>
        <p:spPr>
          <a:xfrm>
            <a:off x="612220" y="848640"/>
            <a:ext cx="7388780" cy="926253"/>
          </a:xfrm>
          <a:prstGeom prst="rect">
            <a:avLst/>
          </a:prstGeom>
        </p:spPr>
        <p:txBody>
          <a:bodyPr vert="horz" wrap="square" lIns="0" tIns="94335" rIns="0" bIns="0" rtlCol="0">
            <a:spAutoFit/>
          </a:bodyPr>
          <a:lstStyle/>
          <a:p>
            <a:pPr marL="2786539" marR="3810" indent="-1555909">
              <a:spcBef>
                <a:spcPts val="75"/>
              </a:spcBef>
            </a:pPr>
            <a:r>
              <a:rPr spc="-26" dirty="0"/>
              <a:t>Factors </a:t>
            </a:r>
            <a:r>
              <a:rPr spc="-4" dirty="0"/>
              <a:t>Influencing Opportunity  </a:t>
            </a:r>
            <a:r>
              <a:rPr dirty="0"/>
              <a:t>Exploitation</a:t>
            </a:r>
          </a:p>
        </p:txBody>
      </p:sp>
      <p:sp>
        <p:nvSpPr>
          <p:cNvPr id="11" name="object 11"/>
          <p:cNvSpPr txBox="1"/>
          <p:nvPr/>
        </p:nvSpPr>
        <p:spPr>
          <a:xfrm>
            <a:off x="744855" y="2297049"/>
            <a:ext cx="2955131" cy="563616"/>
          </a:xfrm>
          <a:prstGeom prst="rect">
            <a:avLst/>
          </a:prstGeom>
        </p:spPr>
        <p:txBody>
          <a:bodyPr vert="horz" wrap="square" lIns="0" tIns="9525" rIns="0" bIns="0" rtlCol="0">
            <a:spAutoFit/>
          </a:bodyPr>
          <a:lstStyle/>
          <a:p>
            <a:pPr marL="9525" marR="3810" defTabSz="685800">
              <a:spcBef>
                <a:spcPts val="75"/>
              </a:spcBef>
            </a:pPr>
            <a:r>
              <a:rPr b="1" spc="-4" dirty="0">
                <a:solidFill>
                  <a:prstClr val="black"/>
                </a:solidFill>
                <a:latin typeface="Arial"/>
                <a:cs typeface="Arial"/>
              </a:rPr>
              <a:t>Customer </a:t>
            </a:r>
            <a:r>
              <a:rPr b="1" spc="-23" dirty="0">
                <a:solidFill>
                  <a:prstClr val="black"/>
                </a:solidFill>
                <a:latin typeface="Arial"/>
                <a:cs typeface="Arial"/>
              </a:rPr>
              <a:t>Value </a:t>
            </a:r>
            <a:r>
              <a:rPr b="1" dirty="0">
                <a:solidFill>
                  <a:prstClr val="black"/>
                </a:solidFill>
                <a:latin typeface="Arial"/>
                <a:cs typeface="Arial"/>
              </a:rPr>
              <a:t>of Product  or</a:t>
            </a:r>
            <a:r>
              <a:rPr b="1" spc="-11" dirty="0">
                <a:solidFill>
                  <a:prstClr val="black"/>
                </a:solidFill>
                <a:latin typeface="Arial"/>
                <a:cs typeface="Arial"/>
              </a:rPr>
              <a:t> </a:t>
            </a:r>
            <a:r>
              <a:rPr b="1" dirty="0">
                <a:solidFill>
                  <a:prstClr val="black"/>
                </a:solidFill>
                <a:latin typeface="Arial"/>
                <a:cs typeface="Arial"/>
              </a:rPr>
              <a:t>Service</a:t>
            </a:r>
            <a:endParaRPr>
              <a:solidFill>
                <a:prstClr val="black"/>
              </a:solidFill>
              <a:latin typeface="Arial"/>
              <a:cs typeface="Arial"/>
            </a:endParaRPr>
          </a:p>
        </p:txBody>
      </p:sp>
      <p:sp>
        <p:nvSpPr>
          <p:cNvPr id="12" name="object 12"/>
          <p:cNvSpPr txBox="1"/>
          <p:nvPr/>
        </p:nvSpPr>
        <p:spPr>
          <a:xfrm>
            <a:off x="744854" y="3395282"/>
            <a:ext cx="2267903" cy="286617"/>
          </a:xfrm>
          <a:prstGeom prst="rect">
            <a:avLst/>
          </a:prstGeom>
        </p:spPr>
        <p:txBody>
          <a:bodyPr vert="horz" wrap="square" lIns="0" tIns="9525" rIns="0" bIns="0" rtlCol="0">
            <a:spAutoFit/>
          </a:bodyPr>
          <a:lstStyle/>
          <a:p>
            <a:pPr marL="9525" defTabSz="685800">
              <a:spcBef>
                <a:spcPts val="75"/>
              </a:spcBef>
            </a:pPr>
            <a:r>
              <a:rPr b="1" spc="-4" dirty="0">
                <a:solidFill>
                  <a:prstClr val="black"/>
                </a:solidFill>
                <a:latin typeface="Arial"/>
                <a:cs typeface="Arial"/>
              </a:rPr>
              <a:t>Stakeholder</a:t>
            </a:r>
            <a:r>
              <a:rPr b="1" spc="-34" dirty="0">
                <a:solidFill>
                  <a:prstClr val="black"/>
                </a:solidFill>
                <a:latin typeface="Arial"/>
                <a:cs typeface="Arial"/>
              </a:rPr>
              <a:t> </a:t>
            </a:r>
            <a:r>
              <a:rPr b="1" dirty="0">
                <a:solidFill>
                  <a:prstClr val="black"/>
                </a:solidFill>
                <a:latin typeface="Arial"/>
                <a:cs typeface="Arial"/>
              </a:rPr>
              <a:t>Support</a:t>
            </a:r>
            <a:endParaRPr>
              <a:solidFill>
                <a:prstClr val="black"/>
              </a:solidFill>
              <a:latin typeface="Arial"/>
              <a:cs typeface="Arial"/>
            </a:endParaRPr>
          </a:p>
        </p:txBody>
      </p:sp>
      <p:sp>
        <p:nvSpPr>
          <p:cNvPr id="13" name="object 13"/>
          <p:cNvSpPr txBox="1"/>
          <p:nvPr/>
        </p:nvSpPr>
        <p:spPr>
          <a:xfrm>
            <a:off x="685418" y="4379119"/>
            <a:ext cx="3011328" cy="286617"/>
          </a:xfrm>
          <a:prstGeom prst="rect">
            <a:avLst/>
          </a:prstGeom>
        </p:spPr>
        <p:txBody>
          <a:bodyPr vert="horz" wrap="square" lIns="0" tIns="9525" rIns="0" bIns="0" rtlCol="0">
            <a:spAutoFit/>
          </a:bodyPr>
          <a:lstStyle/>
          <a:p>
            <a:pPr marL="9525" defTabSz="685800">
              <a:spcBef>
                <a:spcPts val="75"/>
              </a:spcBef>
            </a:pPr>
            <a:r>
              <a:rPr b="1" spc="-4" dirty="0">
                <a:solidFill>
                  <a:prstClr val="black"/>
                </a:solidFill>
                <a:latin typeface="Arial"/>
                <a:cs typeface="Arial"/>
              </a:rPr>
              <a:t>Capable Management</a:t>
            </a:r>
            <a:r>
              <a:rPr b="1" spc="-15" dirty="0">
                <a:solidFill>
                  <a:prstClr val="black"/>
                </a:solidFill>
                <a:latin typeface="Arial"/>
                <a:cs typeface="Arial"/>
              </a:rPr>
              <a:t> </a:t>
            </a:r>
            <a:r>
              <a:rPr b="1" spc="-38" dirty="0">
                <a:solidFill>
                  <a:prstClr val="black"/>
                </a:solidFill>
                <a:latin typeface="Arial"/>
                <a:cs typeface="Arial"/>
              </a:rPr>
              <a:t>Team</a:t>
            </a:r>
            <a:endParaRPr>
              <a:solidFill>
                <a:prstClr val="black"/>
              </a:solidFill>
              <a:latin typeface="Arial"/>
              <a:cs typeface="Arial"/>
            </a:endParaRPr>
          </a:p>
        </p:txBody>
      </p:sp>
      <p:grpSp>
        <p:nvGrpSpPr>
          <p:cNvPr id="14" name="object 14"/>
          <p:cNvGrpSpPr/>
          <p:nvPr/>
        </p:nvGrpSpPr>
        <p:grpSpPr>
          <a:xfrm>
            <a:off x="5001767" y="3256408"/>
            <a:ext cx="2028825" cy="876776"/>
            <a:chOff x="6669023" y="3198876"/>
            <a:chExt cx="2705100" cy="1169035"/>
          </a:xfrm>
        </p:grpSpPr>
        <p:sp>
          <p:nvSpPr>
            <p:cNvPr id="15" name="object 15"/>
            <p:cNvSpPr/>
            <p:nvPr/>
          </p:nvSpPr>
          <p:spPr>
            <a:xfrm>
              <a:off x="6681977" y="3211830"/>
              <a:ext cx="2679700" cy="1143000"/>
            </a:xfrm>
            <a:custGeom>
              <a:avLst/>
              <a:gdLst/>
              <a:ahLst/>
              <a:cxnLst/>
              <a:rect l="l" t="t" r="r" b="b"/>
              <a:pathLst>
                <a:path w="2679700" h="1143000">
                  <a:moveTo>
                    <a:pt x="2488692" y="0"/>
                  </a:moveTo>
                  <a:lnTo>
                    <a:pt x="190500" y="0"/>
                  </a:lnTo>
                  <a:lnTo>
                    <a:pt x="146837" y="5034"/>
                  </a:lnTo>
                  <a:lnTo>
                    <a:pt x="106746" y="19372"/>
                  </a:lnTo>
                  <a:lnTo>
                    <a:pt x="71374" y="41867"/>
                  </a:lnTo>
                  <a:lnTo>
                    <a:pt x="41867" y="71374"/>
                  </a:lnTo>
                  <a:lnTo>
                    <a:pt x="19372" y="106746"/>
                  </a:lnTo>
                  <a:lnTo>
                    <a:pt x="5034" y="146837"/>
                  </a:lnTo>
                  <a:lnTo>
                    <a:pt x="0" y="190500"/>
                  </a:lnTo>
                  <a:lnTo>
                    <a:pt x="0" y="952500"/>
                  </a:lnTo>
                  <a:lnTo>
                    <a:pt x="5034" y="996162"/>
                  </a:lnTo>
                  <a:lnTo>
                    <a:pt x="19372" y="1036253"/>
                  </a:lnTo>
                  <a:lnTo>
                    <a:pt x="41867" y="1071625"/>
                  </a:lnTo>
                  <a:lnTo>
                    <a:pt x="71374" y="1101132"/>
                  </a:lnTo>
                  <a:lnTo>
                    <a:pt x="106746" y="1123627"/>
                  </a:lnTo>
                  <a:lnTo>
                    <a:pt x="146837" y="1137965"/>
                  </a:lnTo>
                  <a:lnTo>
                    <a:pt x="190500" y="1143000"/>
                  </a:lnTo>
                  <a:lnTo>
                    <a:pt x="2488692" y="1143000"/>
                  </a:lnTo>
                  <a:lnTo>
                    <a:pt x="2532354" y="1137965"/>
                  </a:lnTo>
                  <a:lnTo>
                    <a:pt x="2572445" y="1123627"/>
                  </a:lnTo>
                  <a:lnTo>
                    <a:pt x="2607817" y="1101132"/>
                  </a:lnTo>
                  <a:lnTo>
                    <a:pt x="2637324" y="1071625"/>
                  </a:lnTo>
                  <a:lnTo>
                    <a:pt x="2659819" y="1036253"/>
                  </a:lnTo>
                  <a:lnTo>
                    <a:pt x="2674157" y="996162"/>
                  </a:lnTo>
                  <a:lnTo>
                    <a:pt x="2679192" y="952500"/>
                  </a:lnTo>
                  <a:lnTo>
                    <a:pt x="2679192" y="190500"/>
                  </a:lnTo>
                  <a:lnTo>
                    <a:pt x="2674157" y="146837"/>
                  </a:lnTo>
                  <a:lnTo>
                    <a:pt x="2659819" y="106746"/>
                  </a:lnTo>
                  <a:lnTo>
                    <a:pt x="2637324" y="71374"/>
                  </a:lnTo>
                  <a:lnTo>
                    <a:pt x="2607817" y="41867"/>
                  </a:lnTo>
                  <a:lnTo>
                    <a:pt x="2572445" y="19372"/>
                  </a:lnTo>
                  <a:lnTo>
                    <a:pt x="2532354" y="5034"/>
                  </a:lnTo>
                  <a:lnTo>
                    <a:pt x="2488692" y="0"/>
                  </a:lnTo>
                  <a:close/>
                </a:path>
              </a:pathLst>
            </a:custGeom>
            <a:solidFill>
              <a:srgbClr val="FCEADA"/>
            </a:solidFill>
          </p:spPr>
          <p:txBody>
            <a:bodyPr wrap="square" lIns="0" tIns="0" rIns="0" bIns="0" rtlCol="0"/>
            <a:lstStyle/>
            <a:p>
              <a:pPr defTabSz="685800"/>
              <a:endParaRPr sz="1350">
                <a:solidFill>
                  <a:prstClr val="black"/>
                </a:solidFill>
                <a:latin typeface="Calibri"/>
              </a:endParaRPr>
            </a:p>
          </p:txBody>
        </p:sp>
        <p:sp>
          <p:nvSpPr>
            <p:cNvPr id="16" name="object 16"/>
            <p:cNvSpPr/>
            <p:nvPr/>
          </p:nvSpPr>
          <p:spPr>
            <a:xfrm>
              <a:off x="6681977" y="3211830"/>
              <a:ext cx="2679700" cy="1143000"/>
            </a:xfrm>
            <a:custGeom>
              <a:avLst/>
              <a:gdLst/>
              <a:ahLst/>
              <a:cxnLst/>
              <a:rect l="l" t="t" r="r" b="b"/>
              <a:pathLst>
                <a:path w="2679700" h="1143000">
                  <a:moveTo>
                    <a:pt x="0" y="190500"/>
                  </a:moveTo>
                  <a:lnTo>
                    <a:pt x="5034" y="146837"/>
                  </a:lnTo>
                  <a:lnTo>
                    <a:pt x="19372" y="106746"/>
                  </a:lnTo>
                  <a:lnTo>
                    <a:pt x="41867" y="71374"/>
                  </a:lnTo>
                  <a:lnTo>
                    <a:pt x="71374" y="41867"/>
                  </a:lnTo>
                  <a:lnTo>
                    <a:pt x="106746" y="19372"/>
                  </a:lnTo>
                  <a:lnTo>
                    <a:pt x="146837" y="5034"/>
                  </a:lnTo>
                  <a:lnTo>
                    <a:pt x="190500" y="0"/>
                  </a:lnTo>
                  <a:lnTo>
                    <a:pt x="2488692" y="0"/>
                  </a:lnTo>
                  <a:lnTo>
                    <a:pt x="2532354" y="5034"/>
                  </a:lnTo>
                  <a:lnTo>
                    <a:pt x="2572445" y="19372"/>
                  </a:lnTo>
                  <a:lnTo>
                    <a:pt x="2607817" y="41867"/>
                  </a:lnTo>
                  <a:lnTo>
                    <a:pt x="2637324" y="71374"/>
                  </a:lnTo>
                  <a:lnTo>
                    <a:pt x="2659819" y="106746"/>
                  </a:lnTo>
                  <a:lnTo>
                    <a:pt x="2674157" y="146837"/>
                  </a:lnTo>
                  <a:lnTo>
                    <a:pt x="2679192" y="190500"/>
                  </a:lnTo>
                  <a:lnTo>
                    <a:pt x="2679192" y="952500"/>
                  </a:lnTo>
                  <a:lnTo>
                    <a:pt x="2674157" y="996162"/>
                  </a:lnTo>
                  <a:lnTo>
                    <a:pt x="2659819" y="1036253"/>
                  </a:lnTo>
                  <a:lnTo>
                    <a:pt x="2637324" y="1071625"/>
                  </a:lnTo>
                  <a:lnTo>
                    <a:pt x="2607817" y="1101132"/>
                  </a:lnTo>
                  <a:lnTo>
                    <a:pt x="2572445" y="1123627"/>
                  </a:lnTo>
                  <a:lnTo>
                    <a:pt x="2532354" y="1137965"/>
                  </a:lnTo>
                  <a:lnTo>
                    <a:pt x="2488692" y="1143000"/>
                  </a:lnTo>
                  <a:lnTo>
                    <a:pt x="190500" y="1143000"/>
                  </a:lnTo>
                  <a:lnTo>
                    <a:pt x="146837" y="1137965"/>
                  </a:lnTo>
                  <a:lnTo>
                    <a:pt x="106746" y="1123627"/>
                  </a:lnTo>
                  <a:lnTo>
                    <a:pt x="71374" y="1101132"/>
                  </a:lnTo>
                  <a:lnTo>
                    <a:pt x="41867" y="1071625"/>
                  </a:lnTo>
                  <a:lnTo>
                    <a:pt x="19372" y="1036253"/>
                  </a:lnTo>
                  <a:lnTo>
                    <a:pt x="5034" y="996162"/>
                  </a:lnTo>
                  <a:lnTo>
                    <a:pt x="0" y="952500"/>
                  </a:lnTo>
                  <a:lnTo>
                    <a:pt x="0" y="190500"/>
                  </a:lnTo>
                  <a:close/>
                </a:path>
              </a:pathLst>
            </a:custGeom>
            <a:ln w="25908">
              <a:solidFill>
                <a:srgbClr val="000000"/>
              </a:solidFill>
            </a:ln>
          </p:spPr>
          <p:txBody>
            <a:bodyPr wrap="square" lIns="0" tIns="0" rIns="0" bIns="0" rtlCol="0"/>
            <a:lstStyle/>
            <a:p>
              <a:pPr defTabSz="685800"/>
              <a:endParaRPr sz="1350">
                <a:solidFill>
                  <a:prstClr val="black"/>
                </a:solidFill>
                <a:latin typeface="Calibri"/>
              </a:endParaRPr>
            </a:p>
          </p:txBody>
        </p:sp>
      </p:grpSp>
      <p:sp>
        <p:nvSpPr>
          <p:cNvPr id="17" name="object 17"/>
          <p:cNvSpPr txBox="1"/>
          <p:nvPr/>
        </p:nvSpPr>
        <p:spPr>
          <a:xfrm>
            <a:off x="5284374" y="3341750"/>
            <a:ext cx="1328738" cy="563616"/>
          </a:xfrm>
          <a:prstGeom prst="rect">
            <a:avLst/>
          </a:prstGeom>
        </p:spPr>
        <p:txBody>
          <a:bodyPr vert="horz" wrap="square" lIns="0" tIns="9525" rIns="0" bIns="0" rtlCol="0">
            <a:spAutoFit/>
          </a:bodyPr>
          <a:lstStyle/>
          <a:p>
            <a:pPr marL="9525" marR="3810" defTabSz="685800">
              <a:spcBef>
                <a:spcPts val="75"/>
              </a:spcBef>
            </a:pPr>
            <a:r>
              <a:rPr b="1" dirty="0">
                <a:solidFill>
                  <a:prstClr val="black"/>
                </a:solidFill>
                <a:latin typeface="Arial"/>
                <a:cs typeface="Arial"/>
              </a:rPr>
              <a:t>Opportuni</a:t>
            </a:r>
            <a:r>
              <a:rPr b="1" spc="4" dirty="0">
                <a:solidFill>
                  <a:prstClr val="black"/>
                </a:solidFill>
                <a:latin typeface="Arial"/>
                <a:cs typeface="Arial"/>
              </a:rPr>
              <a:t>t</a:t>
            </a:r>
            <a:r>
              <a:rPr b="1" spc="-4" dirty="0">
                <a:solidFill>
                  <a:prstClr val="black"/>
                </a:solidFill>
                <a:latin typeface="Arial"/>
                <a:cs typeface="Arial"/>
              </a:rPr>
              <a:t>y  </a:t>
            </a:r>
            <a:r>
              <a:rPr b="1" dirty="0">
                <a:solidFill>
                  <a:prstClr val="black"/>
                </a:solidFill>
                <a:latin typeface="Arial"/>
                <a:cs typeface="Arial"/>
              </a:rPr>
              <a:t>E</a:t>
            </a:r>
            <a:r>
              <a:rPr b="1" spc="-8" dirty="0">
                <a:solidFill>
                  <a:prstClr val="black"/>
                </a:solidFill>
                <a:latin typeface="Arial"/>
                <a:cs typeface="Arial"/>
              </a:rPr>
              <a:t>x</a:t>
            </a:r>
            <a:r>
              <a:rPr b="1" dirty="0">
                <a:solidFill>
                  <a:prstClr val="black"/>
                </a:solidFill>
                <a:latin typeface="Arial"/>
                <a:cs typeface="Arial"/>
              </a:rPr>
              <a:t>ploitat</a:t>
            </a:r>
            <a:r>
              <a:rPr b="1" spc="4" dirty="0">
                <a:solidFill>
                  <a:prstClr val="black"/>
                </a:solidFill>
                <a:latin typeface="Arial"/>
                <a:cs typeface="Arial"/>
              </a:rPr>
              <a:t>i</a:t>
            </a:r>
            <a:r>
              <a:rPr b="1" dirty="0">
                <a:solidFill>
                  <a:prstClr val="black"/>
                </a:solidFill>
                <a:latin typeface="Arial"/>
                <a:cs typeface="Arial"/>
              </a:rPr>
              <a:t>on</a:t>
            </a:r>
            <a:endParaRPr>
              <a:solidFill>
                <a:prstClr val="black"/>
              </a:solidFill>
              <a:latin typeface="Arial"/>
              <a:cs typeface="Arial"/>
            </a:endParaRPr>
          </a:p>
        </p:txBody>
      </p:sp>
      <p:grpSp>
        <p:nvGrpSpPr>
          <p:cNvPr id="18" name="object 18"/>
          <p:cNvGrpSpPr/>
          <p:nvPr/>
        </p:nvGrpSpPr>
        <p:grpSpPr>
          <a:xfrm>
            <a:off x="3858482" y="2561083"/>
            <a:ext cx="1017746" cy="2297906"/>
            <a:chOff x="5144642" y="2271776"/>
            <a:chExt cx="1356995" cy="3063875"/>
          </a:xfrm>
        </p:grpSpPr>
        <p:sp>
          <p:nvSpPr>
            <p:cNvPr id="19" name="object 19"/>
            <p:cNvSpPr/>
            <p:nvPr/>
          </p:nvSpPr>
          <p:spPr>
            <a:xfrm>
              <a:off x="5157342" y="2284476"/>
              <a:ext cx="1331595" cy="1235075"/>
            </a:xfrm>
            <a:custGeom>
              <a:avLst/>
              <a:gdLst/>
              <a:ahLst/>
              <a:cxnLst/>
              <a:rect l="l" t="t" r="r" b="b"/>
              <a:pathLst>
                <a:path w="1331595" h="1235075">
                  <a:moveTo>
                    <a:pt x="128016" y="0"/>
                  </a:moveTo>
                  <a:lnTo>
                    <a:pt x="0" y="140970"/>
                  </a:lnTo>
                  <a:lnTo>
                    <a:pt x="1126617" y="1164082"/>
                  </a:lnTo>
                  <a:lnTo>
                    <a:pt x="1062482" y="1234566"/>
                  </a:lnTo>
                  <a:lnTo>
                    <a:pt x="1331595" y="1221613"/>
                  </a:lnTo>
                  <a:lnTo>
                    <a:pt x="1318641" y="952500"/>
                  </a:lnTo>
                  <a:lnTo>
                    <a:pt x="1254633" y="1022985"/>
                  </a:lnTo>
                  <a:lnTo>
                    <a:pt x="128016" y="0"/>
                  </a:lnTo>
                  <a:close/>
                </a:path>
              </a:pathLst>
            </a:custGeom>
            <a:solidFill>
              <a:srgbClr val="FFFF00"/>
            </a:solidFill>
          </p:spPr>
          <p:txBody>
            <a:bodyPr wrap="square" lIns="0" tIns="0" rIns="0" bIns="0" rtlCol="0"/>
            <a:lstStyle/>
            <a:p>
              <a:pPr defTabSz="685800"/>
              <a:endParaRPr sz="1350">
                <a:solidFill>
                  <a:prstClr val="black"/>
                </a:solidFill>
                <a:latin typeface="Calibri"/>
              </a:endParaRPr>
            </a:p>
          </p:txBody>
        </p:sp>
        <p:sp>
          <p:nvSpPr>
            <p:cNvPr id="20" name="object 20"/>
            <p:cNvSpPr/>
            <p:nvPr/>
          </p:nvSpPr>
          <p:spPr>
            <a:xfrm>
              <a:off x="5157342" y="2284476"/>
              <a:ext cx="1331595" cy="1235075"/>
            </a:xfrm>
            <a:custGeom>
              <a:avLst/>
              <a:gdLst/>
              <a:ahLst/>
              <a:cxnLst/>
              <a:rect l="l" t="t" r="r" b="b"/>
              <a:pathLst>
                <a:path w="1331595" h="1235075">
                  <a:moveTo>
                    <a:pt x="128016" y="0"/>
                  </a:moveTo>
                  <a:lnTo>
                    <a:pt x="1254633" y="1022985"/>
                  </a:lnTo>
                  <a:lnTo>
                    <a:pt x="1318641" y="952500"/>
                  </a:lnTo>
                  <a:lnTo>
                    <a:pt x="1331595" y="1221613"/>
                  </a:lnTo>
                  <a:lnTo>
                    <a:pt x="1062482" y="1234566"/>
                  </a:lnTo>
                  <a:lnTo>
                    <a:pt x="1126617" y="1164082"/>
                  </a:lnTo>
                  <a:lnTo>
                    <a:pt x="0" y="140970"/>
                  </a:lnTo>
                  <a:lnTo>
                    <a:pt x="128016" y="0"/>
                  </a:lnTo>
                </a:path>
              </a:pathLst>
            </a:custGeom>
            <a:ln w="25400">
              <a:solidFill>
                <a:srgbClr val="FF0066"/>
              </a:solidFill>
            </a:ln>
          </p:spPr>
          <p:txBody>
            <a:bodyPr wrap="square" lIns="0" tIns="0" rIns="0" bIns="0" rtlCol="0"/>
            <a:lstStyle/>
            <a:p>
              <a:pPr defTabSz="685800"/>
              <a:endParaRPr sz="1350">
                <a:solidFill>
                  <a:prstClr val="black"/>
                </a:solidFill>
                <a:latin typeface="Calibri"/>
              </a:endParaRPr>
            </a:p>
          </p:txBody>
        </p:sp>
        <p:sp>
          <p:nvSpPr>
            <p:cNvPr id="21" name="object 21"/>
            <p:cNvSpPr/>
            <p:nvPr/>
          </p:nvSpPr>
          <p:spPr>
            <a:xfrm>
              <a:off x="5215889" y="3605022"/>
              <a:ext cx="1143000" cy="381000"/>
            </a:xfrm>
            <a:custGeom>
              <a:avLst/>
              <a:gdLst/>
              <a:ahLst/>
              <a:cxnLst/>
              <a:rect l="l" t="t" r="r" b="b"/>
              <a:pathLst>
                <a:path w="1143000" h="381000">
                  <a:moveTo>
                    <a:pt x="952500" y="0"/>
                  </a:moveTo>
                  <a:lnTo>
                    <a:pt x="952500" y="95250"/>
                  </a:lnTo>
                  <a:lnTo>
                    <a:pt x="0" y="95250"/>
                  </a:lnTo>
                  <a:lnTo>
                    <a:pt x="0" y="285750"/>
                  </a:lnTo>
                  <a:lnTo>
                    <a:pt x="952500" y="285750"/>
                  </a:lnTo>
                  <a:lnTo>
                    <a:pt x="952500" y="381000"/>
                  </a:lnTo>
                  <a:lnTo>
                    <a:pt x="1143000" y="190500"/>
                  </a:lnTo>
                  <a:lnTo>
                    <a:pt x="952500" y="0"/>
                  </a:lnTo>
                  <a:close/>
                </a:path>
              </a:pathLst>
            </a:custGeom>
            <a:solidFill>
              <a:srgbClr val="FFFF00"/>
            </a:solidFill>
          </p:spPr>
          <p:txBody>
            <a:bodyPr wrap="square" lIns="0" tIns="0" rIns="0" bIns="0" rtlCol="0"/>
            <a:lstStyle/>
            <a:p>
              <a:pPr defTabSz="685800"/>
              <a:endParaRPr sz="1350">
                <a:solidFill>
                  <a:prstClr val="black"/>
                </a:solidFill>
                <a:latin typeface="Calibri"/>
              </a:endParaRPr>
            </a:p>
          </p:txBody>
        </p:sp>
        <p:sp>
          <p:nvSpPr>
            <p:cNvPr id="22" name="object 22"/>
            <p:cNvSpPr/>
            <p:nvPr/>
          </p:nvSpPr>
          <p:spPr>
            <a:xfrm>
              <a:off x="5215889" y="3605022"/>
              <a:ext cx="1143000" cy="381000"/>
            </a:xfrm>
            <a:custGeom>
              <a:avLst/>
              <a:gdLst/>
              <a:ahLst/>
              <a:cxnLst/>
              <a:rect l="l" t="t" r="r" b="b"/>
              <a:pathLst>
                <a:path w="1143000" h="381000">
                  <a:moveTo>
                    <a:pt x="0" y="95250"/>
                  </a:moveTo>
                  <a:lnTo>
                    <a:pt x="952500" y="95250"/>
                  </a:lnTo>
                  <a:lnTo>
                    <a:pt x="952500" y="0"/>
                  </a:lnTo>
                  <a:lnTo>
                    <a:pt x="1143000" y="190500"/>
                  </a:lnTo>
                  <a:lnTo>
                    <a:pt x="952500" y="381000"/>
                  </a:lnTo>
                  <a:lnTo>
                    <a:pt x="952500" y="285750"/>
                  </a:lnTo>
                  <a:lnTo>
                    <a:pt x="0" y="285750"/>
                  </a:lnTo>
                  <a:lnTo>
                    <a:pt x="0" y="95250"/>
                  </a:lnTo>
                  <a:close/>
                </a:path>
              </a:pathLst>
            </a:custGeom>
            <a:ln w="25908">
              <a:solidFill>
                <a:srgbClr val="FF0066"/>
              </a:solidFill>
            </a:ln>
          </p:spPr>
          <p:txBody>
            <a:bodyPr wrap="square" lIns="0" tIns="0" rIns="0" bIns="0" rtlCol="0"/>
            <a:lstStyle/>
            <a:p>
              <a:pPr defTabSz="685800"/>
              <a:endParaRPr sz="1350">
                <a:solidFill>
                  <a:prstClr val="black"/>
                </a:solidFill>
                <a:latin typeface="Calibri"/>
              </a:endParaRPr>
            </a:p>
          </p:txBody>
        </p:sp>
        <p:sp>
          <p:nvSpPr>
            <p:cNvPr id="23" name="object 23"/>
            <p:cNvSpPr/>
            <p:nvPr/>
          </p:nvSpPr>
          <p:spPr>
            <a:xfrm>
              <a:off x="5163819" y="4076319"/>
              <a:ext cx="1318260" cy="1246505"/>
            </a:xfrm>
            <a:custGeom>
              <a:avLst/>
              <a:gdLst/>
              <a:ahLst/>
              <a:cxnLst/>
              <a:rect l="l" t="t" r="r" b="b"/>
              <a:pathLst>
                <a:path w="1318260" h="1246504">
                  <a:moveTo>
                    <a:pt x="1048512" y="0"/>
                  </a:moveTo>
                  <a:lnTo>
                    <a:pt x="1113408" y="69595"/>
                  </a:lnTo>
                  <a:lnTo>
                    <a:pt x="0" y="1107058"/>
                  </a:lnTo>
                  <a:lnTo>
                    <a:pt x="129920" y="1246504"/>
                  </a:lnTo>
                  <a:lnTo>
                    <a:pt x="1243202" y="209041"/>
                  </a:lnTo>
                  <a:lnTo>
                    <a:pt x="1308227" y="278637"/>
                  </a:lnTo>
                  <a:lnTo>
                    <a:pt x="1317752" y="9397"/>
                  </a:lnTo>
                  <a:lnTo>
                    <a:pt x="1048512" y="0"/>
                  </a:lnTo>
                  <a:close/>
                </a:path>
              </a:pathLst>
            </a:custGeom>
            <a:solidFill>
              <a:srgbClr val="FFFF00"/>
            </a:solidFill>
          </p:spPr>
          <p:txBody>
            <a:bodyPr wrap="square" lIns="0" tIns="0" rIns="0" bIns="0" rtlCol="0"/>
            <a:lstStyle/>
            <a:p>
              <a:pPr defTabSz="685800"/>
              <a:endParaRPr sz="1350">
                <a:solidFill>
                  <a:prstClr val="black"/>
                </a:solidFill>
                <a:latin typeface="Calibri"/>
              </a:endParaRPr>
            </a:p>
          </p:txBody>
        </p:sp>
        <p:sp>
          <p:nvSpPr>
            <p:cNvPr id="24" name="object 24"/>
            <p:cNvSpPr/>
            <p:nvPr/>
          </p:nvSpPr>
          <p:spPr>
            <a:xfrm>
              <a:off x="5163819" y="4076319"/>
              <a:ext cx="1318260" cy="1246505"/>
            </a:xfrm>
            <a:custGeom>
              <a:avLst/>
              <a:gdLst/>
              <a:ahLst/>
              <a:cxnLst/>
              <a:rect l="l" t="t" r="r" b="b"/>
              <a:pathLst>
                <a:path w="1318260" h="1246504">
                  <a:moveTo>
                    <a:pt x="0" y="1107058"/>
                  </a:moveTo>
                  <a:lnTo>
                    <a:pt x="1113408" y="69595"/>
                  </a:lnTo>
                  <a:lnTo>
                    <a:pt x="1048512" y="0"/>
                  </a:lnTo>
                  <a:lnTo>
                    <a:pt x="1317752" y="9397"/>
                  </a:lnTo>
                  <a:lnTo>
                    <a:pt x="1308227" y="278637"/>
                  </a:lnTo>
                  <a:lnTo>
                    <a:pt x="1243202" y="209041"/>
                  </a:lnTo>
                  <a:lnTo>
                    <a:pt x="129920" y="1246504"/>
                  </a:lnTo>
                  <a:lnTo>
                    <a:pt x="0" y="1107058"/>
                  </a:lnTo>
                  <a:close/>
                </a:path>
              </a:pathLst>
            </a:custGeom>
            <a:ln w="25400">
              <a:solidFill>
                <a:srgbClr val="FF0066"/>
              </a:solidFill>
            </a:ln>
          </p:spPr>
          <p:txBody>
            <a:bodyPr wrap="square" lIns="0" tIns="0" rIns="0" bIns="0" rtlCol="0"/>
            <a:lstStyle/>
            <a:p>
              <a:pPr defTabSz="685800"/>
              <a:endParaRPr sz="1350">
                <a:solidFill>
                  <a:prstClr val="black"/>
                </a:solidFill>
                <a:latin typeface="Calibri"/>
              </a:endParaRPr>
            </a:p>
          </p:txBody>
        </p:sp>
      </p:grpSp>
      <p:sp>
        <p:nvSpPr>
          <p:cNvPr id="25" name="object 25"/>
          <p:cNvSpPr txBox="1"/>
          <p:nvPr/>
        </p:nvSpPr>
        <p:spPr>
          <a:xfrm>
            <a:off x="5068158" y="5476189"/>
            <a:ext cx="2294096" cy="217367"/>
          </a:xfrm>
          <a:prstGeom prst="rect">
            <a:avLst/>
          </a:prstGeom>
        </p:spPr>
        <p:txBody>
          <a:bodyPr vert="horz" wrap="square" lIns="0" tIns="9525" rIns="0" bIns="0" rtlCol="0">
            <a:spAutoFit/>
          </a:bodyPr>
          <a:lstStyle/>
          <a:p>
            <a:pPr marL="9525" defTabSz="685800">
              <a:spcBef>
                <a:spcPts val="75"/>
              </a:spcBef>
            </a:pPr>
            <a:r>
              <a:rPr sz="1350" b="1" spc="-4" dirty="0">
                <a:solidFill>
                  <a:prstClr val="black"/>
                </a:solidFill>
                <a:latin typeface="Arial"/>
                <a:cs typeface="Arial"/>
              </a:rPr>
              <a:t>Source: Certo &amp; Certo, 2015</a:t>
            </a:r>
            <a:endParaRPr sz="1350">
              <a:solidFill>
                <a:prstClr val="black"/>
              </a:solidFill>
              <a:latin typeface="Arial"/>
              <a:cs typeface="Arial"/>
            </a:endParaRPr>
          </a:p>
        </p:txBody>
      </p:sp>
      <p:sp>
        <p:nvSpPr>
          <p:cNvPr id="27" name="Slide Number Placeholder 26"/>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43</a:t>
            </a:fld>
            <a:endParaRPr lang="en-US" sz="1350">
              <a:solidFill>
                <a:prstClr val="black">
                  <a:tint val="75000"/>
                </a:prstClr>
              </a:solidFill>
            </a:endParaRPr>
          </a:p>
        </p:txBody>
      </p:sp>
    </p:spTree>
    <p:extLst>
      <p:ext uri="{BB962C8B-B14F-4D97-AF65-F5344CB8AC3E}">
        <p14:creationId xmlns:p14="http://schemas.microsoft.com/office/powerpoint/2010/main" val="4091319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529" y="5110658"/>
            <a:ext cx="7658576" cy="470802"/>
          </a:xfrm>
          <a:prstGeom prst="rect">
            <a:avLst/>
          </a:prstGeom>
        </p:spPr>
        <p:txBody>
          <a:bodyPr vert="horz" wrap="square" lIns="0" tIns="9049" rIns="0" bIns="0" rtlCol="0">
            <a:spAutoFit/>
          </a:bodyPr>
          <a:lstStyle/>
          <a:p>
            <a:pPr marL="9525" defTabSz="685800">
              <a:spcBef>
                <a:spcPts val="71"/>
              </a:spcBef>
            </a:pPr>
            <a:r>
              <a:rPr sz="3000" b="1" spc="-146" dirty="0">
                <a:solidFill>
                  <a:srgbClr val="C00000"/>
                </a:solidFill>
                <a:latin typeface="Arial"/>
                <a:cs typeface="Arial"/>
              </a:rPr>
              <a:t>Opportunity </a:t>
            </a:r>
            <a:r>
              <a:rPr sz="3000" b="1" spc="-135" dirty="0">
                <a:solidFill>
                  <a:srgbClr val="C00000"/>
                </a:solidFill>
                <a:latin typeface="Arial"/>
                <a:cs typeface="Arial"/>
              </a:rPr>
              <a:t>Exploitation: </a:t>
            </a:r>
            <a:r>
              <a:rPr sz="3000" b="1" spc="-120" dirty="0">
                <a:solidFill>
                  <a:srgbClr val="C00000"/>
                </a:solidFill>
                <a:latin typeface="Arial"/>
                <a:cs typeface="Arial"/>
              </a:rPr>
              <a:t>Starting </a:t>
            </a:r>
            <a:r>
              <a:rPr sz="3000" b="1" spc="-109" dirty="0">
                <a:solidFill>
                  <a:srgbClr val="C00000"/>
                </a:solidFill>
                <a:latin typeface="Arial"/>
                <a:cs typeface="Arial"/>
              </a:rPr>
              <a:t>the</a:t>
            </a:r>
            <a:r>
              <a:rPr sz="3000" b="1" spc="34" dirty="0">
                <a:solidFill>
                  <a:srgbClr val="C00000"/>
                </a:solidFill>
                <a:latin typeface="Arial"/>
                <a:cs typeface="Arial"/>
              </a:rPr>
              <a:t> </a:t>
            </a:r>
            <a:r>
              <a:rPr sz="3000" b="1" spc="-98" dirty="0">
                <a:solidFill>
                  <a:srgbClr val="C00000"/>
                </a:solidFill>
                <a:latin typeface="Arial"/>
                <a:cs typeface="Arial"/>
              </a:rPr>
              <a:t>Venture</a:t>
            </a:r>
            <a:endParaRPr sz="3000">
              <a:solidFill>
                <a:prstClr val="black"/>
              </a:solidFill>
              <a:latin typeface="Arial"/>
              <a:cs typeface="Arial"/>
            </a:endParaRPr>
          </a:p>
        </p:txBody>
      </p:sp>
      <p:sp>
        <p:nvSpPr>
          <p:cNvPr id="4" name="object 4"/>
          <p:cNvSpPr/>
          <p:nvPr/>
        </p:nvSpPr>
        <p:spPr>
          <a:xfrm>
            <a:off x="0" y="857251"/>
            <a:ext cx="2505456" cy="1765934"/>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5" name="object 5"/>
          <p:cNvSpPr/>
          <p:nvPr/>
        </p:nvSpPr>
        <p:spPr>
          <a:xfrm>
            <a:off x="2571750" y="1167003"/>
            <a:ext cx="2289429" cy="1360170"/>
          </a:xfrm>
          <a:prstGeom prst="rect">
            <a:avLst/>
          </a:prstGeom>
          <a:blipFill>
            <a:blip r:embed="rId3" cstate="print"/>
            <a:stretch>
              <a:fillRect/>
            </a:stretch>
          </a:blipFill>
        </p:spPr>
        <p:txBody>
          <a:bodyPr wrap="square" lIns="0" tIns="0" rIns="0" bIns="0" rtlCol="0"/>
          <a:lstStyle/>
          <a:p>
            <a:pPr defTabSz="685800"/>
            <a:endParaRPr sz="1350">
              <a:solidFill>
                <a:prstClr val="black"/>
              </a:solidFill>
              <a:latin typeface="Calibri"/>
            </a:endParaRPr>
          </a:p>
        </p:txBody>
      </p:sp>
      <p:sp>
        <p:nvSpPr>
          <p:cNvPr id="6" name="object 6"/>
          <p:cNvSpPr/>
          <p:nvPr/>
        </p:nvSpPr>
        <p:spPr>
          <a:xfrm>
            <a:off x="4975478" y="912114"/>
            <a:ext cx="2282571" cy="1592199"/>
          </a:xfrm>
          <a:prstGeom prst="rect">
            <a:avLst/>
          </a:prstGeom>
          <a:blipFill>
            <a:blip r:embed="rId4" cstate="print"/>
            <a:stretch>
              <a:fillRect/>
            </a:stretch>
          </a:blipFill>
        </p:spPr>
        <p:txBody>
          <a:bodyPr wrap="square" lIns="0" tIns="0" rIns="0" bIns="0" rtlCol="0"/>
          <a:lstStyle/>
          <a:p>
            <a:pPr defTabSz="685800"/>
            <a:endParaRPr sz="1350">
              <a:solidFill>
                <a:prstClr val="black"/>
              </a:solidFill>
              <a:latin typeface="Calibri"/>
            </a:endParaRPr>
          </a:p>
        </p:txBody>
      </p:sp>
      <p:sp>
        <p:nvSpPr>
          <p:cNvPr id="7" name="object 7"/>
          <p:cNvSpPr/>
          <p:nvPr/>
        </p:nvSpPr>
        <p:spPr>
          <a:xfrm>
            <a:off x="281178" y="2713482"/>
            <a:ext cx="2716911" cy="1801368"/>
          </a:xfrm>
          <a:prstGeom prst="rect">
            <a:avLst/>
          </a:prstGeom>
          <a:blipFill>
            <a:blip r:embed="rId5" cstate="print"/>
            <a:stretch>
              <a:fillRect/>
            </a:stretch>
          </a:blipFill>
        </p:spPr>
        <p:txBody>
          <a:bodyPr wrap="square" lIns="0" tIns="0" rIns="0" bIns="0" rtlCol="0"/>
          <a:lstStyle/>
          <a:p>
            <a:pPr defTabSz="685800"/>
            <a:endParaRPr sz="1350">
              <a:solidFill>
                <a:prstClr val="black"/>
              </a:solidFill>
              <a:latin typeface="Calibri"/>
            </a:endParaRPr>
          </a:p>
        </p:txBody>
      </p:sp>
      <p:sp>
        <p:nvSpPr>
          <p:cNvPr id="8" name="object 8"/>
          <p:cNvSpPr/>
          <p:nvPr/>
        </p:nvSpPr>
        <p:spPr>
          <a:xfrm>
            <a:off x="6476237" y="2542032"/>
            <a:ext cx="2633472" cy="1744218"/>
          </a:xfrm>
          <a:prstGeom prst="rect">
            <a:avLst/>
          </a:prstGeom>
          <a:blipFill>
            <a:blip r:embed="rId6" cstate="print"/>
            <a:stretch>
              <a:fillRect/>
            </a:stretch>
          </a:blipFill>
        </p:spPr>
        <p:txBody>
          <a:bodyPr wrap="square" lIns="0" tIns="0" rIns="0" bIns="0" rtlCol="0"/>
          <a:lstStyle/>
          <a:p>
            <a:pPr defTabSz="685800"/>
            <a:endParaRPr sz="1350">
              <a:solidFill>
                <a:prstClr val="black"/>
              </a:solidFill>
              <a:latin typeface="Calibri"/>
            </a:endParaRPr>
          </a:p>
        </p:txBody>
      </p:sp>
      <p:grpSp>
        <p:nvGrpSpPr>
          <p:cNvPr id="9" name="object 9"/>
          <p:cNvGrpSpPr/>
          <p:nvPr/>
        </p:nvGrpSpPr>
        <p:grpSpPr>
          <a:xfrm>
            <a:off x="3073522" y="2576309"/>
            <a:ext cx="3365183" cy="2322671"/>
            <a:chOff x="4098029" y="2292078"/>
            <a:chExt cx="4486910" cy="3096895"/>
          </a:xfrm>
        </p:grpSpPr>
        <p:sp>
          <p:nvSpPr>
            <p:cNvPr id="10" name="object 10"/>
            <p:cNvSpPr/>
            <p:nvPr/>
          </p:nvSpPr>
          <p:spPr>
            <a:xfrm>
              <a:off x="4098029" y="2292078"/>
              <a:ext cx="4486668" cy="3096794"/>
            </a:xfrm>
            <a:prstGeom prst="rect">
              <a:avLst/>
            </a:prstGeom>
            <a:blipFill>
              <a:blip r:embed="rId7" cstate="print"/>
              <a:stretch>
                <a:fillRect/>
              </a:stretch>
            </a:blipFill>
          </p:spPr>
          <p:txBody>
            <a:bodyPr wrap="square" lIns="0" tIns="0" rIns="0" bIns="0" rtlCol="0"/>
            <a:lstStyle/>
            <a:p>
              <a:pPr defTabSz="685800"/>
              <a:endParaRPr sz="1350">
                <a:solidFill>
                  <a:prstClr val="black"/>
                </a:solidFill>
                <a:latin typeface="Calibri"/>
              </a:endParaRPr>
            </a:p>
          </p:txBody>
        </p:sp>
        <p:sp>
          <p:nvSpPr>
            <p:cNvPr id="11" name="object 11"/>
            <p:cNvSpPr/>
            <p:nvPr/>
          </p:nvSpPr>
          <p:spPr>
            <a:xfrm>
              <a:off x="4190999" y="2375915"/>
              <a:ext cx="4250436" cy="2869692"/>
            </a:xfrm>
            <a:prstGeom prst="rect">
              <a:avLst/>
            </a:prstGeom>
            <a:blipFill>
              <a:blip r:embed="rId8" cstate="print"/>
              <a:stretch>
                <a:fillRect/>
              </a:stretch>
            </a:blipFill>
          </p:spPr>
          <p:txBody>
            <a:bodyPr wrap="square" lIns="0" tIns="0" rIns="0" bIns="0" rtlCol="0"/>
            <a:lstStyle/>
            <a:p>
              <a:pPr defTabSz="685800"/>
              <a:endParaRPr sz="1350">
                <a:solidFill>
                  <a:prstClr val="black"/>
                </a:solidFill>
                <a:latin typeface="Calibri"/>
              </a:endParaRPr>
            </a:p>
          </p:txBody>
        </p:sp>
        <p:sp>
          <p:nvSpPr>
            <p:cNvPr id="12" name="object 12"/>
            <p:cNvSpPr/>
            <p:nvPr/>
          </p:nvSpPr>
          <p:spPr>
            <a:xfrm>
              <a:off x="4152899" y="2337815"/>
              <a:ext cx="4326890" cy="2946400"/>
            </a:xfrm>
            <a:custGeom>
              <a:avLst/>
              <a:gdLst/>
              <a:ahLst/>
              <a:cxnLst/>
              <a:rect l="l" t="t" r="r" b="b"/>
              <a:pathLst>
                <a:path w="4326890" h="2946400">
                  <a:moveTo>
                    <a:pt x="0" y="2945892"/>
                  </a:moveTo>
                  <a:lnTo>
                    <a:pt x="4326636" y="2945892"/>
                  </a:lnTo>
                  <a:lnTo>
                    <a:pt x="4326636" y="0"/>
                  </a:lnTo>
                  <a:lnTo>
                    <a:pt x="0" y="0"/>
                  </a:lnTo>
                  <a:lnTo>
                    <a:pt x="0" y="2945892"/>
                  </a:lnTo>
                  <a:close/>
                </a:path>
              </a:pathLst>
            </a:custGeom>
            <a:ln w="76200">
              <a:solidFill>
                <a:srgbClr val="E36C09"/>
              </a:solidFill>
            </a:ln>
          </p:spPr>
          <p:txBody>
            <a:bodyPr wrap="square" lIns="0" tIns="0" rIns="0" bIns="0" rtlCol="0"/>
            <a:lstStyle/>
            <a:p>
              <a:pPr defTabSz="685800"/>
              <a:endParaRPr sz="1350">
                <a:solidFill>
                  <a:prstClr val="black"/>
                </a:solidFill>
                <a:latin typeface="Calibri"/>
              </a:endParaRPr>
            </a:p>
          </p:txBody>
        </p:sp>
      </p:grpSp>
      <p:sp>
        <p:nvSpPr>
          <p:cNvPr id="14" name="Slide Number Placeholder 13"/>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44</a:t>
            </a:fld>
            <a:endParaRPr lang="en-US" sz="1350">
              <a:solidFill>
                <a:prstClr val="black">
                  <a:tint val="75000"/>
                </a:prstClr>
              </a:solidFill>
            </a:endParaRPr>
          </a:p>
        </p:txBody>
      </p:sp>
    </p:spTree>
    <p:extLst>
      <p:ext uri="{BB962C8B-B14F-4D97-AF65-F5344CB8AC3E}">
        <p14:creationId xmlns:p14="http://schemas.microsoft.com/office/powerpoint/2010/main" val="15463553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Prior Experience</a:t>
            </a:r>
          </a:p>
        </p:txBody>
      </p:sp>
      <p:sp>
        <p:nvSpPr>
          <p:cNvPr id="34819" name="Rectangle 3"/>
          <p:cNvSpPr>
            <a:spLocks noGrp="1" noChangeArrowheads="1"/>
          </p:cNvSpPr>
          <p:nvPr>
            <p:ph type="body" idx="1"/>
          </p:nvPr>
        </p:nvSpPr>
        <p:spPr>
          <a:xfrm>
            <a:off x="457200" y="1524000"/>
            <a:ext cx="8229600" cy="4525963"/>
          </a:xfrm>
        </p:spPr>
        <p:txBody>
          <a:bodyPr/>
          <a:lstStyle/>
          <a:p>
            <a:pPr eaLnBrk="1" hangingPunct="1"/>
            <a:r>
              <a:rPr lang="en-US" altLang="en-US" sz="2800" dirty="0">
                <a:latin typeface="Times New Roman" panose="02020603050405020304" pitchFamily="18" charset="0"/>
              </a:rPr>
              <a:t>Prior Industry Experience</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Several studies have shown that prior experience in an industry helps an entrepreneur recognize business opportunities.  </a:t>
            </a:r>
          </a:p>
          <a:p>
            <a:pPr lvl="1" eaLnBrk="1" hangingPunct="1"/>
            <a:endParaRPr lang="en-US" altLang="en-US" sz="2400" dirty="0">
              <a:latin typeface="Times New Roman" panose="02020603050405020304" pitchFamily="18" charset="0"/>
            </a:endParaRPr>
          </a:p>
          <a:p>
            <a:pPr lvl="2" eaLnBrk="1" hangingPunct="1"/>
            <a:r>
              <a:rPr lang="en-US" altLang="en-US" sz="2000" dirty="0">
                <a:latin typeface="Times New Roman" panose="02020603050405020304" pitchFamily="18" charset="0"/>
              </a:rPr>
              <a:t>By working in an industry, an individual may spot a market niche that is underserved.</a:t>
            </a:r>
          </a:p>
          <a:p>
            <a:pPr lvl="2" eaLnBrk="1" hangingPunct="1"/>
            <a:r>
              <a:rPr lang="en-US" altLang="en-US" sz="2000" dirty="0">
                <a:latin typeface="Times New Roman" panose="02020603050405020304" pitchFamily="18" charset="0"/>
              </a:rPr>
              <a:t>It is also possible that by working in an industry, an individual builds a network of social contacts who provide insights that lead to recognizing new opportunities.</a:t>
            </a:r>
          </a:p>
        </p:txBody>
      </p:sp>
      <p:sp>
        <p:nvSpPr>
          <p:cNvPr id="34820"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732755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Cognitive Factors</a:t>
            </a:r>
          </a:p>
        </p:txBody>
      </p:sp>
      <p:sp>
        <p:nvSpPr>
          <p:cNvPr id="35843" name="Rectangle 3"/>
          <p:cNvSpPr>
            <a:spLocks noGrp="1" noChangeArrowheads="1"/>
          </p:cNvSpPr>
          <p:nvPr>
            <p:ph type="body" idx="1"/>
          </p:nvPr>
        </p:nvSpPr>
        <p:spPr>
          <a:xfrm>
            <a:off x="381000" y="1828800"/>
            <a:ext cx="8229600" cy="4527550"/>
          </a:xfrm>
        </p:spPr>
        <p:txBody>
          <a:bodyPr>
            <a:normAutofit lnSpcReduction="10000"/>
          </a:bodyPr>
          <a:lstStyle/>
          <a:p>
            <a:pPr eaLnBrk="1" hangingPunct="1"/>
            <a:r>
              <a:rPr lang="en-US" altLang="en-US" sz="2800" dirty="0">
                <a:latin typeface="Times New Roman" panose="02020603050405020304" pitchFamily="18" charset="0"/>
              </a:rPr>
              <a:t>Cognitive Factors</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Studies have shown that opportunity recognition may be an </a:t>
            </a:r>
            <a:r>
              <a:rPr lang="en-US" altLang="en-US" sz="2400" u="sng" dirty="0">
                <a:latin typeface="Times New Roman" panose="02020603050405020304" pitchFamily="18" charset="0"/>
              </a:rPr>
              <a:t>innate skill</a:t>
            </a:r>
            <a:r>
              <a:rPr lang="en-US" altLang="en-US" sz="2400" dirty="0">
                <a:latin typeface="Times New Roman" panose="02020603050405020304" pitchFamily="18" charset="0"/>
              </a:rPr>
              <a:t> or cognitive process.</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Some people believe that </a:t>
            </a:r>
            <a:r>
              <a:rPr lang="en-US" altLang="en-US" sz="2400" u="sng" dirty="0">
                <a:latin typeface="Times New Roman" panose="02020603050405020304" pitchFamily="18" charset="0"/>
              </a:rPr>
              <a:t>entrepreneurs have a “sixth sense</a:t>
            </a:r>
            <a:r>
              <a:rPr lang="en-US" altLang="en-US" sz="2400" dirty="0">
                <a:latin typeface="Times New Roman" panose="02020603050405020304" pitchFamily="18" charset="0"/>
              </a:rPr>
              <a:t>” that allows them to see opportunities that others miss.</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This “sixth sense” is called </a:t>
            </a:r>
            <a:r>
              <a:rPr lang="en-US" altLang="en-US" sz="2400" b="1" dirty="0">
                <a:latin typeface="Times New Roman" panose="02020603050405020304" pitchFamily="18" charset="0"/>
              </a:rPr>
              <a:t>entrepreneurial alertness</a:t>
            </a:r>
            <a:r>
              <a:rPr lang="en-US" altLang="en-US" sz="2400" dirty="0">
                <a:latin typeface="Times New Roman" panose="02020603050405020304" pitchFamily="18" charset="0"/>
              </a:rPr>
              <a:t>, which is formally defined as the ability to notice things without engaging in deliberate search.</a:t>
            </a:r>
          </a:p>
        </p:txBody>
      </p:sp>
      <p:sp>
        <p:nvSpPr>
          <p:cNvPr id="35844"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431701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152400"/>
            <a:ext cx="8229600" cy="1143000"/>
          </a:xfrm>
        </p:spPr>
        <p:txBody>
          <a:bodyPr/>
          <a:lstStyle/>
          <a:p>
            <a:pPr eaLnBrk="1" hangingPunct="1"/>
            <a:r>
              <a:rPr lang="en-US" altLang="en-US" sz="3600" dirty="0">
                <a:latin typeface="Times New Roman" panose="02020603050405020304" pitchFamily="18" charset="0"/>
              </a:rPr>
              <a:t>Social Networks</a:t>
            </a:r>
          </a:p>
        </p:txBody>
      </p:sp>
      <p:sp>
        <p:nvSpPr>
          <p:cNvPr id="36867" name="Rectangle 3"/>
          <p:cNvSpPr>
            <a:spLocks noGrp="1" noChangeArrowheads="1"/>
          </p:cNvSpPr>
          <p:nvPr>
            <p:ph type="body" idx="1"/>
          </p:nvPr>
        </p:nvSpPr>
        <p:spPr>
          <a:xfrm>
            <a:off x="457200" y="1600199"/>
            <a:ext cx="8229600" cy="5121275"/>
          </a:xfrm>
        </p:spPr>
        <p:txBody>
          <a:bodyPr>
            <a:normAutofit lnSpcReduction="10000"/>
          </a:bodyPr>
          <a:lstStyle/>
          <a:p>
            <a:pPr eaLnBrk="1" hangingPunct="1">
              <a:lnSpc>
                <a:spcPct val="90000"/>
              </a:lnSpc>
            </a:pPr>
            <a:r>
              <a:rPr lang="en-US" altLang="en-US" sz="2800" dirty="0">
                <a:latin typeface="Times New Roman" panose="02020603050405020304" pitchFamily="18" charset="0"/>
              </a:rPr>
              <a:t>Social Networks</a:t>
            </a:r>
          </a:p>
          <a:p>
            <a:pPr eaLnBrk="1" hangingPunct="1">
              <a:lnSpc>
                <a:spcPct val="90000"/>
              </a:lnSpc>
            </a:pPr>
            <a:endParaRPr lang="en-US" altLang="en-US" sz="2800" dirty="0">
              <a:latin typeface="Times New Roman" panose="02020603050405020304" pitchFamily="18" charset="0"/>
            </a:endParaRPr>
          </a:p>
          <a:p>
            <a:pPr lvl="1" eaLnBrk="1" hangingPunct="1">
              <a:lnSpc>
                <a:spcPct val="90000"/>
              </a:lnSpc>
            </a:pPr>
            <a:r>
              <a:rPr lang="en-US" altLang="en-US" sz="2400" dirty="0">
                <a:latin typeface="Times New Roman" panose="02020603050405020304" pitchFamily="18" charset="0"/>
              </a:rPr>
              <a:t>The extent and depth of an individual’s social network affects opportunity recognition.  </a:t>
            </a:r>
          </a:p>
          <a:p>
            <a:pPr lvl="1" eaLnBrk="1" hangingPunct="1">
              <a:lnSpc>
                <a:spcPct val="90000"/>
              </a:lnSpc>
            </a:pPr>
            <a:r>
              <a:rPr lang="en-US" altLang="en-US" sz="2400" dirty="0">
                <a:latin typeface="Times New Roman" panose="02020603050405020304" pitchFamily="18" charset="0"/>
              </a:rPr>
              <a:t>People who build a substantial network of social and professional contacts will be exposed to more opportunities and ideas than people with sparse networks.</a:t>
            </a:r>
          </a:p>
          <a:p>
            <a:pPr lvl="1" eaLnBrk="1" hangingPunct="1">
              <a:lnSpc>
                <a:spcPct val="90000"/>
              </a:lnSpc>
            </a:pPr>
            <a:r>
              <a:rPr lang="en-US" altLang="en-US" sz="2400" dirty="0">
                <a:latin typeface="Times New Roman" panose="02020603050405020304" pitchFamily="18" charset="0"/>
              </a:rPr>
              <a:t>In one survey of 65 start-ups, half the founders reported that they got their business idea through social contacts.</a:t>
            </a:r>
          </a:p>
          <a:p>
            <a:pPr lvl="1" eaLnBrk="1" hangingPunct="1">
              <a:lnSpc>
                <a:spcPct val="90000"/>
              </a:lnSpc>
            </a:pPr>
            <a:endParaRPr lang="en-US" altLang="en-US" sz="2400" dirty="0">
              <a:latin typeface="Times New Roman" panose="02020603050405020304" pitchFamily="18" charset="0"/>
            </a:endParaRPr>
          </a:p>
          <a:p>
            <a:pPr eaLnBrk="1" hangingPunct="1">
              <a:lnSpc>
                <a:spcPct val="90000"/>
              </a:lnSpc>
            </a:pPr>
            <a:r>
              <a:rPr lang="en-US" altLang="en-US" sz="2800" dirty="0">
                <a:latin typeface="Times New Roman" panose="02020603050405020304" pitchFamily="18" charset="0"/>
              </a:rPr>
              <a:t>Strong Tie Vs. Weak Tie Relationships</a:t>
            </a:r>
          </a:p>
          <a:p>
            <a:pPr eaLnBrk="1" hangingPunct="1">
              <a:lnSpc>
                <a:spcPct val="90000"/>
              </a:lnSpc>
            </a:pPr>
            <a:endParaRPr lang="en-US" altLang="en-US" sz="2800" dirty="0">
              <a:latin typeface="Times New Roman" panose="02020603050405020304" pitchFamily="18" charset="0"/>
            </a:endParaRPr>
          </a:p>
          <a:p>
            <a:pPr lvl="1" eaLnBrk="1" hangingPunct="1">
              <a:lnSpc>
                <a:spcPct val="90000"/>
              </a:lnSpc>
            </a:pPr>
            <a:r>
              <a:rPr lang="en-US" altLang="en-US" sz="2400" dirty="0">
                <a:latin typeface="Times New Roman" panose="02020603050405020304" pitchFamily="18" charset="0"/>
              </a:rPr>
              <a:t>All of us have relationships with other people that are called “ties.”</a:t>
            </a:r>
          </a:p>
        </p:txBody>
      </p:sp>
      <p:sp>
        <p:nvSpPr>
          <p:cNvPr id="36868"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944539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152400"/>
            <a:ext cx="8229600" cy="1143000"/>
          </a:xfrm>
        </p:spPr>
        <p:txBody>
          <a:bodyPr/>
          <a:lstStyle/>
          <a:p>
            <a:pPr eaLnBrk="1" hangingPunct="1"/>
            <a:r>
              <a:rPr lang="en-US" altLang="en-US" sz="3600" dirty="0">
                <a:latin typeface="Times New Roman" panose="02020603050405020304" pitchFamily="18" charset="0"/>
              </a:rPr>
              <a:t>Social Networks</a:t>
            </a:r>
          </a:p>
        </p:txBody>
      </p:sp>
      <p:sp>
        <p:nvSpPr>
          <p:cNvPr id="37891" name="Rectangle 3"/>
          <p:cNvSpPr>
            <a:spLocks noGrp="1" noChangeArrowheads="1"/>
          </p:cNvSpPr>
          <p:nvPr>
            <p:ph type="body" idx="1"/>
          </p:nvPr>
        </p:nvSpPr>
        <p:spPr>
          <a:xfrm>
            <a:off x="76200" y="1600201"/>
            <a:ext cx="8915400" cy="5105399"/>
          </a:xfrm>
        </p:spPr>
        <p:txBody>
          <a:bodyPr>
            <a:normAutofit/>
          </a:bodyPr>
          <a:lstStyle/>
          <a:p>
            <a:pPr eaLnBrk="1" hangingPunct="1"/>
            <a:r>
              <a:rPr lang="en-US" altLang="en-US" sz="2800" dirty="0">
                <a:latin typeface="Times New Roman" panose="02020603050405020304" pitchFamily="18" charset="0"/>
              </a:rPr>
              <a:t>Nature of Strong-Tie Vs. Weak Tie Relationships</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Strong-tie relationship are characterized by frequent interaction and form between coworkers, friends, and spouses.</a:t>
            </a:r>
          </a:p>
          <a:p>
            <a:pPr lvl="1" eaLnBrk="1" hangingPunct="1"/>
            <a:r>
              <a:rPr lang="en-US" altLang="en-US" sz="2400" dirty="0">
                <a:latin typeface="Times New Roman" panose="02020603050405020304" pitchFamily="18" charset="0"/>
              </a:rPr>
              <a:t>Weak-tie relationships are characterized by infrequent interaction and form between casual associations.</a:t>
            </a:r>
          </a:p>
          <a:p>
            <a:pPr marL="667512" lvl="2" indent="0" eaLnBrk="1" hangingPunct="1">
              <a:buNone/>
            </a:pPr>
            <a:endParaRPr lang="en-US" altLang="en-US" sz="2000" dirty="0">
              <a:latin typeface="Times New Roman" panose="02020603050405020304" pitchFamily="18" charset="0"/>
            </a:endParaRPr>
          </a:p>
        </p:txBody>
      </p:sp>
      <p:sp>
        <p:nvSpPr>
          <p:cNvPr id="37892"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809959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52400"/>
            <a:ext cx="8229600" cy="1143000"/>
          </a:xfrm>
        </p:spPr>
        <p:txBody>
          <a:bodyPr/>
          <a:lstStyle/>
          <a:p>
            <a:pPr eaLnBrk="1" hangingPunct="1"/>
            <a:r>
              <a:rPr lang="en-US" altLang="en-US" sz="3600" dirty="0">
                <a:latin typeface="Times New Roman" panose="02020603050405020304" pitchFamily="18" charset="0"/>
              </a:rPr>
              <a:t>Creativity</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39939" name="Rectangle 3"/>
          <p:cNvSpPr>
            <a:spLocks noGrp="1" noChangeArrowheads="1"/>
          </p:cNvSpPr>
          <p:nvPr>
            <p:ph type="body" idx="1"/>
          </p:nvPr>
        </p:nvSpPr>
        <p:spPr/>
        <p:txBody>
          <a:bodyPr/>
          <a:lstStyle/>
          <a:p>
            <a:pPr eaLnBrk="1" hangingPunct="1"/>
            <a:r>
              <a:rPr lang="en-US" altLang="en-US" sz="2800" dirty="0">
                <a:latin typeface="Times New Roman" panose="02020603050405020304" pitchFamily="18" charset="0"/>
              </a:rPr>
              <a:t>Creativity</a:t>
            </a:r>
          </a:p>
          <a:p>
            <a:pPr lvl="1" eaLnBrk="1" hangingPunct="1"/>
            <a:r>
              <a:rPr lang="en-US" altLang="en-US" sz="2400" dirty="0">
                <a:latin typeface="Times New Roman" panose="02020603050405020304" pitchFamily="18" charset="0"/>
              </a:rPr>
              <a:t>Creativity is the process of </a:t>
            </a:r>
            <a:r>
              <a:rPr lang="en-US" altLang="en-US" sz="2400" u="sng" dirty="0">
                <a:latin typeface="Times New Roman" panose="02020603050405020304" pitchFamily="18" charset="0"/>
              </a:rPr>
              <a:t>generating a novel or useful idea</a:t>
            </a:r>
            <a:r>
              <a:rPr lang="en-US" altLang="en-US" sz="2400" dirty="0">
                <a:latin typeface="Times New Roman" panose="02020603050405020304" pitchFamily="18" charset="0"/>
              </a:rPr>
              <a:t>.</a:t>
            </a:r>
          </a:p>
          <a:p>
            <a:pPr lvl="1" eaLnBrk="1" hangingPunct="1"/>
            <a:r>
              <a:rPr lang="en-US" altLang="en-US" sz="2400" dirty="0">
                <a:latin typeface="Times New Roman" panose="02020603050405020304" pitchFamily="18" charset="0"/>
              </a:rPr>
              <a:t>Opportunity recognition may be, at least in part, a creative process.</a:t>
            </a:r>
          </a:p>
          <a:p>
            <a:pPr lvl="1" eaLnBrk="1" hangingPunct="1"/>
            <a:r>
              <a:rPr lang="en-US" altLang="en-US" sz="2400" dirty="0">
                <a:latin typeface="Times New Roman" panose="02020603050405020304" pitchFamily="18" charset="0"/>
              </a:rPr>
              <a:t>For an individual, the creative process can be broken down into five stages.</a:t>
            </a:r>
          </a:p>
        </p:txBody>
      </p:sp>
      <p:sp>
        <p:nvSpPr>
          <p:cNvPr id="39940"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24200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81000"/>
            <a:ext cx="8229600" cy="1143000"/>
          </a:xfrm>
        </p:spPr>
        <p:txBody>
          <a:bodyPr/>
          <a:lstStyle/>
          <a:p>
            <a:pPr eaLnBrk="1" hangingPunct="1"/>
            <a:r>
              <a:rPr lang="en-US" altLang="en-US" sz="3600" dirty="0">
                <a:latin typeface="Times New Roman" panose="02020603050405020304" pitchFamily="18" charset="0"/>
              </a:rPr>
              <a:t>What is an Opportunity?</a:t>
            </a:r>
            <a:br>
              <a:rPr lang="en-US" altLang="en-US" sz="3600" dirty="0">
                <a:latin typeface="Times New Roman" panose="02020603050405020304" pitchFamily="18" charset="0"/>
              </a:rPr>
            </a:br>
            <a:endParaRPr lang="en-US" altLang="en-US" sz="3600" dirty="0">
              <a:latin typeface="Times New Roman" panose="02020603050405020304" pitchFamily="18" charset="0"/>
            </a:endParaRPr>
          </a:p>
        </p:txBody>
      </p:sp>
      <p:sp>
        <p:nvSpPr>
          <p:cNvPr id="18435"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 name="Text Box 4"/>
          <p:cNvSpPr txBox="1">
            <a:spLocks noChangeArrowheads="1"/>
          </p:cNvSpPr>
          <p:nvPr/>
        </p:nvSpPr>
        <p:spPr bwMode="auto">
          <a:xfrm>
            <a:off x="304800" y="2971800"/>
            <a:ext cx="3962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a:latin typeface="Times New Roman" panose="02020603050405020304" pitchFamily="18" charset="0"/>
              </a:rPr>
              <a:t>Opportunity Defined</a:t>
            </a:r>
          </a:p>
        </p:txBody>
      </p:sp>
      <p:sp>
        <p:nvSpPr>
          <p:cNvPr id="18437" name="Rectangle 5"/>
          <p:cNvSpPr>
            <a:spLocks noChangeArrowheads="1"/>
          </p:cNvSpPr>
          <p:nvPr/>
        </p:nvSpPr>
        <p:spPr bwMode="auto">
          <a:xfrm>
            <a:off x="4343400" y="1524000"/>
            <a:ext cx="3886200" cy="41910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dirty="0">
                <a:latin typeface="Times New Roman" panose="02020603050405020304" pitchFamily="18" charset="0"/>
              </a:rPr>
              <a:t>An opportunity is </a:t>
            </a:r>
            <a:r>
              <a:rPr lang="en-US" altLang="en-US" sz="2400" b="1" u="sng" dirty="0">
                <a:solidFill>
                  <a:srgbClr val="FF0000"/>
                </a:solidFill>
                <a:latin typeface="Times New Roman" panose="02020603050405020304" pitchFamily="18" charset="0"/>
              </a:rPr>
              <a:t>a favorable</a:t>
            </a:r>
          </a:p>
          <a:p>
            <a:pPr algn="ctr" eaLnBrk="1" hangingPunct="1">
              <a:spcBef>
                <a:spcPct val="0"/>
              </a:spcBef>
              <a:buFontTx/>
              <a:buNone/>
            </a:pPr>
            <a:r>
              <a:rPr lang="en-US" altLang="en-US" sz="2400" b="1" u="sng" dirty="0">
                <a:solidFill>
                  <a:srgbClr val="FF0000"/>
                </a:solidFill>
                <a:latin typeface="Times New Roman" panose="02020603050405020304" pitchFamily="18" charset="0"/>
              </a:rPr>
              <a:t>set of circumstances </a:t>
            </a:r>
            <a:r>
              <a:rPr lang="en-US" altLang="en-US" sz="2400" dirty="0">
                <a:latin typeface="Times New Roman" panose="02020603050405020304" pitchFamily="18" charset="0"/>
              </a:rPr>
              <a:t>that</a:t>
            </a:r>
          </a:p>
          <a:p>
            <a:pPr algn="ctr" eaLnBrk="1" hangingPunct="1">
              <a:spcBef>
                <a:spcPct val="0"/>
              </a:spcBef>
              <a:buFontTx/>
              <a:buNone/>
            </a:pPr>
            <a:r>
              <a:rPr lang="en-US" altLang="en-US" sz="2400" dirty="0">
                <a:latin typeface="Times New Roman" panose="02020603050405020304" pitchFamily="18" charset="0"/>
              </a:rPr>
              <a:t>creates a need for a new</a:t>
            </a:r>
          </a:p>
          <a:p>
            <a:pPr algn="ctr" eaLnBrk="1" hangingPunct="1">
              <a:spcBef>
                <a:spcPct val="0"/>
              </a:spcBef>
              <a:buFontTx/>
              <a:buNone/>
            </a:pPr>
            <a:r>
              <a:rPr lang="en-US" altLang="en-US" sz="2400" dirty="0">
                <a:latin typeface="Times New Roman" panose="02020603050405020304" pitchFamily="18" charset="0"/>
              </a:rPr>
              <a:t>product, service or business.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74480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52400"/>
            <a:ext cx="8229600" cy="1143000"/>
          </a:xfrm>
        </p:spPr>
        <p:txBody>
          <a:bodyPr/>
          <a:lstStyle/>
          <a:p>
            <a:pPr eaLnBrk="1" hangingPunct="1"/>
            <a:r>
              <a:rPr lang="en-US" altLang="en-US" sz="3600" dirty="0">
                <a:latin typeface="Times New Roman" panose="02020603050405020304" pitchFamily="18" charset="0"/>
              </a:rPr>
              <a:t>Creativity</a:t>
            </a:r>
          </a:p>
        </p:txBody>
      </p:sp>
      <p:sp>
        <p:nvSpPr>
          <p:cNvPr id="40963"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4" name="Text Box 7"/>
          <p:cNvSpPr txBox="1">
            <a:spLocks noChangeArrowheads="1"/>
          </p:cNvSpPr>
          <p:nvPr/>
        </p:nvSpPr>
        <p:spPr bwMode="auto">
          <a:xfrm>
            <a:off x="1752600" y="1828800"/>
            <a:ext cx="58674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75000"/>
              </a:lnSpc>
              <a:spcBef>
                <a:spcPct val="50000"/>
              </a:spcBef>
              <a:buFontTx/>
              <a:buNone/>
            </a:pPr>
            <a:r>
              <a:rPr lang="en-US" altLang="en-US" sz="2800">
                <a:latin typeface="Times New Roman" panose="02020603050405020304" pitchFamily="18" charset="0"/>
              </a:rPr>
              <a:t>Five-Steps to Generating Creative Ideas</a:t>
            </a:r>
          </a:p>
        </p:txBody>
      </p:sp>
      <p:pic>
        <p:nvPicPr>
          <p:cNvPr id="2" name="Picture 1"/>
          <p:cNvPicPr>
            <a:picLocks noChangeAspect="1"/>
          </p:cNvPicPr>
          <p:nvPr/>
        </p:nvPicPr>
        <p:blipFill>
          <a:blip r:embed="rId3"/>
          <a:stretch>
            <a:fillRect/>
          </a:stretch>
        </p:blipFill>
        <p:spPr>
          <a:xfrm>
            <a:off x="914400" y="2244725"/>
            <a:ext cx="7467600" cy="3908822"/>
          </a:xfrm>
          <a:prstGeom prst="rect">
            <a:avLst/>
          </a:prstGeom>
        </p:spPr>
      </p:pic>
      <p:sp>
        <p:nvSpPr>
          <p:cNvPr id="3" name="Rectangle 2"/>
          <p:cNvSpPr/>
          <p:nvPr/>
        </p:nvSpPr>
        <p:spPr>
          <a:xfrm>
            <a:off x="762000" y="6211669"/>
            <a:ext cx="5791200" cy="369332"/>
          </a:xfrm>
          <a:prstGeom prst="rect">
            <a:avLst/>
          </a:prstGeom>
        </p:spPr>
        <p:txBody>
          <a:bodyPr wrap="square">
            <a:spAutoFit/>
          </a:bodyPr>
          <a:lstStyle/>
          <a:p>
            <a:r>
              <a:rPr lang="en-US" dirty="0"/>
              <a:t>https://www.youtube.com/watch?v=ybNoYjLmfPA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10839887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Full View of the Opportunity Recognition Process</a:t>
            </a:r>
          </a:p>
        </p:txBody>
      </p:sp>
      <p:sp>
        <p:nvSpPr>
          <p:cNvPr id="41987" name="Line 4"/>
          <p:cNvSpPr>
            <a:spLocks noChangeShapeType="1"/>
          </p:cNvSpPr>
          <p:nvPr/>
        </p:nvSpPr>
        <p:spPr bwMode="auto">
          <a:xfrm>
            <a:off x="0" y="12954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8" name="Text Box 8"/>
          <p:cNvSpPr txBox="1">
            <a:spLocks noChangeArrowheads="1"/>
          </p:cNvSpPr>
          <p:nvPr/>
        </p:nvSpPr>
        <p:spPr bwMode="auto">
          <a:xfrm>
            <a:off x="381000" y="1600200"/>
            <a:ext cx="83058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50000"/>
              </a:spcBef>
              <a:buFontTx/>
              <a:buNone/>
            </a:pPr>
            <a:r>
              <a:rPr lang="en-US" altLang="en-US" sz="2400" dirty="0">
                <a:latin typeface="Times New Roman" panose="02020603050405020304" pitchFamily="18" charset="0"/>
              </a:rPr>
              <a:t>The connection between an awareness of emerging trends and the personal characteristics of the entrepreneur</a:t>
            </a:r>
          </a:p>
        </p:txBody>
      </p:sp>
      <p:pic>
        <p:nvPicPr>
          <p:cNvPr id="419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1" y="2346592"/>
            <a:ext cx="6800658" cy="435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2977713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Techniques For Generating Ideas</a:t>
            </a:r>
          </a:p>
        </p:txBody>
      </p:sp>
      <p:sp>
        <p:nvSpPr>
          <p:cNvPr id="43011"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2" name="Rectangle 8"/>
          <p:cNvSpPr>
            <a:spLocks noChangeArrowheads="1"/>
          </p:cNvSpPr>
          <p:nvPr/>
        </p:nvSpPr>
        <p:spPr bwMode="auto">
          <a:xfrm>
            <a:off x="609600" y="2438400"/>
            <a:ext cx="3352800" cy="6096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Brainstorming</a:t>
            </a:r>
          </a:p>
        </p:txBody>
      </p:sp>
      <p:sp>
        <p:nvSpPr>
          <p:cNvPr id="43013" name="Rectangle 9"/>
          <p:cNvSpPr>
            <a:spLocks noChangeArrowheads="1"/>
          </p:cNvSpPr>
          <p:nvPr/>
        </p:nvSpPr>
        <p:spPr bwMode="auto">
          <a:xfrm>
            <a:off x="5029200" y="2438400"/>
            <a:ext cx="3352800" cy="6096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Focus Groups</a:t>
            </a:r>
          </a:p>
        </p:txBody>
      </p:sp>
      <p:sp>
        <p:nvSpPr>
          <p:cNvPr id="43014" name="Rectangle 10"/>
          <p:cNvSpPr>
            <a:spLocks noChangeArrowheads="1"/>
          </p:cNvSpPr>
          <p:nvPr/>
        </p:nvSpPr>
        <p:spPr bwMode="auto">
          <a:xfrm>
            <a:off x="2895600" y="3733800"/>
            <a:ext cx="3352800" cy="7620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latin typeface="Times New Roman" panose="02020603050405020304" pitchFamily="18" charset="0"/>
              </a:rPr>
              <a:t>Library and</a:t>
            </a:r>
          </a:p>
          <a:p>
            <a:pPr algn="ctr" eaLnBrk="1" hangingPunct="1">
              <a:spcBef>
                <a:spcPct val="0"/>
              </a:spcBef>
              <a:buFontTx/>
              <a:buNone/>
            </a:pPr>
            <a:r>
              <a:rPr lang="en-US" altLang="en-US" sz="2400">
                <a:latin typeface="Times New Roman" panose="02020603050405020304" pitchFamily="18" charset="0"/>
              </a:rPr>
              <a:t>Internet Research</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3687369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Brainstorming</a:t>
            </a:r>
          </a:p>
        </p:txBody>
      </p:sp>
      <p:sp>
        <p:nvSpPr>
          <p:cNvPr id="44035" name="Rectangle 3"/>
          <p:cNvSpPr>
            <a:spLocks noGrp="1" noChangeArrowheads="1"/>
          </p:cNvSpPr>
          <p:nvPr>
            <p:ph type="body" idx="1"/>
          </p:nvPr>
        </p:nvSpPr>
        <p:spPr/>
        <p:txBody>
          <a:bodyPr/>
          <a:lstStyle/>
          <a:p>
            <a:pPr eaLnBrk="1" hangingPunct="1"/>
            <a:r>
              <a:rPr lang="en-US" altLang="en-US" sz="2800" dirty="0">
                <a:latin typeface="Times New Roman" panose="02020603050405020304" pitchFamily="18" charset="0"/>
              </a:rPr>
              <a:t>Brainstorming</a:t>
            </a:r>
          </a:p>
          <a:p>
            <a:pPr lvl="1" eaLnBrk="1" hangingPunct="1"/>
            <a:r>
              <a:rPr lang="en-US" altLang="en-US" sz="2400" dirty="0">
                <a:latin typeface="Times New Roman" panose="02020603050405020304" pitchFamily="18" charset="0"/>
              </a:rPr>
              <a:t>Is a technique used to generate a large number of ideas and solutions to problems quickly.</a:t>
            </a:r>
          </a:p>
          <a:p>
            <a:pPr lvl="1" eaLnBrk="1" hangingPunct="1"/>
            <a:r>
              <a:rPr lang="en-US" altLang="en-US" sz="2400" dirty="0">
                <a:latin typeface="Times New Roman" panose="02020603050405020304" pitchFamily="18" charset="0"/>
              </a:rPr>
              <a:t>A brainstorming “session” typically involves a group of people, and should be targeted to a specific topic.</a:t>
            </a:r>
          </a:p>
          <a:p>
            <a:pPr lvl="1" eaLnBrk="1" hangingPunct="1"/>
            <a:r>
              <a:rPr lang="en-US" altLang="en-US" sz="2400" dirty="0">
                <a:latin typeface="Times New Roman" panose="02020603050405020304" pitchFamily="18" charset="0"/>
              </a:rPr>
              <a:t>Rules for a brainstorming session:</a:t>
            </a:r>
          </a:p>
          <a:p>
            <a:pPr lvl="2" eaLnBrk="1" hangingPunct="1"/>
            <a:r>
              <a:rPr lang="en-US" altLang="en-US" sz="2000" dirty="0">
                <a:latin typeface="Times New Roman" panose="02020603050405020304" pitchFamily="18" charset="0"/>
              </a:rPr>
              <a:t>No criticism.</a:t>
            </a:r>
          </a:p>
          <a:p>
            <a:pPr lvl="2" eaLnBrk="1" hangingPunct="1"/>
            <a:r>
              <a:rPr lang="en-US" altLang="en-US" sz="2000" dirty="0">
                <a:latin typeface="Times New Roman" panose="02020603050405020304" pitchFamily="18" charset="0"/>
              </a:rPr>
              <a:t>Freewheeling is encouraged.</a:t>
            </a:r>
          </a:p>
          <a:p>
            <a:pPr lvl="2" eaLnBrk="1" hangingPunct="1"/>
            <a:r>
              <a:rPr lang="en-US" altLang="en-US" sz="2000" dirty="0">
                <a:latin typeface="Times New Roman" panose="02020603050405020304" pitchFamily="18" charset="0"/>
              </a:rPr>
              <a:t>The session should move quickly.</a:t>
            </a:r>
          </a:p>
        </p:txBody>
      </p:sp>
      <p:sp>
        <p:nvSpPr>
          <p:cNvPr id="44036"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645374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Focus Groups</a:t>
            </a:r>
          </a:p>
        </p:txBody>
      </p:sp>
      <p:sp>
        <p:nvSpPr>
          <p:cNvPr id="45059" name="Rectangle 3"/>
          <p:cNvSpPr>
            <a:spLocks noGrp="1" noChangeArrowheads="1"/>
          </p:cNvSpPr>
          <p:nvPr>
            <p:ph type="body" idx="1"/>
          </p:nvPr>
        </p:nvSpPr>
        <p:spPr>
          <a:xfrm>
            <a:off x="304800" y="1593214"/>
            <a:ext cx="8686800" cy="4959986"/>
          </a:xfrm>
        </p:spPr>
        <p:txBody>
          <a:bodyPr>
            <a:normAutofit lnSpcReduction="10000"/>
          </a:bodyPr>
          <a:lstStyle/>
          <a:p>
            <a:pPr eaLnBrk="1" hangingPunct="1"/>
            <a:r>
              <a:rPr lang="en-US" altLang="en-US" sz="2800" dirty="0">
                <a:latin typeface="Times New Roman" panose="02020603050405020304" pitchFamily="18" charset="0"/>
              </a:rPr>
              <a:t>Focus Group</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A focus group is a gathering of five to ten people, who have been selected based on their common characteristics relative to the issues being discussed.</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These groups are led by a trained moderator, who uses the internal dynamics of the group environment to gain insight into why people feel the way they do about a particular issue.</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Although focus groups are used for a variety of purposes, they can be used to help generate new business ideas.</a:t>
            </a:r>
          </a:p>
        </p:txBody>
      </p:sp>
      <p:sp>
        <p:nvSpPr>
          <p:cNvPr id="45060"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670382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7200" y="228600"/>
            <a:ext cx="8229600" cy="1143000"/>
          </a:xfrm>
        </p:spPr>
        <p:txBody>
          <a:bodyPr/>
          <a:lstStyle/>
          <a:p>
            <a:pPr eaLnBrk="1" hangingPunct="1"/>
            <a:r>
              <a:rPr lang="en-US" altLang="en-US" sz="3600" dirty="0">
                <a:latin typeface="Times New Roman" panose="02020603050405020304" pitchFamily="18" charset="0"/>
              </a:rPr>
              <a:t>Library and Internet Research</a:t>
            </a:r>
          </a:p>
        </p:txBody>
      </p:sp>
      <p:sp>
        <p:nvSpPr>
          <p:cNvPr id="46083" name="Rectangle 3"/>
          <p:cNvSpPr>
            <a:spLocks noGrp="1" noChangeArrowheads="1"/>
          </p:cNvSpPr>
          <p:nvPr>
            <p:ph type="body" idx="1"/>
          </p:nvPr>
        </p:nvSpPr>
        <p:spPr>
          <a:xfrm>
            <a:off x="0" y="1600200"/>
            <a:ext cx="9150927" cy="5052061"/>
          </a:xfrm>
        </p:spPr>
        <p:txBody>
          <a:bodyPr>
            <a:normAutofit/>
          </a:bodyPr>
          <a:lstStyle/>
          <a:p>
            <a:pPr eaLnBrk="1" hangingPunct="1"/>
            <a:r>
              <a:rPr lang="en-US" altLang="en-US" sz="2800" dirty="0">
                <a:latin typeface="Times New Roman" panose="02020603050405020304" pitchFamily="18" charset="0"/>
              </a:rPr>
              <a:t>Library Research</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Libraries are an often underutilized source of information for generating new business ideas.</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The best approach is to talk to a reference librarian, who can point out useful resources, such as industry-specific magazines, trade journals, and industry reports.</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Simply browsing through several issues of a trade journal or an industry report on a topic can spark new ideas.</a:t>
            </a:r>
            <a:endParaRPr lang="en-US" altLang="en-US" dirty="0">
              <a:latin typeface="Times New Roman" panose="02020603050405020304" pitchFamily="18" charset="0"/>
            </a:endParaRPr>
          </a:p>
          <a:p>
            <a:pPr lvl="1" eaLnBrk="1" hangingPunct="1"/>
            <a:endParaRPr lang="en-US" altLang="en-US" sz="2400" dirty="0">
              <a:latin typeface="Times New Roman" panose="02020603050405020304" pitchFamily="18" charset="0"/>
            </a:endParaRPr>
          </a:p>
        </p:txBody>
      </p:sp>
      <p:sp>
        <p:nvSpPr>
          <p:cNvPr id="46084"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2158717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52400"/>
            <a:ext cx="8229600" cy="1143000"/>
          </a:xfrm>
        </p:spPr>
        <p:txBody>
          <a:bodyPr/>
          <a:lstStyle/>
          <a:p>
            <a:pPr eaLnBrk="1" hangingPunct="1"/>
            <a:r>
              <a:rPr lang="en-US" altLang="en-US" sz="3600" dirty="0">
                <a:latin typeface="Times New Roman" panose="02020603050405020304" pitchFamily="18" charset="0"/>
              </a:rPr>
              <a:t>Libraries and Internet Research </a:t>
            </a:r>
          </a:p>
        </p:txBody>
      </p:sp>
      <p:sp>
        <p:nvSpPr>
          <p:cNvPr id="47107" name="Line 4"/>
          <p:cNvSpPr>
            <a:spLocks noChangeShapeType="1"/>
          </p:cNvSpPr>
          <p:nvPr/>
        </p:nvSpPr>
        <p:spPr bwMode="auto">
          <a:xfrm>
            <a:off x="0" y="12192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8" name="Text Box 4"/>
          <p:cNvSpPr txBox="1">
            <a:spLocks noChangeArrowheads="1"/>
          </p:cNvSpPr>
          <p:nvPr/>
        </p:nvSpPr>
        <p:spPr bwMode="auto">
          <a:xfrm>
            <a:off x="228600" y="1981200"/>
            <a:ext cx="40386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FontTx/>
              <a:buNone/>
            </a:pPr>
            <a:r>
              <a:rPr lang="en-US" altLang="en-US" sz="2800">
                <a:latin typeface="Times New Roman" panose="02020603050405020304" pitchFamily="18" charset="0"/>
              </a:rPr>
              <a:t>Large public and university libraries typically have access to search engines and industry reports that would cost thousands of dollars to access on your own.</a:t>
            </a:r>
          </a:p>
        </p:txBody>
      </p:sp>
      <p:sp>
        <p:nvSpPr>
          <p:cNvPr id="47109" name="Rectangle 5"/>
          <p:cNvSpPr>
            <a:spLocks noChangeArrowheads="1"/>
          </p:cNvSpPr>
          <p:nvPr/>
        </p:nvSpPr>
        <p:spPr bwMode="auto">
          <a:xfrm>
            <a:off x="4495800" y="1524000"/>
            <a:ext cx="4267200" cy="4876800"/>
          </a:xfrm>
          <a:prstGeom prst="rect">
            <a:avLst/>
          </a:prstGeom>
          <a:solidFill>
            <a:srgbClr val="FF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2400">
              <a:latin typeface="Times New Roman" panose="02020603050405020304" pitchFamily="18" charset="0"/>
            </a:endParaRPr>
          </a:p>
        </p:txBody>
      </p:sp>
      <p:sp>
        <p:nvSpPr>
          <p:cNvPr id="47110" name="TextBox 13"/>
          <p:cNvSpPr txBox="1">
            <a:spLocks noChangeArrowheads="1"/>
          </p:cNvSpPr>
          <p:nvPr/>
        </p:nvSpPr>
        <p:spPr bwMode="auto">
          <a:xfrm>
            <a:off x="4572000" y="1676400"/>
            <a:ext cx="381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 </a:t>
            </a:r>
          </a:p>
        </p:txBody>
      </p:sp>
      <p:sp>
        <p:nvSpPr>
          <p:cNvPr id="47111" name="TextBox 9"/>
          <p:cNvSpPr txBox="1">
            <a:spLocks noChangeArrowheads="1"/>
          </p:cNvSpPr>
          <p:nvPr/>
        </p:nvSpPr>
        <p:spPr bwMode="auto">
          <a:xfrm>
            <a:off x="4648200" y="1676400"/>
            <a:ext cx="381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latin typeface="Times New Roman" panose="02020603050405020304" pitchFamily="18" charset="0"/>
              </a:rPr>
              <a:t>Examples of Useful Search Engines and Industry Reports</a:t>
            </a:r>
          </a:p>
        </p:txBody>
      </p:sp>
      <p:sp>
        <p:nvSpPr>
          <p:cNvPr id="47112" name="TextBox 12"/>
          <p:cNvSpPr txBox="1">
            <a:spLocks noChangeArrowheads="1"/>
          </p:cNvSpPr>
          <p:nvPr/>
        </p:nvSpPr>
        <p:spPr bwMode="auto">
          <a:xfrm>
            <a:off x="4648200" y="2590800"/>
            <a:ext cx="38100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a:latin typeface="Times New Roman" panose="02020603050405020304" pitchFamily="18" charset="0"/>
              </a:rPr>
              <a:t> Lexis-Nexis Academic</a:t>
            </a:r>
          </a:p>
          <a:p>
            <a:pPr eaLnBrk="1" hangingPunct="1">
              <a:spcBef>
                <a:spcPct val="0"/>
              </a:spcBef>
            </a:pPr>
            <a:r>
              <a:rPr lang="en-US" altLang="en-US" sz="2400">
                <a:latin typeface="Times New Roman" panose="02020603050405020304" pitchFamily="18" charset="0"/>
              </a:rPr>
              <a:t> ProQuest</a:t>
            </a:r>
          </a:p>
          <a:p>
            <a:pPr eaLnBrk="1" hangingPunct="1">
              <a:spcBef>
                <a:spcPct val="0"/>
              </a:spcBef>
            </a:pPr>
            <a:r>
              <a:rPr lang="en-US" altLang="en-US" sz="2400">
                <a:latin typeface="Times New Roman" panose="02020603050405020304" pitchFamily="18" charset="0"/>
              </a:rPr>
              <a:t> IBISWorld</a:t>
            </a:r>
          </a:p>
          <a:p>
            <a:pPr eaLnBrk="1" hangingPunct="1">
              <a:spcBef>
                <a:spcPct val="0"/>
              </a:spcBef>
            </a:pPr>
            <a:r>
              <a:rPr lang="en-US" altLang="en-US" sz="2400">
                <a:latin typeface="Times New Roman" panose="02020603050405020304" pitchFamily="18" charset="0"/>
              </a:rPr>
              <a:t> Mintel</a:t>
            </a:r>
          </a:p>
          <a:p>
            <a:pPr eaLnBrk="1" hangingPunct="1">
              <a:spcBef>
                <a:spcPct val="0"/>
              </a:spcBef>
            </a:pPr>
            <a:r>
              <a:rPr lang="en-US" altLang="en-US" sz="2400">
                <a:latin typeface="Times New Roman" panose="02020603050405020304" pitchFamily="18" charset="0"/>
              </a:rPr>
              <a:t> Standard &amp; Poor’s Net </a:t>
            </a:r>
          </a:p>
          <a:p>
            <a:pPr eaLnBrk="1" hangingPunct="1">
              <a:spcBef>
                <a:spcPct val="0"/>
              </a:spcBef>
              <a:buFontTx/>
              <a:buNone/>
            </a:pPr>
            <a:r>
              <a:rPr lang="en-US" altLang="en-US" sz="2400">
                <a:latin typeface="Times New Roman" panose="02020603050405020304" pitchFamily="18" charset="0"/>
              </a:rPr>
              <a:t>  Advantage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2795974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228600"/>
            <a:ext cx="8229600" cy="1143000"/>
          </a:xfrm>
        </p:spPr>
        <p:txBody>
          <a:bodyPr/>
          <a:lstStyle/>
          <a:p>
            <a:pPr eaLnBrk="1" hangingPunct="1"/>
            <a:r>
              <a:rPr lang="en-US" altLang="en-US" sz="3600" dirty="0">
                <a:latin typeface="Times New Roman" panose="02020603050405020304" pitchFamily="18" charset="0"/>
              </a:rPr>
              <a:t>Library and Internet Research</a:t>
            </a:r>
          </a:p>
        </p:txBody>
      </p:sp>
      <p:sp>
        <p:nvSpPr>
          <p:cNvPr id="48131" name="Rectangle 3"/>
          <p:cNvSpPr>
            <a:spLocks noGrp="1" noChangeArrowheads="1"/>
          </p:cNvSpPr>
          <p:nvPr>
            <p:ph type="body" idx="1"/>
          </p:nvPr>
        </p:nvSpPr>
        <p:spPr>
          <a:xfrm>
            <a:off x="90054" y="1634778"/>
            <a:ext cx="8596745" cy="5223222"/>
          </a:xfrm>
        </p:spPr>
        <p:txBody>
          <a:bodyPr>
            <a:normAutofit/>
          </a:bodyPr>
          <a:lstStyle/>
          <a:p>
            <a:pPr eaLnBrk="1" hangingPunct="1"/>
            <a:r>
              <a:rPr lang="en-US" altLang="en-US" sz="2800" dirty="0">
                <a:latin typeface="Times New Roman" panose="02020603050405020304" pitchFamily="18" charset="0"/>
              </a:rPr>
              <a:t>Internet Research</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If you are starting from scratch, simply typing “new business ideas” into a search engine will produce links to newspapers and magazine articles about the “hottest” new business ideas.</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Subscriptions to e-mail alerts will provide you to links to a constant stream of newspaper articles, blog posts, and news releases about the topic.</a:t>
            </a:r>
          </a:p>
          <a:p>
            <a:pPr lvl="1" eaLnBrk="1" hangingPunct="1"/>
            <a:endParaRPr lang="en-US" altLang="en-US" sz="2400" dirty="0">
              <a:latin typeface="Times New Roman" panose="02020603050405020304" pitchFamily="18" charset="0"/>
            </a:endParaRPr>
          </a:p>
          <a:p>
            <a:pPr lvl="1" eaLnBrk="1" hangingPunct="1"/>
            <a:r>
              <a:rPr lang="en-US" altLang="en-US" sz="2400" dirty="0">
                <a:latin typeface="Times New Roman" panose="02020603050405020304" pitchFamily="18" charset="0"/>
              </a:rPr>
              <a:t>Targeted searches are also useful.</a:t>
            </a:r>
          </a:p>
        </p:txBody>
      </p:sp>
      <p:sp>
        <p:nvSpPr>
          <p:cNvPr id="48132"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18692920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Other Techniques</a:t>
            </a:r>
          </a:p>
        </p:txBody>
      </p:sp>
      <p:sp>
        <p:nvSpPr>
          <p:cNvPr id="49155" name="Rectangle 3"/>
          <p:cNvSpPr>
            <a:spLocks noGrp="1" noChangeArrowheads="1"/>
          </p:cNvSpPr>
          <p:nvPr>
            <p:ph type="body" idx="1"/>
          </p:nvPr>
        </p:nvSpPr>
        <p:spPr/>
        <p:txBody>
          <a:bodyPr>
            <a:normAutofit fontScale="77500" lnSpcReduction="20000"/>
          </a:bodyPr>
          <a:lstStyle/>
          <a:p>
            <a:pPr eaLnBrk="1" hangingPunct="1"/>
            <a:r>
              <a:rPr lang="en-US" altLang="en-US" sz="2800" dirty="0">
                <a:latin typeface="Times New Roman" panose="02020603050405020304" pitchFamily="18" charset="0"/>
              </a:rPr>
              <a:t>Customer Advisory Boards</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Some companies set up customer advisory boards that meet regularly to discuss needs, wants, and problems that may lead to new ideas. </a:t>
            </a:r>
          </a:p>
          <a:p>
            <a:pPr lvl="1" eaLnBrk="1" hangingPunct="1"/>
            <a:endParaRPr lang="en-US" altLang="en-US" sz="2400" dirty="0">
              <a:latin typeface="Times New Roman" panose="02020603050405020304" pitchFamily="18" charset="0"/>
            </a:endParaRPr>
          </a:p>
          <a:p>
            <a:pPr eaLnBrk="1" hangingPunct="1"/>
            <a:r>
              <a:rPr lang="en-US" altLang="en-US" sz="2800" dirty="0">
                <a:latin typeface="Times New Roman" panose="02020603050405020304" pitchFamily="18" charset="0"/>
              </a:rPr>
              <a:t>Day-In-The-Life Research</a:t>
            </a:r>
          </a:p>
          <a:p>
            <a:pPr eaLnBrk="1" hangingPunct="1"/>
            <a:endParaRPr lang="en-US" altLang="en-US" sz="2800" dirty="0">
              <a:latin typeface="Times New Roman" panose="02020603050405020304" pitchFamily="18" charset="0"/>
            </a:endParaRPr>
          </a:p>
          <a:p>
            <a:pPr lvl="1" eaLnBrk="1" hangingPunct="1"/>
            <a:r>
              <a:rPr lang="en-US" altLang="en-US" sz="2400" dirty="0">
                <a:latin typeface="Times New Roman" panose="02020603050405020304" pitchFamily="18" charset="0"/>
              </a:rPr>
              <a:t>A type of anthropological research, where the employees of a company spend a day with a customer.</a:t>
            </a:r>
          </a:p>
          <a:p>
            <a:pPr lvl="1" eaLnBrk="1" hangingPunct="1"/>
            <a:endParaRPr lang="en-US" altLang="en-US" sz="2400" dirty="0">
              <a:latin typeface="Times New Roman" panose="02020603050405020304" pitchFamily="18" charset="0"/>
            </a:endParaRPr>
          </a:p>
          <a:p>
            <a:r>
              <a:rPr lang="en-US" altLang="en-US" sz="2800" dirty="0">
                <a:latin typeface="Times New Roman" panose="02020603050405020304" pitchFamily="18" charset="0"/>
              </a:rPr>
              <a:t>Government support</a:t>
            </a:r>
          </a:p>
          <a:p>
            <a:endParaRPr lang="en-US" altLang="en-US" sz="2800" dirty="0">
              <a:latin typeface="Times New Roman" panose="02020603050405020304" pitchFamily="18" charset="0"/>
            </a:endParaRPr>
          </a:p>
          <a:p>
            <a:pPr lvl="1"/>
            <a:r>
              <a:rPr lang="en-US" altLang="en-US" dirty="0">
                <a:latin typeface="Times New Roman" panose="02020603050405020304" pitchFamily="18" charset="0"/>
              </a:rPr>
              <a:t>National Enterprise Development Authority, Small Enterprises Development, Entrepreneurship Development – NAITA, </a:t>
            </a:r>
          </a:p>
          <a:p>
            <a:pPr lvl="1" eaLnBrk="1" hangingPunct="1"/>
            <a:endParaRPr lang="en-US" altLang="en-US" sz="2400" dirty="0">
              <a:latin typeface="Times New Roman" panose="02020603050405020304" pitchFamily="18" charset="0"/>
            </a:endParaRPr>
          </a:p>
        </p:txBody>
      </p:sp>
      <p:sp>
        <p:nvSpPr>
          <p:cNvPr id="49156"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256533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Encouraging New Ideas</a:t>
            </a:r>
          </a:p>
        </p:txBody>
      </p:sp>
      <p:sp>
        <p:nvSpPr>
          <p:cNvPr id="50179" name="Line 4"/>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0" name="Rectangle 5"/>
          <p:cNvSpPr>
            <a:spLocks noGrp="1" noChangeArrowheads="1"/>
          </p:cNvSpPr>
          <p:nvPr>
            <p:ph type="body" idx="1"/>
          </p:nvPr>
        </p:nvSpPr>
        <p:spPr>
          <a:xfrm>
            <a:off x="152400" y="1475509"/>
            <a:ext cx="8686800" cy="5245965"/>
          </a:xfrm>
        </p:spPr>
        <p:txBody>
          <a:bodyPr>
            <a:normAutofit lnSpcReduction="10000"/>
          </a:bodyPr>
          <a:lstStyle/>
          <a:p>
            <a:pPr eaLnBrk="1" hangingPunct="1">
              <a:lnSpc>
                <a:spcPct val="90000"/>
              </a:lnSpc>
            </a:pPr>
            <a:r>
              <a:rPr lang="en-US" altLang="en-US" sz="2800" dirty="0">
                <a:latin typeface="Times New Roman" panose="02020603050405020304" pitchFamily="18" charset="0"/>
              </a:rPr>
              <a:t>Establishing a Focal Point for Ideas</a:t>
            </a:r>
          </a:p>
          <a:p>
            <a:pPr eaLnBrk="1" hangingPunct="1">
              <a:lnSpc>
                <a:spcPct val="90000"/>
              </a:lnSpc>
            </a:pPr>
            <a:endParaRPr lang="en-US" altLang="en-US" sz="2800" dirty="0">
              <a:latin typeface="Times New Roman" panose="02020603050405020304" pitchFamily="18" charset="0"/>
            </a:endParaRPr>
          </a:p>
          <a:p>
            <a:pPr lvl="1" eaLnBrk="1" hangingPunct="1">
              <a:lnSpc>
                <a:spcPct val="90000"/>
              </a:lnSpc>
            </a:pPr>
            <a:r>
              <a:rPr lang="en-US" altLang="en-US" sz="2400" dirty="0">
                <a:latin typeface="Times New Roman" panose="02020603050405020304" pitchFamily="18" charset="0"/>
              </a:rPr>
              <a:t>Some firms meet the challenge of encouraging, collecting, and evaluating ideas by designating a specific person to screen and track them—for if its everybody’s job, it may be no one’s responsibility.</a:t>
            </a:r>
          </a:p>
          <a:p>
            <a:pPr lvl="1" eaLnBrk="1" hangingPunct="1">
              <a:lnSpc>
                <a:spcPct val="90000"/>
              </a:lnSpc>
            </a:pPr>
            <a:r>
              <a:rPr lang="en-US" altLang="en-US" sz="2400" dirty="0">
                <a:latin typeface="Times New Roman" panose="02020603050405020304" pitchFamily="18" charset="0"/>
              </a:rPr>
              <a:t>Another approach is to establish an idea bank (or vault), which is a physical or digital repository for storing ideas.</a:t>
            </a:r>
          </a:p>
          <a:p>
            <a:pPr lvl="1" eaLnBrk="1" hangingPunct="1">
              <a:lnSpc>
                <a:spcPct val="90000"/>
              </a:lnSpc>
            </a:pPr>
            <a:endParaRPr lang="en-US" altLang="en-US" sz="2400" dirty="0">
              <a:latin typeface="Times New Roman" panose="02020603050405020304" pitchFamily="18" charset="0"/>
            </a:endParaRPr>
          </a:p>
          <a:p>
            <a:pPr eaLnBrk="1" hangingPunct="1">
              <a:lnSpc>
                <a:spcPct val="90000"/>
              </a:lnSpc>
            </a:pPr>
            <a:r>
              <a:rPr lang="en-US" altLang="en-US" sz="2800" dirty="0">
                <a:latin typeface="Times New Roman" panose="02020603050405020304" pitchFamily="18" charset="0"/>
              </a:rPr>
              <a:t>Encouraging Creativity at the Firm Level</a:t>
            </a:r>
          </a:p>
          <a:p>
            <a:pPr eaLnBrk="1" hangingPunct="1">
              <a:lnSpc>
                <a:spcPct val="90000"/>
              </a:lnSpc>
            </a:pPr>
            <a:endParaRPr lang="en-US" altLang="en-US" sz="2800" dirty="0">
              <a:latin typeface="Times New Roman" panose="02020603050405020304" pitchFamily="18" charset="0"/>
            </a:endParaRPr>
          </a:p>
          <a:p>
            <a:pPr lvl="1" eaLnBrk="1" hangingPunct="1">
              <a:lnSpc>
                <a:spcPct val="90000"/>
              </a:lnSpc>
            </a:pPr>
            <a:r>
              <a:rPr lang="en-US" altLang="en-US" sz="2400" dirty="0">
                <a:latin typeface="Times New Roman" panose="02020603050405020304" pitchFamily="18" charset="0"/>
              </a:rPr>
              <a:t>Creativity is the raw material that goes into innovation and should be encouraged at the organizational and individual supervisory level.  </a:t>
            </a:r>
          </a:p>
        </p:txBody>
      </p:sp>
      <p:sp>
        <p:nvSpPr>
          <p:cNvPr id="2" name="Slide Number Placeholder 1"/>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376375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noChangeArrowheads="1"/>
          </p:cNvSpPr>
          <p:nvPr>
            <p:ph type="title"/>
          </p:nvPr>
        </p:nvSpPr>
        <p:spPr/>
        <p:txBody>
          <a:bodyPr/>
          <a:lstStyle/>
          <a:p>
            <a:endParaRPr lang="en-US" altLang="en-US"/>
          </a:p>
        </p:txBody>
      </p:sp>
      <p:pic>
        <p:nvPicPr>
          <p:cNvPr id="55298" name="Content Placeholder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512763"/>
            <a:ext cx="8393113" cy="6107112"/>
          </a:xfrm>
        </p:spPr>
      </p:pic>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755469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229600" cy="1143000"/>
          </a:xfrm>
        </p:spPr>
        <p:txBody>
          <a:bodyPr/>
          <a:lstStyle/>
          <a:p>
            <a:pPr eaLnBrk="1" hangingPunct="1"/>
            <a:r>
              <a:rPr lang="en-US" altLang="en-US" sz="3600">
                <a:latin typeface="Times New Roman" panose="02020603050405020304" pitchFamily="18" charset="0"/>
              </a:rPr>
              <a:t>Protecting Ideas From Being Lost or Stolen</a:t>
            </a:r>
          </a:p>
        </p:txBody>
      </p:sp>
      <p:sp>
        <p:nvSpPr>
          <p:cNvPr id="51203" name="Line 3"/>
          <p:cNvSpPr>
            <a:spLocks noChangeShapeType="1"/>
          </p:cNvSpPr>
          <p:nvPr/>
        </p:nvSpPr>
        <p:spPr bwMode="auto">
          <a:xfrm>
            <a:off x="0" y="1371600"/>
            <a:ext cx="9144000"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4" name="Rectangle 4"/>
          <p:cNvSpPr>
            <a:spLocks noGrp="1" noChangeArrowheads="1"/>
          </p:cNvSpPr>
          <p:nvPr>
            <p:ph type="body" idx="1"/>
          </p:nvPr>
        </p:nvSpPr>
        <p:spPr>
          <a:xfrm>
            <a:off x="533400" y="1524000"/>
            <a:ext cx="8229600" cy="4525963"/>
          </a:xfrm>
        </p:spPr>
        <p:txBody>
          <a:bodyPr/>
          <a:lstStyle/>
          <a:p>
            <a:pPr eaLnBrk="1" hangingPunct="1">
              <a:lnSpc>
                <a:spcPct val="90000"/>
              </a:lnSpc>
            </a:pPr>
            <a:r>
              <a:rPr lang="en-US" altLang="en-US" sz="2800" dirty="0">
                <a:latin typeface="Times New Roman" panose="02020603050405020304" pitchFamily="18" charset="0"/>
              </a:rPr>
              <a:t>Step 1</a:t>
            </a:r>
          </a:p>
          <a:p>
            <a:pPr lvl="1" eaLnBrk="1" hangingPunct="1">
              <a:lnSpc>
                <a:spcPct val="90000"/>
              </a:lnSpc>
            </a:pPr>
            <a:r>
              <a:rPr lang="en-US" altLang="en-US" sz="2400" dirty="0">
                <a:latin typeface="Times New Roman" panose="02020603050405020304" pitchFamily="18" charset="0"/>
              </a:rPr>
              <a:t>The idea should be put in a tangible form such as entered into a physical idea logbook or saved on a computer disk, and the date the idea was first thought of should be entered.</a:t>
            </a:r>
          </a:p>
          <a:p>
            <a:pPr eaLnBrk="1" hangingPunct="1">
              <a:lnSpc>
                <a:spcPct val="90000"/>
              </a:lnSpc>
            </a:pPr>
            <a:r>
              <a:rPr lang="en-US" altLang="en-US" sz="2800" dirty="0">
                <a:latin typeface="Times New Roman" panose="02020603050405020304" pitchFamily="18" charset="0"/>
              </a:rPr>
              <a:t>Step 2</a:t>
            </a:r>
          </a:p>
          <a:p>
            <a:pPr lvl="1" eaLnBrk="1" hangingPunct="1">
              <a:lnSpc>
                <a:spcPct val="90000"/>
              </a:lnSpc>
            </a:pPr>
            <a:r>
              <a:rPr lang="en-US" altLang="en-US" sz="2400" dirty="0">
                <a:latin typeface="Times New Roman" panose="02020603050405020304" pitchFamily="18" charset="0"/>
              </a:rPr>
              <a:t>The idea should be secured. This may seem like an obvious step, but is often overlooked.</a:t>
            </a:r>
          </a:p>
          <a:p>
            <a:pPr eaLnBrk="1" hangingPunct="1">
              <a:lnSpc>
                <a:spcPct val="90000"/>
              </a:lnSpc>
            </a:pPr>
            <a:r>
              <a:rPr lang="en-US" altLang="en-US" sz="2800" dirty="0">
                <a:latin typeface="Times New Roman" panose="02020603050405020304" pitchFamily="18" charset="0"/>
              </a:rPr>
              <a:t>Step 3</a:t>
            </a:r>
          </a:p>
          <a:p>
            <a:pPr lvl="1" eaLnBrk="1" hangingPunct="1">
              <a:lnSpc>
                <a:spcPct val="90000"/>
              </a:lnSpc>
            </a:pPr>
            <a:r>
              <a:rPr lang="en-US" altLang="en-US" sz="2400" dirty="0">
                <a:latin typeface="Times New Roman" panose="02020603050405020304" pitchFamily="18" charset="0"/>
              </a:rPr>
              <a:t>Avoid making an accidental or voluntary disclosure of an idea, in a manner that penalties the right to claim exclusive rights to it. </a:t>
            </a:r>
          </a:p>
          <a:p>
            <a:pPr lvl="1" eaLnBrk="1" hangingPunct="1">
              <a:lnSpc>
                <a:spcPct val="90000"/>
              </a:lnSpc>
            </a:pPr>
            <a:endParaRPr lang="en-US" altLang="en-US" sz="2400" dirty="0">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6588490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id:3287383400_2177562"/>
          <p:cNvPicPr>
            <a:picLocks noGrp="1" noChangeAspect="1" noChangeArrowheads="1"/>
          </p:cNvPicPr>
          <p:nvPr>
            <p:ph type="ctrTitle" idx="4294967295"/>
          </p:nvPr>
        </p:nvPicPr>
        <p:blipFill>
          <a:blip r:embed="rId3" r:link="rId4">
            <a:extLst>
              <a:ext uri="{28A0092B-C50C-407E-A947-70E740481C1C}">
                <a14:useLocalDpi xmlns:a14="http://schemas.microsoft.com/office/drawing/2010/main" val="0"/>
              </a:ext>
            </a:extLst>
          </a:blip>
          <a:srcRect/>
          <a:stretch>
            <a:fillRect/>
          </a:stretch>
        </p:blipFill>
        <p:spPr>
          <a:xfrm>
            <a:off x="838200" y="838200"/>
            <a:ext cx="7685088" cy="2401888"/>
          </a:xfrm>
          <a:solidFill>
            <a:schemeClr val="hlink"/>
          </a:solidFill>
          <a:ln>
            <a:solidFill>
              <a:schemeClr val="bg1"/>
            </a:solidFill>
            <a:miter lim="800000"/>
            <a:headEnd/>
            <a:tailEnd/>
          </a:ln>
          <a:extLst>
            <a:ext uri="{AF507438-7753-43E0-B8FC-AC1667EBCBE1}">
              <a14:hiddenEffects xmlns:a14="http://schemas.microsoft.com/office/drawing/2010/main">
                <a:effectLst>
                  <a:outerShdw blurRad="63500" dist="38099" dir="2700000" algn="ctr" rotWithShape="0">
                    <a:srgbClr val="808080">
                      <a:alpha val="74997"/>
                    </a:srgbClr>
                  </a:outerShdw>
                </a:effectLst>
              </a14:hiddenEffects>
            </a:ext>
          </a:extLst>
        </p:spPr>
      </p:pic>
      <p:sp>
        <p:nvSpPr>
          <p:cNvPr id="53251" name="Rectangle 3">
            <a:extLst>
              <a:ext uri="{FF2B5EF4-FFF2-40B4-BE49-F238E27FC236}">
                <a16:creationId xmlns:a16="http://schemas.microsoft.com/office/drawing/2014/main" id="{2673A095-8C48-C84E-8E63-99161B7ADCC1}"/>
              </a:ext>
            </a:extLst>
          </p:cNvPr>
          <p:cNvSpPr>
            <a:spLocks noGrp="1" noChangeArrowheads="1"/>
          </p:cNvSpPr>
          <p:nvPr>
            <p:ph type="subTitle" idx="4294967295"/>
          </p:nvPr>
        </p:nvSpPr>
        <p:spPr>
          <a:xfrm>
            <a:off x="533400" y="3581400"/>
            <a:ext cx="8229600" cy="2819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99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indent="0" algn="ctr">
              <a:lnSpc>
                <a:spcPct val="80000"/>
              </a:lnSpc>
              <a:spcBef>
                <a:spcPct val="0"/>
              </a:spcBef>
              <a:buFontTx/>
              <a:buNone/>
              <a:defRPr/>
            </a:pPr>
            <a:r>
              <a:rPr lang="en-US" altLang="en-US" sz="2000"/>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marL="0" indent="0" algn="ctr">
              <a:lnSpc>
                <a:spcPct val="80000"/>
              </a:lnSpc>
              <a:spcBef>
                <a:spcPct val="0"/>
              </a:spcBef>
              <a:buFontTx/>
              <a:buNone/>
              <a:defRPr/>
            </a:pPr>
            <a:endParaRPr lang="en-US" altLang="en-US" sz="2000"/>
          </a:p>
          <a:p>
            <a:pPr marL="0" indent="0" algn="ctr">
              <a:lnSpc>
                <a:spcPct val="80000"/>
              </a:lnSpc>
              <a:spcBef>
                <a:spcPct val="0"/>
              </a:spcBef>
              <a:buFontTx/>
              <a:buNone/>
              <a:defRPr/>
            </a:pPr>
            <a:r>
              <a:rPr lang="en-US" altLang="en-US" sz="2800"/>
              <a:t>Copyright ©2010 Pearson Education, Inc. publishing as Prentice Hall</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52616866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pPr algn="ctr"/>
            <a:r>
              <a:rPr lang="en-US" dirty="0"/>
              <a:t>The 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37153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1F3A53-3F09-429B-BD44-B4BDDC0066A6}"/>
              </a:ext>
            </a:extLst>
          </p:cNvPr>
          <p:cNvPicPr>
            <a:picLocks noChangeAspect="1"/>
          </p:cNvPicPr>
          <p:nvPr/>
        </p:nvPicPr>
        <p:blipFill>
          <a:blip r:embed="rId2"/>
          <a:stretch>
            <a:fillRect/>
          </a:stretch>
        </p:blipFill>
        <p:spPr>
          <a:xfrm>
            <a:off x="2386012" y="0"/>
            <a:ext cx="4371975" cy="6858000"/>
          </a:xfrm>
          <a:prstGeom prst="rect">
            <a:avLst/>
          </a:prstGeom>
        </p:spPr>
      </p:pic>
      <p:sp>
        <p:nvSpPr>
          <p:cNvPr id="2" name="Slide Number Placeholder 1"/>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3458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457200"/>
            <a:ext cx="5225511" cy="470802"/>
          </a:xfrm>
          <a:prstGeom prst="rect">
            <a:avLst/>
          </a:prstGeom>
        </p:spPr>
        <p:txBody>
          <a:bodyPr vert="horz" wrap="square" lIns="0" tIns="9049" rIns="0" bIns="0" rtlCol="0">
            <a:spAutoFit/>
          </a:bodyPr>
          <a:lstStyle/>
          <a:p>
            <a:pPr marL="9525">
              <a:spcBef>
                <a:spcPts val="71"/>
              </a:spcBef>
            </a:pPr>
            <a:r>
              <a:rPr sz="3000" spc="-4" dirty="0"/>
              <a:t>What is an</a:t>
            </a:r>
            <a:r>
              <a:rPr sz="3000" spc="-38" dirty="0"/>
              <a:t> </a:t>
            </a:r>
            <a:r>
              <a:rPr sz="3000" spc="-4" dirty="0"/>
              <a:t>Opportunity?</a:t>
            </a:r>
            <a:endParaRPr sz="3000" dirty="0"/>
          </a:p>
        </p:txBody>
      </p:sp>
      <p:sp>
        <p:nvSpPr>
          <p:cNvPr id="3" name="object 3"/>
          <p:cNvSpPr txBox="1"/>
          <p:nvPr/>
        </p:nvSpPr>
        <p:spPr>
          <a:xfrm>
            <a:off x="287656" y="3732181"/>
            <a:ext cx="8195786" cy="1671611"/>
          </a:xfrm>
          <a:prstGeom prst="rect">
            <a:avLst/>
          </a:prstGeom>
        </p:spPr>
        <p:txBody>
          <a:bodyPr vert="horz" wrap="square" lIns="0" tIns="9525" rIns="0" bIns="0" rtlCol="0">
            <a:spAutoFit/>
          </a:bodyPr>
          <a:lstStyle/>
          <a:p>
            <a:pPr marL="266700" marR="3810" indent="-257175" defTabSz="685800">
              <a:spcBef>
                <a:spcPts val="75"/>
              </a:spcBef>
              <a:buFont typeface="Arial"/>
              <a:buChar char="•"/>
              <a:tabLst>
                <a:tab pos="266700" algn="l"/>
              </a:tabLst>
            </a:pPr>
            <a:r>
              <a:rPr sz="2700" b="1" spc="-98" dirty="0">
                <a:solidFill>
                  <a:srgbClr val="0000FF"/>
                </a:solidFill>
                <a:latin typeface="Arial"/>
                <a:cs typeface="Arial"/>
              </a:rPr>
              <a:t>Entrepreneurial </a:t>
            </a:r>
            <a:r>
              <a:rPr sz="2700" b="1" spc="-135" dirty="0">
                <a:solidFill>
                  <a:srgbClr val="0000FF"/>
                </a:solidFill>
                <a:latin typeface="Arial"/>
                <a:cs typeface="Arial"/>
              </a:rPr>
              <a:t>opportunities </a:t>
            </a:r>
            <a:r>
              <a:rPr sz="2700" b="1" spc="-45" dirty="0">
                <a:solidFill>
                  <a:prstClr val="black"/>
                </a:solidFill>
                <a:latin typeface="Arial"/>
                <a:cs typeface="Arial"/>
              </a:rPr>
              <a:t>are </a:t>
            </a:r>
            <a:r>
              <a:rPr sz="2700" b="1" spc="-116" dirty="0">
                <a:solidFill>
                  <a:prstClr val="black"/>
                </a:solidFill>
                <a:latin typeface="Arial"/>
                <a:cs typeface="Arial"/>
              </a:rPr>
              <a:t>those </a:t>
            </a:r>
            <a:r>
              <a:rPr sz="2700" b="1" spc="-131" dirty="0">
                <a:solidFill>
                  <a:prstClr val="black"/>
                </a:solidFill>
                <a:latin typeface="Arial"/>
                <a:cs typeface="Arial"/>
              </a:rPr>
              <a:t>situations </a:t>
            </a:r>
            <a:r>
              <a:rPr sz="2700" b="1" spc="-139" dirty="0">
                <a:solidFill>
                  <a:prstClr val="black"/>
                </a:solidFill>
                <a:latin typeface="Arial"/>
                <a:cs typeface="Arial"/>
              </a:rPr>
              <a:t>in  which </a:t>
            </a:r>
            <a:r>
              <a:rPr sz="2700" b="1" spc="-94" dirty="0">
                <a:solidFill>
                  <a:prstClr val="black"/>
                </a:solidFill>
                <a:latin typeface="Arial"/>
                <a:cs typeface="Arial"/>
              </a:rPr>
              <a:t>new </a:t>
            </a:r>
            <a:r>
              <a:rPr sz="2700" b="1" spc="-120" dirty="0">
                <a:solidFill>
                  <a:prstClr val="black"/>
                </a:solidFill>
                <a:latin typeface="Arial"/>
                <a:cs typeface="Arial"/>
              </a:rPr>
              <a:t>goods, </a:t>
            </a:r>
            <a:r>
              <a:rPr sz="2700" b="1" spc="-98" dirty="0">
                <a:solidFill>
                  <a:prstClr val="black"/>
                </a:solidFill>
                <a:latin typeface="Arial"/>
                <a:cs typeface="Arial"/>
              </a:rPr>
              <a:t>services, </a:t>
            </a:r>
            <a:r>
              <a:rPr sz="2700" b="1" spc="-94" dirty="0">
                <a:solidFill>
                  <a:prstClr val="black"/>
                </a:solidFill>
                <a:latin typeface="Arial"/>
                <a:cs typeface="Arial"/>
              </a:rPr>
              <a:t>raw </a:t>
            </a:r>
            <a:r>
              <a:rPr sz="2700" b="1" spc="-86" dirty="0">
                <a:solidFill>
                  <a:prstClr val="black"/>
                </a:solidFill>
                <a:latin typeface="Arial"/>
                <a:cs typeface="Arial"/>
              </a:rPr>
              <a:t>materials, </a:t>
            </a:r>
            <a:r>
              <a:rPr sz="2700" b="1" spc="-90" dirty="0">
                <a:solidFill>
                  <a:prstClr val="black"/>
                </a:solidFill>
                <a:latin typeface="Arial"/>
                <a:cs typeface="Arial"/>
              </a:rPr>
              <a:t>and  </a:t>
            </a:r>
            <a:r>
              <a:rPr sz="2700" b="1" spc="-116" dirty="0">
                <a:solidFill>
                  <a:prstClr val="black"/>
                </a:solidFill>
                <a:latin typeface="Arial"/>
                <a:cs typeface="Arial"/>
              </a:rPr>
              <a:t>organizing </a:t>
            </a:r>
            <a:r>
              <a:rPr sz="2700" b="1" spc="-124" dirty="0">
                <a:solidFill>
                  <a:prstClr val="black"/>
                </a:solidFill>
                <a:latin typeface="Arial"/>
                <a:cs typeface="Arial"/>
              </a:rPr>
              <a:t>methods </a:t>
            </a:r>
            <a:r>
              <a:rPr sz="2700" b="1" spc="-90" dirty="0">
                <a:solidFill>
                  <a:prstClr val="black"/>
                </a:solidFill>
                <a:latin typeface="Arial"/>
                <a:cs typeface="Arial"/>
              </a:rPr>
              <a:t>can </a:t>
            </a:r>
            <a:r>
              <a:rPr sz="2700" b="1" spc="-68" dirty="0">
                <a:solidFill>
                  <a:prstClr val="black"/>
                </a:solidFill>
                <a:latin typeface="Arial"/>
                <a:cs typeface="Arial"/>
              </a:rPr>
              <a:t>be </a:t>
            </a:r>
            <a:r>
              <a:rPr sz="2700" b="1" spc="-131" dirty="0">
                <a:solidFill>
                  <a:prstClr val="black"/>
                </a:solidFill>
                <a:latin typeface="Arial"/>
                <a:cs typeface="Arial"/>
              </a:rPr>
              <a:t>introduced </a:t>
            </a:r>
            <a:r>
              <a:rPr sz="2700" b="1" spc="-90" dirty="0">
                <a:solidFill>
                  <a:prstClr val="black"/>
                </a:solidFill>
                <a:latin typeface="Arial"/>
                <a:cs typeface="Arial"/>
              </a:rPr>
              <a:t>and </a:t>
            </a:r>
            <a:r>
              <a:rPr sz="2700" b="1" spc="-135" dirty="0">
                <a:solidFill>
                  <a:prstClr val="black"/>
                </a:solidFill>
                <a:latin typeface="Arial"/>
                <a:cs typeface="Arial"/>
              </a:rPr>
              <a:t>sold </a:t>
            </a:r>
            <a:r>
              <a:rPr sz="2700" b="1" spc="-49" dirty="0">
                <a:solidFill>
                  <a:prstClr val="black"/>
                </a:solidFill>
                <a:latin typeface="Arial"/>
                <a:cs typeface="Arial"/>
              </a:rPr>
              <a:t>at  </a:t>
            </a:r>
            <a:r>
              <a:rPr sz="2700" b="1" spc="-86" dirty="0">
                <a:solidFill>
                  <a:prstClr val="black"/>
                </a:solidFill>
                <a:latin typeface="Arial"/>
                <a:cs typeface="Arial"/>
              </a:rPr>
              <a:t>greater </a:t>
            </a:r>
            <a:r>
              <a:rPr sz="2700" b="1" spc="-105" dirty="0">
                <a:solidFill>
                  <a:prstClr val="black"/>
                </a:solidFill>
                <a:latin typeface="Arial"/>
                <a:cs typeface="Arial"/>
              </a:rPr>
              <a:t>than </a:t>
            </a:r>
            <a:r>
              <a:rPr sz="2700" b="1" spc="-116" dirty="0">
                <a:solidFill>
                  <a:prstClr val="black"/>
                </a:solidFill>
                <a:latin typeface="Arial"/>
                <a:cs typeface="Arial"/>
              </a:rPr>
              <a:t>their </a:t>
            </a:r>
            <a:r>
              <a:rPr sz="2700" b="1" spc="-135" dirty="0">
                <a:solidFill>
                  <a:prstClr val="black"/>
                </a:solidFill>
                <a:latin typeface="Arial"/>
                <a:cs typeface="Arial"/>
              </a:rPr>
              <a:t>cost </a:t>
            </a:r>
            <a:r>
              <a:rPr sz="2700" b="1" spc="-120" dirty="0">
                <a:solidFill>
                  <a:prstClr val="black"/>
                </a:solidFill>
                <a:latin typeface="Arial"/>
                <a:cs typeface="Arial"/>
              </a:rPr>
              <a:t>of </a:t>
            </a:r>
            <a:r>
              <a:rPr sz="2700" b="1" spc="-146" dirty="0">
                <a:solidFill>
                  <a:prstClr val="black"/>
                </a:solidFill>
                <a:latin typeface="Arial"/>
                <a:cs typeface="Arial"/>
              </a:rPr>
              <a:t>production </a:t>
            </a:r>
            <a:r>
              <a:rPr sz="2100" b="1" spc="-64" dirty="0">
                <a:solidFill>
                  <a:prstClr val="black"/>
                </a:solidFill>
                <a:latin typeface="Arial"/>
                <a:cs typeface="Arial"/>
              </a:rPr>
              <a:t>(Casson</a:t>
            </a:r>
            <a:r>
              <a:rPr sz="2100" b="1" spc="210" dirty="0">
                <a:solidFill>
                  <a:prstClr val="black"/>
                </a:solidFill>
                <a:latin typeface="Arial"/>
                <a:cs typeface="Arial"/>
              </a:rPr>
              <a:t> </a:t>
            </a:r>
            <a:r>
              <a:rPr sz="2100" b="1" spc="8" dirty="0">
                <a:solidFill>
                  <a:prstClr val="black"/>
                </a:solidFill>
                <a:latin typeface="Arial"/>
                <a:cs typeface="Arial"/>
              </a:rPr>
              <a:t>1982)</a:t>
            </a:r>
            <a:endParaRPr sz="2100">
              <a:solidFill>
                <a:prstClr val="black"/>
              </a:solidFill>
              <a:latin typeface="Arial"/>
              <a:cs typeface="Arial"/>
            </a:endParaRPr>
          </a:p>
        </p:txBody>
      </p:sp>
      <p:sp>
        <p:nvSpPr>
          <p:cNvPr id="4" name="object 4"/>
          <p:cNvSpPr/>
          <p:nvPr/>
        </p:nvSpPr>
        <p:spPr>
          <a:xfrm>
            <a:off x="2839070" y="1301391"/>
            <a:ext cx="3092958" cy="2057400"/>
          </a:xfrm>
          <a:prstGeom prst="rect">
            <a:avLst/>
          </a:prstGeom>
          <a:blipFill>
            <a:blip r:embed="rId2" cstate="print"/>
            <a:stretch>
              <a:fillRect/>
            </a:stretch>
          </a:blipFill>
        </p:spPr>
        <p:txBody>
          <a:bodyPr wrap="square" lIns="0" tIns="0" rIns="0" bIns="0" rtlCol="0"/>
          <a:lstStyle/>
          <a:p>
            <a:pPr defTabSz="685800"/>
            <a:endParaRPr sz="1350">
              <a:solidFill>
                <a:prstClr val="black"/>
              </a:solidFill>
              <a:latin typeface="Calibri"/>
            </a:endParaRPr>
          </a:p>
        </p:txBody>
      </p:sp>
      <p:sp>
        <p:nvSpPr>
          <p:cNvPr id="6" name="Slide Number Placeholder 5"/>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8</a:t>
            </a:fld>
            <a:endParaRPr lang="en-US" sz="1350">
              <a:solidFill>
                <a:prstClr val="black">
                  <a:tint val="75000"/>
                </a:prstClr>
              </a:solidFill>
            </a:endParaRPr>
          </a:p>
        </p:txBody>
      </p:sp>
    </p:spTree>
    <p:extLst>
      <p:ext uri="{BB962C8B-B14F-4D97-AF65-F5344CB8AC3E}">
        <p14:creationId xmlns:p14="http://schemas.microsoft.com/office/powerpoint/2010/main" val="3910999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28800" y="1428750"/>
            <a:ext cx="4646201" cy="470802"/>
          </a:xfrm>
          <a:prstGeom prst="rect">
            <a:avLst/>
          </a:prstGeom>
        </p:spPr>
        <p:txBody>
          <a:bodyPr vert="horz" wrap="square" lIns="0" tIns="9049" rIns="0" bIns="0" rtlCol="0">
            <a:spAutoFit/>
          </a:bodyPr>
          <a:lstStyle/>
          <a:p>
            <a:pPr marL="9525">
              <a:spcBef>
                <a:spcPts val="71"/>
              </a:spcBef>
            </a:pPr>
            <a:r>
              <a:rPr sz="3000" spc="-19" dirty="0"/>
              <a:t>Types </a:t>
            </a:r>
            <a:r>
              <a:rPr sz="3000" spc="4" dirty="0"/>
              <a:t>of</a:t>
            </a:r>
            <a:r>
              <a:rPr sz="3000" spc="-34" dirty="0"/>
              <a:t> </a:t>
            </a:r>
            <a:r>
              <a:rPr sz="3000" spc="-4" dirty="0"/>
              <a:t>Opportunities</a:t>
            </a:r>
            <a:endParaRPr sz="3000" dirty="0"/>
          </a:p>
        </p:txBody>
      </p:sp>
      <p:sp>
        <p:nvSpPr>
          <p:cNvPr id="3" name="object 3"/>
          <p:cNvSpPr txBox="1"/>
          <p:nvPr/>
        </p:nvSpPr>
        <p:spPr>
          <a:xfrm>
            <a:off x="1543050" y="2457450"/>
            <a:ext cx="4294823" cy="2683908"/>
          </a:xfrm>
          <a:prstGeom prst="rect">
            <a:avLst/>
          </a:prstGeom>
        </p:spPr>
        <p:txBody>
          <a:bodyPr vert="horz" wrap="square" lIns="0" tIns="82391" rIns="0" bIns="0" rtlCol="0">
            <a:spAutoFit/>
          </a:bodyPr>
          <a:lstStyle/>
          <a:p>
            <a:pPr marL="695325" indent="-685800" defTabSz="685800">
              <a:spcBef>
                <a:spcPts val="649"/>
              </a:spcBef>
              <a:buFont typeface="Arial"/>
              <a:buChar char="•"/>
              <a:tabLst>
                <a:tab pos="694849" algn="l"/>
                <a:tab pos="695325" algn="l"/>
              </a:tabLst>
            </a:pPr>
            <a:r>
              <a:rPr sz="2400" b="1" spc="-38" dirty="0">
                <a:solidFill>
                  <a:prstClr val="black"/>
                </a:solidFill>
                <a:latin typeface="Arial"/>
                <a:cs typeface="Arial"/>
              </a:rPr>
              <a:t>New</a:t>
            </a:r>
            <a:r>
              <a:rPr sz="2400" b="1" spc="-60" dirty="0">
                <a:solidFill>
                  <a:prstClr val="black"/>
                </a:solidFill>
                <a:latin typeface="Arial"/>
                <a:cs typeface="Arial"/>
              </a:rPr>
              <a:t> </a:t>
            </a:r>
            <a:r>
              <a:rPr sz="2400" b="1" spc="-113" dirty="0">
                <a:solidFill>
                  <a:prstClr val="black"/>
                </a:solidFill>
                <a:latin typeface="Arial"/>
                <a:cs typeface="Arial"/>
              </a:rPr>
              <a:t>Product</a:t>
            </a:r>
            <a:endParaRPr sz="2400" dirty="0">
              <a:solidFill>
                <a:prstClr val="black"/>
              </a:solidFill>
              <a:latin typeface="Arial"/>
              <a:cs typeface="Arial"/>
            </a:endParaRPr>
          </a:p>
          <a:p>
            <a:pPr marL="695325" indent="-685800" defTabSz="685800">
              <a:spcBef>
                <a:spcPts val="574"/>
              </a:spcBef>
              <a:buFont typeface="Arial"/>
              <a:buChar char="•"/>
              <a:tabLst>
                <a:tab pos="694849" algn="l"/>
                <a:tab pos="695325" algn="l"/>
              </a:tabLst>
            </a:pPr>
            <a:r>
              <a:rPr sz="2400" b="1" spc="-41" dirty="0">
                <a:solidFill>
                  <a:prstClr val="black"/>
                </a:solidFill>
                <a:latin typeface="Arial"/>
                <a:cs typeface="Arial"/>
              </a:rPr>
              <a:t>New</a:t>
            </a:r>
            <a:r>
              <a:rPr sz="2400" b="1" spc="-64" dirty="0">
                <a:solidFill>
                  <a:prstClr val="black"/>
                </a:solidFill>
                <a:latin typeface="Arial"/>
                <a:cs typeface="Arial"/>
              </a:rPr>
              <a:t> Market</a:t>
            </a:r>
            <a:endParaRPr sz="2400" dirty="0">
              <a:solidFill>
                <a:prstClr val="black"/>
              </a:solidFill>
              <a:latin typeface="Arial"/>
              <a:cs typeface="Arial"/>
            </a:endParaRPr>
          </a:p>
          <a:p>
            <a:pPr marL="695325" indent="-685800" defTabSz="685800">
              <a:spcBef>
                <a:spcPts val="578"/>
              </a:spcBef>
              <a:buFont typeface="Arial"/>
              <a:buChar char="•"/>
              <a:tabLst>
                <a:tab pos="694849" algn="l"/>
                <a:tab pos="695325" algn="l"/>
              </a:tabLst>
            </a:pPr>
            <a:r>
              <a:rPr sz="2400" b="1" spc="-38" dirty="0">
                <a:solidFill>
                  <a:prstClr val="black"/>
                </a:solidFill>
                <a:latin typeface="Arial"/>
                <a:cs typeface="Arial"/>
              </a:rPr>
              <a:t>New</a:t>
            </a:r>
            <a:r>
              <a:rPr sz="2400" b="1" spc="-60" dirty="0">
                <a:solidFill>
                  <a:prstClr val="black"/>
                </a:solidFill>
                <a:latin typeface="Arial"/>
                <a:cs typeface="Arial"/>
              </a:rPr>
              <a:t> </a:t>
            </a:r>
            <a:r>
              <a:rPr sz="2400" b="1" spc="-71" dirty="0">
                <a:solidFill>
                  <a:prstClr val="black"/>
                </a:solidFill>
                <a:latin typeface="Arial"/>
                <a:cs typeface="Arial"/>
              </a:rPr>
              <a:t>Materials</a:t>
            </a:r>
            <a:endParaRPr sz="2400" dirty="0">
              <a:solidFill>
                <a:prstClr val="black"/>
              </a:solidFill>
              <a:latin typeface="Arial"/>
              <a:cs typeface="Arial"/>
            </a:endParaRPr>
          </a:p>
          <a:p>
            <a:pPr marL="695325" indent="-685800" defTabSz="685800">
              <a:spcBef>
                <a:spcPts val="578"/>
              </a:spcBef>
              <a:buFont typeface="Arial"/>
              <a:buChar char="•"/>
              <a:tabLst>
                <a:tab pos="694849" algn="l"/>
                <a:tab pos="695325" algn="l"/>
              </a:tabLst>
            </a:pPr>
            <a:r>
              <a:rPr sz="2400" b="1" spc="-38" dirty="0">
                <a:solidFill>
                  <a:prstClr val="black"/>
                </a:solidFill>
                <a:latin typeface="Arial"/>
                <a:cs typeface="Arial"/>
              </a:rPr>
              <a:t>New </a:t>
            </a:r>
            <a:r>
              <a:rPr sz="2400" b="1" spc="-86" dirty="0">
                <a:solidFill>
                  <a:prstClr val="black"/>
                </a:solidFill>
                <a:latin typeface="Arial"/>
                <a:cs typeface="Arial"/>
              </a:rPr>
              <a:t>Method </a:t>
            </a:r>
            <a:r>
              <a:rPr sz="2400" b="1" spc="-131" dirty="0">
                <a:solidFill>
                  <a:prstClr val="black"/>
                </a:solidFill>
                <a:latin typeface="Arial"/>
                <a:cs typeface="Arial"/>
              </a:rPr>
              <a:t>of</a:t>
            </a:r>
            <a:r>
              <a:rPr sz="2400" b="1" spc="-79" dirty="0">
                <a:solidFill>
                  <a:prstClr val="black"/>
                </a:solidFill>
                <a:latin typeface="Arial"/>
                <a:cs typeface="Arial"/>
              </a:rPr>
              <a:t> </a:t>
            </a:r>
            <a:r>
              <a:rPr sz="2400" b="1" spc="-116" dirty="0">
                <a:solidFill>
                  <a:prstClr val="black"/>
                </a:solidFill>
                <a:latin typeface="Arial"/>
                <a:cs typeface="Arial"/>
              </a:rPr>
              <a:t>Production</a:t>
            </a:r>
            <a:endParaRPr sz="2400" dirty="0">
              <a:solidFill>
                <a:prstClr val="black"/>
              </a:solidFill>
              <a:latin typeface="Arial"/>
              <a:cs typeface="Arial"/>
            </a:endParaRPr>
          </a:p>
          <a:p>
            <a:pPr marL="695325" indent="-685800" defTabSz="685800">
              <a:spcBef>
                <a:spcPts val="578"/>
              </a:spcBef>
              <a:buFont typeface="Arial"/>
              <a:buChar char="•"/>
              <a:tabLst>
                <a:tab pos="694849" algn="l"/>
                <a:tab pos="695325" algn="l"/>
              </a:tabLst>
            </a:pPr>
            <a:r>
              <a:rPr sz="2400" b="1" spc="-38" dirty="0">
                <a:solidFill>
                  <a:prstClr val="black"/>
                </a:solidFill>
                <a:latin typeface="Arial"/>
                <a:cs typeface="Arial"/>
              </a:rPr>
              <a:t>New</a:t>
            </a:r>
            <a:r>
              <a:rPr sz="2400" b="1" spc="-60" dirty="0">
                <a:solidFill>
                  <a:prstClr val="black"/>
                </a:solidFill>
                <a:latin typeface="Arial"/>
                <a:cs typeface="Arial"/>
              </a:rPr>
              <a:t> </a:t>
            </a:r>
            <a:r>
              <a:rPr sz="2400" b="1" spc="-98" dirty="0">
                <a:solidFill>
                  <a:prstClr val="black"/>
                </a:solidFill>
                <a:latin typeface="Arial"/>
                <a:cs typeface="Arial"/>
              </a:rPr>
              <a:t>Process</a:t>
            </a:r>
            <a:endParaRPr sz="2400" dirty="0">
              <a:solidFill>
                <a:prstClr val="black"/>
              </a:solidFill>
              <a:latin typeface="Arial"/>
              <a:cs typeface="Arial"/>
            </a:endParaRPr>
          </a:p>
          <a:p>
            <a:pPr marL="695325" indent="-685800" defTabSz="685800">
              <a:spcBef>
                <a:spcPts val="578"/>
              </a:spcBef>
              <a:buFont typeface="Arial"/>
              <a:buChar char="•"/>
              <a:tabLst>
                <a:tab pos="694849" algn="l"/>
                <a:tab pos="695325" algn="l"/>
              </a:tabLst>
            </a:pPr>
            <a:r>
              <a:rPr sz="2400" b="1" spc="-38" dirty="0">
                <a:solidFill>
                  <a:prstClr val="black"/>
                </a:solidFill>
                <a:latin typeface="Arial"/>
                <a:cs typeface="Arial"/>
              </a:rPr>
              <a:t>New</a:t>
            </a:r>
            <a:r>
              <a:rPr sz="2400" b="1" spc="-60" dirty="0">
                <a:solidFill>
                  <a:prstClr val="black"/>
                </a:solidFill>
                <a:latin typeface="Arial"/>
                <a:cs typeface="Arial"/>
              </a:rPr>
              <a:t> </a:t>
            </a:r>
            <a:r>
              <a:rPr sz="2400" b="1" spc="-86" dirty="0">
                <a:solidFill>
                  <a:prstClr val="black"/>
                </a:solidFill>
                <a:latin typeface="Arial"/>
                <a:cs typeface="Arial"/>
              </a:rPr>
              <a:t>Organization</a:t>
            </a:r>
            <a:endParaRPr sz="2400" dirty="0">
              <a:solidFill>
                <a:prstClr val="black"/>
              </a:solidFill>
              <a:latin typeface="Arial"/>
              <a:cs typeface="Arial"/>
            </a:endParaRPr>
          </a:p>
        </p:txBody>
      </p:sp>
      <p:sp>
        <p:nvSpPr>
          <p:cNvPr id="5" name="Slide Number Placeholder 4"/>
          <p:cNvSpPr>
            <a:spLocks noGrp="1"/>
          </p:cNvSpPr>
          <p:nvPr>
            <p:ph type="sldNum" sz="quarter" idx="7"/>
          </p:nvPr>
        </p:nvSpPr>
        <p:spPr/>
        <p:txBody>
          <a:bodyPr/>
          <a:lstStyle/>
          <a:p>
            <a:pPr defTabSz="685800"/>
            <a:fld id="{B6F15528-21DE-4FAA-801E-634DDDAF4B2B}" type="slidenum">
              <a:rPr lang="en-US" sz="1350" smtClean="0">
                <a:solidFill>
                  <a:prstClr val="black">
                    <a:tint val="75000"/>
                  </a:prstClr>
                </a:solidFill>
              </a:rPr>
              <a:pPr defTabSz="685800"/>
              <a:t>9</a:t>
            </a:fld>
            <a:endParaRPr lang="en-US" sz="1350">
              <a:solidFill>
                <a:prstClr val="black">
                  <a:tint val="75000"/>
                </a:prstClr>
              </a:solidFill>
            </a:endParaRPr>
          </a:p>
        </p:txBody>
      </p:sp>
    </p:spTree>
    <p:extLst>
      <p:ext uri="{BB962C8B-B14F-4D97-AF65-F5344CB8AC3E}">
        <p14:creationId xmlns:p14="http://schemas.microsoft.com/office/powerpoint/2010/main" val="3814816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10.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2444</TotalTime>
  <Words>3326</Words>
  <Application>Microsoft Office PowerPoint</Application>
  <PresentationFormat>On-screen Show (4:3)</PresentationFormat>
  <Paragraphs>403</Paragraphs>
  <Slides>62</Slides>
  <Notes>6</Notes>
  <HiddenSlides>0</HiddenSlides>
  <MMClips>0</MMClips>
  <ScaleCrop>false</ScaleCrop>
  <HeadingPairs>
    <vt:vector size="6" baseType="variant">
      <vt:variant>
        <vt:lpstr>Fonts Used</vt:lpstr>
      </vt:variant>
      <vt:variant>
        <vt:i4>8</vt:i4>
      </vt:variant>
      <vt:variant>
        <vt:lpstr>Theme</vt:lpstr>
      </vt:variant>
      <vt:variant>
        <vt:i4>11</vt:i4>
      </vt:variant>
      <vt:variant>
        <vt:lpstr>Slide Titles</vt:lpstr>
      </vt:variant>
      <vt:variant>
        <vt:i4>62</vt:i4>
      </vt:variant>
    </vt:vector>
  </HeadingPairs>
  <TitlesOfParts>
    <vt:vector size="81" baseType="lpstr">
      <vt:lpstr>Arial</vt:lpstr>
      <vt:lpstr>Arial Black</vt:lpstr>
      <vt:lpstr>Caladea</vt:lpstr>
      <vt:lpstr>Calibri</vt:lpstr>
      <vt:lpstr>Carlito</vt:lpstr>
      <vt:lpstr>Constantia</vt:lpstr>
      <vt:lpstr>Times New Roman</vt:lpstr>
      <vt:lpstr>Wingdings 2</vt:lpstr>
      <vt:lpstr>Flow</vt: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Entrepreneurship and Small Business Management</vt:lpstr>
      <vt:lpstr> Recognizing Opportunities and Generating Ideas   Session 02 </vt:lpstr>
      <vt:lpstr>Lesson Objectives </vt:lpstr>
      <vt:lpstr>Lesson Objectives </vt:lpstr>
      <vt:lpstr>What is an Opportunity? </vt:lpstr>
      <vt:lpstr>PowerPoint Presentation</vt:lpstr>
      <vt:lpstr>PowerPoint Presentation</vt:lpstr>
      <vt:lpstr>What is an Opportunity?</vt:lpstr>
      <vt:lpstr>Types of Opportunities</vt:lpstr>
      <vt:lpstr>The window of Opportunity</vt:lpstr>
      <vt:lpstr>Opportunities</vt:lpstr>
      <vt:lpstr>Opportunities Discovered or Created?</vt:lpstr>
      <vt:lpstr>PowerPoint Presentation</vt:lpstr>
      <vt:lpstr>An Opportunity Vs an Idea</vt:lpstr>
      <vt:lpstr>What is an Opportunity?</vt:lpstr>
      <vt:lpstr>Three Ways to Identify an Opportunity</vt:lpstr>
      <vt:lpstr>First Approach: Observing Trends </vt:lpstr>
      <vt:lpstr>First Approach: Observing Trends </vt:lpstr>
      <vt:lpstr>Trend 1: Economic Forces</vt:lpstr>
      <vt:lpstr>Trend 2: Social Forces</vt:lpstr>
      <vt:lpstr>Trend 3: Technological Advances</vt:lpstr>
      <vt:lpstr>Trend 3: Technological Advances </vt:lpstr>
      <vt:lpstr>Trend 4: Political Action and Regulatory Changes </vt:lpstr>
      <vt:lpstr>Trend 4: Political Action and Regulatory Changes </vt:lpstr>
      <vt:lpstr>Eg:- Sri Lanka Overview -2015: The World Bank</vt:lpstr>
      <vt:lpstr>PowerPoint Presentation</vt:lpstr>
      <vt:lpstr>PowerPoint Presentation</vt:lpstr>
      <vt:lpstr>Second Approach: Solving a Problem </vt:lpstr>
      <vt:lpstr>Second Approach: Solving a Problem </vt:lpstr>
      <vt:lpstr>Garmin Bank: The Bank of the Villages</vt:lpstr>
      <vt:lpstr>Third Approach: Finding Gaps in the Marketplace </vt:lpstr>
      <vt:lpstr>Third Approach: Finding Gaps in the Marketplace </vt:lpstr>
      <vt:lpstr>Personal Characteristics of the Entrepreneur</vt:lpstr>
      <vt:lpstr>PowerPoint Presentation</vt:lpstr>
      <vt:lpstr>Eg 02:</vt:lpstr>
      <vt:lpstr>Individual Differences and Opportunity Identification</vt:lpstr>
      <vt:lpstr>Determinants of Opportunity  Identification</vt:lpstr>
      <vt:lpstr>Entrepreneurial Alertness</vt:lpstr>
      <vt:lpstr>Informational Asymmetry</vt:lpstr>
      <vt:lpstr>Social Networks</vt:lpstr>
      <vt:lpstr>Identification of Means-end relationships</vt:lpstr>
      <vt:lpstr>Opportunity Evaluation</vt:lpstr>
      <vt:lpstr>Factors Influencing Opportunity  Exploitation</vt:lpstr>
      <vt:lpstr>PowerPoint Presentation</vt:lpstr>
      <vt:lpstr>Prior Experience</vt:lpstr>
      <vt:lpstr>Cognitive Factors</vt:lpstr>
      <vt:lpstr>Social Networks</vt:lpstr>
      <vt:lpstr>Social Networks</vt:lpstr>
      <vt:lpstr>Creativity </vt:lpstr>
      <vt:lpstr>Creativity</vt:lpstr>
      <vt:lpstr>Full View of the Opportunity Recognition Process</vt:lpstr>
      <vt:lpstr>Techniques For Generating Ideas</vt:lpstr>
      <vt:lpstr>Brainstorming</vt:lpstr>
      <vt:lpstr>Focus Groups</vt:lpstr>
      <vt:lpstr>Library and Internet Research</vt:lpstr>
      <vt:lpstr>Libraries and Internet Research </vt:lpstr>
      <vt:lpstr>Library and Internet Research</vt:lpstr>
      <vt:lpstr>Other Techniques</vt:lpstr>
      <vt:lpstr>Encouraging New Ideas</vt:lpstr>
      <vt:lpstr>Protecting Ideas From Being Lost or Stolen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Strategic Marketing Management</dc:title>
  <dc:creator>User</dc:creator>
  <cp:lastModifiedBy>2025</cp:lastModifiedBy>
  <cp:revision>109</cp:revision>
  <dcterms:created xsi:type="dcterms:W3CDTF">2006-08-16T00:00:00Z</dcterms:created>
  <dcterms:modified xsi:type="dcterms:W3CDTF">2025-09-22T16:30:10Z</dcterms:modified>
</cp:coreProperties>
</file>