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Montserrat Bold" charset="1" panose="00000800000000000000"/>
      <p:regular r:id="rId20"/>
    </p:embeddedFont>
    <p:embeddedFont>
      <p:font typeface="Montserrat Ultra-Bold" charset="1" panose="00000900000000000000"/>
      <p:regular r:id="rId21"/>
    </p:embeddedFont>
    <p:embeddedFont>
      <p:font typeface="Montserrat Medium" charset="1" panose="00000600000000000000"/>
      <p:regular r:id="rId22"/>
    </p:embeddedFont>
    <p:embeddedFont>
      <p:font typeface="Public Sans Bold" charset="1" panose="00000000000000000000"/>
      <p:regular r:id="rId23"/>
    </p:embeddedFont>
    <p:embeddedFont>
      <p:font typeface="Public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1047512" y="4630961"/>
            <a:ext cx="7993918" cy="7993918"/>
          </a:xfrm>
          <a:custGeom>
            <a:avLst/>
            <a:gdLst/>
            <a:ahLst/>
            <a:cxnLst/>
            <a:rect r="r" b="b" t="t" l="l"/>
            <a:pathLst>
              <a:path h="7993918" w="7993918">
                <a:moveTo>
                  <a:pt x="0" y="0"/>
                </a:moveTo>
                <a:lnTo>
                  <a:pt x="7993919" y="0"/>
                </a:lnTo>
                <a:lnTo>
                  <a:pt x="7993919" y="7993918"/>
                </a:lnTo>
                <a:lnTo>
                  <a:pt x="0" y="7993918"/>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31861" y="4186115"/>
            <a:ext cx="6190080" cy="4670696"/>
          </a:xfrm>
          <a:custGeom>
            <a:avLst/>
            <a:gdLst/>
            <a:ahLst/>
            <a:cxnLst/>
            <a:rect r="r" b="b" t="t" l="l"/>
            <a:pathLst>
              <a:path h="4670696" w="6190080">
                <a:moveTo>
                  <a:pt x="0" y="0"/>
                </a:moveTo>
                <a:lnTo>
                  <a:pt x="6190080" y="0"/>
                </a:lnTo>
                <a:lnTo>
                  <a:pt x="6190080" y="4670697"/>
                </a:lnTo>
                <a:lnTo>
                  <a:pt x="0" y="46706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4783807" y="7493868"/>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6311940" y="-2923420"/>
            <a:ext cx="3952120" cy="3952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888311" y="3519953"/>
            <a:ext cx="10037954" cy="1277714"/>
            <a:chOff x="0" y="0"/>
            <a:chExt cx="2643741" cy="336517"/>
          </a:xfrm>
        </p:grpSpPr>
        <p:sp>
          <p:nvSpPr>
            <p:cNvPr name="Freeform 11" id="11"/>
            <p:cNvSpPr/>
            <p:nvPr/>
          </p:nvSpPr>
          <p:spPr>
            <a:xfrm flipH="false" flipV="false" rot="0">
              <a:off x="0" y="0"/>
              <a:ext cx="2643741" cy="336517"/>
            </a:xfrm>
            <a:custGeom>
              <a:avLst/>
              <a:gdLst/>
              <a:ahLst/>
              <a:cxnLst/>
              <a:rect r="r" b="b" t="t" l="l"/>
              <a:pathLst>
                <a:path h="336517" w="2643741">
                  <a:moveTo>
                    <a:pt x="39334" y="0"/>
                  </a:moveTo>
                  <a:lnTo>
                    <a:pt x="2604407" y="0"/>
                  </a:lnTo>
                  <a:cubicBezTo>
                    <a:pt x="2626130" y="0"/>
                    <a:pt x="2643741" y="17611"/>
                    <a:pt x="2643741" y="39334"/>
                  </a:cubicBezTo>
                  <a:lnTo>
                    <a:pt x="2643741" y="297183"/>
                  </a:lnTo>
                  <a:cubicBezTo>
                    <a:pt x="2643741" y="318907"/>
                    <a:pt x="2626130" y="336517"/>
                    <a:pt x="2604407" y="336517"/>
                  </a:cubicBezTo>
                  <a:lnTo>
                    <a:pt x="39334" y="336517"/>
                  </a:lnTo>
                  <a:cubicBezTo>
                    <a:pt x="17611" y="336517"/>
                    <a:pt x="0" y="318907"/>
                    <a:pt x="0" y="297183"/>
                  </a:cubicBezTo>
                  <a:lnTo>
                    <a:pt x="0" y="39334"/>
                  </a:lnTo>
                  <a:cubicBezTo>
                    <a:pt x="0" y="17611"/>
                    <a:pt x="17611" y="0"/>
                    <a:pt x="39334" y="0"/>
                  </a:cubicBezTo>
                  <a:close/>
                </a:path>
              </a:pathLst>
            </a:custGeom>
            <a:solidFill>
              <a:srgbClr val="FFFFFF"/>
            </a:solidFill>
          </p:spPr>
        </p:sp>
        <p:sp>
          <p:nvSpPr>
            <p:cNvPr name="TextBox 12" id="12"/>
            <p:cNvSpPr txBox="true"/>
            <p:nvPr/>
          </p:nvSpPr>
          <p:spPr>
            <a:xfrm>
              <a:off x="0" y="-38100"/>
              <a:ext cx="2643741" cy="374617"/>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1426743" y="3669225"/>
            <a:ext cx="8961092" cy="967104"/>
          </a:xfrm>
          <a:prstGeom prst="rect">
            <a:avLst/>
          </a:prstGeom>
        </p:spPr>
        <p:txBody>
          <a:bodyPr anchor="t" rtlCol="false" tIns="0" lIns="0" bIns="0" rIns="0">
            <a:spAutoFit/>
          </a:bodyPr>
          <a:lstStyle/>
          <a:p>
            <a:pPr algn="l">
              <a:lnSpc>
                <a:spcPts val="3920"/>
              </a:lnSpc>
            </a:pPr>
            <a:r>
              <a:rPr lang="en-US" sz="2800" b="true">
                <a:solidFill>
                  <a:srgbClr val="24508C"/>
                </a:solidFill>
                <a:latin typeface="Montserrat Bold"/>
                <a:ea typeface="Montserrat Bold"/>
                <a:cs typeface="Montserrat Bold"/>
                <a:sym typeface="Montserrat Bold"/>
              </a:rPr>
              <a:t>RESEARCH GAP IDENTIFICATION OF BITCOIN PRICE PREDICTION USING MACHINE LEARNING</a:t>
            </a:r>
          </a:p>
        </p:txBody>
      </p:sp>
      <p:sp>
        <p:nvSpPr>
          <p:cNvPr name="TextBox 14" id="14"/>
          <p:cNvSpPr txBox="true"/>
          <p:nvPr/>
        </p:nvSpPr>
        <p:spPr>
          <a:xfrm rot="0">
            <a:off x="1469596" y="774536"/>
            <a:ext cx="14476580" cy="2273282"/>
          </a:xfrm>
          <a:prstGeom prst="rect">
            <a:avLst/>
          </a:prstGeom>
        </p:spPr>
        <p:txBody>
          <a:bodyPr anchor="t" rtlCol="false" tIns="0" lIns="0" bIns="0" rIns="0">
            <a:spAutoFit/>
          </a:bodyPr>
          <a:lstStyle/>
          <a:p>
            <a:pPr algn="l">
              <a:lnSpc>
                <a:spcPts val="9100"/>
              </a:lnSpc>
            </a:pPr>
            <a:r>
              <a:rPr lang="en-US" sz="6500" b="true">
                <a:solidFill>
                  <a:srgbClr val="24508C"/>
                </a:solidFill>
                <a:latin typeface="Montserrat Ultra-Bold"/>
                <a:ea typeface="Montserrat Ultra-Bold"/>
                <a:cs typeface="Montserrat Ultra-Bold"/>
                <a:sym typeface="Montserrat Ultra-Bold"/>
              </a:rPr>
              <a:t>MANUAL VS AI-ASSISTED </a:t>
            </a:r>
          </a:p>
          <a:p>
            <a:pPr algn="l">
              <a:lnSpc>
                <a:spcPts val="9100"/>
              </a:lnSpc>
            </a:pPr>
            <a:r>
              <a:rPr lang="en-US" sz="6500" b="true">
                <a:solidFill>
                  <a:srgbClr val="24508C"/>
                </a:solidFill>
                <a:latin typeface="Montserrat Ultra-Bold"/>
                <a:ea typeface="Montserrat Ultra-Bold"/>
                <a:cs typeface="Montserrat Ultra-Bold"/>
                <a:sym typeface="Montserrat Ultra-Bold"/>
              </a:rPr>
              <a:t>APPROACH </a:t>
            </a:r>
          </a:p>
        </p:txBody>
      </p:sp>
      <p:sp>
        <p:nvSpPr>
          <p:cNvPr name="TextBox 15" id="15"/>
          <p:cNvSpPr txBox="true"/>
          <p:nvPr/>
        </p:nvSpPr>
        <p:spPr>
          <a:xfrm rot="0">
            <a:off x="1464369" y="6220497"/>
            <a:ext cx="8885839" cy="372744"/>
          </a:xfrm>
          <a:prstGeom prst="rect">
            <a:avLst/>
          </a:prstGeom>
        </p:spPr>
        <p:txBody>
          <a:bodyPr anchor="t" rtlCol="false" tIns="0" lIns="0" bIns="0" rIns="0">
            <a:spAutoFit/>
          </a:bodyPr>
          <a:lstStyle/>
          <a:p>
            <a:pPr algn="just">
              <a:lnSpc>
                <a:spcPts val="3080"/>
              </a:lnSpc>
              <a:spcBef>
                <a:spcPct val="0"/>
              </a:spcBef>
            </a:pPr>
            <a:r>
              <a:rPr lang="en-US" b="true" sz="2200" strike="noStrike" u="none">
                <a:solidFill>
                  <a:srgbClr val="24508C"/>
                </a:solidFill>
                <a:latin typeface="Montserrat Medium"/>
                <a:ea typeface="Montserrat Medium"/>
                <a:cs typeface="Montserrat Medium"/>
                <a:sym typeface="Montserrat Medium"/>
              </a:rPr>
              <a:t>Faculty of Technology, University of Sri Jayewardenepura</a:t>
            </a:r>
          </a:p>
        </p:txBody>
      </p:sp>
      <p:sp>
        <p:nvSpPr>
          <p:cNvPr name="TextBox 16" id="16"/>
          <p:cNvSpPr txBox="true"/>
          <p:nvPr/>
        </p:nvSpPr>
        <p:spPr>
          <a:xfrm rot="0">
            <a:off x="1469596" y="5645392"/>
            <a:ext cx="7674404" cy="489184"/>
          </a:xfrm>
          <a:prstGeom prst="rect">
            <a:avLst/>
          </a:prstGeom>
        </p:spPr>
        <p:txBody>
          <a:bodyPr anchor="t" rtlCol="false" tIns="0" lIns="0" bIns="0" rIns="0">
            <a:spAutoFit/>
          </a:bodyPr>
          <a:lstStyle/>
          <a:p>
            <a:pPr algn="l">
              <a:lnSpc>
                <a:spcPts val="4012"/>
              </a:lnSpc>
              <a:spcBef>
                <a:spcPct val="0"/>
              </a:spcBef>
            </a:pPr>
            <a:r>
              <a:rPr lang="en-US" sz="2865" b="true">
                <a:solidFill>
                  <a:srgbClr val="24508C"/>
                </a:solidFill>
                <a:latin typeface="Montserrat Bold"/>
                <a:ea typeface="Montserrat Bold"/>
                <a:cs typeface="Montserrat Bold"/>
                <a:sym typeface="Montserrat Bold"/>
              </a:rPr>
              <a:t>ITS 4202 Emerging Technologies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9456623" y="3054518"/>
            <a:ext cx="11677025" cy="11677025"/>
          </a:xfrm>
          <a:custGeom>
            <a:avLst/>
            <a:gdLst/>
            <a:ahLst/>
            <a:cxnLst/>
            <a:rect r="r" b="b" t="t" l="l"/>
            <a:pathLst>
              <a:path h="11677025" w="11677025">
                <a:moveTo>
                  <a:pt x="0" y="0"/>
                </a:moveTo>
                <a:lnTo>
                  <a:pt x="11677024" y="0"/>
                </a:lnTo>
                <a:lnTo>
                  <a:pt x="11677024"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07837" y="685800"/>
            <a:ext cx="16272325" cy="685800"/>
          </a:xfrm>
          <a:prstGeom prst="rect">
            <a:avLst/>
          </a:prstGeom>
        </p:spPr>
        <p:txBody>
          <a:bodyPr anchor="t" rtlCol="false" tIns="0" lIns="0" bIns="0" rIns="0">
            <a:spAutoFit/>
          </a:bodyPr>
          <a:lstStyle/>
          <a:p>
            <a:pPr algn="l">
              <a:lnSpc>
                <a:spcPts val="5400"/>
              </a:lnSpc>
            </a:pPr>
            <a:r>
              <a:rPr lang="en-US" sz="4500" b="true">
                <a:solidFill>
                  <a:srgbClr val="24508C"/>
                </a:solidFill>
                <a:latin typeface="Montserrat Ultra-Bold"/>
                <a:ea typeface="Montserrat Ultra-Bold"/>
                <a:cs typeface="Montserrat Ultra-Bold"/>
                <a:sym typeface="Montserrat Ultra-Bold"/>
              </a:rPr>
              <a:t>COMPARISON - MANUAL VS AI-ASSISTED APPROACH</a:t>
            </a:r>
          </a:p>
        </p:txBody>
      </p:sp>
      <p:grpSp>
        <p:nvGrpSpPr>
          <p:cNvPr name="Group 4" id="4"/>
          <p:cNvGrpSpPr/>
          <p:nvPr/>
        </p:nvGrpSpPr>
        <p:grpSpPr>
          <a:xfrm rot="0">
            <a:off x="16464340" y="-2771020"/>
            <a:ext cx="3952120" cy="395212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783807" y="7493868"/>
            <a:ext cx="9567614" cy="95676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aphicFrame>
        <p:nvGraphicFramePr>
          <p:cNvPr name="Table 10" id="10"/>
          <p:cNvGraphicFramePr>
            <a:graphicFrameLocks noGrp="true"/>
          </p:cNvGraphicFramePr>
          <p:nvPr/>
        </p:nvGraphicFramePr>
        <p:xfrm>
          <a:off x="2390778" y="1952625"/>
          <a:ext cx="13506444" cy="7305675"/>
        </p:xfrm>
        <a:graphic>
          <a:graphicData uri="http://schemas.openxmlformats.org/drawingml/2006/table">
            <a:tbl>
              <a:tblPr/>
              <a:tblGrid>
                <a:gridCol w="4502148"/>
                <a:gridCol w="4502148"/>
                <a:gridCol w="4502148"/>
              </a:tblGrid>
              <a:tr h="909619">
                <a:tc>
                  <a:txBody>
                    <a:bodyPr anchor="t" rtlCol="false"/>
                    <a:lstStyle/>
                    <a:p>
                      <a:pPr algn="ctr">
                        <a:lnSpc>
                          <a:spcPts val="3359"/>
                        </a:lnSpc>
                        <a:defRPr/>
                      </a:pPr>
                      <a:r>
                        <a:rPr lang="en-US" sz="2399" b="true">
                          <a:solidFill>
                            <a:srgbClr val="24508C"/>
                          </a:solidFill>
                          <a:latin typeface="Public Sans Bold"/>
                          <a:ea typeface="Public Sans Bold"/>
                          <a:cs typeface="Public Sans Bold"/>
                          <a:sym typeface="Public Sans Bold"/>
                        </a:rPr>
                        <a:t>Aspect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24508C"/>
                          </a:solidFill>
                          <a:latin typeface="Public Sans Bold"/>
                          <a:ea typeface="Public Sans Bold"/>
                          <a:cs typeface="Public Sans Bold"/>
                          <a:sym typeface="Public Sans Bold"/>
                        </a:rPr>
                        <a:t>Manual Approach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24508C"/>
                          </a:solidFill>
                          <a:latin typeface="Public Sans Bold"/>
                          <a:ea typeface="Public Sans Bold"/>
                          <a:cs typeface="Public Sans Bold"/>
                          <a:sym typeface="Public Sans Bold"/>
                        </a:rPr>
                        <a:t>AI-Assisted Approach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99014">
                <a:tc>
                  <a:txBody>
                    <a:bodyPr anchor="t" rtlCol="false"/>
                    <a:lstStyle/>
                    <a:p>
                      <a:pPr algn="ctr">
                        <a:lnSpc>
                          <a:spcPts val="3079"/>
                        </a:lnSpc>
                        <a:defRPr/>
                      </a:pPr>
                      <a:r>
                        <a:rPr lang="en-US" sz="2199" b="true">
                          <a:solidFill>
                            <a:srgbClr val="24508C"/>
                          </a:solidFill>
                          <a:latin typeface="Public Sans Bold"/>
                          <a:ea typeface="Public Sans Bold"/>
                          <a:cs typeface="Public Sans Bold"/>
                          <a:sym typeface="Public Sans Bold"/>
                        </a:rPr>
                        <a:t>Structure</a:t>
                      </a:r>
                      <a:endParaRPr lang="en-US" sz="1100"/>
                    </a:p>
                    <a:p>
                      <a:pPr algn="ctr">
                        <a:lnSpc>
                          <a:spcPts val="3079"/>
                        </a:lnSpc>
                      </a:pPr>
                      <a:r>
                        <a:rPr lang="en-US" sz="2199" b="true">
                          <a:solidFill>
                            <a:srgbClr val="24508C"/>
                          </a:solidFill>
                          <a:latin typeface="Public Sans Bold"/>
                          <a:ea typeface="Public Sans Bold"/>
                          <a:cs typeface="Public Sans Bold"/>
                          <a:sym typeface="Public Sans Bold"/>
                        </a:rPr>
                        <a:t>  &amp; Readability</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Straightforward</a:t>
                      </a:r>
                      <a:endParaRPr lang="en-US" sz="1100"/>
                    </a:p>
                    <a:p>
                      <a:pPr algn="ctr">
                        <a:lnSpc>
                          <a:spcPts val="2939"/>
                        </a:lnSpc>
                      </a:pPr>
                      <a:r>
                        <a:rPr lang="en-US" sz="2099">
                          <a:solidFill>
                            <a:srgbClr val="000000"/>
                          </a:solidFill>
                          <a:latin typeface="Public Sans"/>
                          <a:ea typeface="Public Sans"/>
                          <a:cs typeface="Public Sans"/>
                          <a:sym typeface="Public Sans"/>
                        </a:rPr>
                        <a:t>    summaries but in different formats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  Highly</a:t>
                      </a:r>
                      <a:endParaRPr lang="en-US" sz="1100"/>
                    </a:p>
                    <a:p>
                      <a:pPr algn="ctr">
                        <a:lnSpc>
                          <a:spcPts val="2939"/>
                        </a:lnSpc>
                      </a:pPr>
                      <a:r>
                        <a:rPr lang="en-US" sz="2099">
                          <a:solidFill>
                            <a:srgbClr val="000000"/>
                          </a:solidFill>
                          <a:latin typeface="Public Sans"/>
                          <a:ea typeface="Public Sans"/>
                          <a:cs typeface="Public Sans"/>
                          <a:sym typeface="Public Sans"/>
                        </a:rPr>
                        <a:t>    structured output (tables, bullet points)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99014">
                <a:tc>
                  <a:txBody>
                    <a:bodyPr anchor="t" rtlCol="false"/>
                    <a:lstStyle/>
                    <a:p>
                      <a:pPr algn="ctr">
                        <a:lnSpc>
                          <a:spcPts val="3079"/>
                        </a:lnSpc>
                        <a:defRPr/>
                      </a:pPr>
                      <a:r>
                        <a:rPr lang="en-US" sz="2199" b="true">
                          <a:solidFill>
                            <a:srgbClr val="24508C"/>
                          </a:solidFill>
                          <a:latin typeface="Public Sans Bold"/>
                          <a:ea typeface="Public Sans Bold"/>
                          <a:cs typeface="Public Sans Bold"/>
                          <a:sym typeface="Public Sans Bold"/>
                        </a:rPr>
                        <a:t>Depth vs.</a:t>
                      </a:r>
                      <a:endParaRPr lang="en-US" sz="1100"/>
                    </a:p>
                    <a:p>
                      <a:pPr algn="ctr">
                        <a:lnSpc>
                          <a:spcPts val="3079"/>
                        </a:lnSpc>
                      </a:pPr>
                      <a:r>
                        <a:rPr lang="en-US" sz="2199" b="true">
                          <a:solidFill>
                            <a:srgbClr val="24508C"/>
                          </a:solidFill>
                          <a:latin typeface="Public Sans Bold"/>
                          <a:ea typeface="Public Sans Bold"/>
                          <a:cs typeface="Public Sans Bold"/>
                          <a:sym typeface="Public Sans Bold"/>
                        </a:rPr>
                        <a:t>  Breadth</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Deeper</a:t>
                      </a:r>
                      <a:endParaRPr lang="en-US" sz="1100"/>
                    </a:p>
                    <a:p>
                      <a:pPr algn="ctr">
                        <a:lnSpc>
                          <a:spcPts val="2939"/>
                        </a:lnSpc>
                      </a:pPr>
                      <a:r>
                        <a:rPr lang="en-US" sz="2099">
                          <a:solidFill>
                            <a:srgbClr val="000000"/>
                          </a:solidFill>
                          <a:latin typeface="Public Sans"/>
                          <a:ea typeface="Public Sans"/>
                          <a:cs typeface="Public Sans"/>
                          <a:sym typeface="Public Sans"/>
                        </a:rPr>
                        <a:t>  contextual insights on individual papers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Broad</a:t>
                      </a:r>
                      <a:endParaRPr lang="en-US" sz="1100"/>
                    </a:p>
                    <a:p>
                      <a:pPr algn="ctr">
                        <a:lnSpc>
                          <a:spcPts val="2939"/>
                        </a:lnSpc>
                      </a:pPr>
                      <a:r>
                        <a:rPr lang="en-US" sz="2099">
                          <a:solidFill>
                            <a:srgbClr val="000000"/>
                          </a:solidFill>
                          <a:latin typeface="Public Sans"/>
                          <a:ea typeface="Public Sans"/>
                          <a:cs typeface="Public Sans"/>
                          <a:sym typeface="Public Sans"/>
                        </a:rPr>
                        <a:t>  coverage; may miss nuanced insights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99014">
                <a:tc>
                  <a:txBody>
                    <a:bodyPr anchor="t" rtlCol="false"/>
                    <a:lstStyle/>
                    <a:p>
                      <a:pPr algn="ctr">
                        <a:lnSpc>
                          <a:spcPts val="3079"/>
                        </a:lnSpc>
                        <a:defRPr/>
                      </a:pPr>
                      <a:r>
                        <a:rPr lang="en-US" sz="2199" b="true">
                          <a:solidFill>
                            <a:srgbClr val="24508C"/>
                          </a:solidFill>
                          <a:latin typeface="Public Sans Bold"/>
                          <a:ea typeface="Public Sans Bold"/>
                          <a:cs typeface="Public Sans Bold"/>
                          <a:sym typeface="Public Sans Bold"/>
                        </a:rPr>
                        <a:t>Time &amp;</a:t>
                      </a:r>
                      <a:endParaRPr lang="en-US" sz="1100"/>
                    </a:p>
                    <a:p>
                      <a:pPr algn="ctr">
                        <a:lnSpc>
                          <a:spcPts val="3079"/>
                        </a:lnSpc>
                      </a:pPr>
                      <a:r>
                        <a:rPr lang="en-US" sz="2199" b="true">
                          <a:solidFill>
                            <a:srgbClr val="24508C"/>
                          </a:solidFill>
                          <a:latin typeface="Public Sans Bold"/>
                          <a:ea typeface="Public Sans Bold"/>
                          <a:cs typeface="Public Sans Bold"/>
                          <a:sym typeface="Public Sans Bold"/>
                        </a:rPr>
                        <a:t>  Resource Use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More time-consuming</a:t>
                      </a:r>
                      <a:endParaRPr lang="en-US" sz="1100"/>
                    </a:p>
                    <a:p>
                      <a:pPr algn="ctr">
                        <a:lnSpc>
                          <a:spcPts val="2939"/>
                        </a:lnSpc>
                      </a:pPr>
                      <a:r>
                        <a:rPr lang="en-US" sz="2099">
                          <a:solidFill>
                            <a:srgbClr val="000000"/>
                          </a:solidFill>
                          <a:latin typeface="Public Sans"/>
                          <a:ea typeface="Public Sans"/>
                          <a:cs typeface="Public Sans"/>
                          <a:sym typeface="Public Sans"/>
                        </a:rPr>
                        <a:t>  (requires reading, discussion)</a:t>
                      </a:r>
                    </a:p>
                    <a:p>
                      <a:pPr algn="ctr">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Fast and</a:t>
                      </a:r>
                      <a:endParaRPr lang="en-US" sz="1100"/>
                    </a:p>
                    <a:p>
                      <a:pPr algn="ctr">
                        <a:lnSpc>
                          <a:spcPts val="2939"/>
                        </a:lnSpc>
                      </a:pPr>
                      <a:r>
                        <a:rPr lang="en-US" sz="2099">
                          <a:solidFill>
                            <a:srgbClr val="000000"/>
                          </a:solidFill>
                          <a:latin typeface="Public Sans"/>
                          <a:ea typeface="Public Sans"/>
                          <a:cs typeface="Public Sans"/>
                          <a:sym typeface="Public Sans"/>
                        </a:rPr>
                        <a:t>  efficient once prompt is prepared</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99014">
                <a:tc>
                  <a:txBody>
                    <a:bodyPr anchor="t" rtlCol="false"/>
                    <a:lstStyle/>
                    <a:p>
                      <a:pPr algn="ctr">
                        <a:lnSpc>
                          <a:spcPts val="3079"/>
                        </a:lnSpc>
                        <a:defRPr/>
                      </a:pPr>
                      <a:r>
                        <a:rPr lang="en-US" sz="2199" b="true">
                          <a:solidFill>
                            <a:srgbClr val="24508C"/>
                          </a:solidFill>
                          <a:latin typeface="Public Sans Bold"/>
                          <a:ea typeface="Public Sans Bold"/>
                          <a:cs typeface="Public Sans Bold"/>
                          <a:sym typeface="Public Sans Bold"/>
                        </a:rPr>
                        <a:t>Critical</a:t>
                      </a:r>
                      <a:endParaRPr lang="en-US" sz="1100"/>
                    </a:p>
                    <a:p>
                      <a:pPr algn="ctr">
                        <a:lnSpc>
                          <a:spcPts val="3079"/>
                        </a:lnSpc>
                      </a:pPr>
                      <a:r>
                        <a:rPr lang="en-US" sz="2199" b="true">
                          <a:solidFill>
                            <a:srgbClr val="24508C"/>
                          </a:solidFill>
                          <a:latin typeface="Public Sans Bold"/>
                          <a:ea typeface="Public Sans Bold"/>
                          <a:cs typeface="Public Sans Bold"/>
                          <a:sym typeface="Public Sans Bold"/>
                        </a:rPr>
                        <a:t>  Thinking</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High - human</a:t>
                      </a:r>
                      <a:endParaRPr lang="en-US" sz="1100"/>
                    </a:p>
                    <a:p>
                      <a:pPr algn="ctr">
                        <a:lnSpc>
                          <a:spcPts val="2939"/>
                        </a:lnSpc>
                      </a:pPr>
                      <a:r>
                        <a:rPr lang="en-US" sz="2099">
                          <a:solidFill>
                            <a:srgbClr val="000000"/>
                          </a:solidFill>
                          <a:latin typeface="Public Sans"/>
                          <a:ea typeface="Public Sans"/>
                          <a:cs typeface="Public Sans"/>
                          <a:sym typeface="Public Sans"/>
                        </a:rPr>
                        <a:t>  judgment applied to real-world relevance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Lacks genuine</a:t>
                      </a:r>
                      <a:endParaRPr lang="en-US" sz="1100"/>
                    </a:p>
                    <a:p>
                      <a:pPr algn="ctr">
                        <a:lnSpc>
                          <a:spcPts val="2939"/>
                        </a:lnSpc>
                      </a:pPr>
                      <a:r>
                        <a:rPr lang="en-US" sz="2099">
                          <a:solidFill>
                            <a:srgbClr val="000000"/>
                          </a:solidFill>
                          <a:latin typeface="Public Sans"/>
                          <a:ea typeface="Public Sans"/>
                          <a:cs typeface="Public Sans"/>
                          <a:sym typeface="Public Sans"/>
                        </a:rPr>
                        <a:t>  reasoning; depends on training data</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7591072" y="2209522"/>
            <a:ext cx="11677025" cy="11677025"/>
          </a:xfrm>
          <a:custGeom>
            <a:avLst/>
            <a:gdLst/>
            <a:ahLst/>
            <a:cxnLst/>
            <a:rect r="r" b="b" t="t" l="l"/>
            <a:pathLst>
              <a:path h="11677025" w="11677025">
                <a:moveTo>
                  <a:pt x="0" y="0"/>
                </a:moveTo>
                <a:lnTo>
                  <a:pt x="11677025" y="0"/>
                </a:lnTo>
                <a:lnTo>
                  <a:pt x="11677025"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6529" y="660400"/>
            <a:ext cx="16674942" cy="669925"/>
          </a:xfrm>
          <a:prstGeom prst="rect">
            <a:avLst/>
          </a:prstGeom>
        </p:spPr>
        <p:txBody>
          <a:bodyPr anchor="t" rtlCol="false" tIns="0" lIns="0" bIns="0" rIns="0">
            <a:spAutoFit/>
          </a:bodyPr>
          <a:lstStyle/>
          <a:p>
            <a:pPr algn="l">
              <a:lnSpc>
                <a:spcPts val="5599"/>
              </a:lnSpc>
            </a:pPr>
            <a:r>
              <a:rPr lang="en-US" sz="3999" b="true">
                <a:solidFill>
                  <a:srgbClr val="24508C"/>
                </a:solidFill>
                <a:latin typeface="Montserrat Ultra-Bold"/>
                <a:ea typeface="Montserrat Ultra-Bold"/>
                <a:cs typeface="Montserrat Ultra-Bold"/>
                <a:sym typeface="Montserrat Ultra-Bold"/>
              </a:rPr>
              <a:t>COMPARISON - MANUAL VS AI-ASSISTED APPROACH CONT…</a:t>
            </a:r>
          </a:p>
        </p:txBody>
      </p:sp>
      <p:grpSp>
        <p:nvGrpSpPr>
          <p:cNvPr name="Group 4" id="4"/>
          <p:cNvGrpSpPr/>
          <p:nvPr/>
        </p:nvGrpSpPr>
        <p:grpSpPr>
          <a:xfrm rot="0">
            <a:off x="16464340" y="-2771020"/>
            <a:ext cx="3952120" cy="395212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783807" y="7493868"/>
            <a:ext cx="9567614" cy="95676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aphicFrame>
        <p:nvGraphicFramePr>
          <p:cNvPr name="Table 10" id="10"/>
          <p:cNvGraphicFramePr>
            <a:graphicFrameLocks noGrp="true"/>
          </p:cNvGraphicFramePr>
          <p:nvPr/>
        </p:nvGraphicFramePr>
        <p:xfrm>
          <a:off x="2102821" y="1948980"/>
          <a:ext cx="14082358" cy="6610350"/>
        </p:xfrm>
        <a:graphic>
          <a:graphicData uri="http://schemas.openxmlformats.org/drawingml/2006/table">
            <a:tbl>
              <a:tblPr/>
              <a:tblGrid>
                <a:gridCol w="4694119"/>
                <a:gridCol w="4694119"/>
                <a:gridCol w="4694119"/>
              </a:tblGrid>
              <a:tr h="910121">
                <a:tc>
                  <a:txBody>
                    <a:bodyPr anchor="t" rtlCol="false"/>
                    <a:lstStyle/>
                    <a:p>
                      <a:pPr algn="ctr">
                        <a:lnSpc>
                          <a:spcPts val="3359"/>
                        </a:lnSpc>
                        <a:defRPr/>
                      </a:pPr>
                      <a:r>
                        <a:rPr lang="en-US" sz="2399" b="true">
                          <a:solidFill>
                            <a:srgbClr val="24508C"/>
                          </a:solidFill>
                          <a:latin typeface="Public Sans Bold"/>
                          <a:ea typeface="Public Sans Bold"/>
                          <a:cs typeface="Public Sans Bold"/>
                          <a:sym typeface="Public Sans Bold"/>
                        </a:rPr>
                        <a:t>Aspect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24508C"/>
                          </a:solidFill>
                          <a:latin typeface="Public Sans Bold"/>
                          <a:ea typeface="Public Sans Bold"/>
                          <a:cs typeface="Public Sans Bold"/>
                          <a:sym typeface="Public Sans Bold"/>
                        </a:rPr>
                        <a:t>Manual Approach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24508C"/>
                          </a:solidFill>
                          <a:latin typeface="Public Sans Bold"/>
                          <a:ea typeface="Public Sans Bold"/>
                          <a:cs typeface="Public Sans Bold"/>
                          <a:sym typeface="Public Sans Bold"/>
                        </a:rPr>
                        <a:t>AI-Assisted Approach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99896">
                <a:tc>
                  <a:txBody>
                    <a:bodyPr anchor="t" rtlCol="false"/>
                    <a:lstStyle/>
                    <a:p>
                      <a:pPr algn="ctr">
                        <a:lnSpc>
                          <a:spcPts val="3079"/>
                        </a:lnSpc>
                        <a:defRPr/>
                      </a:pPr>
                      <a:r>
                        <a:rPr lang="en-US" sz="2199" b="true">
                          <a:solidFill>
                            <a:srgbClr val="24508C"/>
                          </a:solidFill>
                          <a:latin typeface="Public Sans Bold"/>
                          <a:ea typeface="Public Sans Bold"/>
                          <a:cs typeface="Public Sans Bold"/>
                          <a:sym typeface="Public Sans Bold"/>
                        </a:rPr>
                        <a:t>Identification of </a:t>
                      </a:r>
                      <a:endParaRPr lang="en-US" sz="1100"/>
                    </a:p>
                    <a:p>
                      <a:pPr algn="ctr">
                        <a:lnSpc>
                          <a:spcPts val="3079"/>
                        </a:lnSpc>
                      </a:pPr>
                      <a:r>
                        <a:rPr lang="en-US" sz="2199" b="true">
                          <a:solidFill>
                            <a:srgbClr val="24508C"/>
                          </a:solidFill>
                          <a:latin typeface="Public Sans Bold"/>
                          <a:ea typeface="Public Sans Bold"/>
                          <a:cs typeface="Public Sans Bold"/>
                          <a:sym typeface="Public Sans Bold"/>
                        </a:rPr>
                        <a:t>Research Gaps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Highl</a:t>
                      </a:r>
                      <a:r>
                        <a:rPr lang="en-US" sz="2099">
                          <a:solidFill>
                            <a:srgbClr val="000000"/>
                          </a:solidFill>
                          <a:latin typeface="Public Sans"/>
                          <a:ea typeface="Public Sans"/>
                          <a:cs typeface="Public Sans"/>
                          <a:sym typeface="Public Sans"/>
                        </a:rPr>
                        <a:t>ights missing points (e.g., real-time data, external factors)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Cons</a:t>
                      </a:r>
                      <a:r>
                        <a:rPr lang="en-US" sz="2099">
                          <a:solidFill>
                            <a:srgbClr val="000000"/>
                          </a:solidFill>
                          <a:latin typeface="Public Sans"/>
                          <a:ea typeface="Public Sans"/>
                          <a:cs typeface="Public Sans"/>
                          <a:sym typeface="Public Sans"/>
                        </a:rPr>
                        <a:t>istently identifies common and technical gaps. Depending on trained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74169">
                <a:tc>
                  <a:txBody>
                    <a:bodyPr anchor="t" rtlCol="false"/>
                    <a:lstStyle/>
                    <a:p>
                      <a:pPr algn="ctr">
                        <a:lnSpc>
                          <a:spcPts val="3079"/>
                        </a:lnSpc>
                        <a:defRPr/>
                      </a:pPr>
                      <a:r>
                        <a:rPr lang="en-US" sz="2199" b="true">
                          <a:solidFill>
                            <a:srgbClr val="24508C"/>
                          </a:solidFill>
                          <a:latin typeface="Public Sans Bold"/>
                          <a:ea typeface="Public Sans Bold"/>
                          <a:cs typeface="Public Sans Bold"/>
                          <a:sym typeface="Public Sans Bold"/>
                        </a:rPr>
                        <a:t>Consistency</a:t>
                      </a:r>
                      <a:endParaRPr lang="en-US" sz="1100"/>
                    </a:p>
                    <a:p>
                      <a:pPr algn="ctr">
                        <a:lnSpc>
                          <a:spcPts val="307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Vari</a:t>
                      </a:r>
                      <a:r>
                        <a:rPr lang="en-US" sz="2099">
                          <a:solidFill>
                            <a:srgbClr val="000000"/>
                          </a:solidFill>
                          <a:latin typeface="Public Sans"/>
                          <a:ea typeface="Public Sans"/>
                          <a:cs typeface="Public Sans"/>
                          <a:sym typeface="Public Sans"/>
                        </a:rPr>
                        <a:t>es with team members' interpretation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Ou</a:t>
                      </a:r>
                      <a:r>
                        <a:rPr lang="en-US" sz="2099">
                          <a:solidFill>
                            <a:srgbClr val="000000"/>
                          </a:solidFill>
                          <a:latin typeface="Public Sans"/>
                          <a:ea typeface="Public Sans"/>
                          <a:cs typeface="Public Sans"/>
                          <a:sym typeface="Public Sans"/>
                        </a:rPr>
                        <a:t>tputs are uniform and standardized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26268">
                <a:tc>
                  <a:txBody>
                    <a:bodyPr anchor="t" rtlCol="false"/>
                    <a:lstStyle/>
                    <a:p>
                      <a:pPr algn="ctr">
                        <a:lnSpc>
                          <a:spcPts val="3079"/>
                        </a:lnSpc>
                        <a:defRPr/>
                      </a:pPr>
                      <a:r>
                        <a:rPr lang="en-US" sz="2199" b="true">
                          <a:solidFill>
                            <a:srgbClr val="24508C"/>
                          </a:solidFill>
                          <a:latin typeface="Public Sans Bold"/>
                          <a:ea typeface="Public Sans Bold"/>
                          <a:cs typeface="Public Sans Bold"/>
                          <a:sym typeface="Public Sans Bold"/>
                        </a:rPr>
                        <a:t>Bias &amp; Errors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Pr</a:t>
                      </a:r>
                      <a:r>
                        <a:rPr lang="en-US" sz="2099">
                          <a:solidFill>
                            <a:srgbClr val="000000"/>
                          </a:solidFill>
                          <a:latin typeface="Public Sans"/>
                          <a:ea typeface="Public Sans"/>
                          <a:cs typeface="Public Sans"/>
                          <a:sym typeface="Public Sans"/>
                        </a:rPr>
                        <a:t>one to human bias or oversight</a:t>
                      </a:r>
                      <a:endParaRPr lang="en-US" sz="1100"/>
                    </a:p>
                    <a:p>
                      <a:pPr algn="ctr">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Output</a:t>
                      </a:r>
                      <a:r>
                        <a:rPr lang="en-US" sz="2099">
                          <a:solidFill>
                            <a:srgbClr val="000000"/>
                          </a:solidFill>
                          <a:latin typeface="Public Sans"/>
                          <a:ea typeface="Public Sans"/>
                          <a:cs typeface="Public Sans"/>
                          <a:sym typeface="Public Sans"/>
                        </a:rPr>
                        <a:t>s are uniform and standardized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99896">
                <a:tc>
                  <a:txBody>
                    <a:bodyPr anchor="t" rtlCol="false"/>
                    <a:lstStyle/>
                    <a:p>
                      <a:pPr algn="ctr">
                        <a:lnSpc>
                          <a:spcPts val="3079"/>
                        </a:lnSpc>
                        <a:defRPr/>
                      </a:pPr>
                      <a:r>
                        <a:rPr lang="en-US" sz="2199" b="true">
                          <a:solidFill>
                            <a:srgbClr val="24508C"/>
                          </a:solidFill>
                          <a:latin typeface="Public Sans Bold"/>
                          <a:ea typeface="Public Sans Bold"/>
                          <a:cs typeface="Public Sans Bold"/>
                          <a:sym typeface="Public Sans Bold"/>
                        </a:rPr>
                        <a:t>Overall Outcome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R</a:t>
                      </a:r>
                      <a:r>
                        <a:rPr lang="en-US" sz="2099">
                          <a:solidFill>
                            <a:srgbClr val="000000"/>
                          </a:solidFill>
                          <a:latin typeface="Public Sans"/>
                          <a:ea typeface="Public Sans"/>
                          <a:cs typeface="Public Sans"/>
                          <a:sym typeface="Public Sans"/>
                        </a:rPr>
                        <a:t>ich, detailed understanding but slow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Public Sans"/>
                          <a:ea typeface="Public Sans"/>
                          <a:cs typeface="Public Sans"/>
                          <a:sym typeface="Public Sans"/>
                        </a:rPr>
                        <a:t>F</a:t>
                      </a:r>
                      <a:r>
                        <a:rPr lang="en-US" sz="2099">
                          <a:solidFill>
                            <a:srgbClr val="000000"/>
                          </a:solidFill>
                          <a:latin typeface="Public Sans"/>
                          <a:ea typeface="Public Sans"/>
                          <a:cs typeface="Public Sans"/>
                          <a:sym typeface="Public Sans"/>
                        </a:rPr>
                        <a:t>ast and structured but needs human validation</a:t>
                      </a:r>
                      <a:endParaRPr lang="en-US" sz="1100"/>
                    </a:p>
                    <a:p>
                      <a:pPr algn="ctr">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1420788" y="3000741"/>
            <a:ext cx="11677025" cy="11677025"/>
          </a:xfrm>
          <a:custGeom>
            <a:avLst/>
            <a:gdLst/>
            <a:ahLst/>
            <a:cxnLst/>
            <a:rect r="r" b="b" t="t" l="l"/>
            <a:pathLst>
              <a:path h="11677025" w="11677025">
                <a:moveTo>
                  <a:pt x="0" y="0"/>
                </a:moveTo>
                <a:lnTo>
                  <a:pt x="11677024" y="0"/>
                </a:lnTo>
                <a:lnTo>
                  <a:pt x="11677024" y="11677024"/>
                </a:lnTo>
                <a:lnTo>
                  <a:pt x="0" y="1167702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81316" y="5380041"/>
            <a:ext cx="6542612" cy="4906959"/>
          </a:xfrm>
          <a:custGeom>
            <a:avLst/>
            <a:gdLst/>
            <a:ahLst/>
            <a:cxnLst/>
            <a:rect r="r" b="b" t="t" l="l"/>
            <a:pathLst>
              <a:path h="4906959" w="6542612">
                <a:moveTo>
                  <a:pt x="0" y="0"/>
                </a:moveTo>
                <a:lnTo>
                  <a:pt x="6542612" y="0"/>
                </a:lnTo>
                <a:lnTo>
                  <a:pt x="6542612" y="4906959"/>
                </a:lnTo>
                <a:lnTo>
                  <a:pt x="0" y="49069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923925"/>
            <a:ext cx="6953895" cy="936625"/>
          </a:xfrm>
          <a:prstGeom prst="rect">
            <a:avLst/>
          </a:prstGeom>
        </p:spPr>
        <p:txBody>
          <a:bodyPr anchor="t" rtlCol="false" tIns="0" lIns="0" bIns="0" rIns="0">
            <a:spAutoFit/>
          </a:bodyPr>
          <a:lstStyle/>
          <a:p>
            <a:pPr algn="l">
              <a:lnSpc>
                <a:spcPts val="7699"/>
              </a:lnSpc>
            </a:pPr>
            <a:r>
              <a:rPr lang="en-US" sz="5499" b="true">
                <a:solidFill>
                  <a:srgbClr val="24508C"/>
                </a:solidFill>
                <a:latin typeface="Montserrat Ultra-Bold"/>
                <a:ea typeface="Montserrat Ultra-Bold"/>
                <a:cs typeface="Montserrat Ultra-Bold"/>
                <a:sym typeface="Montserrat Ultra-Bold"/>
              </a:rPr>
              <a:t>CONCLUSION</a:t>
            </a:r>
          </a:p>
        </p:txBody>
      </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907644" y="2857866"/>
            <a:ext cx="13051706" cy="3712774"/>
            <a:chOff x="0" y="0"/>
            <a:chExt cx="17402275" cy="4950365"/>
          </a:xfrm>
        </p:grpSpPr>
        <p:sp>
          <p:nvSpPr>
            <p:cNvPr name="Freeform 12" id="12"/>
            <p:cNvSpPr/>
            <p:nvPr/>
          </p:nvSpPr>
          <p:spPr>
            <a:xfrm flipH="false" flipV="false" rot="0">
              <a:off x="0" y="28627"/>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0" y="996207"/>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0" y="2507356"/>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4005805"/>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729394" y="906357"/>
              <a:ext cx="16270306" cy="10460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Manual analysis provided deeper, context-rich insights but was time-consuming and prone to inconsistency</a:t>
              </a:r>
            </a:p>
          </p:txBody>
        </p:sp>
        <p:sp>
          <p:nvSpPr>
            <p:cNvPr name="TextBox 17" id="17"/>
            <p:cNvSpPr txBox="true"/>
            <p:nvPr/>
          </p:nvSpPr>
          <p:spPr>
            <a:xfrm rot="0">
              <a:off x="729394" y="2407402"/>
              <a:ext cx="15956568" cy="10460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The AI-assisted analysis was fast, consistent, and well-structured but dependent on prompt quality and lacked contextual judgment.</a:t>
              </a:r>
            </a:p>
          </p:txBody>
        </p:sp>
        <p:sp>
          <p:nvSpPr>
            <p:cNvPr name="TextBox 18" id="18"/>
            <p:cNvSpPr txBox="true"/>
            <p:nvPr/>
          </p:nvSpPr>
          <p:spPr>
            <a:xfrm rot="0">
              <a:off x="729394" y="-57150"/>
              <a:ext cx="16672882"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Both strategies effectively identified research gaps in Bitcoin price prediction studies</a:t>
              </a:r>
            </a:p>
          </p:txBody>
        </p:sp>
        <p:sp>
          <p:nvSpPr>
            <p:cNvPr name="TextBox 19" id="19"/>
            <p:cNvSpPr txBox="true"/>
            <p:nvPr/>
          </p:nvSpPr>
          <p:spPr>
            <a:xfrm rot="0">
              <a:off x="729394" y="3904308"/>
              <a:ext cx="15956568" cy="10460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Overall, each method has unique strengths and limitations, and their combined use can yield the most comprehensive results.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0825876" y="2454325"/>
            <a:ext cx="11677025" cy="11677025"/>
          </a:xfrm>
          <a:custGeom>
            <a:avLst/>
            <a:gdLst/>
            <a:ahLst/>
            <a:cxnLst/>
            <a:rect r="r" b="b" t="t" l="l"/>
            <a:pathLst>
              <a:path h="11677025" w="11677025">
                <a:moveTo>
                  <a:pt x="0" y="0"/>
                </a:moveTo>
                <a:lnTo>
                  <a:pt x="11677024" y="0"/>
                </a:lnTo>
                <a:lnTo>
                  <a:pt x="11677024"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23925"/>
            <a:ext cx="8556388" cy="936625"/>
          </a:xfrm>
          <a:prstGeom prst="rect">
            <a:avLst/>
          </a:prstGeom>
        </p:spPr>
        <p:txBody>
          <a:bodyPr anchor="t" rtlCol="false" tIns="0" lIns="0" bIns="0" rIns="0">
            <a:spAutoFit/>
          </a:bodyPr>
          <a:lstStyle/>
          <a:p>
            <a:pPr algn="l">
              <a:lnSpc>
                <a:spcPts val="7699"/>
              </a:lnSpc>
            </a:pPr>
            <a:r>
              <a:rPr lang="en-US" sz="5499" b="true">
                <a:solidFill>
                  <a:srgbClr val="24508C"/>
                </a:solidFill>
                <a:latin typeface="Montserrat Bold"/>
                <a:ea typeface="Montserrat Bold"/>
                <a:cs typeface="Montserrat Bold"/>
                <a:sym typeface="Montserrat Bold"/>
              </a:rPr>
              <a:t>RECOMMENDATIONS</a:t>
            </a:r>
          </a:p>
        </p:txBody>
      </p:sp>
      <p:grpSp>
        <p:nvGrpSpPr>
          <p:cNvPr name="Group 4" id="4"/>
          <p:cNvGrpSpPr/>
          <p:nvPr/>
        </p:nvGrpSpPr>
        <p:grpSpPr>
          <a:xfrm rot="0">
            <a:off x="15880181" y="-2434810"/>
            <a:ext cx="3952120" cy="395212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4565229" y="6991350"/>
            <a:ext cx="9567614" cy="95676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902935" y="2857326"/>
            <a:ext cx="9714338" cy="2983973"/>
            <a:chOff x="0" y="0"/>
            <a:chExt cx="12952450" cy="3978630"/>
          </a:xfrm>
        </p:grpSpPr>
        <p:sp>
          <p:nvSpPr>
            <p:cNvPr name="Freeform 11" id="11"/>
            <p:cNvSpPr/>
            <p:nvPr/>
          </p:nvSpPr>
          <p:spPr>
            <a:xfrm flipH="false" flipV="false" rot="0">
              <a:off x="0" y="48228"/>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1536213"/>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0" y="3026666"/>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729394" y="-57150"/>
              <a:ext cx="12060176" cy="10460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Hybrid Approach: Use AI tools for initial literature analysis, then refine insights through manual expert review.</a:t>
              </a:r>
            </a:p>
          </p:txBody>
        </p:sp>
        <p:sp>
          <p:nvSpPr>
            <p:cNvPr name="TextBox 15" id="15"/>
            <p:cNvSpPr txBox="true"/>
            <p:nvPr/>
          </p:nvSpPr>
          <p:spPr>
            <a:xfrm rot="0">
              <a:off x="729394" y="1435667"/>
              <a:ext cx="12060176" cy="10460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Prompt Optimization: Design clear and structured prompts to guide AI tools for more accurate outputs.</a:t>
              </a:r>
            </a:p>
          </p:txBody>
        </p:sp>
        <p:sp>
          <p:nvSpPr>
            <p:cNvPr name="TextBox 16" id="16"/>
            <p:cNvSpPr txBox="true"/>
            <p:nvPr/>
          </p:nvSpPr>
          <p:spPr>
            <a:xfrm rot="0">
              <a:off x="729394" y="2932574"/>
              <a:ext cx="12223057" cy="10460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Validation Framework: Combine AI-generated gaps with expert validation to ensure practical and research relevance.</a:t>
              </a:r>
            </a:p>
          </p:txBody>
        </p:sp>
      </p:grpSp>
      <p:sp>
        <p:nvSpPr>
          <p:cNvPr name="Freeform 17" id="17"/>
          <p:cNvSpPr/>
          <p:nvPr/>
        </p:nvSpPr>
        <p:spPr>
          <a:xfrm flipH="false" flipV="false" rot="0">
            <a:off x="11941996" y="4387412"/>
            <a:ext cx="5682957" cy="4475329"/>
          </a:xfrm>
          <a:custGeom>
            <a:avLst/>
            <a:gdLst/>
            <a:ahLst/>
            <a:cxnLst/>
            <a:rect r="r" b="b" t="t" l="l"/>
            <a:pathLst>
              <a:path h="4475329" w="5682957">
                <a:moveTo>
                  <a:pt x="0" y="0"/>
                </a:moveTo>
                <a:lnTo>
                  <a:pt x="5682957" y="0"/>
                </a:lnTo>
                <a:lnTo>
                  <a:pt x="5682957" y="4475329"/>
                </a:lnTo>
                <a:lnTo>
                  <a:pt x="0" y="44753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219398" y="2279949"/>
            <a:ext cx="11677025" cy="11677025"/>
          </a:xfrm>
          <a:custGeom>
            <a:avLst/>
            <a:gdLst/>
            <a:ahLst/>
            <a:cxnLst/>
            <a:rect r="r" b="b" t="t" l="l"/>
            <a:pathLst>
              <a:path h="11677025" w="11677025">
                <a:moveTo>
                  <a:pt x="0" y="0"/>
                </a:moveTo>
                <a:lnTo>
                  <a:pt x="11677024" y="0"/>
                </a:lnTo>
                <a:lnTo>
                  <a:pt x="11677024"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96475" y="1305873"/>
            <a:ext cx="6433259" cy="7675255"/>
          </a:xfrm>
          <a:custGeom>
            <a:avLst/>
            <a:gdLst/>
            <a:ahLst/>
            <a:cxnLst/>
            <a:rect r="r" b="b" t="t" l="l"/>
            <a:pathLst>
              <a:path h="7675255" w="6433259">
                <a:moveTo>
                  <a:pt x="0" y="0"/>
                </a:moveTo>
                <a:lnTo>
                  <a:pt x="6433259" y="0"/>
                </a:lnTo>
                <a:lnTo>
                  <a:pt x="6433259" y="7675254"/>
                </a:lnTo>
                <a:lnTo>
                  <a:pt x="0" y="7675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1028700"/>
            <a:ext cx="11308825" cy="4899708"/>
            <a:chOff x="0" y="0"/>
            <a:chExt cx="15078434" cy="6532944"/>
          </a:xfrm>
        </p:grpSpPr>
        <p:sp>
          <p:nvSpPr>
            <p:cNvPr name="TextBox 5" id="5"/>
            <p:cNvSpPr txBox="true"/>
            <p:nvPr/>
          </p:nvSpPr>
          <p:spPr>
            <a:xfrm rot="0">
              <a:off x="0" y="-333375"/>
              <a:ext cx="15078434" cy="3919303"/>
            </a:xfrm>
            <a:prstGeom prst="rect">
              <a:avLst/>
            </a:prstGeom>
          </p:spPr>
          <p:txBody>
            <a:bodyPr anchor="t" rtlCol="false" tIns="0" lIns="0" bIns="0" rIns="0">
              <a:spAutoFit/>
            </a:bodyPr>
            <a:lstStyle/>
            <a:p>
              <a:pPr algn="l">
                <a:lnSpc>
                  <a:spcPts val="24766"/>
                </a:lnSpc>
              </a:pPr>
              <a:r>
                <a:rPr lang="en-US" sz="17690" b="true">
                  <a:solidFill>
                    <a:srgbClr val="24508C"/>
                  </a:solidFill>
                  <a:latin typeface="Montserrat Ultra-Bold"/>
                  <a:ea typeface="Montserrat Ultra-Bold"/>
                  <a:cs typeface="Montserrat Ultra-Bold"/>
                  <a:sym typeface="Montserrat Ultra-Bold"/>
                </a:rPr>
                <a:t>THANK </a:t>
              </a:r>
            </a:p>
          </p:txBody>
        </p:sp>
        <p:sp>
          <p:nvSpPr>
            <p:cNvPr name="TextBox 6" id="6"/>
            <p:cNvSpPr txBox="true"/>
            <p:nvPr/>
          </p:nvSpPr>
          <p:spPr>
            <a:xfrm rot="0">
              <a:off x="565" y="2615363"/>
              <a:ext cx="10122449" cy="3917581"/>
            </a:xfrm>
            <a:prstGeom prst="rect">
              <a:avLst/>
            </a:prstGeom>
          </p:spPr>
          <p:txBody>
            <a:bodyPr anchor="t" rtlCol="false" tIns="0" lIns="0" bIns="0" rIns="0">
              <a:spAutoFit/>
            </a:bodyPr>
            <a:lstStyle/>
            <a:p>
              <a:pPr algn="l">
                <a:lnSpc>
                  <a:spcPts val="24766"/>
                </a:lnSpc>
              </a:pPr>
              <a:r>
                <a:rPr lang="en-US" sz="17690" b="true">
                  <a:solidFill>
                    <a:srgbClr val="24508C"/>
                  </a:solidFill>
                  <a:latin typeface="Montserrat Ultra-Bold"/>
                  <a:ea typeface="Montserrat Ultra-Bold"/>
                  <a:cs typeface="Montserrat Ultra-Bold"/>
                  <a:sym typeface="Montserrat Ultra-Bold"/>
                </a:rPr>
                <a:t>YOU</a:t>
              </a:r>
            </a:p>
          </p:txBody>
        </p:sp>
      </p:grpSp>
      <p:grpSp>
        <p:nvGrpSpPr>
          <p:cNvPr name="Group 7" id="7"/>
          <p:cNvGrpSpPr/>
          <p:nvPr/>
        </p:nvGrpSpPr>
        <p:grpSpPr>
          <a:xfrm rot="0">
            <a:off x="15944302" y="-1976060"/>
            <a:ext cx="3952120" cy="3952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4583646" y="8214218"/>
            <a:ext cx="9567614" cy="956761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1097546" y="4272274"/>
            <a:ext cx="7749886" cy="7749886"/>
          </a:xfrm>
          <a:custGeom>
            <a:avLst/>
            <a:gdLst/>
            <a:ahLst/>
            <a:cxnLst/>
            <a:rect r="r" b="b" t="t" l="l"/>
            <a:pathLst>
              <a:path h="7749886" w="7749886">
                <a:moveTo>
                  <a:pt x="0" y="0"/>
                </a:moveTo>
                <a:lnTo>
                  <a:pt x="7749886" y="0"/>
                </a:lnTo>
                <a:lnTo>
                  <a:pt x="7749886" y="7749886"/>
                </a:lnTo>
                <a:lnTo>
                  <a:pt x="0" y="7749886"/>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22273" y="4075001"/>
            <a:ext cx="5598977" cy="4787125"/>
          </a:xfrm>
          <a:custGeom>
            <a:avLst/>
            <a:gdLst/>
            <a:ahLst/>
            <a:cxnLst/>
            <a:rect r="r" b="b" t="t" l="l"/>
            <a:pathLst>
              <a:path h="4787125" w="5598977">
                <a:moveTo>
                  <a:pt x="0" y="0"/>
                </a:moveTo>
                <a:lnTo>
                  <a:pt x="5598977" y="0"/>
                </a:lnTo>
                <a:lnTo>
                  <a:pt x="5598977" y="4787125"/>
                </a:lnTo>
                <a:lnTo>
                  <a:pt x="0" y="47871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028700"/>
            <a:ext cx="8324814"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GROUP MEMBERS</a:t>
            </a:r>
          </a:p>
        </p:txBody>
      </p:sp>
      <p:grpSp>
        <p:nvGrpSpPr>
          <p:cNvPr name="Group 5" id="5"/>
          <p:cNvGrpSpPr/>
          <p:nvPr/>
        </p:nvGrpSpPr>
        <p:grpSpPr>
          <a:xfrm rot="0">
            <a:off x="-4783807" y="7493868"/>
            <a:ext cx="9567614" cy="95676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6311940" y="-2923420"/>
            <a:ext cx="3952120" cy="39521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464340" y="-2771020"/>
            <a:ext cx="3952120" cy="39521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903628" y="3836876"/>
            <a:ext cx="11462720" cy="2690672"/>
            <a:chOff x="0" y="0"/>
            <a:chExt cx="15283626" cy="3587563"/>
          </a:xfrm>
        </p:grpSpPr>
        <p:sp>
          <p:nvSpPr>
            <p:cNvPr name="Freeform 15" id="15"/>
            <p:cNvSpPr/>
            <p:nvPr/>
          </p:nvSpPr>
          <p:spPr>
            <a:xfrm flipH="false" flipV="false" rot="0">
              <a:off x="0" y="22078"/>
              <a:ext cx="565443" cy="565443"/>
            </a:xfrm>
            <a:custGeom>
              <a:avLst/>
              <a:gdLst/>
              <a:ahLst/>
              <a:cxnLst/>
              <a:rect r="r" b="b" t="t" l="l"/>
              <a:pathLst>
                <a:path h="565443" w="565443">
                  <a:moveTo>
                    <a:pt x="0" y="0"/>
                  </a:moveTo>
                  <a:lnTo>
                    <a:pt x="565443" y="0"/>
                  </a:lnTo>
                  <a:lnTo>
                    <a:pt x="565443" y="565444"/>
                  </a:lnTo>
                  <a:lnTo>
                    <a:pt x="0" y="5654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850432" y="-76200"/>
              <a:ext cx="14433195" cy="685800"/>
            </a:xfrm>
            <a:prstGeom prst="rect">
              <a:avLst/>
            </a:prstGeom>
          </p:spPr>
          <p:txBody>
            <a:bodyPr anchor="t" rtlCol="false" tIns="0" lIns="0" bIns="0" rIns="0">
              <a:spAutoFit/>
            </a:bodyPr>
            <a:lstStyle/>
            <a:p>
              <a:pPr algn="just">
                <a:lnSpc>
                  <a:spcPts val="4200"/>
                </a:lnSpc>
              </a:pPr>
              <a:r>
                <a:rPr lang="en-US" sz="3000" b="true">
                  <a:solidFill>
                    <a:srgbClr val="000000"/>
                  </a:solidFill>
                  <a:latin typeface="Public Sans Bold"/>
                  <a:ea typeface="Public Sans Bold"/>
                  <a:cs typeface="Public Sans Bold"/>
                  <a:sym typeface="Public Sans Bold"/>
                </a:rPr>
                <a:t>G.S. Chamika (ICT/20/818)</a:t>
              </a:r>
            </a:p>
          </p:txBody>
        </p:sp>
        <p:sp>
          <p:nvSpPr>
            <p:cNvPr name="Freeform 17" id="17"/>
            <p:cNvSpPr/>
            <p:nvPr/>
          </p:nvSpPr>
          <p:spPr>
            <a:xfrm flipH="false" flipV="false" rot="0">
              <a:off x="0" y="1012678"/>
              <a:ext cx="565443" cy="565443"/>
            </a:xfrm>
            <a:custGeom>
              <a:avLst/>
              <a:gdLst/>
              <a:ahLst/>
              <a:cxnLst/>
              <a:rect r="r" b="b" t="t" l="l"/>
              <a:pathLst>
                <a:path h="565443" w="565443">
                  <a:moveTo>
                    <a:pt x="0" y="0"/>
                  </a:moveTo>
                  <a:lnTo>
                    <a:pt x="565443" y="0"/>
                  </a:lnTo>
                  <a:lnTo>
                    <a:pt x="565443" y="565444"/>
                  </a:lnTo>
                  <a:lnTo>
                    <a:pt x="0" y="5654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850432" y="914400"/>
              <a:ext cx="14433195" cy="685800"/>
            </a:xfrm>
            <a:prstGeom prst="rect">
              <a:avLst/>
            </a:prstGeom>
          </p:spPr>
          <p:txBody>
            <a:bodyPr anchor="t" rtlCol="false" tIns="0" lIns="0" bIns="0" rIns="0">
              <a:spAutoFit/>
            </a:bodyPr>
            <a:lstStyle/>
            <a:p>
              <a:pPr algn="just">
                <a:lnSpc>
                  <a:spcPts val="4200"/>
                </a:lnSpc>
              </a:pPr>
              <a:r>
                <a:rPr lang="en-US" sz="3000" b="true">
                  <a:solidFill>
                    <a:srgbClr val="000000"/>
                  </a:solidFill>
                  <a:latin typeface="Public Sans Bold"/>
                  <a:ea typeface="Public Sans Bold"/>
                  <a:cs typeface="Public Sans Bold"/>
                  <a:sym typeface="Public Sans Bold"/>
                </a:rPr>
                <a:t>Y.N.S. Dissanayake (ICT/20/837)</a:t>
              </a:r>
            </a:p>
          </p:txBody>
        </p:sp>
        <p:sp>
          <p:nvSpPr>
            <p:cNvPr name="Freeform 19" id="19"/>
            <p:cNvSpPr/>
            <p:nvPr/>
          </p:nvSpPr>
          <p:spPr>
            <a:xfrm flipH="false" flipV="false" rot="0">
              <a:off x="0" y="2009441"/>
              <a:ext cx="565443" cy="565443"/>
            </a:xfrm>
            <a:custGeom>
              <a:avLst/>
              <a:gdLst/>
              <a:ahLst/>
              <a:cxnLst/>
              <a:rect r="r" b="b" t="t" l="l"/>
              <a:pathLst>
                <a:path h="565443" w="565443">
                  <a:moveTo>
                    <a:pt x="0" y="0"/>
                  </a:moveTo>
                  <a:lnTo>
                    <a:pt x="565443" y="0"/>
                  </a:lnTo>
                  <a:lnTo>
                    <a:pt x="565443" y="565443"/>
                  </a:lnTo>
                  <a:lnTo>
                    <a:pt x="0" y="5654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850432" y="1911163"/>
              <a:ext cx="14433195" cy="685800"/>
            </a:xfrm>
            <a:prstGeom prst="rect">
              <a:avLst/>
            </a:prstGeom>
          </p:spPr>
          <p:txBody>
            <a:bodyPr anchor="t" rtlCol="false" tIns="0" lIns="0" bIns="0" rIns="0">
              <a:spAutoFit/>
            </a:bodyPr>
            <a:lstStyle/>
            <a:p>
              <a:pPr algn="just">
                <a:lnSpc>
                  <a:spcPts val="4200"/>
                </a:lnSpc>
              </a:pPr>
              <a:r>
                <a:rPr lang="en-US" sz="3000" b="true">
                  <a:solidFill>
                    <a:srgbClr val="000000"/>
                  </a:solidFill>
                  <a:latin typeface="Public Sans Bold"/>
                  <a:ea typeface="Public Sans Bold"/>
                  <a:cs typeface="Public Sans Bold"/>
                  <a:sym typeface="Public Sans Bold"/>
                </a:rPr>
                <a:t>B.G.D.T.T. Jeerasinghe (ICT/20/863)</a:t>
              </a:r>
            </a:p>
          </p:txBody>
        </p:sp>
        <p:sp>
          <p:nvSpPr>
            <p:cNvPr name="Freeform 21" id="21"/>
            <p:cNvSpPr/>
            <p:nvPr/>
          </p:nvSpPr>
          <p:spPr>
            <a:xfrm flipH="false" flipV="false" rot="0">
              <a:off x="0" y="3000041"/>
              <a:ext cx="565443" cy="565443"/>
            </a:xfrm>
            <a:custGeom>
              <a:avLst/>
              <a:gdLst/>
              <a:ahLst/>
              <a:cxnLst/>
              <a:rect r="r" b="b" t="t" l="l"/>
              <a:pathLst>
                <a:path h="565443" w="565443">
                  <a:moveTo>
                    <a:pt x="0" y="0"/>
                  </a:moveTo>
                  <a:lnTo>
                    <a:pt x="565443" y="0"/>
                  </a:lnTo>
                  <a:lnTo>
                    <a:pt x="565443" y="565443"/>
                  </a:lnTo>
                  <a:lnTo>
                    <a:pt x="0" y="5654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850432" y="2901763"/>
              <a:ext cx="14433195" cy="685800"/>
            </a:xfrm>
            <a:prstGeom prst="rect">
              <a:avLst/>
            </a:prstGeom>
          </p:spPr>
          <p:txBody>
            <a:bodyPr anchor="t" rtlCol="false" tIns="0" lIns="0" bIns="0" rIns="0">
              <a:spAutoFit/>
            </a:bodyPr>
            <a:lstStyle/>
            <a:p>
              <a:pPr algn="just">
                <a:lnSpc>
                  <a:spcPts val="4200"/>
                </a:lnSpc>
              </a:pPr>
              <a:r>
                <a:rPr lang="en-US" sz="3000" b="true">
                  <a:solidFill>
                    <a:srgbClr val="000000"/>
                  </a:solidFill>
                  <a:latin typeface="Public Sans Bold"/>
                  <a:ea typeface="Public Sans Bold"/>
                  <a:cs typeface="Public Sans Bold"/>
                  <a:sym typeface="Public Sans Bold"/>
                </a:rPr>
                <a:t>S.A. Dilanka Sandeepa (ICT/20/926)</a:t>
              </a:r>
            </a:p>
          </p:txBody>
        </p:sp>
      </p:grpSp>
      <p:sp>
        <p:nvSpPr>
          <p:cNvPr name="TextBox 23" id="23"/>
          <p:cNvSpPr txBox="true"/>
          <p:nvPr/>
        </p:nvSpPr>
        <p:spPr>
          <a:xfrm rot="0">
            <a:off x="1903628" y="2595213"/>
            <a:ext cx="2487113" cy="606425"/>
          </a:xfrm>
          <a:prstGeom prst="rect">
            <a:avLst/>
          </a:prstGeom>
        </p:spPr>
        <p:txBody>
          <a:bodyPr anchor="t" rtlCol="false" tIns="0" lIns="0" bIns="0" rIns="0">
            <a:spAutoFit/>
          </a:bodyPr>
          <a:lstStyle/>
          <a:p>
            <a:pPr algn="l">
              <a:lnSpc>
                <a:spcPts val="4900"/>
              </a:lnSpc>
              <a:spcBef>
                <a:spcPct val="0"/>
              </a:spcBef>
            </a:pPr>
            <a:r>
              <a:rPr lang="en-US" sz="3500" b="true">
                <a:solidFill>
                  <a:srgbClr val="24508C"/>
                </a:solidFill>
                <a:latin typeface="Montserrat Bold"/>
                <a:ea typeface="Montserrat Bold"/>
                <a:cs typeface="Montserrat Bold"/>
                <a:sym typeface="Montserrat Bold"/>
              </a:rPr>
              <a:t>Group - 07</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1741625" y="4160305"/>
            <a:ext cx="7493131" cy="7493131"/>
          </a:xfrm>
          <a:custGeom>
            <a:avLst/>
            <a:gdLst/>
            <a:ahLst/>
            <a:cxnLst/>
            <a:rect r="r" b="b" t="t" l="l"/>
            <a:pathLst>
              <a:path h="7493131" w="7493131">
                <a:moveTo>
                  <a:pt x="0" y="0"/>
                </a:moveTo>
                <a:lnTo>
                  <a:pt x="7493131" y="0"/>
                </a:lnTo>
                <a:lnTo>
                  <a:pt x="7493131" y="7493132"/>
                </a:lnTo>
                <a:lnTo>
                  <a:pt x="0" y="7493132"/>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41625" y="4226980"/>
            <a:ext cx="5877633" cy="4628636"/>
          </a:xfrm>
          <a:custGeom>
            <a:avLst/>
            <a:gdLst/>
            <a:ahLst/>
            <a:cxnLst/>
            <a:rect r="r" b="b" t="t" l="l"/>
            <a:pathLst>
              <a:path h="4628636" w="5877633">
                <a:moveTo>
                  <a:pt x="0" y="0"/>
                </a:moveTo>
                <a:lnTo>
                  <a:pt x="5877633" y="0"/>
                </a:lnTo>
                <a:lnTo>
                  <a:pt x="5877633" y="4628636"/>
                </a:lnTo>
                <a:lnTo>
                  <a:pt x="0" y="46286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972817"/>
            <a:ext cx="11272120" cy="936625"/>
          </a:xfrm>
          <a:prstGeom prst="rect">
            <a:avLst/>
          </a:prstGeom>
        </p:spPr>
        <p:txBody>
          <a:bodyPr anchor="t" rtlCol="false" tIns="0" lIns="0" bIns="0" rIns="0">
            <a:spAutoFit/>
          </a:bodyPr>
          <a:lstStyle/>
          <a:p>
            <a:pPr algn="l">
              <a:lnSpc>
                <a:spcPts val="7699"/>
              </a:lnSpc>
            </a:pPr>
            <a:r>
              <a:rPr lang="en-US" sz="5499" b="true">
                <a:solidFill>
                  <a:srgbClr val="24508C"/>
                </a:solidFill>
                <a:latin typeface="Montserrat Ultra-Bold"/>
                <a:ea typeface="Montserrat Ultra-Bold"/>
                <a:cs typeface="Montserrat Ultra-Bold"/>
                <a:sym typeface="Montserrat Ultra-Bold"/>
              </a:rPr>
              <a:t>TABLE OF CONTENTS</a:t>
            </a:r>
          </a:p>
        </p:txBody>
      </p:sp>
      <p:grpSp>
        <p:nvGrpSpPr>
          <p:cNvPr name="Group 5" id="5"/>
          <p:cNvGrpSpPr/>
          <p:nvPr/>
        </p:nvGrpSpPr>
        <p:grpSpPr>
          <a:xfrm rot="0">
            <a:off x="16464340" y="-27710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4783807" y="7493868"/>
            <a:ext cx="9567614" cy="956761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906557" y="2574273"/>
            <a:ext cx="10032313" cy="4919595"/>
            <a:chOff x="0" y="0"/>
            <a:chExt cx="13376417" cy="6559460"/>
          </a:xfrm>
        </p:grpSpPr>
        <p:sp>
          <p:nvSpPr>
            <p:cNvPr name="Freeform 12" id="12"/>
            <p:cNvSpPr/>
            <p:nvPr/>
          </p:nvSpPr>
          <p:spPr>
            <a:xfrm flipH="false" flipV="false" rot="0">
              <a:off x="0" y="57359"/>
              <a:ext cx="494883" cy="494883"/>
            </a:xfrm>
            <a:custGeom>
              <a:avLst/>
              <a:gdLst/>
              <a:ahLst/>
              <a:cxnLst/>
              <a:rect r="r" b="b" t="t" l="l"/>
              <a:pathLst>
                <a:path h="494883" w="494883">
                  <a:moveTo>
                    <a:pt x="0" y="0"/>
                  </a:moveTo>
                  <a:lnTo>
                    <a:pt x="494883" y="0"/>
                  </a:lnTo>
                  <a:lnTo>
                    <a:pt x="494883" y="494882"/>
                  </a:lnTo>
                  <a:lnTo>
                    <a:pt x="0" y="494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0" y="1054636"/>
              <a:ext cx="494883" cy="494883"/>
            </a:xfrm>
            <a:custGeom>
              <a:avLst/>
              <a:gdLst/>
              <a:ahLst/>
              <a:cxnLst/>
              <a:rect r="r" b="b" t="t" l="l"/>
              <a:pathLst>
                <a:path h="494883" w="494883">
                  <a:moveTo>
                    <a:pt x="0" y="0"/>
                  </a:moveTo>
                  <a:lnTo>
                    <a:pt x="494883" y="0"/>
                  </a:lnTo>
                  <a:lnTo>
                    <a:pt x="494883" y="494882"/>
                  </a:lnTo>
                  <a:lnTo>
                    <a:pt x="0" y="494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0" y="2044818"/>
              <a:ext cx="494883" cy="494883"/>
            </a:xfrm>
            <a:custGeom>
              <a:avLst/>
              <a:gdLst/>
              <a:ahLst/>
              <a:cxnLst/>
              <a:rect r="r" b="b" t="t" l="l"/>
              <a:pathLst>
                <a:path h="494883" w="494883">
                  <a:moveTo>
                    <a:pt x="0" y="0"/>
                  </a:moveTo>
                  <a:lnTo>
                    <a:pt x="494883" y="0"/>
                  </a:lnTo>
                  <a:lnTo>
                    <a:pt x="494883" y="494883"/>
                  </a:lnTo>
                  <a:lnTo>
                    <a:pt x="0" y="494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3035418"/>
              <a:ext cx="494883" cy="494883"/>
            </a:xfrm>
            <a:custGeom>
              <a:avLst/>
              <a:gdLst/>
              <a:ahLst/>
              <a:cxnLst/>
              <a:rect r="r" b="b" t="t" l="l"/>
              <a:pathLst>
                <a:path h="494883" w="494883">
                  <a:moveTo>
                    <a:pt x="0" y="0"/>
                  </a:moveTo>
                  <a:lnTo>
                    <a:pt x="494883" y="0"/>
                  </a:lnTo>
                  <a:lnTo>
                    <a:pt x="494883" y="494883"/>
                  </a:lnTo>
                  <a:lnTo>
                    <a:pt x="0" y="494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0" y="4026018"/>
              <a:ext cx="494883" cy="494883"/>
            </a:xfrm>
            <a:custGeom>
              <a:avLst/>
              <a:gdLst/>
              <a:ahLst/>
              <a:cxnLst/>
              <a:rect r="r" b="b" t="t" l="l"/>
              <a:pathLst>
                <a:path h="494883" w="494883">
                  <a:moveTo>
                    <a:pt x="0" y="0"/>
                  </a:moveTo>
                  <a:lnTo>
                    <a:pt x="494883" y="0"/>
                  </a:lnTo>
                  <a:lnTo>
                    <a:pt x="494883" y="494883"/>
                  </a:lnTo>
                  <a:lnTo>
                    <a:pt x="0" y="494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744308" y="-76200"/>
              <a:ext cx="12632109" cy="685800"/>
            </a:xfrm>
            <a:prstGeom prst="rect">
              <a:avLst/>
            </a:prstGeom>
          </p:spPr>
          <p:txBody>
            <a:bodyPr anchor="t" rtlCol="false" tIns="0" lIns="0" bIns="0" rIns="0">
              <a:spAutoFit/>
            </a:bodyPr>
            <a:lstStyle/>
            <a:p>
              <a:pPr algn="just">
                <a:lnSpc>
                  <a:spcPts val="4200"/>
                </a:lnSpc>
              </a:pPr>
              <a:r>
                <a:rPr lang="en-US" sz="3000" b="true">
                  <a:solidFill>
                    <a:srgbClr val="000000"/>
                  </a:solidFill>
                  <a:latin typeface="Public Sans Bold"/>
                  <a:ea typeface="Public Sans Bold"/>
                  <a:cs typeface="Public Sans Bold"/>
                  <a:sym typeface="Public Sans Bold"/>
                </a:rPr>
                <a:t>Introduction</a:t>
              </a:r>
            </a:p>
          </p:txBody>
        </p:sp>
        <p:sp>
          <p:nvSpPr>
            <p:cNvPr name="TextBox 18" id="18"/>
            <p:cNvSpPr txBox="true"/>
            <p:nvPr/>
          </p:nvSpPr>
          <p:spPr>
            <a:xfrm rot="0">
              <a:off x="744308" y="920660"/>
              <a:ext cx="12632109" cy="685800"/>
            </a:xfrm>
            <a:prstGeom prst="rect">
              <a:avLst/>
            </a:prstGeom>
          </p:spPr>
          <p:txBody>
            <a:bodyPr anchor="t" rtlCol="false" tIns="0" lIns="0" bIns="0" rIns="0">
              <a:spAutoFit/>
            </a:bodyPr>
            <a:lstStyle/>
            <a:p>
              <a:pPr algn="just">
                <a:lnSpc>
                  <a:spcPts val="4200"/>
                </a:lnSpc>
              </a:pPr>
              <a:r>
                <a:rPr lang="en-US" sz="3000" b="true">
                  <a:solidFill>
                    <a:srgbClr val="000000"/>
                  </a:solidFill>
                  <a:latin typeface="Public Sans Bold"/>
                  <a:ea typeface="Public Sans Bold"/>
                  <a:cs typeface="Public Sans Bold"/>
                  <a:sym typeface="Public Sans Bold"/>
                </a:rPr>
                <a:t>Overview of Research Papers</a:t>
              </a:r>
            </a:p>
          </p:txBody>
        </p:sp>
        <p:sp>
          <p:nvSpPr>
            <p:cNvPr name="TextBox 19" id="19"/>
            <p:cNvSpPr txBox="true"/>
            <p:nvPr/>
          </p:nvSpPr>
          <p:spPr>
            <a:xfrm rot="0">
              <a:off x="744308" y="1911260"/>
              <a:ext cx="12632109" cy="685800"/>
            </a:xfrm>
            <a:prstGeom prst="rect">
              <a:avLst/>
            </a:prstGeom>
          </p:spPr>
          <p:txBody>
            <a:bodyPr anchor="t" rtlCol="false" tIns="0" lIns="0" bIns="0" rIns="0">
              <a:spAutoFit/>
            </a:bodyPr>
            <a:lstStyle/>
            <a:p>
              <a:pPr algn="just">
                <a:lnSpc>
                  <a:spcPts val="4200"/>
                </a:lnSpc>
              </a:pPr>
              <a:r>
                <a:rPr lang="en-US" sz="3000" b="true">
                  <a:solidFill>
                    <a:srgbClr val="000000"/>
                  </a:solidFill>
                  <a:latin typeface="Public Sans Bold"/>
                  <a:ea typeface="Public Sans Bold"/>
                  <a:cs typeface="Public Sans Bold"/>
                  <a:sym typeface="Public Sans Bold"/>
                </a:rPr>
                <a:t>Manual Analysis Approach</a:t>
              </a:r>
            </a:p>
          </p:txBody>
        </p:sp>
        <p:sp>
          <p:nvSpPr>
            <p:cNvPr name="TextBox 20" id="20"/>
            <p:cNvSpPr txBox="true"/>
            <p:nvPr/>
          </p:nvSpPr>
          <p:spPr>
            <a:xfrm rot="0">
              <a:off x="744308" y="2901860"/>
              <a:ext cx="12632109" cy="685800"/>
            </a:xfrm>
            <a:prstGeom prst="rect">
              <a:avLst/>
            </a:prstGeom>
          </p:spPr>
          <p:txBody>
            <a:bodyPr anchor="t" rtlCol="false" tIns="0" lIns="0" bIns="0" rIns="0">
              <a:spAutoFit/>
            </a:bodyPr>
            <a:lstStyle/>
            <a:p>
              <a:pPr algn="just">
                <a:lnSpc>
                  <a:spcPts val="4200"/>
                </a:lnSpc>
              </a:pPr>
              <a:r>
                <a:rPr lang="en-US" sz="3000" b="true">
                  <a:solidFill>
                    <a:srgbClr val="000000"/>
                  </a:solidFill>
                  <a:latin typeface="Public Sans Bold"/>
                  <a:ea typeface="Public Sans Bold"/>
                  <a:cs typeface="Public Sans Bold"/>
                  <a:sym typeface="Public Sans Bold"/>
                </a:rPr>
                <a:t>AI-Assisted Approach</a:t>
              </a:r>
            </a:p>
          </p:txBody>
        </p:sp>
        <p:sp>
          <p:nvSpPr>
            <p:cNvPr name="TextBox 21" id="21"/>
            <p:cNvSpPr txBox="true"/>
            <p:nvPr/>
          </p:nvSpPr>
          <p:spPr>
            <a:xfrm rot="0">
              <a:off x="744308" y="3892460"/>
              <a:ext cx="12632109" cy="685800"/>
            </a:xfrm>
            <a:prstGeom prst="rect">
              <a:avLst/>
            </a:prstGeom>
          </p:spPr>
          <p:txBody>
            <a:bodyPr anchor="t" rtlCol="false" tIns="0" lIns="0" bIns="0" rIns="0">
              <a:spAutoFit/>
            </a:bodyPr>
            <a:lstStyle/>
            <a:p>
              <a:pPr algn="l">
                <a:lnSpc>
                  <a:spcPts val="4200"/>
                </a:lnSpc>
              </a:pPr>
              <a:r>
                <a:rPr lang="en-US" sz="3000" b="true">
                  <a:solidFill>
                    <a:srgbClr val="000000"/>
                  </a:solidFill>
                  <a:latin typeface="Public Sans Bold"/>
                  <a:ea typeface="Public Sans Bold"/>
                  <a:cs typeface="Public Sans Bold"/>
                  <a:sym typeface="Public Sans Bold"/>
                </a:rPr>
                <a:t>Comparison - Manual vs AI-Assisted Approach</a:t>
              </a:r>
            </a:p>
          </p:txBody>
        </p:sp>
        <p:sp>
          <p:nvSpPr>
            <p:cNvPr name="TextBox 22" id="22"/>
            <p:cNvSpPr txBox="true"/>
            <p:nvPr/>
          </p:nvSpPr>
          <p:spPr>
            <a:xfrm rot="0">
              <a:off x="744308" y="4883060"/>
              <a:ext cx="12632109" cy="685800"/>
            </a:xfrm>
            <a:prstGeom prst="rect">
              <a:avLst/>
            </a:prstGeom>
          </p:spPr>
          <p:txBody>
            <a:bodyPr anchor="t" rtlCol="false" tIns="0" lIns="0" bIns="0" rIns="0">
              <a:spAutoFit/>
            </a:bodyPr>
            <a:lstStyle/>
            <a:p>
              <a:pPr algn="l">
                <a:lnSpc>
                  <a:spcPts val="4200"/>
                </a:lnSpc>
              </a:pPr>
              <a:r>
                <a:rPr lang="en-US" sz="3000" b="true">
                  <a:solidFill>
                    <a:srgbClr val="000000"/>
                  </a:solidFill>
                  <a:latin typeface="Public Sans Bold"/>
                  <a:ea typeface="Public Sans Bold"/>
                  <a:cs typeface="Public Sans Bold"/>
                  <a:sym typeface="Public Sans Bold"/>
                </a:rPr>
                <a:t>Conclusion</a:t>
              </a:r>
            </a:p>
          </p:txBody>
        </p:sp>
        <p:sp>
          <p:nvSpPr>
            <p:cNvPr name="TextBox 23" id="23"/>
            <p:cNvSpPr txBox="true"/>
            <p:nvPr/>
          </p:nvSpPr>
          <p:spPr>
            <a:xfrm rot="0">
              <a:off x="744308" y="5873660"/>
              <a:ext cx="12632109" cy="685800"/>
            </a:xfrm>
            <a:prstGeom prst="rect">
              <a:avLst/>
            </a:prstGeom>
          </p:spPr>
          <p:txBody>
            <a:bodyPr anchor="t" rtlCol="false" tIns="0" lIns="0" bIns="0" rIns="0">
              <a:spAutoFit/>
            </a:bodyPr>
            <a:lstStyle/>
            <a:p>
              <a:pPr algn="l">
                <a:lnSpc>
                  <a:spcPts val="4200"/>
                </a:lnSpc>
              </a:pPr>
              <a:r>
                <a:rPr lang="en-US" sz="3000" b="true">
                  <a:solidFill>
                    <a:srgbClr val="000000"/>
                  </a:solidFill>
                  <a:latin typeface="Public Sans Bold"/>
                  <a:ea typeface="Public Sans Bold"/>
                  <a:cs typeface="Public Sans Bold"/>
                  <a:sym typeface="Public Sans Bold"/>
                </a:rPr>
                <a:t>Recommendation</a:t>
              </a:r>
            </a:p>
          </p:txBody>
        </p:sp>
        <p:sp>
          <p:nvSpPr>
            <p:cNvPr name="Freeform 24" id="24"/>
            <p:cNvSpPr/>
            <p:nvPr/>
          </p:nvSpPr>
          <p:spPr>
            <a:xfrm flipH="false" flipV="false" rot="0">
              <a:off x="0" y="5028901"/>
              <a:ext cx="494883" cy="494883"/>
            </a:xfrm>
            <a:custGeom>
              <a:avLst/>
              <a:gdLst/>
              <a:ahLst/>
              <a:cxnLst/>
              <a:rect r="r" b="b" t="t" l="l"/>
              <a:pathLst>
                <a:path h="494883" w="494883">
                  <a:moveTo>
                    <a:pt x="0" y="0"/>
                  </a:moveTo>
                  <a:lnTo>
                    <a:pt x="494883" y="0"/>
                  </a:lnTo>
                  <a:lnTo>
                    <a:pt x="494883" y="494883"/>
                  </a:lnTo>
                  <a:lnTo>
                    <a:pt x="0" y="494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0" y="6007218"/>
              <a:ext cx="494883" cy="494883"/>
            </a:xfrm>
            <a:custGeom>
              <a:avLst/>
              <a:gdLst/>
              <a:ahLst/>
              <a:cxnLst/>
              <a:rect r="r" b="b" t="t" l="l"/>
              <a:pathLst>
                <a:path h="494883" w="494883">
                  <a:moveTo>
                    <a:pt x="0" y="0"/>
                  </a:moveTo>
                  <a:lnTo>
                    <a:pt x="494883" y="0"/>
                  </a:lnTo>
                  <a:lnTo>
                    <a:pt x="494883" y="494883"/>
                  </a:lnTo>
                  <a:lnTo>
                    <a:pt x="0" y="4948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2399680" y="4768957"/>
            <a:ext cx="6581117" cy="7909505"/>
            <a:chOff x="0" y="0"/>
            <a:chExt cx="8774823" cy="10546007"/>
          </a:xfrm>
        </p:grpSpPr>
        <p:sp>
          <p:nvSpPr>
            <p:cNvPr name="Freeform 3" id="3"/>
            <p:cNvSpPr/>
            <p:nvPr/>
          </p:nvSpPr>
          <p:spPr>
            <a:xfrm flipH="false" flipV="false" rot="0">
              <a:off x="0" y="1771184"/>
              <a:ext cx="8774823" cy="8774823"/>
            </a:xfrm>
            <a:custGeom>
              <a:avLst/>
              <a:gdLst/>
              <a:ahLst/>
              <a:cxnLst/>
              <a:rect r="r" b="b" t="t" l="l"/>
              <a:pathLst>
                <a:path h="8774823" w="8774823">
                  <a:moveTo>
                    <a:pt x="0" y="0"/>
                  </a:moveTo>
                  <a:lnTo>
                    <a:pt x="8774823" y="0"/>
                  </a:lnTo>
                  <a:lnTo>
                    <a:pt x="8774823" y="8774823"/>
                  </a:lnTo>
                  <a:lnTo>
                    <a:pt x="0" y="877482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7685" y="0"/>
              <a:ext cx="6339452" cy="5420231"/>
            </a:xfrm>
            <a:custGeom>
              <a:avLst/>
              <a:gdLst/>
              <a:ahLst/>
              <a:cxnLst/>
              <a:rect r="r" b="b" t="t" l="l"/>
              <a:pathLst>
                <a:path h="5420231" w="6339452">
                  <a:moveTo>
                    <a:pt x="0" y="0"/>
                  </a:moveTo>
                  <a:lnTo>
                    <a:pt x="6339453" y="0"/>
                  </a:lnTo>
                  <a:lnTo>
                    <a:pt x="6339453" y="5420231"/>
                  </a:lnTo>
                  <a:lnTo>
                    <a:pt x="0" y="5420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5" id="5"/>
          <p:cNvSpPr txBox="true"/>
          <p:nvPr/>
        </p:nvSpPr>
        <p:spPr>
          <a:xfrm rot="0">
            <a:off x="1028700" y="1028700"/>
            <a:ext cx="5882145"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INTRODUCTION</a:t>
            </a:r>
          </a:p>
        </p:txBody>
      </p:sp>
      <p:sp>
        <p:nvSpPr>
          <p:cNvPr name="TextBox 6" id="6"/>
          <p:cNvSpPr txBox="true"/>
          <p:nvPr/>
        </p:nvSpPr>
        <p:spPr>
          <a:xfrm rot="0">
            <a:off x="1713433" y="2276454"/>
            <a:ext cx="14975433" cy="2009774"/>
          </a:xfrm>
          <a:prstGeom prst="rect">
            <a:avLst/>
          </a:prstGeom>
        </p:spPr>
        <p:txBody>
          <a:bodyPr anchor="t" rtlCol="false" tIns="0" lIns="0" bIns="0" rIns="0">
            <a:spAutoFit/>
          </a:bodyPr>
          <a:lstStyle/>
          <a:p>
            <a:pPr algn="just" marL="518163" indent="-259082" lvl="1">
              <a:lnSpc>
                <a:spcPts val="4080"/>
              </a:lnSpc>
              <a:buFont typeface="Arial"/>
              <a:buChar char="•"/>
            </a:pPr>
            <a:r>
              <a:rPr lang="en-US" b="true" sz="2400">
                <a:solidFill>
                  <a:srgbClr val="24508C"/>
                </a:solidFill>
                <a:latin typeface="Montserrat Medium"/>
                <a:ea typeface="Montserrat Medium"/>
                <a:cs typeface="Montserrat Medium"/>
                <a:sym typeface="Montserrat Medium"/>
              </a:rPr>
              <a:t>Bitcoin is a highly volatile cryptocurrency with growing global investment interest.</a:t>
            </a:r>
          </a:p>
          <a:p>
            <a:pPr algn="just" marL="518163" indent="-259082" lvl="1">
              <a:lnSpc>
                <a:spcPts val="4080"/>
              </a:lnSpc>
              <a:buFont typeface="Arial"/>
              <a:buChar char="•"/>
            </a:pPr>
            <a:r>
              <a:rPr lang="en-US" b="true" sz="2400">
                <a:solidFill>
                  <a:srgbClr val="24508C"/>
                </a:solidFill>
                <a:latin typeface="Montserrat Medium"/>
                <a:ea typeface="Montserrat Medium"/>
                <a:cs typeface="Montserrat Medium"/>
                <a:sym typeface="Montserrat Medium"/>
              </a:rPr>
              <a:t>Accurate price prediction helps investors make informed decisions in a dynamic market.</a:t>
            </a:r>
          </a:p>
          <a:p>
            <a:pPr algn="just" marL="518163" indent="-259082" lvl="1">
              <a:lnSpc>
                <a:spcPts val="4080"/>
              </a:lnSpc>
              <a:buFont typeface="Arial"/>
              <a:buChar char="•"/>
            </a:pPr>
            <a:r>
              <a:rPr lang="en-US" b="true" sz="2400">
                <a:solidFill>
                  <a:srgbClr val="24508C"/>
                </a:solidFill>
                <a:latin typeface="Montserrat Medium"/>
                <a:ea typeface="Montserrat Medium"/>
                <a:cs typeface="Montserrat Medium"/>
                <a:sym typeface="Montserrat Medium"/>
              </a:rPr>
              <a:t>This study explores two strategies for identifying research gaps in Bitcoin price prediction journal papers:</a:t>
            </a:r>
          </a:p>
        </p:txBody>
      </p:sp>
      <p:grpSp>
        <p:nvGrpSpPr>
          <p:cNvPr name="Group 7" id="7"/>
          <p:cNvGrpSpPr/>
          <p:nvPr/>
        </p:nvGrpSpPr>
        <p:grpSpPr>
          <a:xfrm rot="0">
            <a:off x="-4783807" y="7493868"/>
            <a:ext cx="9567614" cy="95676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6311940" y="-2923420"/>
            <a:ext cx="3952120" cy="395212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6464340" y="-2771020"/>
            <a:ext cx="3952120" cy="3952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0">
            <a:off x="2561318" y="4762614"/>
            <a:ext cx="10709951" cy="970537"/>
            <a:chOff x="0" y="0"/>
            <a:chExt cx="14279935" cy="1294050"/>
          </a:xfrm>
        </p:grpSpPr>
        <p:sp>
          <p:nvSpPr>
            <p:cNvPr name="Freeform 17" id="17"/>
            <p:cNvSpPr/>
            <p:nvPr/>
          </p:nvSpPr>
          <p:spPr>
            <a:xfrm flipH="false" flipV="false" rot="0">
              <a:off x="0" y="45864"/>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0" y="849933"/>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600544" y="-47625"/>
              <a:ext cx="13679391" cy="537606"/>
            </a:xfrm>
            <a:prstGeom prst="rect">
              <a:avLst/>
            </a:prstGeom>
          </p:spPr>
          <p:txBody>
            <a:bodyPr anchor="t" rtlCol="false" tIns="0" lIns="0" bIns="0" rIns="0">
              <a:spAutoFit/>
            </a:bodyPr>
            <a:lstStyle/>
            <a:p>
              <a:pPr algn="just">
                <a:lnSpc>
                  <a:spcPts val="3396"/>
                </a:lnSpc>
              </a:pPr>
              <a:r>
                <a:rPr lang="en-US" sz="2425" b="true">
                  <a:solidFill>
                    <a:srgbClr val="000000"/>
                  </a:solidFill>
                  <a:latin typeface="Public Sans Bold"/>
                  <a:ea typeface="Public Sans Bold"/>
                  <a:cs typeface="Public Sans Bold"/>
                  <a:sym typeface="Public Sans Bold"/>
                </a:rPr>
                <a:t>Manual Analysis: Human-driven review of research papers.</a:t>
              </a:r>
            </a:p>
          </p:txBody>
        </p:sp>
        <p:sp>
          <p:nvSpPr>
            <p:cNvPr name="TextBox 20" id="20"/>
            <p:cNvSpPr txBox="true"/>
            <p:nvPr/>
          </p:nvSpPr>
          <p:spPr>
            <a:xfrm rot="0">
              <a:off x="600544" y="756444"/>
              <a:ext cx="13679391" cy="537606"/>
            </a:xfrm>
            <a:prstGeom prst="rect">
              <a:avLst/>
            </a:prstGeom>
          </p:spPr>
          <p:txBody>
            <a:bodyPr anchor="t" rtlCol="false" tIns="0" lIns="0" bIns="0" rIns="0">
              <a:spAutoFit/>
            </a:bodyPr>
            <a:lstStyle/>
            <a:p>
              <a:pPr algn="just">
                <a:lnSpc>
                  <a:spcPts val="3396"/>
                </a:lnSpc>
              </a:pPr>
              <a:r>
                <a:rPr lang="en-US" sz="2425" b="true">
                  <a:solidFill>
                    <a:srgbClr val="000000"/>
                  </a:solidFill>
                  <a:latin typeface="Public Sans Bold"/>
                  <a:ea typeface="Public Sans Bold"/>
                  <a:cs typeface="Public Sans Bold"/>
                  <a:sym typeface="Public Sans Bold"/>
                </a:rPr>
                <a:t>AI-Assisted Analysis: ChatGPT and DeepSeek to automate analysis.</a:t>
              </a:r>
            </a:p>
          </p:txBody>
        </p:sp>
      </p:grpSp>
      <p:sp>
        <p:nvSpPr>
          <p:cNvPr name="TextBox 21" id="21"/>
          <p:cNvSpPr txBox="true"/>
          <p:nvPr/>
        </p:nvSpPr>
        <p:spPr>
          <a:xfrm rot="0">
            <a:off x="1713433" y="6161777"/>
            <a:ext cx="10709003" cy="1189355"/>
          </a:xfrm>
          <a:prstGeom prst="rect">
            <a:avLst/>
          </a:prstGeom>
        </p:spPr>
        <p:txBody>
          <a:bodyPr anchor="t" rtlCol="false" tIns="0" lIns="0" bIns="0" rIns="0">
            <a:spAutoFit/>
          </a:bodyPr>
          <a:lstStyle/>
          <a:p>
            <a:pPr algn="just" marL="496574" indent="-248287" lvl="1">
              <a:lnSpc>
                <a:spcPts val="3220"/>
              </a:lnSpc>
              <a:buFont typeface="Arial"/>
              <a:buChar char="•"/>
            </a:pPr>
            <a:r>
              <a:rPr lang="en-US" b="true" sz="2300">
                <a:solidFill>
                  <a:srgbClr val="24508C"/>
                </a:solidFill>
                <a:latin typeface="Montserrat Medium"/>
                <a:ea typeface="Montserrat Medium"/>
                <a:cs typeface="Montserrat Medium"/>
                <a:sym typeface="Montserrat Medium"/>
              </a:rPr>
              <a:t>The aim is to evaluate the effectiveness, accuracy, and efficiency of both methods in extracting key insights and proposing future research directions.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3370752" y="5307711"/>
            <a:ext cx="5783454" cy="5783454"/>
          </a:xfrm>
          <a:custGeom>
            <a:avLst/>
            <a:gdLst/>
            <a:ahLst/>
            <a:cxnLst/>
            <a:rect r="r" b="b" t="t" l="l"/>
            <a:pathLst>
              <a:path h="5783454" w="5783454">
                <a:moveTo>
                  <a:pt x="0" y="0"/>
                </a:moveTo>
                <a:lnTo>
                  <a:pt x="5783454" y="0"/>
                </a:lnTo>
                <a:lnTo>
                  <a:pt x="5783454" y="5783454"/>
                </a:lnTo>
                <a:lnTo>
                  <a:pt x="0" y="578345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1556765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OVERVIEW OF RESEARCH PAPERS</a:t>
            </a:r>
          </a:p>
        </p:txBody>
      </p:sp>
      <p:grpSp>
        <p:nvGrpSpPr>
          <p:cNvPr name="Group 4" id="4"/>
          <p:cNvGrpSpPr/>
          <p:nvPr/>
        </p:nvGrpSpPr>
        <p:grpSpPr>
          <a:xfrm rot="0">
            <a:off x="16464340" y="-2771020"/>
            <a:ext cx="3952120" cy="395212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2485812">
            <a:off x="-6893450" y="7485769"/>
            <a:ext cx="9567614" cy="9891347"/>
            <a:chOff x="0" y="0"/>
            <a:chExt cx="12756819" cy="13188462"/>
          </a:xfrm>
        </p:grpSpPr>
        <p:grpSp>
          <p:nvGrpSpPr>
            <p:cNvPr name="Group 8" id="8"/>
            <p:cNvGrpSpPr/>
            <p:nvPr/>
          </p:nvGrpSpPr>
          <p:grpSpPr>
            <a:xfrm rot="0">
              <a:off x="0" y="431643"/>
              <a:ext cx="12756819" cy="127568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8330901" y="0"/>
              <a:ext cx="2784219" cy="27842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grpSp>
        <p:nvGrpSpPr>
          <p:cNvPr name="Group 14" id="14"/>
          <p:cNvGrpSpPr/>
          <p:nvPr/>
        </p:nvGrpSpPr>
        <p:grpSpPr>
          <a:xfrm rot="0">
            <a:off x="1714057" y="2384908"/>
            <a:ext cx="14235044" cy="1954252"/>
            <a:chOff x="0" y="0"/>
            <a:chExt cx="18980059" cy="2605669"/>
          </a:xfrm>
        </p:grpSpPr>
        <p:grpSp>
          <p:nvGrpSpPr>
            <p:cNvPr name="Group 15" id="15"/>
            <p:cNvGrpSpPr/>
            <p:nvPr/>
          </p:nvGrpSpPr>
          <p:grpSpPr>
            <a:xfrm rot="0">
              <a:off x="0" y="2391585"/>
              <a:ext cx="18526588" cy="214084"/>
              <a:chOff x="0" y="0"/>
              <a:chExt cx="3659573" cy="42288"/>
            </a:xfrm>
          </p:grpSpPr>
          <p:sp>
            <p:nvSpPr>
              <p:cNvPr name="Freeform 16" id="16"/>
              <p:cNvSpPr/>
              <p:nvPr/>
            </p:nvSpPr>
            <p:spPr>
              <a:xfrm flipH="false" flipV="false" rot="0">
                <a:off x="0" y="0"/>
                <a:ext cx="3659573" cy="42288"/>
              </a:xfrm>
              <a:custGeom>
                <a:avLst/>
                <a:gdLst/>
                <a:ahLst/>
                <a:cxnLst/>
                <a:rect r="r" b="b" t="t" l="l"/>
                <a:pathLst>
                  <a:path h="42288" w="3659573">
                    <a:moveTo>
                      <a:pt x="21144" y="0"/>
                    </a:moveTo>
                    <a:lnTo>
                      <a:pt x="3638429" y="0"/>
                    </a:lnTo>
                    <a:cubicBezTo>
                      <a:pt x="3644037" y="0"/>
                      <a:pt x="3649415" y="2228"/>
                      <a:pt x="3653380" y="6193"/>
                    </a:cubicBezTo>
                    <a:cubicBezTo>
                      <a:pt x="3657345" y="10158"/>
                      <a:pt x="3659573" y="15536"/>
                      <a:pt x="3659573" y="21144"/>
                    </a:cubicBezTo>
                    <a:lnTo>
                      <a:pt x="3659573" y="21144"/>
                    </a:lnTo>
                    <a:cubicBezTo>
                      <a:pt x="3659573" y="26752"/>
                      <a:pt x="3657345" y="32130"/>
                      <a:pt x="3653380" y="36095"/>
                    </a:cubicBezTo>
                    <a:cubicBezTo>
                      <a:pt x="3649415" y="40061"/>
                      <a:pt x="3644037" y="42288"/>
                      <a:pt x="3638429" y="42288"/>
                    </a:cubicBezTo>
                    <a:lnTo>
                      <a:pt x="21144" y="42288"/>
                    </a:lnTo>
                    <a:cubicBezTo>
                      <a:pt x="15536" y="42288"/>
                      <a:pt x="10158" y="40061"/>
                      <a:pt x="6193" y="36095"/>
                    </a:cubicBezTo>
                    <a:cubicBezTo>
                      <a:pt x="2228" y="32130"/>
                      <a:pt x="0" y="26752"/>
                      <a:pt x="0" y="21144"/>
                    </a:cubicBezTo>
                    <a:lnTo>
                      <a:pt x="0" y="21144"/>
                    </a:lnTo>
                    <a:cubicBezTo>
                      <a:pt x="0" y="15536"/>
                      <a:pt x="2228" y="10158"/>
                      <a:pt x="6193" y="6193"/>
                    </a:cubicBezTo>
                    <a:cubicBezTo>
                      <a:pt x="10158" y="2228"/>
                      <a:pt x="15536" y="0"/>
                      <a:pt x="21144" y="0"/>
                    </a:cubicBezTo>
                    <a:close/>
                  </a:path>
                </a:pathLst>
              </a:custGeom>
              <a:solidFill>
                <a:srgbClr val="3B6FB7"/>
              </a:solidFill>
            </p:spPr>
          </p:sp>
          <p:sp>
            <p:nvSpPr>
              <p:cNvPr name="TextBox 17" id="17"/>
              <p:cNvSpPr txBox="true"/>
              <p:nvPr/>
            </p:nvSpPr>
            <p:spPr>
              <a:xfrm>
                <a:off x="0" y="-57150"/>
                <a:ext cx="3659573" cy="99438"/>
              </a:xfrm>
              <a:prstGeom prst="rect">
                <a:avLst/>
              </a:prstGeom>
            </p:spPr>
            <p:txBody>
              <a:bodyPr anchor="ctr" rtlCol="false" tIns="50800" lIns="50800" bIns="50800" rIns="50800"/>
              <a:lstStyle/>
              <a:p>
                <a:pPr algn="just">
                  <a:lnSpc>
                    <a:spcPts val="3079"/>
                  </a:lnSpc>
                </a:pPr>
              </a:p>
            </p:txBody>
          </p:sp>
        </p:grpSp>
        <p:sp>
          <p:nvSpPr>
            <p:cNvPr name="TextBox 18" id="18"/>
            <p:cNvSpPr txBox="true"/>
            <p:nvPr/>
          </p:nvSpPr>
          <p:spPr>
            <a:xfrm rot="0">
              <a:off x="0" y="607907"/>
              <a:ext cx="18526588" cy="1525693"/>
            </a:xfrm>
            <a:prstGeom prst="rect">
              <a:avLst/>
            </a:prstGeom>
          </p:spPr>
          <p:txBody>
            <a:bodyPr anchor="t" rtlCol="false" tIns="0" lIns="0" bIns="0" rIns="0">
              <a:spAutoFit/>
            </a:bodyPr>
            <a:lstStyle/>
            <a:p>
              <a:pPr algn="just" marL="0" indent="0" lvl="0">
                <a:lnSpc>
                  <a:spcPts val="3079"/>
                </a:lnSpc>
                <a:spcBef>
                  <a:spcPct val="0"/>
                </a:spcBef>
              </a:pPr>
              <a:r>
                <a:rPr lang="en-US" b="true" sz="2199" strike="noStrike" u="none">
                  <a:solidFill>
                    <a:srgbClr val="24508C"/>
                  </a:solidFill>
                  <a:latin typeface="Montserrat Medium"/>
                  <a:ea typeface="Montserrat Medium"/>
                  <a:cs typeface="Montserrat Medium"/>
                  <a:sym typeface="Montserrat Medium"/>
                </a:rPr>
                <a:t>Explores how different sample dimensions and feature sets affect prediction performance. Finds that simple statistical models outperform complex ML models for daily prices, while advanced models like LSTM excel in high-frequency prediction. </a:t>
              </a:r>
            </a:p>
          </p:txBody>
        </p:sp>
        <p:sp>
          <p:nvSpPr>
            <p:cNvPr name="TextBox 19" id="19"/>
            <p:cNvSpPr txBox="true"/>
            <p:nvPr/>
          </p:nvSpPr>
          <p:spPr>
            <a:xfrm rot="0">
              <a:off x="0" y="-57150"/>
              <a:ext cx="18980059" cy="512657"/>
            </a:xfrm>
            <a:prstGeom prst="rect">
              <a:avLst/>
            </a:prstGeom>
          </p:spPr>
          <p:txBody>
            <a:bodyPr anchor="t" rtlCol="false" tIns="0" lIns="0" bIns="0" rIns="0">
              <a:spAutoFit/>
            </a:bodyPr>
            <a:lstStyle/>
            <a:p>
              <a:pPr algn="just">
                <a:lnSpc>
                  <a:spcPts val="3219"/>
                </a:lnSpc>
              </a:pPr>
              <a:r>
                <a:rPr lang="en-US" sz="2299" b="true">
                  <a:solidFill>
                    <a:srgbClr val="24508C"/>
                  </a:solidFill>
                  <a:latin typeface="Public Sans Bold"/>
                  <a:ea typeface="Public Sans Bold"/>
                  <a:cs typeface="Public Sans Bold"/>
                  <a:sym typeface="Public Sans Bold"/>
                </a:rPr>
                <a:t>Paper 1: Bitcoin price prediction using machine learning: An approach to sample dimension engineering </a:t>
              </a:r>
            </a:p>
          </p:txBody>
        </p:sp>
      </p:grpSp>
      <p:grpSp>
        <p:nvGrpSpPr>
          <p:cNvPr name="Group 20" id="20"/>
          <p:cNvGrpSpPr/>
          <p:nvPr/>
        </p:nvGrpSpPr>
        <p:grpSpPr>
          <a:xfrm rot="0">
            <a:off x="1714057" y="4716337"/>
            <a:ext cx="14235044" cy="1949792"/>
            <a:chOff x="0" y="0"/>
            <a:chExt cx="18980059" cy="2599722"/>
          </a:xfrm>
        </p:grpSpPr>
        <p:grpSp>
          <p:nvGrpSpPr>
            <p:cNvPr name="Group 21" id="21"/>
            <p:cNvGrpSpPr/>
            <p:nvPr/>
          </p:nvGrpSpPr>
          <p:grpSpPr>
            <a:xfrm rot="0">
              <a:off x="0" y="2385638"/>
              <a:ext cx="18526588" cy="214084"/>
              <a:chOff x="0" y="0"/>
              <a:chExt cx="3659573" cy="42288"/>
            </a:xfrm>
          </p:grpSpPr>
          <p:sp>
            <p:nvSpPr>
              <p:cNvPr name="Freeform 22" id="22"/>
              <p:cNvSpPr/>
              <p:nvPr/>
            </p:nvSpPr>
            <p:spPr>
              <a:xfrm flipH="false" flipV="false" rot="0">
                <a:off x="0" y="0"/>
                <a:ext cx="3659573" cy="42288"/>
              </a:xfrm>
              <a:custGeom>
                <a:avLst/>
                <a:gdLst/>
                <a:ahLst/>
                <a:cxnLst/>
                <a:rect r="r" b="b" t="t" l="l"/>
                <a:pathLst>
                  <a:path h="42288" w="3659573">
                    <a:moveTo>
                      <a:pt x="21144" y="0"/>
                    </a:moveTo>
                    <a:lnTo>
                      <a:pt x="3638429" y="0"/>
                    </a:lnTo>
                    <a:cubicBezTo>
                      <a:pt x="3644037" y="0"/>
                      <a:pt x="3649415" y="2228"/>
                      <a:pt x="3653380" y="6193"/>
                    </a:cubicBezTo>
                    <a:cubicBezTo>
                      <a:pt x="3657345" y="10158"/>
                      <a:pt x="3659573" y="15536"/>
                      <a:pt x="3659573" y="21144"/>
                    </a:cubicBezTo>
                    <a:lnTo>
                      <a:pt x="3659573" y="21144"/>
                    </a:lnTo>
                    <a:cubicBezTo>
                      <a:pt x="3659573" y="26752"/>
                      <a:pt x="3657345" y="32130"/>
                      <a:pt x="3653380" y="36095"/>
                    </a:cubicBezTo>
                    <a:cubicBezTo>
                      <a:pt x="3649415" y="40061"/>
                      <a:pt x="3644037" y="42288"/>
                      <a:pt x="3638429" y="42288"/>
                    </a:cubicBezTo>
                    <a:lnTo>
                      <a:pt x="21144" y="42288"/>
                    </a:lnTo>
                    <a:cubicBezTo>
                      <a:pt x="15536" y="42288"/>
                      <a:pt x="10158" y="40061"/>
                      <a:pt x="6193" y="36095"/>
                    </a:cubicBezTo>
                    <a:cubicBezTo>
                      <a:pt x="2228" y="32130"/>
                      <a:pt x="0" y="26752"/>
                      <a:pt x="0" y="21144"/>
                    </a:cubicBezTo>
                    <a:lnTo>
                      <a:pt x="0" y="21144"/>
                    </a:lnTo>
                    <a:cubicBezTo>
                      <a:pt x="0" y="15536"/>
                      <a:pt x="2228" y="10158"/>
                      <a:pt x="6193" y="6193"/>
                    </a:cubicBezTo>
                    <a:cubicBezTo>
                      <a:pt x="10158" y="2228"/>
                      <a:pt x="15536" y="0"/>
                      <a:pt x="21144" y="0"/>
                    </a:cubicBezTo>
                    <a:close/>
                  </a:path>
                </a:pathLst>
              </a:custGeom>
              <a:solidFill>
                <a:srgbClr val="3B6FB7"/>
              </a:solidFill>
            </p:spPr>
          </p:sp>
          <p:sp>
            <p:nvSpPr>
              <p:cNvPr name="TextBox 23" id="23"/>
              <p:cNvSpPr txBox="true"/>
              <p:nvPr/>
            </p:nvSpPr>
            <p:spPr>
              <a:xfrm>
                <a:off x="0" y="-57150"/>
                <a:ext cx="3659573" cy="99438"/>
              </a:xfrm>
              <a:prstGeom prst="rect">
                <a:avLst/>
              </a:prstGeom>
            </p:spPr>
            <p:txBody>
              <a:bodyPr anchor="ctr" rtlCol="false" tIns="50800" lIns="50800" bIns="50800" rIns="50800"/>
              <a:lstStyle/>
              <a:p>
                <a:pPr algn="just">
                  <a:lnSpc>
                    <a:spcPts val="3079"/>
                  </a:lnSpc>
                </a:pPr>
              </a:p>
            </p:txBody>
          </p:sp>
        </p:grpSp>
        <p:sp>
          <p:nvSpPr>
            <p:cNvPr name="TextBox 24" id="24"/>
            <p:cNvSpPr txBox="true"/>
            <p:nvPr/>
          </p:nvSpPr>
          <p:spPr>
            <a:xfrm rot="0">
              <a:off x="0" y="605945"/>
              <a:ext cx="16217055" cy="1525693"/>
            </a:xfrm>
            <a:prstGeom prst="rect">
              <a:avLst/>
            </a:prstGeom>
          </p:spPr>
          <p:txBody>
            <a:bodyPr anchor="t" rtlCol="false" tIns="0" lIns="0" bIns="0" rIns="0">
              <a:spAutoFit/>
            </a:bodyPr>
            <a:lstStyle/>
            <a:p>
              <a:pPr algn="just" marL="0" indent="0" lvl="0">
                <a:lnSpc>
                  <a:spcPts val="3079"/>
                </a:lnSpc>
                <a:spcBef>
                  <a:spcPct val="0"/>
                </a:spcBef>
              </a:pPr>
              <a:r>
                <a:rPr lang="en-US" b="true" sz="2199" strike="noStrike" u="none">
                  <a:solidFill>
                    <a:srgbClr val="24508C"/>
                  </a:solidFill>
                  <a:latin typeface="Montserrat Medium"/>
                  <a:ea typeface="Montserrat Medium"/>
                  <a:cs typeface="Montserrat Medium"/>
                  <a:sym typeface="Montserrat Medium"/>
                </a:rPr>
                <a:t>Uses a Bidirectional LSTM model to predict daily Bitcoin prices based on minute-level data. Achieves a Mean Absolute Percentage Error (MAPE) of 13%, showing Bi-LSTM’s effectiveness for time series forecasting. </a:t>
              </a:r>
            </a:p>
          </p:txBody>
        </p:sp>
        <p:sp>
          <p:nvSpPr>
            <p:cNvPr name="TextBox 25" id="25"/>
            <p:cNvSpPr txBox="true"/>
            <p:nvPr/>
          </p:nvSpPr>
          <p:spPr>
            <a:xfrm rot="0">
              <a:off x="0" y="-57150"/>
              <a:ext cx="18980059" cy="512657"/>
            </a:xfrm>
            <a:prstGeom prst="rect">
              <a:avLst/>
            </a:prstGeom>
          </p:spPr>
          <p:txBody>
            <a:bodyPr anchor="t" rtlCol="false" tIns="0" lIns="0" bIns="0" rIns="0">
              <a:spAutoFit/>
            </a:bodyPr>
            <a:lstStyle/>
            <a:p>
              <a:pPr algn="just">
                <a:lnSpc>
                  <a:spcPts val="3219"/>
                </a:lnSpc>
              </a:pPr>
              <a:r>
                <a:rPr lang="en-US" sz="2299" b="true">
                  <a:solidFill>
                    <a:srgbClr val="24508C"/>
                  </a:solidFill>
                  <a:latin typeface="Public Sans Bold"/>
                  <a:ea typeface="Public Sans Bold"/>
                  <a:cs typeface="Public Sans Bold"/>
                  <a:sym typeface="Public Sans Bold"/>
                </a:rPr>
                <a:t>Paper 2: Prediction of Bitcoin Price Using Bi-LSTM Network </a:t>
              </a:r>
            </a:p>
          </p:txBody>
        </p:sp>
      </p:grpSp>
      <p:grpSp>
        <p:nvGrpSpPr>
          <p:cNvPr name="Group 26" id="26"/>
          <p:cNvGrpSpPr/>
          <p:nvPr/>
        </p:nvGrpSpPr>
        <p:grpSpPr>
          <a:xfrm rot="0">
            <a:off x="1714057" y="7049316"/>
            <a:ext cx="14235044" cy="1953106"/>
            <a:chOff x="0" y="0"/>
            <a:chExt cx="18980059" cy="2604142"/>
          </a:xfrm>
        </p:grpSpPr>
        <p:grpSp>
          <p:nvGrpSpPr>
            <p:cNvPr name="Group 27" id="27"/>
            <p:cNvGrpSpPr/>
            <p:nvPr/>
          </p:nvGrpSpPr>
          <p:grpSpPr>
            <a:xfrm rot="0">
              <a:off x="0" y="2390058"/>
              <a:ext cx="18526588" cy="214084"/>
              <a:chOff x="0" y="0"/>
              <a:chExt cx="3659573" cy="42288"/>
            </a:xfrm>
          </p:grpSpPr>
          <p:sp>
            <p:nvSpPr>
              <p:cNvPr name="Freeform 28" id="28"/>
              <p:cNvSpPr/>
              <p:nvPr/>
            </p:nvSpPr>
            <p:spPr>
              <a:xfrm flipH="false" flipV="false" rot="0">
                <a:off x="0" y="0"/>
                <a:ext cx="3659573" cy="42288"/>
              </a:xfrm>
              <a:custGeom>
                <a:avLst/>
                <a:gdLst/>
                <a:ahLst/>
                <a:cxnLst/>
                <a:rect r="r" b="b" t="t" l="l"/>
                <a:pathLst>
                  <a:path h="42288" w="3659573">
                    <a:moveTo>
                      <a:pt x="21144" y="0"/>
                    </a:moveTo>
                    <a:lnTo>
                      <a:pt x="3638429" y="0"/>
                    </a:lnTo>
                    <a:cubicBezTo>
                      <a:pt x="3644037" y="0"/>
                      <a:pt x="3649415" y="2228"/>
                      <a:pt x="3653380" y="6193"/>
                    </a:cubicBezTo>
                    <a:cubicBezTo>
                      <a:pt x="3657345" y="10158"/>
                      <a:pt x="3659573" y="15536"/>
                      <a:pt x="3659573" y="21144"/>
                    </a:cubicBezTo>
                    <a:lnTo>
                      <a:pt x="3659573" y="21144"/>
                    </a:lnTo>
                    <a:cubicBezTo>
                      <a:pt x="3659573" y="26752"/>
                      <a:pt x="3657345" y="32130"/>
                      <a:pt x="3653380" y="36095"/>
                    </a:cubicBezTo>
                    <a:cubicBezTo>
                      <a:pt x="3649415" y="40061"/>
                      <a:pt x="3644037" y="42288"/>
                      <a:pt x="3638429" y="42288"/>
                    </a:cubicBezTo>
                    <a:lnTo>
                      <a:pt x="21144" y="42288"/>
                    </a:lnTo>
                    <a:cubicBezTo>
                      <a:pt x="15536" y="42288"/>
                      <a:pt x="10158" y="40061"/>
                      <a:pt x="6193" y="36095"/>
                    </a:cubicBezTo>
                    <a:cubicBezTo>
                      <a:pt x="2228" y="32130"/>
                      <a:pt x="0" y="26752"/>
                      <a:pt x="0" y="21144"/>
                    </a:cubicBezTo>
                    <a:lnTo>
                      <a:pt x="0" y="21144"/>
                    </a:lnTo>
                    <a:cubicBezTo>
                      <a:pt x="0" y="15536"/>
                      <a:pt x="2228" y="10158"/>
                      <a:pt x="6193" y="6193"/>
                    </a:cubicBezTo>
                    <a:cubicBezTo>
                      <a:pt x="10158" y="2228"/>
                      <a:pt x="15536" y="0"/>
                      <a:pt x="21144" y="0"/>
                    </a:cubicBezTo>
                    <a:close/>
                  </a:path>
                </a:pathLst>
              </a:custGeom>
              <a:solidFill>
                <a:srgbClr val="3B6FB7"/>
              </a:solidFill>
            </p:spPr>
          </p:sp>
          <p:sp>
            <p:nvSpPr>
              <p:cNvPr name="TextBox 29" id="29"/>
              <p:cNvSpPr txBox="true"/>
              <p:nvPr/>
            </p:nvSpPr>
            <p:spPr>
              <a:xfrm>
                <a:off x="0" y="-57150"/>
                <a:ext cx="3659573" cy="99438"/>
              </a:xfrm>
              <a:prstGeom prst="rect">
                <a:avLst/>
              </a:prstGeom>
            </p:spPr>
            <p:txBody>
              <a:bodyPr anchor="ctr" rtlCol="false" tIns="50800" lIns="50800" bIns="50800" rIns="50800"/>
              <a:lstStyle/>
              <a:p>
                <a:pPr algn="just">
                  <a:lnSpc>
                    <a:spcPts val="3079"/>
                  </a:lnSpc>
                </a:pPr>
              </a:p>
            </p:txBody>
          </p:sp>
        </p:grpSp>
        <p:sp>
          <p:nvSpPr>
            <p:cNvPr name="TextBox 30" id="30"/>
            <p:cNvSpPr txBox="true"/>
            <p:nvPr/>
          </p:nvSpPr>
          <p:spPr>
            <a:xfrm rot="0">
              <a:off x="0" y="610364"/>
              <a:ext cx="16217055" cy="1525693"/>
            </a:xfrm>
            <a:prstGeom prst="rect">
              <a:avLst/>
            </a:prstGeom>
          </p:spPr>
          <p:txBody>
            <a:bodyPr anchor="t" rtlCol="false" tIns="0" lIns="0" bIns="0" rIns="0">
              <a:spAutoFit/>
            </a:bodyPr>
            <a:lstStyle/>
            <a:p>
              <a:pPr algn="just" marL="0" indent="0" lvl="0">
                <a:lnSpc>
                  <a:spcPts val="3079"/>
                </a:lnSpc>
                <a:spcBef>
                  <a:spcPct val="0"/>
                </a:spcBef>
              </a:pPr>
              <a:r>
                <a:rPr lang="en-US" b="true" sz="2199" strike="noStrike" u="none">
                  <a:solidFill>
                    <a:srgbClr val="24508C"/>
                  </a:solidFill>
                  <a:latin typeface="Montserrat Medium"/>
                  <a:ea typeface="Montserrat Medium"/>
                  <a:cs typeface="Montserrat Medium"/>
                  <a:sym typeface="Montserrat Medium"/>
                </a:rPr>
                <a:t>Compares various ML and DL models, including LSTM, GRU, and ARIMA. Concludes that ARIMA performs best for short-term forecasting, with the lowest prediction error among tested models.</a:t>
              </a:r>
            </a:p>
          </p:txBody>
        </p:sp>
        <p:sp>
          <p:nvSpPr>
            <p:cNvPr name="TextBox 31" id="31"/>
            <p:cNvSpPr txBox="true"/>
            <p:nvPr/>
          </p:nvSpPr>
          <p:spPr>
            <a:xfrm rot="0">
              <a:off x="0" y="-57150"/>
              <a:ext cx="18980059" cy="512657"/>
            </a:xfrm>
            <a:prstGeom prst="rect">
              <a:avLst/>
            </a:prstGeom>
          </p:spPr>
          <p:txBody>
            <a:bodyPr anchor="t" rtlCol="false" tIns="0" lIns="0" bIns="0" rIns="0">
              <a:spAutoFit/>
            </a:bodyPr>
            <a:lstStyle/>
            <a:p>
              <a:pPr algn="just">
                <a:lnSpc>
                  <a:spcPts val="3219"/>
                </a:lnSpc>
              </a:pPr>
              <a:r>
                <a:rPr lang="en-US" sz="2299" b="true">
                  <a:solidFill>
                    <a:srgbClr val="24508C"/>
                  </a:solidFill>
                  <a:latin typeface="Public Sans Bold"/>
                  <a:ea typeface="Public Sans Bold"/>
                  <a:cs typeface="Public Sans Bold"/>
                  <a:sym typeface="Public Sans Bold"/>
                </a:rPr>
                <a:t>Paper 3: Bitcoin Price Prediction Using Machine Learning and Deep Learning Algorithm </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2167832" y="4952960"/>
            <a:ext cx="6631119" cy="6631119"/>
          </a:xfrm>
          <a:custGeom>
            <a:avLst/>
            <a:gdLst/>
            <a:ahLst/>
            <a:cxnLst/>
            <a:rect r="r" b="b" t="t" l="l"/>
            <a:pathLst>
              <a:path h="6631119" w="6631119">
                <a:moveTo>
                  <a:pt x="0" y="0"/>
                </a:moveTo>
                <a:lnTo>
                  <a:pt x="6631119" y="0"/>
                </a:lnTo>
                <a:lnTo>
                  <a:pt x="6631119" y="6631119"/>
                </a:lnTo>
                <a:lnTo>
                  <a:pt x="0" y="6631119"/>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18000" y="4381168"/>
            <a:ext cx="5530783" cy="4479934"/>
          </a:xfrm>
          <a:custGeom>
            <a:avLst/>
            <a:gdLst/>
            <a:ahLst/>
            <a:cxnLst/>
            <a:rect r="r" b="b" t="t" l="l"/>
            <a:pathLst>
              <a:path h="4479934" w="5530783">
                <a:moveTo>
                  <a:pt x="0" y="0"/>
                </a:moveTo>
                <a:lnTo>
                  <a:pt x="5530783" y="0"/>
                </a:lnTo>
                <a:lnTo>
                  <a:pt x="5530783" y="4479934"/>
                </a:lnTo>
                <a:lnTo>
                  <a:pt x="0" y="4479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923925"/>
            <a:ext cx="12620017" cy="936625"/>
          </a:xfrm>
          <a:prstGeom prst="rect">
            <a:avLst/>
          </a:prstGeom>
        </p:spPr>
        <p:txBody>
          <a:bodyPr anchor="t" rtlCol="false" tIns="0" lIns="0" bIns="0" rIns="0">
            <a:spAutoFit/>
          </a:bodyPr>
          <a:lstStyle/>
          <a:p>
            <a:pPr algn="l">
              <a:lnSpc>
                <a:spcPts val="7699"/>
              </a:lnSpc>
            </a:pPr>
            <a:r>
              <a:rPr lang="en-US" sz="5499" b="true">
                <a:solidFill>
                  <a:srgbClr val="24508C"/>
                </a:solidFill>
                <a:latin typeface="Montserrat Ultra-Bold"/>
                <a:ea typeface="Montserrat Ultra-Bold"/>
                <a:cs typeface="Montserrat Ultra-Bold"/>
                <a:sym typeface="Montserrat Ultra-Bold"/>
              </a:rPr>
              <a:t>MANUAL ANALYSIS APPROACH</a:t>
            </a:r>
          </a:p>
        </p:txBody>
      </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281124" y="2618174"/>
            <a:ext cx="16339176" cy="4728806"/>
            <a:chOff x="0" y="0"/>
            <a:chExt cx="21785568" cy="6305074"/>
          </a:xfrm>
        </p:grpSpPr>
        <p:sp>
          <p:nvSpPr>
            <p:cNvPr name="Freeform 12" id="12"/>
            <p:cNvSpPr/>
            <p:nvPr/>
          </p:nvSpPr>
          <p:spPr>
            <a:xfrm flipH="false" flipV="false" rot="0">
              <a:off x="1070873" y="817726"/>
              <a:ext cx="398253" cy="398253"/>
            </a:xfrm>
            <a:custGeom>
              <a:avLst/>
              <a:gdLst/>
              <a:ahLst/>
              <a:cxnLst/>
              <a:rect r="r" b="b" t="t" l="l"/>
              <a:pathLst>
                <a:path h="398253" w="398253">
                  <a:moveTo>
                    <a:pt x="0" y="0"/>
                  </a:moveTo>
                  <a:lnTo>
                    <a:pt x="398253" y="0"/>
                  </a:lnTo>
                  <a:lnTo>
                    <a:pt x="398253" y="398254"/>
                  </a:lnTo>
                  <a:lnTo>
                    <a:pt x="0" y="3982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601140" y="714713"/>
              <a:ext cx="14581056"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Team members read and summarized each research paper independently.</a:t>
              </a:r>
            </a:p>
          </p:txBody>
        </p:sp>
        <p:sp>
          <p:nvSpPr>
            <p:cNvPr name="Freeform 14" id="14"/>
            <p:cNvSpPr/>
            <p:nvPr/>
          </p:nvSpPr>
          <p:spPr>
            <a:xfrm flipH="false" flipV="false" rot="0">
              <a:off x="1070873" y="1523952"/>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601140" y="1420938"/>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Extracted objectives, methodology, findings, limitations, and research gaps.</a:t>
              </a:r>
            </a:p>
          </p:txBody>
        </p:sp>
        <p:sp>
          <p:nvSpPr>
            <p:cNvPr name="Freeform 16" id="16"/>
            <p:cNvSpPr/>
            <p:nvPr/>
          </p:nvSpPr>
          <p:spPr>
            <a:xfrm flipH="false" flipV="false" rot="0">
              <a:off x="1070873" y="2318733"/>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601140" y="2215719"/>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Notes were discussed and structured into comparison tables manually.</a:t>
              </a:r>
            </a:p>
          </p:txBody>
        </p:sp>
        <p:sp>
          <p:nvSpPr>
            <p:cNvPr name="Freeform 18" id="18"/>
            <p:cNvSpPr/>
            <p:nvPr/>
          </p:nvSpPr>
          <p:spPr>
            <a:xfrm flipH="false" flipV="false" rot="0">
              <a:off x="1070873" y="4394425"/>
              <a:ext cx="398253" cy="398253"/>
            </a:xfrm>
            <a:custGeom>
              <a:avLst/>
              <a:gdLst/>
              <a:ahLst/>
              <a:cxnLst/>
              <a:rect r="r" b="b" t="t" l="l"/>
              <a:pathLst>
                <a:path h="398253" w="398253">
                  <a:moveTo>
                    <a:pt x="0" y="0"/>
                  </a:moveTo>
                  <a:lnTo>
                    <a:pt x="398253" y="0"/>
                  </a:lnTo>
                  <a:lnTo>
                    <a:pt x="398253" y="398254"/>
                  </a:lnTo>
                  <a:lnTo>
                    <a:pt x="0" y="3982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070873" y="5100651"/>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070873" y="5895432"/>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0" y="-57150"/>
              <a:ext cx="21785568" cy="556683"/>
            </a:xfrm>
            <a:prstGeom prst="rect">
              <a:avLst/>
            </a:prstGeom>
          </p:spPr>
          <p:txBody>
            <a:bodyPr anchor="t" rtlCol="false" tIns="0" lIns="0" bIns="0" rIns="0">
              <a:spAutoFit/>
            </a:bodyPr>
            <a:lstStyle/>
            <a:p>
              <a:pPr algn="just">
                <a:lnSpc>
                  <a:spcPts val="3499"/>
                </a:lnSpc>
              </a:pPr>
              <a:r>
                <a:rPr lang="en-US" sz="2499" b="true">
                  <a:solidFill>
                    <a:srgbClr val="3B6FB7"/>
                  </a:solidFill>
                  <a:latin typeface="Public Sans Bold"/>
                  <a:ea typeface="Public Sans Bold"/>
                  <a:cs typeface="Public Sans Bold"/>
                  <a:sym typeface="Public Sans Bold"/>
                </a:rPr>
                <a:t>Process</a:t>
              </a:r>
            </a:p>
          </p:txBody>
        </p:sp>
        <p:sp>
          <p:nvSpPr>
            <p:cNvPr name="TextBox 22" id="22"/>
            <p:cNvSpPr txBox="true"/>
            <p:nvPr/>
          </p:nvSpPr>
          <p:spPr>
            <a:xfrm rot="0">
              <a:off x="1601140" y="4291412"/>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Human Interpretation: Rich understanding based on context and experience.</a:t>
              </a:r>
            </a:p>
          </p:txBody>
        </p:sp>
        <p:sp>
          <p:nvSpPr>
            <p:cNvPr name="TextBox 23" id="23"/>
            <p:cNvSpPr txBox="true"/>
            <p:nvPr/>
          </p:nvSpPr>
          <p:spPr>
            <a:xfrm rot="0">
              <a:off x="1601140" y="4997637"/>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Time-Intensive: Requires extensive reading, note-taking, and collaboration.</a:t>
              </a:r>
            </a:p>
          </p:txBody>
        </p:sp>
        <p:sp>
          <p:nvSpPr>
            <p:cNvPr name="TextBox 24" id="24"/>
            <p:cNvSpPr txBox="true"/>
            <p:nvPr/>
          </p:nvSpPr>
          <p:spPr>
            <a:xfrm rot="0">
              <a:off x="1601140" y="5792418"/>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Flexible Structure: Enables tailored summaries for each paper.</a:t>
              </a:r>
            </a:p>
          </p:txBody>
        </p:sp>
        <p:sp>
          <p:nvSpPr>
            <p:cNvPr name="TextBox 25" id="25"/>
            <p:cNvSpPr txBox="true"/>
            <p:nvPr/>
          </p:nvSpPr>
          <p:spPr>
            <a:xfrm rot="0">
              <a:off x="0" y="3519549"/>
              <a:ext cx="21785568" cy="556683"/>
            </a:xfrm>
            <a:prstGeom prst="rect">
              <a:avLst/>
            </a:prstGeom>
          </p:spPr>
          <p:txBody>
            <a:bodyPr anchor="t" rtlCol="false" tIns="0" lIns="0" bIns="0" rIns="0">
              <a:spAutoFit/>
            </a:bodyPr>
            <a:lstStyle/>
            <a:p>
              <a:pPr algn="just">
                <a:lnSpc>
                  <a:spcPts val="3499"/>
                </a:lnSpc>
              </a:pPr>
              <a:r>
                <a:rPr lang="en-US" sz="2499" b="true">
                  <a:solidFill>
                    <a:srgbClr val="3B6FB7"/>
                  </a:solidFill>
                  <a:latin typeface="Public Sans Bold"/>
                  <a:ea typeface="Public Sans Bold"/>
                  <a:cs typeface="Public Sans Bold"/>
                  <a:sym typeface="Public Sans Bold"/>
                </a:rPr>
                <a:t>Key Characteristics: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1798921" y="4605360"/>
            <a:ext cx="7519433" cy="7519433"/>
          </a:xfrm>
          <a:custGeom>
            <a:avLst/>
            <a:gdLst/>
            <a:ahLst/>
            <a:cxnLst/>
            <a:rect r="r" b="b" t="t" l="l"/>
            <a:pathLst>
              <a:path h="7519433" w="7519433">
                <a:moveTo>
                  <a:pt x="0" y="0"/>
                </a:moveTo>
                <a:lnTo>
                  <a:pt x="7519433" y="0"/>
                </a:lnTo>
                <a:lnTo>
                  <a:pt x="7519433" y="7519434"/>
                </a:lnTo>
                <a:lnTo>
                  <a:pt x="0" y="751943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23925"/>
            <a:ext cx="15587930" cy="936625"/>
          </a:xfrm>
          <a:prstGeom prst="rect">
            <a:avLst/>
          </a:prstGeom>
        </p:spPr>
        <p:txBody>
          <a:bodyPr anchor="t" rtlCol="false" tIns="0" lIns="0" bIns="0" rIns="0">
            <a:spAutoFit/>
          </a:bodyPr>
          <a:lstStyle/>
          <a:p>
            <a:pPr algn="l">
              <a:lnSpc>
                <a:spcPts val="7699"/>
              </a:lnSpc>
            </a:pPr>
            <a:r>
              <a:rPr lang="en-US" sz="5499" b="true">
                <a:solidFill>
                  <a:srgbClr val="24508C"/>
                </a:solidFill>
                <a:latin typeface="Montserrat Ultra-Bold"/>
                <a:ea typeface="Montserrat Ultra-Bold"/>
                <a:cs typeface="Montserrat Ultra-Bold"/>
                <a:sym typeface="Montserrat Ultra-Bold"/>
              </a:rPr>
              <a:t>MANUAL ANALYSIS APPROACH CONT…</a:t>
            </a:r>
          </a:p>
        </p:txBody>
      </p:sp>
      <p:grpSp>
        <p:nvGrpSpPr>
          <p:cNvPr name="Group 4" id="4"/>
          <p:cNvGrpSpPr/>
          <p:nvPr/>
        </p:nvGrpSpPr>
        <p:grpSpPr>
          <a:xfrm rot="0">
            <a:off x="-1745719" y="9150000"/>
            <a:ext cx="3491438" cy="3122967"/>
            <a:chOff x="0" y="0"/>
            <a:chExt cx="908700" cy="812800"/>
          </a:xfrm>
        </p:grpSpPr>
        <p:sp>
          <p:nvSpPr>
            <p:cNvPr name="Freeform 5" id="5"/>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6" id="6"/>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5360148" y="-2923420"/>
            <a:ext cx="4903912" cy="490391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425303" y="2618174"/>
            <a:ext cx="16339176" cy="4728806"/>
            <a:chOff x="0" y="0"/>
            <a:chExt cx="21785568" cy="6305074"/>
          </a:xfrm>
        </p:grpSpPr>
        <p:sp>
          <p:nvSpPr>
            <p:cNvPr name="Freeform 11" id="11"/>
            <p:cNvSpPr/>
            <p:nvPr/>
          </p:nvSpPr>
          <p:spPr>
            <a:xfrm flipH="false" flipV="false" rot="0">
              <a:off x="1070873" y="817726"/>
              <a:ext cx="398253" cy="398253"/>
            </a:xfrm>
            <a:custGeom>
              <a:avLst/>
              <a:gdLst/>
              <a:ahLst/>
              <a:cxnLst/>
              <a:rect r="r" b="b" t="t" l="l"/>
              <a:pathLst>
                <a:path h="398253" w="398253">
                  <a:moveTo>
                    <a:pt x="0" y="0"/>
                  </a:moveTo>
                  <a:lnTo>
                    <a:pt x="398253" y="0"/>
                  </a:lnTo>
                  <a:lnTo>
                    <a:pt x="398253" y="398254"/>
                  </a:lnTo>
                  <a:lnTo>
                    <a:pt x="0" y="398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070873" y="1523952"/>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01140" y="1420938"/>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Better at identifying real-world implications and hidden insights.</a:t>
              </a:r>
            </a:p>
          </p:txBody>
        </p:sp>
        <p:sp>
          <p:nvSpPr>
            <p:cNvPr name="Freeform 14" id="14"/>
            <p:cNvSpPr/>
            <p:nvPr/>
          </p:nvSpPr>
          <p:spPr>
            <a:xfrm flipH="false" flipV="false" rot="0">
              <a:off x="1070873" y="2318733"/>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601140" y="2215719"/>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Helps find gaps between fields and spot new ideas.</a:t>
              </a:r>
            </a:p>
          </p:txBody>
        </p:sp>
        <p:sp>
          <p:nvSpPr>
            <p:cNvPr name="TextBox 16" id="16"/>
            <p:cNvSpPr txBox="true"/>
            <p:nvPr/>
          </p:nvSpPr>
          <p:spPr>
            <a:xfrm rot="0">
              <a:off x="1601140" y="4291412"/>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Inconsistent style and detail level across team members.</a:t>
              </a:r>
            </a:p>
          </p:txBody>
        </p:sp>
        <p:sp>
          <p:nvSpPr>
            <p:cNvPr name="TextBox 17" id="17"/>
            <p:cNvSpPr txBox="true"/>
            <p:nvPr/>
          </p:nvSpPr>
          <p:spPr>
            <a:xfrm rot="0">
              <a:off x="1601140" y="4997637"/>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Prone to subjective bias and overlooking certain patterns.</a:t>
              </a:r>
            </a:p>
          </p:txBody>
        </p:sp>
        <p:sp>
          <p:nvSpPr>
            <p:cNvPr name="TextBox 18" id="18"/>
            <p:cNvSpPr txBox="true"/>
            <p:nvPr/>
          </p:nvSpPr>
          <p:spPr>
            <a:xfrm rot="0">
              <a:off x="1601140" y="5792418"/>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Requires more time and effort for accurate synthesis.</a:t>
              </a:r>
            </a:p>
          </p:txBody>
        </p:sp>
        <p:sp>
          <p:nvSpPr>
            <p:cNvPr name="TextBox 19" id="19"/>
            <p:cNvSpPr txBox="true"/>
            <p:nvPr/>
          </p:nvSpPr>
          <p:spPr>
            <a:xfrm rot="0">
              <a:off x="0" y="3519549"/>
              <a:ext cx="21785568" cy="556683"/>
            </a:xfrm>
            <a:prstGeom prst="rect">
              <a:avLst/>
            </a:prstGeom>
          </p:spPr>
          <p:txBody>
            <a:bodyPr anchor="t" rtlCol="false" tIns="0" lIns="0" bIns="0" rIns="0">
              <a:spAutoFit/>
            </a:bodyPr>
            <a:lstStyle/>
            <a:p>
              <a:pPr algn="just">
                <a:lnSpc>
                  <a:spcPts val="3499"/>
                </a:lnSpc>
              </a:pPr>
              <a:r>
                <a:rPr lang="en-US" sz="2499" b="true">
                  <a:solidFill>
                    <a:srgbClr val="3B6FB7"/>
                  </a:solidFill>
                  <a:latin typeface="Public Sans Bold"/>
                  <a:ea typeface="Public Sans Bold"/>
                  <a:cs typeface="Public Sans Bold"/>
                  <a:sym typeface="Public Sans Bold"/>
                </a:rPr>
                <a:t>Challenges: </a:t>
              </a:r>
            </a:p>
          </p:txBody>
        </p:sp>
        <p:sp>
          <p:nvSpPr>
            <p:cNvPr name="Freeform 20" id="20"/>
            <p:cNvSpPr/>
            <p:nvPr/>
          </p:nvSpPr>
          <p:spPr>
            <a:xfrm flipH="false" flipV="false" rot="0">
              <a:off x="1070873" y="4394425"/>
              <a:ext cx="398253" cy="398253"/>
            </a:xfrm>
            <a:custGeom>
              <a:avLst/>
              <a:gdLst/>
              <a:ahLst/>
              <a:cxnLst/>
              <a:rect r="r" b="b" t="t" l="l"/>
              <a:pathLst>
                <a:path h="398253" w="398253">
                  <a:moveTo>
                    <a:pt x="0" y="0"/>
                  </a:moveTo>
                  <a:lnTo>
                    <a:pt x="398253" y="0"/>
                  </a:lnTo>
                  <a:lnTo>
                    <a:pt x="398253" y="398254"/>
                  </a:lnTo>
                  <a:lnTo>
                    <a:pt x="0" y="398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1070873" y="5100651"/>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1070873" y="5895432"/>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3" id="23"/>
            <p:cNvSpPr txBox="true"/>
            <p:nvPr/>
          </p:nvSpPr>
          <p:spPr>
            <a:xfrm rot="0">
              <a:off x="1601140" y="714713"/>
              <a:ext cx="14581056"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Deep contextual understanding and critical reasoning.</a:t>
              </a:r>
            </a:p>
          </p:txBody>
        </p:sp>
        <p:sp>
          <p:nvSpPr>
            <p:cNvPr name="TextBox 24" id="24"/>
            <p:cNvSpPr txBox="true"/>
            <p:nvPr/>
          </p:nvSpPr>
          <p:spPr>
            <a:xfrm rot="0">
              <a:off x="0" y="-57150"/>
              <a:ext cx="21785568" cy="556683"/>
            </a:xfrm>
            <a:prstGeom prst="rect">
              <a:avLst/>
            </a:prstGeom>
          </p:spPr>
          <p:txBody>
            <a:bodyPr anchor="t" rtlCol="false" tIns="0" lIns="0" bIns="0" rIns="0">
              <a:spAutoFit/>
            </a:bodyPr>
            <a:lstStyle/>
            <a:p>
              <a:pPr algn="just">
                <a:lnSpc>
                  <a:spcPts val="3499"/>
                </a:lnSpc>
              </a:pPr>
              <a:r>
                <a:rPr lang="en-US" sz="2499" b="true">
                  <a:solidFill>
                    <a:srgbClr val="3B6FB7"/>
                  </a:solidFill>
                  <a:latin typeface="Public Sans Bold"/>
                  <a:ea typeface="Public Sans Bold"/>
                  <a:cs typeface="Public Sans Bold"/>
                  <a:sym typeface="Public Sans Bold"/>
                </a:rPr>
                <a:t>Key Strengths:</a:t>
              </a:r>
            </a:p>
          </p:txBody>
        </p:sp>
      </p:grpSp>
      <p:sp>
        <p:nvSpPr>
          <p:cNvPr name="Freeform 25" id="25"/>
          <p:cNvSpPr/>
          <p:nvPr/>
        </p:nvSpPr>
        <p:spPr>
          <a:xfrm flipH="false" flipV="false" rot="0">
            <a:off x="12393668" y="4435176"/>
            <a:ext cx="5227936" cy="4419983"/>
          </a:xfrm>
          <a:custGeom>
            <a:avLst/>
            <a:gdLst/>
            <a:ahLst/>
            <a:cxnLst/>
            <a:rect r="r" b="b" t="t" l="l"/>
            <a:pathLst>
              <a:path h="4419983" w="5227936">
                <a:moveTo>
                  <a:pt x="0" y="0"/>
                </a:moveTo>
                <a:lnTo>
                  <a:pt x="5227936" y="0"/>
                </a:lnTo>
                <a:lnTo>
                  <a:pt x="5227936" y="4419983"/>
                </a:lnTo>
                <a:lnTo>
                  <a:pt x="0" y="44199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2041083" y="4955151"/>
            <a:ext cx="7887162" cy="7887162"/>
          </a:xfrm>
          <a:custGeom>
            <a:avLst/>
            <a:gdLst/>
            <a:ahLst/>
            <a:cxnLst/>
            <a:rect r="r" b="b" t="t" l="l"/>
            <a:pathLst>
              <a:path h="7887162" w="7887162">
                <a:moveTo>
                  <a:pt x="0" y="0"/>
                </a:moveTo>
                <a:lnTo>
                  <a:pt x="7887162" y="0"/>
                </a:lnTo>
                <a:lnTo>
                  <a:pt x="7887162" y="7887162"/>
                </a:lnTo>
                <a:lnTo>
                  <a:pt x="0" y="7887162"/>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23925"/>
            <a:ext cx="12620017" cy="936625"/>
          </a:xfrm>
          <a:prstGeom prst="rect">
            <a:avLst/>
          </a:prstGeom>
        </p:spPr>
        <p:txBody>
          <a:bodyPr anchor="t" rtlCol="false" tIns="0" lIns="0" bIns="0" rIns="0">
            <a:spAutoFit/>
          </a:bodyPr>
          <a:lstStyle/>
          <a:p>
            <a:pPr algn="l">
              <a:lnSpc>
                <a:spcPts val="7699"/>
              </a:lnSpc>
            </a:pPr>
            <a:r>
              <a:rPr lang="en-US" sz="5499" b="true">
                <a:solidFill>
                  <a:srgbClr val="24508C"/>
                </a:solidFill>
                <a:latin typeface="Montserrat Ultra-Bold"/>
                <a:ea typeface="Montserrat Ultra-Bold"/>
                <a:cs typeface="Montserrat Ultra-Bold"/>
                <a:sym typeface="Montserrat Ultra-Bold"/>
              </a:rPr>
              <a:t>AI-ASSISTED APPROACH</a:t>
            </a:r>
          </a:p>
        </p:txBody>
      </p:sp>
      <p:grpSp>
        <p:nvGrpSpPr>
          <p:cNvPr name="Group 4" id="4"/>
          <p:cNvGrpSpPr/>
          <p:nvPr/>
        </p:nvGrpSpPr>
        <p:grpSpPr>
          <a:xfrm rot="0">
            <a:off x="-1745719" y="9150000"/>
            <a:ext cx="3491438" cy="3122967"/>
            <a:chOff x="0" y="0"/>
            <a:chExt cx="908700" cy="812800"/>
          </a:xfrm>
        </p:grpSpPr>
        <p:sp>
          <p:nvSpPr>
            <p:cNvPr name="Freeform 5" id="5"/>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6" id="6"/>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5360148" y="-2923420"/>
            <a:ext cx="4903912" cy="490391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425303" y="2618174"/>
            <a:ext cx="16339176" cy="4217658"/>
            <a:chOff x="0" y="0"/>
            <a:chExt cx="21785568" cy="5623544"/>
          </a:xfrm>
        </p:grpSpPr>
        <p:sp>
          <p:nvSpPr>
            <p:cNvPr name="Freeform 11" id="11"/>
            <p:cNvSpPr/>
            <p:nvPr/>
          </p:nvSpPr>
          <p:spPr>
            <a:xfrm flipH="false" flipV="false" rot="0">
              <a:off x="1070873" y="817726"/>
              <a:ext cx="398253" cy="398253"/>
            </a:xfrm>
            <a:custGeom>
              <a:avLst/>
              <a:gdLst/>
              <a:ahLst/>
              <a:cxnLst/>
              <a:rect r="r" b="b" t="t" l="l"/>
              <a:pathLst>
                <a:path h="398253" w="398253">
                  <a:moveTo>
                    <a:pt x="0" y="0"/>
                  </a:moveTo>
                  <a:lnTo>
                    <a:pt x="398253" y="0"/>
                  </a:lnTo>
                  <a:lnTo>
                    <a:pt x="398253" y="398254"/>
                  </a:lnTo>
                  <a:lnTo>
                    <a:pt x="0" y="398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601140" y="714713"/>
              <a:ext cx="14581056"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Used ChatGPT and DeepSeek with structured prompts for analysis</a:t>
              </a:r>
            </a:p>
          </p:txBody>
        </p:sp>
        <p:sp>
          <p:nvSpPr>
            <p:cNvPr name="Freeform 13" id="13"/>
            <p:cNvSpPr/>
            <p:nvPr/>
          </p:nvSpPr>
          <p:spPr>
            <a:xfrm flipH="false" flipV="false" rot="0">
              <a:off x="1070873" y="1523952"/>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601140" y="1420938"/>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AI-generated summaries, research gap identifications, and comparisons</a:t>
              </a:r>
            </a:p>
          </p:txBody>
        </p:sp>
        <p:sp>
          <p:nvSpPr>
            <p:cNvPr name="Freeform 15" id="15"/>
            <p:cNvSpPr/>
            <p:nvPr/>
          </p:nvSpPr>
          <p:spPr>
            <a:xfrm flipH="false" flipV="false" rot="0">
              <a:off x="1070873" y="3712895"/>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70873" y="4419120"/>
              <a:ext cx="398253" cy="398253"/>
            </a:xfrm>
            <a:custGeom>
              <a:avLst/>
              <a:gdLst/>
              <a:ahLst/>
              <a:cxnLst/>
              <a:rect r="r" b="b" t="t" l="l"/>
              <a:pathLst>
                <a:path h="398253" w="398253">
                  <a:moveTo>
                    <a:pt x="0" y="0"/>
                  </a:moveTo>
                  <a:lnTo>
                    <a:pt x="398253" y="0"/>
                  </a:lnTo>
                  <a:lnTo>
                    <a:pt x="398253" y="398254"/>
                  </a:lnTo>
                  <a:lnTo>
                    <a:pt x="0" y="398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070873" y="5213902"/>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0" y="-57150"/>
              <a:ext cx="21785568" cy="556683"/>
            </a:xfrm>
            <a:prstGeom prst="rect">
              <a:avLst/>
            </a:prstGeom>
          </p:spPr>
          <p:txBody>
            <a:bodyPr anchor="t" rtlCol="false" tIns="0" lIns="0" bIns="0" rIns="0">
              <a:spAutoFit/>
            </a:bodyPr>
            <a:lstStyle/>
            <a:p>
              <a:pPr algn="just">
                <a:lnSpc>
                  <a:spcPts val="3499"/>
                </a:lnSpc>
              </a:pPr>
              <a:r>
                <a:rPr lang="en-US" sz="2499" b="true">
                  <a:solidFill>
                    <a:srgbClr val="3B6FB7"/>
                  </a:solidFill>
                  <a:latin typeface="Public Sans Bold"/>
                  <a:ea typeface="Public Sans Bold"/>
                  <a:cs typeface="Public Sans Bold"/>
                  <a:sym typeface="Public Sans Bold"/>
                </a:rPr>
                <a:t>Process</a:t>
              </a:r>
            </a:p>
          </p:txBody>
        </p:sp>
        <p:sp>
          <p:nvSpPr>
            <p:cNvPr name="TextBox 19" id="19"/>
            <p:cNvSpPr txBox="true"/>
            <p:nvPr/>
          </p:nvSpPr>
          <p:spPr>
            <a:xfrm rot="0">
              <a:off x="1601140" y="3609881"/>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Automated Insight Extraction: Fast processing of text and datasets.</a:t>
              </a:r>
            </a:p>
          </p:txBody>
        </p:sp>
        <p:sp>
          <p:nvSpPr>
            <p:cNvPr name="TextBox 20" id="20"/>
            <p:cNvSpPr txBox="true"/>
            <p:nvPr/>
          </p:nvSpPr>
          <p:spPr>
            <a:xfrm rot="0">
              <a:off x="1601140" y="4316107"/>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Comparative Focus: Highlights similarities/differences across studies.</a:t>
              </a:r>
            </a:p>
          </p:txBody>
        </p:sp>
        <p:sp>
          <p:nvSpPr>
            <p:cNvPr name="TextBox 21" id="21"/>
            <p:cNvSpPr txBox="true"/>
            <p:nvPr/>
          </p:nvSpPr>
          <p:spPr>
            <a:xfrm rot="0">
              <a:off x="1601140" y="5110888"/>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Prompt-Driven: Quality of output depends on input prompt structure.</a:t>
              </a:r>
            </a:p>
          </p:txBody>
        </p:sp>
        <p:sp>
          <p:nvSpPr>
            <p:cNvPr name="TextBox 22" id="22"/>
            <p:cNvSpPr txBox="true"/>
            <p:nvPr/>
          </p:nvSpPr>
          <p:spPr>
            <a:xfrm rot="0">
              <a:off x="0" y="2838019"/>
              <a:ext cx="21785568" cy="556683"/>
            </a:xfrm>
            <a:prstGeom prst="rect">
              <a:avLst/>
            </a:prstGeom>
          </p:spPr>
          <p:txBody>
            <a:bodyPr anchor="t" rtlCol="false" tIns="0" lIns="0" bIns="0" rIns="0">
              <a:spAutoFit/>
            </a:bodyPr>
            <a:lstStyle/>
            <a:p>
              <a:pPr algn="just">
                <a:lnSpc>
                  <a:spcPts val="3499"/>
                </a:lnSpc>
              </a:pPr>
              <a:r>
                <a:rPr lang="en-US" sz="2499" b="true">
                  <a:solidFill>
                    <a:srgbClr val="3B6FB7"/>
                  </a:solidFill>
                  <a:latin typeface="Public Sans Bold"/>
                  <a:ea typeface="Public Sans Bold"/>
                  <a:cs typeface="Public Sans Bold"/>
                  <a:sym typeface="Public Sans Bold"/>
                </a:rPr>
                <a:t>Key Characteristics: </a:t>
              </a:r>
            </a:p>
          </p:txBody>
        </p:sp>
      </p:grpSp>
      <p:sp>
        <p:nvSpPr>
          <p:cNvPr name="Freeform 23" id="23"/>
          <p:cNvSpPr/>
          <p:nvPr/>
        </p:nvSpPr>
        <p:spPr>
          <a:xfrm flipH="false" flipV="false" rot="0">
            <a:off x="12783036" y="5317254"/>
            <a:ext cx="4933818" cy="3543379"/>
          </a:xfrm>
          <a:custGeom>
            <a:avLst/>
            <a:gdLst/>
            <a:ahLst/>
            <a:cxnLst/>
            <a:rect r="r" b="b" t="t" l="l"/>
            <a:pathLst>
              <a:path h="3543379" w="4933818">
                <a:moveTo>
                  <a:pt x="0" y="0"/>
                </a:moveTo>
                <a:lnTo>
                  <a:pt x="4933818" y="0"/>
                </a:lnTo>
                <a:lnTo>
                  <a:pt x="4933818" y="3543378"/>
                </a:lnTo>
                <a:lnTo>
                  <a:pt x="0" y="35433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11490027" y="4532724"/>
            <a:ext cx="7740242" cy="7740242"/>
          </a:xfrm>
          <a:custGeom>
            <a:avLst/>
            <a:gdLst/>
            <a:ahLst/>
            <a:cxnLst/>
            <a:rect r="r" b="b" t="t" l="l"/>
            <a:pathLst>
              <a:path h="7740242" w="7740242">
                <a:moveTo>
                  <a:pt x="0" y="0"/>
                </a:moveTo>
                <a:lnTo>
                  <a:pt x="7740242" y="0"/>
                </a:lnTo>
                <a:lnTo>
                  <a:pt x="7740242" y="7740242"/>
                </a:lnTo>
                <a:lnTo>
                  <a:pt x="0" y="7740242"/>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66219" y="4195720"/>
            <a:ext cx="5757026" cy="4663191"/>
          </a:xfrm>
          <a:custGeom>
            <a:avLst/>
            <a:gdLst/>
            <a:ahLst/>
            <a:cxnLst/>
            <a:rect r="r" b="b" t="t" l="l"/>
            <a:pathLst>
              <a:path h="4663191" w="5757026">
                <a:moveTo>
                  <a:pt x="0" y="0"/>
                </a:moveTo>
                <a:lnTo>
                  <a:pt x="5757025" y="0"/>
                </a:lnTo>
                <a:lnTo>
                  <a:pt x="5757025" y="4663191"/>
                </a:lnTo>
                <a:lnTo>
                  <a:pt x="0" y="46631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923925"/>
            <a:ext cx="15587930" cy="936625"/>
          </a:xfrm>
          <a:prstGeom prst="rect">
            <a:avLst/>
          </a:prstGeom>
        </p:spPr>
        <p:txBody>
          <a:bodyPr anchor="t" rtlCol="false" tIns="0" lIns="0" bIns="0" rIns="0">
            <a:spAutoFit/>
          </a:bodyPr>
          <a:lstStyle/>
          <a:p>
            <a:pPr algn="l">
              <a:lnSpc>
                <a:spcPts val="7699"/>
              </a:lnSpc>
            </a:pPr>
            <a:r>
              <a:rPr lang="en-US" sz="5499" b="true">
                <a:solidFill>
                  <a:srgbClr val="24508C"/>
                </a:solidFill>
                <a:latin typeface="Montserrat Ultra-Bold"/>
                <a:ea typeface="Montserrat Ultra-Bold"/>
                <a:cs typeface="Montserrat Ultra-Bold"/>
                <a:sym typeface="Montserrat Ultra-Bold"/>
              </a:rPr>
              <a:t>AI-ASSISTED APPROACH CONT…</a:t>
            </a:r>
          </a:p>
        </p:txBody>
      </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406253" y="2623368"/>
            <a:ext cx="16339176" cy="4728806"/>
            <a:chOff x="0" y="0"/>
            <a:chExt cx="21785568" cy="6305074"/>
          </a:xfrm>
        </p:grpSpPr>
        <p:sp>
          <p:nvSpPr>
            <p:cNvPr name="TextBox 12" id="12"/>
            <p:cNvSpPr txBox="true"/>
            <p:nvPr/>
          </p:nvSpPr>
          <p:spPr>
            <a:xfrm rot="0">
              <a:off x="1601140" y="4291412"/>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Lacks domain-specific depth or human critical thinking.</a:t>
              </a:r>
            </a:p>
          </p:txBody>
        </p:sp>
        <p:sp>
          <p:nvSpPr>
            <p:cNvPr name="TextBox 13" id="13"/>
            <p:cNvSpPr txBox="true"/>
            <p:nvPr/>
          </p:nvSpPr>
          <p:spPr>
            <a:xfrm rot="0">
              <a:off x="1601140" y="4997637"/>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May overlook implicit or contextual information.</a:t>
              </a:r>
            </a:p>
          </p:txBody>
        </p:sp>
        <p:sp>
          <p:nvSpPr>
            <p:cNvPr name="TextBox 14" id="14"/>
            <p:cNvSpPr txBox="true"/>
            <p:nvPr/>
          </p:nvSpPr>
          <p:spPr>
            <a:xfrm rot="0">
              <a:off x="1601140" y="5792418"/>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Accuracy depends heavily on prompt clarity and AI limitations.</a:t>
              </a:r>
            </a:p>
          </p:txBody>
        </p:sp>
        <p:sp>
          <p:nvSpPr>
            <p:cNvPr name="TextBox 15" id="15"/>
            <p:cNvSpPr txBox="true"/>
            <p:nvPr/>
          </p:nvSpPr>
          <p:spPr>
            <a:xfrm rot="0">
              <a:off x="0" y="3519549"/>
              <a:ext cx="21785568" cy="556683"/>
            </a:xfrm>
            <a:prstGeom prst="rect">
              <a:avLst/>
            </a:prstGeom>
          </p:spPr>
          <p:txBody>
            <a:bodyPr anchor="t" rtlCol="false" tIns="0" lIns="0" bIns="0" rIns="0">
              <a:spAutoFit/>
            </a:bodyPr>
            <a:lstStyle/>
            <a:p>
              <a:pPr algn="just">
                <a:lnSpc>
                  <a:spcPts val="3499"/>
                </a:lnSpc>
              </a:pPr>
              <a:r>
                <a:rPr lang="en-US" sz="2499" b="true">
                  <a:solidFill>
                    <a:srgbClr val="3B6FB7"/>
                  </a:solidFill>
                  <a:latin typeface="Public Sans Bold"/>
                  <a:ea typeface="Public Sans Bold"/>
                  <a:cs typeface="Public Sans Bold"/>
                  <a:sym typeface="Public Sans Bold"/>
                </a:rPr>
                <a:t>Challenges: </a:t>
              </a:r>
            </a:p>
          </p:txBody>
        </p:sp>
        <p:sp>
          <p:nvSpPr>
            <p:cNvPr name="Freeform 16" id="16"/>
            <p:cNvSpPr/>
            <p:nvPr/>
          </p:nvSpPr>
          <p:spPr>
            <a:xfrm flipH="false" flipV="false" rot="0">
              <a:off x="1070873" y="4394425"/>
              <a:ext cx="398253" cy="398253"/>
            </a:xfrm>
            <a:custGeom>
              <a:avLst/>
              <a:gdLst/>
              <a:ahLst/>
              <a:cxnLst/>
              <a:rect r="r" b="b" t="t" l="l"/>
              <a:pathLst>
                <a:path h="398253" w="398253">
                  <a:moveTo>
                    <a:pt x="0" y="0"/>
                  </a:moveTo>
                  <a:lnTo>
                    <a:pt x="398253" y="0"/>
                  </a:lnTo>
                  <a:lnTo>
                    <a:pt x="398253" y="398254"/>
                  </a:lnTo>
                  <a:lnTo>
                    <a:pt x="0" y="3982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070873" y="5100651"/>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070873" y="5895432"/>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070873" y="817726"/>
              <a:ext cx="398253" cy="398253"/>
            </a:xfrm>
            <a:custGeom>
              <a:avLst/>
              <a:gdLst/>
              <a:ahLst/>
              <a:cxnLst/>
              <a:rect r="r" b="b" t="t" l="l"/>
              <a:pathLst>
                <a:path h="398253" w="398253">
                  <a:moveTo>
                    <a:pt x="0" y="0"/>
                  </a:moveTo>
                  <a:lnTo>
                    <a:pt x="398253" y="0"/>
                  </a:lnTo>
                  <a:lnTo>
                    <a:pt x="398253" y="398254"/>
                  </a:lnTo>
                  <a:lnTo>
                    <a:pt x="0" y="3982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070873" y="1523952"/>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1601140" y="1420938"/>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Efficient in identifying recurring patterns, gaps, and contradictions.</a:t>
              </a:r>
            </a:p>
          </p:txBody>
        </p:sp>
        <p:sp>
          <p:nvSpPr>
            <p:cNvPr name="Freeform 22" id="22"/>
            <p:cNvSpPr/>
            <p:nvPr/>
          </p:nvSpPr>
          <p:spPr>
            <a:xfrm flipH="false" flipV="false" rot="0">
              <a:off x="1070873" y="2318733"/>
              <a:ext cx="398253" cy="398253"/>
            </a:xfrm>
            <a:custGeom>
              <a:avLst/>
              <a:gdLst/>
              <a:ahLst/>
              <a:cxnLst/>
              <a:rect r="r" b="b" t="t" l="l"/>
              <a:pathLst>
                <a:path h="398253" w="398253">
                  <a:moveTo>
                    <a:pt x="0" y="0"/>
                  </a:moveTo>
                  <a:lnTo>
                    <a:pt x="398253" y="0"/>
                  </a:lnTo>
                  <a:lnTo>
                    <a:pt x="398253" y="398253"/>
                  </a:lnTo>
                  <a:lnTo>
                    <a:pt x="0" y="398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1601140" y="2215719"/>
              <a:ext cx="15029810"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Great for rapid literature review and tabular comparisons.</a:t>
              </a:r>
            </a:p>
          </p:txBody>
        </p:sp>
        <p:sp>
          <p:nvSpPr>
            <p:cNvPr name="TextBox 24" id="24"/>
            <p:cNvSpPr txBox="true"/>
            <p:nvPr/>
          </p:nvSpPr>
          <p:spPr>
            <a:xfrm rot="0">
              <a:off x="1601140" y="714713"/>
              <a:ext cx="14581056" cy="512657"/>
            </a:xfrm>
            <a:prstGeom prst="rect">
              <a:avLst/>
            </a:prstGeom>
          </p:spPr>
          <p:txBody>
            <a:bodyPr anchor="t" rtlCol="false" tIns="0" lIns="0" bIns="0" rIns="0">
              <a:spAutoFit/>
            </a:bodyPr>
            <a:lstStyle/>
            <a:p>
              <a:pPr algn="just">
                <a:lnSpc>
                  <a:spcPts val="3220"/>
                </a:lnSpc>
              </a:pPr>
              <a:r>
                <a:rPr lang="en-US" sz="2300" b="true">
                  <a:solidFill>
                    <a:srgbClr val="000000"/>
                  </a:solidFill>
                  <a:latin typeface="Public Sans Bold"/>
                  <a:ea typeface="Public Sans Bold"/>
                  <a:cs typeface="Public Sans Bold"/>
                  <a:sym typeface="Public Sans Bold"/>
                </a:rPr>
                <a:t>High consistency and speed in generating structured summaries.</a:t>
              </a:r>
            </a:p>
          </p:txBody>
        </p:sp>
        <p:sp>
          <p:nvSpPr>
            <p:cNvPr name="TextBox 25" id="25"/>
            <p:cNvSpPr txBox="true"/>
            <p:nvPr/>
          </p:nvSpPr>
          <p:spPr>
            <a:xfrm rot="0">
              <a:off x="0" y="-57150"/>
              <a:ext cx="21785568" cy="556683"/>
            </a:xfrm>
            <a:prstGeom prst="rect">
              <a:avLst/>
            </a:prstGeom>
          </p:spPr>
          <p:txBody>
            <a:bodyPr anchor="t" rtlCol="false" tIns="0" lIns="0" bIns="0" rIns="0">
              <a:spAutoFit/>
            </a:bodyPr>
            <a:lstStyle/>
            <a:p>
              <a:pPr algn="just">
                <a:lnSpc>
                  <a:spcPts val="3499"/>
                </a:lnSpc>
              </a:pPr>
              <a:r>
                <a:rPr lang="en-US" sz="2499" b="true">
                  <a:solidFill>
                    <a:srgbClr val="3B6FB7"/>
                  </a:solidFill>
                  <a:latin typeface="Public Sans Bold"/>
                  <a:ea typeface="Public Sans Bold"/>
                  <a:cs typeface="Public Sans Bold"/>
                  <a:sym typeface="Public Sans Bold"/>
                </a:rPr>
                <a:t>Key Strengths: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DAGj1ah2JEM</dc:identifier>
  <dcterms:modified xsi:type="dcterms:W3CDTF">2011-08-01T06:04:30Z</dcterms:modified>
  <cp:revision>1</cp:revision>
  <dc:title>Final Presentation - Group 07</dc:title>
</cp:coreProperties>
</file>