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2" r:id="rId1"/>
  </p:sldMasterIdLst>
  <p:sldIdLst>
    <p:sldId id="257" r:id="rId2"/>
    <p:sldId id="259" r:id="rId3"/>
    <p:sldId id="260" r:id="rId4"/>
    <p:sldId id="261" r:id="rId5"/>
    <p:sldId id="263" r:id="rId6"/>
    <p:sldId id="265" r:id="rId7"/>
    <p:sldId id="270" r:id="rId8"/>
    <p:sldId id="266" r:id="rId9"/>
    <p:sldId id="267" r:id="rId10"/>
    <p:sldId id="268" r:id="rId11"/>
    <p:sldId id="282" r:id="rId12"/>
    <p:sldId id="269" r:id="rId13"/>
    <p:sldId id="271" r:id="rId14"/>
    <p:sldId id="272" r:id="rId15"/>
    <p:sldId id="274" r:id="rId16"/>
    <p:sldId id="278" r:id="rId17"/>
    <p:sldId id="276" r:id="rId18"/>
    <p:sldId id="277" r:id="rId19"/>
    <p:sldId id="279" r:id="rId20"/>
    <p:sldId id="280"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9" autoAdjust="0"/>
    <p:restoredTop sz="94660"/>
  </p:normalViewPr>
  <p:slideViewPr>
    <p:cSldViewPr snapToGrid="0">
      <p:cViewPr varScale="1">
        <p:scale>
          <a:sx n="78" d="100"/>
          <a:sy n="78" d="100"/>
        </p:scale>
        <p:origin x="2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5946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498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4872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8937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9325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6413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2030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7101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924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4577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9594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7277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245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03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4204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450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122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6/9/2022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2948765"/>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KNIT SULTANPUR - 2022 Admission Process, Ranking, Reviews, Affiliations">
            <a:extLst>
              <a:ext uri="{FF2B5EF4-FFF2-40B4-BE49-F238E27FC236}">
                <a16:creationId xmlns:a16="http://schemas.microsoft.com/office/drawing/2014/main" id="{F26693B8-E4D5-8E4F-78B3-62645CC439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8765" y="347894"/>
            <a:ext cx="1367790" cy="1367790"/>
          </a:xfrm>
          <a:prstGeom prst="rect">
            <a:avLst/>
          </a:prstGeom>
          <a:noFill/>
          <a:ln>
            <a:noFill/>
          </a:ln>
        </p:spPr>
      </p:pic>
      <p:sp>
        <p:nvSpPr>
          <p:cNvPr id="3" name="TextBox 2">
            <a:extLst>
              <a:ext uri="{FF2B5EF4-FFF2-40B4-BE49-F238E27FC236}">
                <a16:creationId xmlns:a16="http://schemas.microsoft.com/office/drawing/2014/main" id="{B0652BB0-E4EB-02B8-CAE2-CD0C38C8E8E7}"/>
              </a:ext>
            </a:extLst>
          </p:cNvPr>
          <p:cNvSpPr txBox="1"/>
          <p:nvPr/>
        </p:nvSpPr>
        <p:spPr>
          <a:xfrm>
            <a:off x="4506098" y="761577"/>
            <a:ext cx="3439297" cy="523220"/>
          </a:xfrm>
          <a:prstGeom prst="rect">
            <a:avLst/>
          </a:prstGeom>
          <a:noFill/>
        </p:spPr>
        <p:txBody>
          <a:bodyPr wrap="square" rtlCol="0">
            <a:spAutoFit/>
          </a:bodyPr>
          <a:lstStyle/>
          <a:p>
            <a:r>
              <a:rPr lang="en-IN" sz="2800" b="1" u="sng" dirty="0">
                <a:latin typeface="Algerian" panose="04020705040A02060702" pitchFamily="82" charset="0"/>
              </a:rPr>
              <a:t>Presentation on</a:t>
            </a:r>
          </a:p>
        </p:txBody>
      </p:sp>
      <p:sp>
        <p:nvSpPr>
          <p:cNvPr id="4" name="TextBox 3">
            <a:extLst>
              <a:ext uri="{FF2B5EF4-FFF2-40B4-BE49-F238E27FC236}">
                <a16:creationId xmlns:a16="http://schemas.microsoft.com/office/drawing/2014/main" id="{E5C54E71-166E-A5EA-AE2E-14541329501D}"/>
              </a:ext>
            </a:extLst>
          </p:cNvPr>
          <p:cNvSpPr txBox="1"/>
          <p:nvPr/>
        </p:nvSpPr>
        <p:spPr>
          <a:xfrm>
            <a:off x="2543432" y="1484851"/>
            <a:ext cx="8244017" cy="461665"/>
          </a:xfrm>
          <a:prstGeom prst="rect">
            <a:avLst/>
          </a:prstGeom>
          <a:noFill/>
        </p:spPr>
        <p:txBody>
          <a:bodyPr wrap="square" rtlCol="0">
            <a:spAutoFit/>
          </a:bodyPr>
          <a:lstStyle/>
          <a:p>
            <a:r>
              <a:rPr lang="en-IN" sz="2400" u="sng" dirty="0">
                <a:latin typeface="Algerian" panose="04020705040A02060702" pitchFamily="82" charset="0"/>
              </a:rPr>
              <a:t>2 D.O.F Robotic Arm (Manipulator) Using Arduino</a:t>
            </a:r>
          </a:p>
        </p:txBody>
      </p:sp>
      <p:sp>
        <p:nvSpPr>
          <p:cNvPr id="5" name="TextBox 4">
            <a:extLst>
              <a:ext uri="{FF2B5EF4-FFF2-40B4-BE49-F238E27FC236}">
                <a16:creationId xmlns:a16="http://schemas.microsoft.com/office/drawing/2014/main" id="{A1B99C34-1BAD-39A4-79AF-F306A7722EA7}"/>
              </a:ext>
            </a:extLst>
          </p:cNvPr>
          <p:cNvSpPr txBox="1"/>
          <p:nvPr/>
        </p:nvSpPr>
        <p:spPr>
          <a:xfrm>
            <a:off x="308765" y="2676951"/>
            <a:ext cx="3546389" cy="2763064"/>
          </a:xfrm>
          <a:prstGeom prst="rect">
            <a:avLst/>
          </a:prstGeom>
          <a:noFill/>
        </p:spPr>
        <p:txBody>
          <a:bodyPr wrap="square" rtlCol="0">
            <a:spAutoFit/>
          </a:bodyPr>
          <a:lstStyle/>
          <a:p>
            <a:pPr>
              <a:lnSpc>
                <a:spcPct val="107000"/>
              </a:lnSpc>
              <a:spcAft>
                <a:spcPts val="800"/>
              </a:spcAft>
            </a:pPr>
            <a:r>
              <a:rPr lang="en-IN" sz="1800" dirty="0">
                <a:effectLst/>
                <a:latin typeface="Algerian" panose="04020705040A02060702" pitchFamily="82" charset="0"/>
                <a:ea typeface="Calibri" panose="020F0502020204030204" pitchFamily="34" charset="0"/>
                <a:cs typeface="Arial" panose="020B0604020202020204" pitchFamily="34" charset="0"/>
              </a:rPr>
              <a:t>Submitted by-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effectLst/>
                <a:latin typeface="Adobe Garamond Pro Bold" panose="02020702060506020403" pitchFamily="18" charset="0"/>
                <a:ea typeface="Calibri" panose="020F0502020204030204" pitchFamily="34" charset="0"/>
                <a:cs typeface="Times New Roman" panose="02020603050405020304" pitchFamily="18" charset="0"/>
              </a:rPr>
              <a:t>Aman Kumar Arya (18564)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effectLst/>
                <a:latin typeface="Adobe Garamond Pro Bold" panose="02020702060506020403" pitchFamily="18" charset="0"/>
                <a:ea typeface="Calibri" panose="020F0502020204030204" pitchFamily="34" charset="0"/>
                <a:cs typeface="Times New Roman" panose="02020603050405020304" pitchFamily="18" charset="0"/>
              </a:rPr>
              <a:t>Shailendra Kumar Maurya (18550)</a:t>
            </a:r>
            <a:r>
              <a:rPr lang="en-IN" sz="1800" dirty="0">
                <a:effectLst/>
                <a:latin typeface="Adobe Caslon Pro Bold" panose="0205070206050A020403"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effectLst/>
                <a:latin typeface="Adobe Garamond Pro Bold" panose="02020702060506020403" pitchFamily="18" charset="0"/>
                <a:ea typeface="Calibri" panose="020F0502020204030204" pitchFamily="34" charset="0"/>
                <a:cs typeface="Times New Roman" panose="02020603050405020304" pitchFamily="18" charset="0"/>
              </a:rPr>
              <a:t>Vikas Kumar (18559)</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effectLst/>
                <a:latin typeface="Adobe Garamond Pro Bold" panose="02020702060506020403" pitchFamily="18" charset="0"/>
                <a:ea typeface="Calibri" panose="020F0502020204030204" pitchFamily="34" charset="0"/>
                <a:cs typeface="Times New Roman" panose="02020603050405020304" pitchFamily="18" charset="0"/>
              </a:rPr>
              <a:t>Saurabh Mishra (18548)</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err="1">
                <a:effectLst/>
                <a:latin typeface="Adobe Garamond Pro Bold" panose="02020702060506020403" pitchFamily="18" charset="0"/>
                <a:ea typeface="Calibri" panose="020F0502020204030204" pitchFamily="34" charset="0"/>
                <a:cs typeface="Times New Roman" panose="02020603050405020304" pitchFamily="18" charset="0"/>
              </a:rPr>
              <a:t>Prasann</a:t>
            </a:r>
            <a:r>
              <a:rPr lang="en-IN" sz="1800" dirty="0">
                <a:effectLst/>
                <a:latin typeface="Adobe Garamond Pro Bold" panose="02020702060506020403" pitchFamily="18" charset="0"/>
                <a:ea typeface="Calibri" panose="020F0502020204030204" pitchFamily="34" charset="0"/>
                <a:cs typeface="Times New Roman" panose="02020603050405020304" pitchFamily="18" charset="0"/>
              </a:rPr>
              <a:t> Kumar Maurya (18537)</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
        <p:nvSpPr>
          <p:cNvPr id="6" name="TextBox 5">
            <a:extLst>
              <a:ext uri="{FF2B5EF4-FFF2-40B4-BE49-F238E27FC236}">
                <a16:creationId xmlns:a16="http://schemas.microsoft.com/office/drawing/2014/main" id="{E8632905-5E9C-DC54-F64E-F015D1AA7E25}"/>
              </a:ext>
            </a:extLst>
          </p:cNvPr>
          <p:cNvSpPr txBox="1"/>
          <p:nvPr/>
        </p:nvSpPr>
        <p:spPr>
          <a:xfrm>
            <a:off x="4967416" y="4384961"/>
            <a:ext cx="7364627" cy="1976375"/>
          </a:xfrm>
          <a:prstGeom prst="rect">
            <a:avLst/>
          </a:prstGeom>
          <a:noFill/>
        </p:spPr>
        <p:txBody>
          <a:bodyPr wrap="square" rtlCol="0">
            <a:spAutoFit/>
          </a:bodyPr>
          <a:lstStyle/>
          <a:p>
            <a:pPr>
              <a:lnSpc>
                <a:spcPct val="107000"/>
              </a:lnSpc>
              <a:spcAft>
                <a:spcPts val="800"/>
              </a:spcAft>
            </a:pPr>
            <a:r>
              <a:rPr lang="en-IN" sz="1800" dirty="0">
                <a:effectLst/>
                <a:latin typeface="Algerian" panose="04020705040A02060702" pitchFamily="82" charset="0"/>
                <a:ea typeface="Calibri" panose="020F0502020204030204" pitchFamily="34" charset="0"/>
                <a:cs typeface="Arial" panose="020B0604020202020204" pitchFamily="34" charset="0"/>
              </a:rPr>
              <a:t>                                 </a:t>
            </a:r>
            <a:r>
              <a:rPr lang="en-IN" sz="1800" u="sng" dirty="0">
                <a:effectLst/>
                <a:latin typeface="Algerian" panose="04020705040A02060702" pitchFamily="82" charset="0"/>
                <a:ea typeface="Calibri" panose="020F0502020204030204" pitchFamily="34" charset="0"/>
                <a:cs typeface="Arial" panose="020B0604020202020204" pitchFamily="34" charset="0"/>
              </a:rPr>
              <a:t>Under the supervision of</a:t>
            </a:r>
            <a:r>
              <a:rPr lang="en-IN" sz="1800" dirty="0">
                <a:effectLst/>
                <a:latin typeface="Algerian" panose="04020705040A02060702" pitchFamily="82"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rgbClr val="92D050"/>
                </a:solidFill>
                <a:effectLst/>
                <a:latin typeface="Adobe Garamond Pro Bold" panose="02020702060506020403" pitchFamily="18" charset="0"/>
                <a:ea typeface="Calibri" panose="020F0502020204030204" pitchFamily="34" charset="0"/>
                <a:cs typeface="Times New Roman" panose="02020603050405020304" pitchFamily="18" charset="0"/>
              </a:rPr>
              <a:t>                                        </a:t>
            </a:r>
            <a:r>
              <a:rPr lang="en-IN" sz="1800" u="sng" dirty="0">
                <a:solidFill>
                  <a:srgbClr val="92D050"/>
                </a:solidFill>
                <a:effectLst/>
                <a:latin typeface="Adobe Garamond Pro Bold" panose="02020702060506020403" pitchFamily="18" charset="0"/>
                <a:ea typeface="Calibri" panose="020F0502020204030204" pitchFamily="34" charset="0"/>
                <a:cs typeface="Times New Roman" panose="02020603050405020304" pitchFamily="18" charset="0"/>
              </a:rPr>
              <a:t>DR. A.K CHAUHAN </a:t>
            </a:r>
            <a:endParaRPr lang="en-IN" sz="1800" dirty="0">
              <a:solidFill>
                <a:srgbClr val="92D050"/>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rgbClr val="92D050"/>
                </a:solidFill>
                <a:effectLst/>
                <a:latin typeface="Adobe Caslon Pro Bold" panose="0205070206050A020403" pitchFamily="18" charset="0"/>
                <a:ea typeface="Calibri" panose="020F0502020204030204" pitchFamily="34" charset="0"/>
                <a:cs typeface="Times New Roman" panose="02020603050405020304" pitchFamily="18" charset="0"/>
              </a:rPr>
              <a:t>           ( DEPARTMENT OF MECHANICAL ENGINEERING )</a:t>
            </a:r>
            <a:endParaRPr lang="en-IN" sz="1800" dirty="0">
              <a:solidFill>
                <a:srgbClr val="92D050"/>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rgbClr val="92D050"/>
                </a:solidFill>
                <a:effectLst/>
                <a:latin typeface="Adobe Garamond Pro Bold" panose="02020702060506020403" pitchFamily="18" charset="0"/>
                <a:ea typeface="Calibri" panose="020F0502020204030204" pitchFamily="34" charset="0"/>
                <a:cs typeface="Arial" panose="020B0604020202020204" pitchFamily="34" charset="0"/>
              </a:rPr>
              <a:t>      KAMLA NEHRU INSTITUTE OF TECHNOLOGY, SULTANPUR </a:t>
            </a:r>
            <a:endParaRPr lang="en-IN" sz="1800" dirty="0">
              <a:solidFill>
                <a:srgbClr val="92D050"/>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rgbClr val="92D050"/>
                </a:solidFill>
                <a:effectLst/>
                <a:latin typeface="Adobe Garamond Pro Bold" panose="02020702060506020403" pitchFamily="18" charset="0"/>
                <a:ea typeface="Calibri" panose="020F0502020204030204" pitchFamily="34" charset="0"/>
                <a:cs typeface="Arial" panose="020B0604020202020204" pitchFamily="34" charset="0"/>
              </a:rPr>
              <a:t>             (Affiliated to Dr A.P.J Abdul Kalam Technical University)</a:t>
            </a:r>
            <a:endParaRPr lang="en-IN" dirty="0">
              <a:solidFill>
                <a:srgbClr val="92D050"/>
              </a:solidFill>
            </a:endParaRPr>
          </a:p>
        </p:txBody>
      </p:sp>
    </p:spTree>
    <p:extLst>
      <p:ext uri="{BB962C8B-B14F-4D97-AF65-F5344CB8AC3E}">
        <p14:creationId xmlns:p14="http://schemas.microsoft.com/office/powerpoint/2010/main" val="2313001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153E-E089-571D-F03E-6D1A9090E3E2}"/>
              </a:ext>
            </a:extLst>
          </p:cNvPr>
          <p:cNvSpPr>
            <a:spLocks noGrp="1"/>
          </p:cNvSpPr>
          <p:nvPr>
            <p:ph type="title"/>
          </p:nvPr>
        </p:nvSpPr>
        <p:spPr/>
        <p:txBody>
          <a:bodyPr/>
          <a:lstStyle/>
          <a:p>
            <a:r>
              <a:rPr lang="en-IN" dirty="0"/>
              <a:t>breadboard</a:t>
            </a:r>
          </a:p>
        </p:txBody>
      </p:sp>
      <p:sp>
        <p:nvSpPr>
          <p:cNvPr id="3" name="Content Placeholder 2">
            <a:extLst>
              <a:ext uri="{FF2B5EF4-FFF2-40B4-BE49-F238E27FC236}">
                <a16:creationId xmlns:a16="http://schemas.microsoft.com/office/drawing/2014/main" id="{1A8CD128-DD7C-3B5F-33D6-56478009B910}"/>
              </a:ext>
            </a:extLst>
          </p:cNvPr>
          <p:cNvSpPr>
            <a:spLocks noGrp="1"/>
          </p:cNvSpPr>
          <p:nvPr>
            <p:ph idx="1"/>
          </p:nvPr>
        </p:nvSpPr>
        <p:spPr>
          <a:xfrm>
            <a:off x="913795" y="2096064"/>
            <a:ext cx="5684713" cy="3695136"/>
          </a:xfrm>
        </p:spPr>
        <p:txBody>
          <a:bodyPr>
            <a:normAutofit/>
          </a:bodyPr>
          <a:lstStyle/>
          <a:p>
            <a:pPr marL="0" indent="0">
              <a:buNone/>
            </a:pPr>
            <a:r>
              <a:rPr lang="en-IN" sz="2400" dirty="0"/>
              <a:t>Breadboard is a rectangular plastic board with a bunch of tiny holes in it.</a:t>
            </a:r>
          </a:p>
          <a:p>
            <a:pPr marL="0" indent="0">
              <a:buNone/>
            </a:pPr>
            <a:r>
              <a:rPr lang="en-IN" sz="2400" i="0" dirty="0">
                <a:effectLst>
                  <a:outerShdw blurRad="38100" dist="38100" dir="2700000" algn="tl">
                    <a:srgbClr val="000000">
                      <a:alpha val="43137"/>
                    </a:srgbClr>
                  </a:outerShdw>
                </a:effectLst>
                <a:cs typeface="Arial" panose="020B0604020202020204" pitchFamily="34" charset="0"/>
              </a:rPr>
              <a:t>A breadboard allows for easy and quick creation of temporary electronic circuits or to carry out experiments with circuit design.</a:t>
            </a:r>
            <a:endParaRPr lang="en-IN" sz="2400" dirty="0">
              <a:effectLst>
                <a:outerShdw blurRad="38100" dist="38100" dir="2700000" algn="tl">
                  <a:srgbClr val="000000">
                    <a:alpha val="43137"/>
                  </a:srgbClr>
                </a:outerShdw>
              </a:effectLst>
              <a:cs typeface="Arial" panose="020B0604020202020204" pitchFamily="34" charset="0"/>
            </a:endParaRPr>
          </a:p>
        </p:txBody>
      </p:sp>
      <p:pic>
        <p:nvPicPr>
          <p:cNvPr id="5" name="Picture 4">
            <a:extLst>
              <a:ext uri="{FF2B5EF4-FFF2-40B4-BE49-F238E27FC236}">
                <a16:creationId xmlns:a16="http://schemas.microsoft.com/office/drawing/2014/main" id="{5EBF06C3-9104-125E-2D48-F4C0ADFE574A}"/>
              </a:ext>
            </a:extLst>
          </p:cNvPr>
          <p:cNvPicPr>
            <a:picLocks noChangeAspect="1"/>
          </p:cNvPicPr>
          <p:nvPr/>
        </p:nvPicPr>
        <p:blipFill>
          <a:blip r:embed="rId2"/>
          <a:stretch>
            <a:fillRect/>
          </a:stretch>
        </p:blipFill>
        <p:spPr>
          <a:xfrm>
            <a:off x="7088053" y="1935921"/>
            <a:ext cx="4885644" cy="3695136"/>
          </a:xfrm>
          <a:prstGeom prst="rect">
            <a:avLst/>
          </a:prstGeom>
        </p:spPr>
      </p:pic>
    </p:spTree>
    <p:extLst>
      <p:ext uri="{BB962C8B-B14F-4D97-AF65-F5344CB8AC3E}">
        <p14:creationId xmlns:p14="http://schemas.microsoft.com/office/powerpoint/2010/main" val="1365999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A868-795A-E926-5F0A-C6FE6BCF4D0B}"/>
              </a:ext>
            </a:extLst>
          </p:cNvPr>
          <p:cNvSpPr>
            <a:spLocks noGrp="1"/>
          </p:cNvSpPr>
          <p:nvPr>
            <p:ph type="title"/>
          </p:nvPr>
        </p:nvSpPr>
        <p:spPr/>
        <p:txBody>
          <a:bodyPr/>
          <a:lstStyle/>
          <a:p>
            <a:r>
              <a:rPr lang="en-IN" dirty="0"/>
              <a:t>ARDUINO PROGRAM</a:t>
            </a:r>
          </a:p>
        </p:txBody>
      </p:sp>
      <p:sp>
        <p:nvSpPr>
          <p:cNvPr id="3" name="Content Placeholder 2">
            <a:extLst>
              <a:ext uri="{FF2B5EF4-FFF2-40B4-BE49-F238E27FC236}">
                <a16:creationId xmlns:a16="http://schemas.microsoft.com/office/drawing/2014/main" id="{AD4D54A8-8916-F96D-810F-A6F880D0CBAB}"/>
              </a:ext>
            </a:extLst>
          </p:cNvPr>
          <p:cNvSpPr>
            <a:spLocks noGrp="1"/>
          </p:cNvSpPr>
          <p:nvPr>
            <p:ph idx="1"/>
          </p:nvPr>
        </p:nvSpPr>
        <p:spPr>
          <a:xfrm>
            <a:off x="913795" y="2096064"/>
            <a:ext cx="5304609" cy="3695136"/>
          </a:xfrm>
        </p:spPr>
        <p:txBody>
          <a:bodyPr/>
          <a:lstStyle/>
          <a:p>
            <a:pPr marL="0" indent="0">
              <a:buNone/>
            </a:pPr>
            <a:r>
              <a:rPr lang="en-IN" dirty="0">
                <a:effectLst/>
                <a:ea typeface="Calibri" panose="020F0502020204030204" pitchFamily="34" charset="0"/>
                <a:cs typeface="Times New Roman" panose="02020603050405020304" pitchFamily="18" charset="0"/>
              </a:rPr>
              <a:t>To Program an Arduino, Firstly we need to install a software -Arduino Environment (IDE). After installing we connect our Arduino to computer/laptop. To program Arduino we write code on the IDE – verify it and upload it to Arduino. If any program is already uploaded or implemented then we can reset it using reset button on the Arduino board.</a:t>
            </a:r>
          </a:p>
          <a:p>
            <a:pPr marL="0" indent="0">
              <a:buNone/>
            </a:pPr>
            <a:endParaRPr lang="en-IN" dirty="0"/>
          </a:p>
        </p:txBody>
      </p:sp>
      <p:pic>
        <p:nvPicPr>
          <p:cNvPr id="1026" name="Picture 2" descr="How to Install and Configure the Arduino IDE - Circuit Basics">
            <a:extLst>
              <a:ext uri="{FF2B5EF4-FFF2-40B4-BE49-F238E27FC236}">
                <a16:creationId xmlns:a16="http://schemas.microsoft.com/office/drawing/2014/main" id="{93C9674C-DFEC-B1F9-15C7-18CAECB62D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68" b="3444"/>
          <a:stretch/>
        </p:blipFill>
        <p:spPr bwMode="auto">
          <a:xfrm>
            <a:off x="6602906" y="1935921"/>
            <a:ext cx="5304609" cy="285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284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F2E7E-E989-B57C-9D29-99862A250EEC}"/>
              </a:ext>
            </a:extLst>
          </p:cNvPr>
          <p:cNvSpPr>
            <a:spLocks noGrp="1"/>
          </p:cNvSpPr>
          <p:nvPr>
            <p:ph type="title"/>
          </p:nvPr>
        </p:nvSpPr>
        <p:spPr/>
        <p:txBody>
          <a:bodyPr/>
          <a:lstStyle/>
          <a:p>
            <a:r>
              <a:rPr lang="en-IN" dirty="0"/>
              <a:t>CONSTRUCTION</a:t>
            </a:r>
            <a:br>
              <a:rPr lang="en-IN" dirty="0"/>
            </a:br>
            <a:endParaRPr lang="en-IN" dirty="0"/>
          </a:p>
        </p:txBody>
      </p:sp>
      <p:sp>
        <p:nvSpPr>
          <p:cNvPr id="3" name="Content Placeholder 2">
            <a:extLst>
              <a:ext uri="{FF2B5EF4-FFF2-40B4-BE49-F238E27FC236}">
                <a16:creationId xmlns:a16="http://schemas.microsoft.com/office/drawing/2014/main" id="{F66CC7F0-400C-F0A5-8B85-B92434EE31D3}"/>
              </a:ext>
            </a:extLst>
          </p:cNvPr>
          <p:cNvSpPr>
            <a:spLocks noGrp="1"/>
          </p:cNvSpPr>
          <p:nvPr>
            <p:ph idx="1"/>
          </p:nvPr>
        </p:nvSpPr>
        <p:spPr/>
        <p:txBody>
          <a:bodyPr/>
          <a:lstStyle/>
          <a:p>
            <a:pPr marL="457200" indent="-457200">
              <a:buFont typeface="+mj-lt"/>
              <a:buAutoNum type="arabicPeriod"/>
            </a:pPr>
            <a:r>
              <a:rPr lang="en-IN" dirty="0"/>
              <a:t>At first, Place the Servo Motor1 at </a:t>
            </a:r>
            <a:r>
              <a:rPr lang="en-IN" dirty="0" err="1"/>
              <a:t>centimeter</a:t>
            </a:r>
            <a:r>
              <a:rPr lang="en-IN" dirty="0"/>
              <a:t> board in the middle and fit it with help of screw or any other means so that it stays at same place.</a:t>
            </a:r>
          </a:p>
          <a:p>
            <a:pPr marL="457200" indent="-457200">
              <a:buFont typeface="+mj-lt"/>
              <a:buAutoNum type="arabicPeriod"/>
            </a:pPr>
            <a:r>
              <a:rPr lang="en-IN" dirty="0"/>
              <a:t>After connecting servo horn with servo gear we connected  first link(12 cm) on the top of servo horn.</a:t>
            </a:r>
          </a:p>
          <a:p>
            <a:pPr marL="457200" indent="-457200">
              <a:buFont typeface="+mj-lt"/>
              <a:buAutoNum type="arabicPeriod"/>
            </a:pPr>
            <a:r>
              <a:rPr lang="en-IN" dirty="0"/>
              <a:t>At the end of the first link we attached Servo Motor2 .</a:t>
            </a:r>
          </a:p>
          <a:p>
            <a:pPr marL="457200" indent="-457200">
              <a:buFont typeface="+mj-lt"/>
              <a:buAutoNum type="arabicPeriod"/>
            </a:pPr>
            <a:r>
              <a:rPr lang="en-IN" dirty="0"/>
              <a:t>After connecting Servo Motor2, we connect servo horn on gear of servo motor2 to connect the 2</a:t>
            </a:r>
            <a:r>
              <a:rPr lang="en-IN" baseline="30000" dirty="0"/>
              <a:t>nd</a:t>
            </a:r>
            <a:r>
              <a:rPr lang="en-IN" dirty="0"/>
              <a:t> Link (8 cm). </a:t>
            </a:r>
          </a:p>
          <a:p>
            <a:pPr marL="0" indent="0">
              <a:buNone/>
            </a:pPr>
            <a:endParaRPr lang="en-IN" dirty="0"/>
          </a:p>
        </p:txBody>
      </p:sp>
    </p:spTree>
    <p:extLst>
      <p:ext uri="{BB962C8B-B14F-4D97-AF65-F5344CB8AC3E}">
        <p14:creationId xmlns:p14="http://schemas.microsoft.com/office/powerpoint/2010/main" val="129446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C416D-F49F-E603-F1AA-02A99A7DEE02}"/>
              </a:ext>
            </a:extLst>
          </p:cNvPr>
          <p:cNvSpPr>
            <a:spLocks noGrp="1"/>
          </p:cNvSpPr>
          <p:nvPr>
            <p:ph type="title"/>
          </p:nvPr>
        </p:nvSpPr>
        <p:spPr/>
        <p:txBody>
          <a:bodyPr/>
          <a:lstStyle/>
          <a:p>
            <a:r>
              <a:rPr lang="en-IN" dirty="0"/>
              <a:t>CONNECTIONS</a:t>
            </a:r>
          </a:p>
        </p:txBody>
      </p:sp>
      <p:sp>
        <p:nvSpPr>
          <p:cNvPr id="3" name="Content Placeholder 2">
            <a:extLst>
              <a:ext uri="{FF2B5EF4-FFF2-40B4-BE49-F238E27FC236}">
                <a16:creationId xmlns:a16="http://schemas.microsoft.com/office/drawing/2014/main" id="{BDE6F576-A5E5-0B5C-BD29-BAA94F37606F}"/>
              </a:ext>
            </a:extLst>
          </p:cNvPr>
          <p:cNvSpPr>
            <a:spLocks noGrp="1"/>
          </p:cNvSpPr>
          <p:nvPr>
            <p:ph idx="1"/>
          </p:nvPr>
        </p:nvSpPr>
        <p:spPr>
          <a:xfrm>
            <a:off x="913795" y="2096064"/>
            <a:ext cx="7365232" cy="3695136"/>
          </a:xfrm>
        </p:spPr>
        <p:txBody>
          <a:bodyPr/>
          <a:lstStyle/>
          <a:p>
            <a:pPr>
              <a:buFont typeface="Wingdings" panose="05000000000000000000" pitchFamily="2" charset="2"/>
              <a:buChar char="Ø"/>
            </a:pPr>
            <a:r>
              <a:rPr lang="en-IN" dirty="0"/>
              <a:t>CONNECTING ARDUINO TO BREADBOARD</a:t>
            </a:r>
          </a:p>
          <a:p>
            <a:pPr marL="457200" indent="-457200">
              <a:buFont typeface="+mj-lt"/>
              <a:buAutoNum type="arabicPeriod"/>
            </a:pPr>
            <a:r>
              <a:rPr lang="en-IN" dirty="0"/>
              <a:t>Using a jumper wire ( M to M type) connect the ground of Arduino to one of the vertically aligned pins of breadboard.</a:t>
            </a:r>
          </a:p>
          <a:p>
            <a:pPr marL="457200" indent="-457200">
              <a:buFont typeface="+mj-lt"/>
              <a:buAutoNum type="arabicPeriod"/>
            </a:pPr>
            <a:r>
              <a:rPr lang="en-IN" dirty="0"/>
              <a:t>Using another jumper wire of same type  we connected 5V supply of Arduino to another vertical pins (for supplying power to breadboard). </a:t>
            </a:r>
          </a:p>
        </p:txBody>
      </p:sp>
    </p:spTree>
    <p:extLst>
      <p:ext uri="{BB962C8B-B14F-4D97-AF65-F5344CB8AC3E}">
        <p14:creationId xmlns:p14="http://schemas.microsoft.com/office/powerpoint/2010/main" val="297844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BF345-1655-25E1-7F76-B9E1FAB9060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2881F7F-588D-818C-20A9-02EDF4A896E0}"/>
              </a:ext>
            </a:extLst>
          </p:cNvPr>
          <p:cNvSpPr>
            <a:spLocks noGrp="1"/>
          </p:cNvSpPr>
          <p:nvPr>
            <p:ph idx="1"/>
          </p:nvPr>
        </p:nvSpPr>
        <p:spPr/>
        <p:txBody>
          <a:bodyPr/>
          <a:lstStyle/>
          <a:p>
            <a:pPr>
              <a:buFont typeface="Wingdings" panose="05000000000000000000" pitchFamily="2" charset="2"/>
              <a:buChar char="Ø"/>
            </a:pPr>
            <a:r>
              <a:rPr lang="en-IN" dirty="0"/>
              <a:t>CONNECTING SERVO MOTORS WITH ARDUINO AND BREADBOARD</a:t>
            </a:r>
          </a:p>
          <a:p>
            <a:pPr marL="457200" indent="-457200">
              <a:buFont typeface="+mj-lt"/>
              <a:buAutoNum type="arabicPeriod"/>
            </a:pPr>
            <a:r>
              <a:rPr lang="en-IN" dirty="0"/>
              <a:t>First we need to connect Brown wire of Servo Motors 1&amp;2 with Ground terminal of Arduino so we should have to connect it with the ground circuit of breadboard.</a:t>
            </a:r>
          </a:p>
          <a:p>
            <a:pPr marL="457200" indent="-457200">
              <a:buFont typeface="+mj-lt"/>
              <a:buAutoNum type="arabicPeriod"/>
            </a:pPr>
            <a:r>
              <a:rPr lang="en-IN" dirty="0"/>
              <a:t>Then we have to  connect red wires of both motors  to the 5V pin of Arduino so we connected it to breadboard pin with 5V supply from Arduino.</a:t>
            </a:r>
          </a:p>
          <a:p>
            <a:pPr marL="457200" indent="-457200">
              <a:buFont typeface="+mj-lt"/>
              <a:buAutoNum type="arabicPeriod"/>
            </a:pPr>
            <a:r>
              <a:rPr lang="en-IN" dirty="0"/>
              <a:t>After that we connected yellow wires of motors (that carries command pulses) to the 11</a:t>
            </a:r>
            <a:r>
              <a:rPr lang="en-IN" baseline="30000" dirty="0"/>
              <a:t>th</a:t>
            </a:r>
            <a:r>
              <a:rPr lang="en-IN" dirty="0"/>
              <a:t> and 3</a:t>
            </a:r>
            <a:r>
              <a:rPr lang="en-IN" baseline="30000" dirty="0"/>
              <a:t>rd</a:t>
            </a:r>
            <a:r>
              <a:rPr lang="en-IN" dirty="0"/>
              <a:t> digital pins of Arduino directly.</a:t>
            </a:r>
          </a:p>
        </p:txBody>
      </p:sp>
    </p:spTree>
    <p:extLst>
      <p:ext uri="{BB962C8B-B14F-4D97-AF65-F5344CB8AC3E}">
        <p14:creationId xmlns:p14="http://schemas.microsoft.com/office/powerpoint/2010/main" val="2727957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CC515-E264-B321-0E99-686622D4DDF8}"/>
              </a:ext>
            </a:extLst>
          </p:cNvPr>
          <p:cNvSpPr>
            <a:spLocks noGrp="1"/>
          </p:cNvSpPr>
          <p:nvPr>
            <p:ph type="title"/>
          </p:nvPr>
        </p:nvSpPr>
        <p:spPr>
          <a:xfrm>
            <a:off x="913795" y="609601"/>
            <a:ext cx="10353761" cy="786714"/>
          </a:xfrm>
        </p:spPr>
        <p:txBody>
          <a:bodyPr/>
          <a:lstStyle/>
          <a:p>
            <a:r>
              <a:rPr lang="en-IN" dirty="0"/>
              <a:t>working</a:t>
            </a:r>
          </a:p>
        </p:txBody>
      </p:sp>
      <p:sp>
        <p:nvSpPr>
          <p:cNvPr id="3" name="Content Placeholder 2">
            <a:extLst>
              <a:ext uri="{FF2B5EF4-FFF2-40B4-BE49-F238E27FC236}">
                <a16:creationId xmlns:a16="http://schemas.microsoft.com/office/drawing/2014/main" id="{B8BDD651-6B6C-9670-CE9F-1DF53A204FA8}"/>
              </a:ext>
            </a:extLst>
          </p:cNvPr>
          <p:cNvSpPr>
            <a:spLocks noGrp="1"/>
          </p:cNvSpPr>
          <p:nvPr>
            <p:ph idx="1"/>
          </p:nvPr>
        </p:nvSpPr>
        <p:spPr>
          <a:xfrm>
            <a:off x="913794" y="1408672"/>
            <a:ext cx="10353762" cy="4732635"/>
          </a:xfrm>
        </p:spPr>
        <p:txBody>
          <a:bodyPr/>
          <a:lstStyle/>
          <a:p>
            <a:pPr>
              <a:buFont typeface="Wingdings" panose="05000000000000000000" pitchFamily="2" charset="2"/>
              <a:buChar char="Ø"/>
            </a:pPr>
            <a:r>
              <a:rPr lang="en-IN" dirty="0"/>
              <a:t>The working of robotic arm depends upon the concept of forward and inverse kinematics.</a:t>
            </a:r>
          </a:p>
          <a:p>
            <a:pPr>
              <a:buFont typeface="Wingdings" panose="05000000000000000000" pitchFamily="2" charset="2"/>
              <a:buChar char="Ø"/>
            </a:pPr>
            <a:r>
              <a:rPr lang="en-IN" dirty="0"/>
              <a:t>In Forward Kinematics user have to input the values of length of arms and joint angles for rotation of robotic arm through which the position of robotic arm is obtained.</a:t>
            </a:r>
          </a:p>
          <a:p>
            <a:pPr>
              <a:buFont typeface="Wingdings" panose="05000000000000000000" pitchFamily="2" charset="2"/>
              <a:buChar char="Ø"/>
            </a:pPr>
            <a:r>
              <a:rPr lang="en-IN" dirty="0"/>
              <a:t>In inverse kinematics user have to input the position of robotic arm and joint variables(</a:t>
            </a:r>
            <a:r>
              <a:rPr lang="el-GR" dirty="0"/>
              <a:t>ϴ</a:t>
            </a:r>
            <a:r>
              <a:rPr lang="en-IN" dirty="0"/>
              <a:t>1,</a:t>
            </a:r>
            <a:r>
              <a:rPr lang="el-GR" dirty="0"/>
              <a:t>ϴ</a:t>
            </a:r>
            <a:r>
              <a:rPr lang="en-IN" dirty="0"/>
              <a:t>2) are obtained from giving position.</a:t>
            </a:r>
          </a:p>
          <a:p>
            <a:pPr>
              <a:buFont typeface="Wingdings" panose="05000000000000000000" pitchFamily="2" charset="2"/>
              <a:buChar char="Ø"/>
            </a:pPr>
            <a:r>
              <a:rPr lang="en-IN" dirty="0">
                <a:effectLst/>
                <a:ea typeface="Calibri" panose="020F0502020204030204" pitchFamily="34" charset="0"/>
                <a:cs typeface="Times New Roman" panose="02020603050405020304" pitchFamily="18" charset="0"/>
              </a:rPr>
              <a:t>We need to give Input for our project, for that we have to use Serial Monitor where we give input several things like Length of Links, Forward Kinematics or Backward Kinematics and serial monitor will display the output according to the case.</a:t>
            </a:r>
          </a:p>
          <a:p>
            <a:pPr marL="0" indent="0">
              <a:buNone/>
            </a:pPr>
            <a:endParaRPr lang="en-IN" dirty="0"/>
          </a:p>
        </p:txBody>
      </p:sp>
    </p:spTree>
    <p:extLst>
      <p:ext uri="{BB962C8B-B14F-4D97-AF65-F5344CB8AC3E}">
        <p14:creationId xmlns:p14="http://schemas.microsoft.com/office/powerpoint/2010/main" val="3325499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976F-046D-1D69-FC6F-FEF5E1CA4A42}"/>
              </a:ext>
            </a:extLst>
          </p:cNvPr>
          <p:cNvSpPr>
            <a:spLocks noGrp="1"/>
          </p:cNvSpPr>
          <p:nvPr>
            <p:ph type="title"/>
          </p:nvPr>
        </p:nvSpPr>
        <p:spPr>
          <a:xfrm>
            <a:off x="913795" y="609601"/>
            <a:ext cx="10353761" cy="638432"/>
          </a:xfrm>
        </p:spPr>
        <p:txBody>
          <a:bodyPr/>
          <a:lstStyle/>
          <a:p>
            <a:r>
              <a:rPr lang="en-IN" dirty="0"/>
              <a:t>CALCULATIONS</a:t>
            </a:r>
          </a:p>
        </p:txBody>
      </p:sp>
      <p:sp>
        <p:nvSpPr>
          <p:cNvPr id="3" name="Content Placeholder 2">
            <a:extLst>
              <a:ext uri="{FF2B5EF4-FFF2-40B4-BE49-F238E27FC236}">
                <a16:creationId xmlns:a16="http://schemas.microsoft.com/office/drawing/2014/main" id="{189D750C-D04A-456B-A850-E51B585EB3BE}"/>
              </a:ext>
            </a:extLst>
          </p:cNvPr>
          <p:cNvSpPr>
            <a:spLocks noGrp="1"/>
          </p:cNvSpPr>
          <p:nvPr>
            <p:ph idx="1"/>
          </p:nvPr>
        </p:nvSpPr>
        <p:spPr>
          <a:xfrm>
            <a:off x="913795" y="1396313"/>
            <a:ext cx="6389048" cy="5115697"/>
          </a:xfrm>
        </p:spPr>
        <p:txBody>
          <a:bodyPr>
            <a:normAutofit/>
          </a:bodyPr>
          <a:lstStyle/>
          <a:p>
            <a:pPr marL="0" indent="0">
              <a:buNone/>
            </a:pPr>
            <a:r>
              <a:rPr lang="en-IN" dirty="0"/>
              <a:t>DEGREE OF FREEDOM-:</a:t>
            </a:r>
          </a:p>
          <a:p>
            <a:pPr marL="0" indent="0">
              <a:buNone/>
            </a:pPr>
            <a:r>
              <a:rPr lang="en-IN" dirty="0">
                <a:solidFill>
                  <a:schemeClr val="tx1">
                    <a:lumMod val="95000"/>
                  </a:schemeClr>
                </a:solidFill>
                <a:effectLst/>
                <a:ea typeface="Calibri" panose="020F0502020204030204" pitchFamily="34" charset="0"/>
              </a:rPr>
              <a:t>Degree of Freedom (</a:t>
            </a:r>
            <a:r>
              <a:rPr lang="en-IN" dirty="0" err="1">
                <a:solidFill>
                  <a:schemeClr val="tx1">
                    <a:lumMod val="95000"/>
                  </a:schemeClr>
                </a:solidFill>
                <a:effectLst/>
                <a:ea typeface="Calibri" panose="020F0502020204030204" pitchFamily="34" charset="0"/>
              </a:rPr>
              <a:t>DoF</a:t>
            </a:r>
            <a:r>
              <a:rPr lang="en-IN" dirty="0">
                <a:solidFill>
                  <a:schemeClr val="tx1">
                    <a:lumMod val="95000"/>
                  </a:schemeClr>
                </a:solidFill>
                <a:effectLst/>
                <a:ea typeface="Calibri" panose="020F0502020204030204" pitchFamily="34" charset="0"/>
              </a:rPr>
              <a:t>)  is an</a:t>
            </a:r>
            <a:r>
              <a:rPr lang="en-IN" b="1" dirty="0">
                <a:solidFill>
                  <a:schemeClr val="tx1">
                    <a:lumMod val="95000"/>
                  </a:schemeClr>
                </a:solidFill>
                <a:effectLst/>
                <a:ea typeface="Calibri" panose="020F0502020204030204" pitchFamily="34" charset="0"/>
              </a:rPr>
              <a:t> </a:t>
            </a:r>
            <a:r>
              <a:rPr lang="en-IN" dirty="0">
                <a:solidFill>
                  <a:schemeClr val="tx1">
                    <a:lumMod val="95000"/>
                  </a:schemeClr>
                </a:solidFill>
                <a:effectLst/>
                <a:ea typeface="Calibri" panose="020F0502020204030204" pitchFamily="34" charset="0"/>
              </a:rPr>
              <a:t>independent joint that can provide freedom of movement of the manipulator, either in a rotational or translational (linear) sense.</a:t>
            </a:r>
          </a:p>
          <a:p>
            <a:pPr marL="0" indent="0">
              <a:buNone/>
            </a:pPr>
            <a:r>
              <a:rPr lang="en-IN" dirty="0">
                <a:effectLst/>
                <a:ea typeface="Calibri" panose="020F0502020204030204" pitchFamily="34" charset="0"/>
              </a:rPr>
              <a:t>We can Calculate </a:t>
            </a:r>
            <a:r>
              <a:rPr lang="en-IN" dirty="0" err="1">
                <a:effectLst/>
                <a:ea typeface="Calibri" panose="020F0502020204030204" pitchFamily="34" charset="0"/>
              </a:rPr>
              <a:t>DoF</a:t>
            </a:r>
            <a:r>
              <a:rPr lang="en-IN" dirty="0">
                <a:effectLst/>
                <a:ea typeface="Calibri" panose="020F0502020204030204" pitchFamily="34" charset="0"/>
              </a:rPr>
              <a:t> by </a:t>
            </a:r>
            <a:r>
              <a:rPr lang="en-IN" dirty="0" err="1">
                <a:effectLst/>
                <a:ea typeface="Calibri" panose="020F0502020204030204" pitchFamily="34" charset="0"/>
              </a:rPr>
              <a:t>Kutzbach</a:t>
            </a:r>
            <a:r>
              <a:rPr lang="en-IN" dirty="0">
                <a:effectLst/>
                <a:ea typeface="Calibri" panose="020F0502020204030204" pitchFamily="34" charset="0"/>
              </a:rPr>
              <a:t> Equation:</a:t>
            </a:r>
          </a:p>
          <a:p>
            <a:pPr marL="0" indent="0">
              <a:buNone/>
            </a:pPr>
            <a:r>
              <a:rPr lang="en-IN" b="1" dirty="0">
                <a:effectLst/>
                <a:ea typeface="Calibri" panose="020F0502020204030204" pitchFamily="34" charset="0"/>
                <a:cs typeface="Times New Roman" panose="02020603050405020304" pitchFamily="18" charset="0"/>
              </a:rPr>
              <a:t>DOF</a:t>
            </a:r>
            <a:r>
              <a:rPr lang="en-IN" dirty="0">
                <a:effectLst/>
                <a:ea typeface="Calibri" panose="020F0502020204030204" pitchFamily="34" charset="0"/>
                <a:cs typeface="Times New Roman" panose="02020603050405020304" pitchFamily="18" charset="0"/>
              </a:rPr>
              <a:t>= 3(N-1)-2j-h</a:t>
            </a:r>
          </a:p>
          <a:p>
            <a:pPr marL="0" indent="0" algn="justLow">
              <a:buNone/>
            </a:pPr>
            <a:r>
              <a:rPr lang="en-IN" dirty="0">
                <a:effectLst/>
                <a:ea typeface="Times New Roman" panose="02020603050405020304" pitchFamily="18" charset="0"/>
              </a:rPr>
              <a:t>Where;</a:t>
            </a:r>
          </a:p>
          <a:p>
            <a:pPr marL="0" indent="0" algn="justLow">
              <a:buNone/>
            </a:pPr>
            <a:r>
              <a:rPr lang="en-IN" dirty="0">
                <a:effectLst/>
                <a:ea typeface="Times New Roman" panose="02020603050405020304" pitchFamily="18" charset="0"/>
              </a:rPr>
              <a:t>                        N=  Number of Links</a:t>
            </a:r>
          </a:p>
          <a:p>
            <a:pPr marL="0" indent="0" algn="justLow">
              <a:buNone/>
            </a:pPr>
            <a:r>
              <a:rPr lang="en-IN" dirty="0">
                <a:effectLst/>
                <a:ea typeface="Times New Roman" panose="02020603050405020304" pitchFamily="18" charset="0"/>
              </a:rPr>
              <a:t>                         j = Number of Lower Pairs </a:t>
            </a:r>
          </a:p>
          <a:p>
            <a:pPr marL="0" indent="0" algn="justLow">
              <a:buNone/>
            </a:pPr>
            <a:r>
              <a:rPr lang="en-IN" dirty="0">
                <a:effectLst/>
                <a:ea typeface="Times New Roman" panose="02020603050405020304" pitchFamily="18" charset="0"/>
              </a:rPr>
              <a:t>                        h= Number of Higher Pairs</a:t>
            </a:r>
          </a:p>
          <a:p>
            <a:pPr marL="0" indent="0">
              <a:buNone/>
            </a:pPr>
            <a:endParaRPr lang="en-IN" sz="2400" dirty="0"/>
          </a:p>
        </p:txBody>
      </p:sp>
      <p:pic>
        <p:nvPicPr>
          <p:cNvPr id="4" name="Picture 3">
            <a:extLst>
              <a:ext uri="{FF2B5EF4-FFF2-40B4-BE49-F238E27FC236}">
                <a16:creationId xmlns:a16="http://schemas.microsoft.com/office/drawing/2014/main" id="{D372A864-E55E-BC31-C58B-5D45686C7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4692" y="2311098"/>
            <a:ext cx="4275438" cy="3286125"/>
          </a:xfrm>
          <a:prstGeom prst="rect">
            <a:avLst/>
          </a:prstGeom>
        </p:spPr>
      </p:pic>
    </p:spTree>
    <p:extLst>
      <p:ext uri="{BB962C8B-B14F-4D97-AF65-F5344CB8AC3E}">
        <p14:creationId xmlns:p14="http://schemas.microsoft.com/office/powerpoint/2010/main" val="393300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0E220-51F1-E7B0-E961-9E4C2BAE4474}"/>
              </a:ext>
            </a:extLst>
          </p:cNvPr>
          <p:cNvSpPr>
            <a:spLocks noGrp="1"/>
          </p:cNvSpPr>
          <p:nvPr>
            <p:ph type="title"/>
          </p:nvPr>
        </p:nvSpPr>
        <p:spPr>
          <a:xfrm>
            <a:off x="913795" y="609600"/>
            <a:ext cx="10353761" cy="613719"/>
          </a:xfrm>
        </p:spPr>
        <p:txBody>
          <a:bodyPr/>
          <a:lstStyle/>
          <a:p>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960757-8585-1E40-56AA-B17AB6D06CFE}"/>
                  </a:ext>
                </a:extLst>
              </p:cNvPr>
              <p:cNvSpPr>
                <a:spLocks noGrp="1"/>
              </p:cNvSpPr>
              <p:nvPr>
                <p:ph idx="1"/>
              </p:nvPr>
            </p:nvSpPr>
            <p:spPr>
              <a:xfrm>
                <a:off x="913795" y="1631092"/>
                <a:ext cx="10353762" cy="4160108"/>
              </a:xfrm>
            </p:spPr>
            <p:txBody>
              <a:bodyPr>
                <a:normAutofit fontScale="92500" lnSpcReduction="10000"/>
              </a:bodyPr>
              <a:lstStyle/>
              <a:p>
                <a:pPr marL="0" indent="0">
                  <a:buNone/>
                </a:pPr>
                <a:r>
                  <a:rPr lang="en-IN" dirty="0">
                    <a:solidFill>
                      <a:schemeClr val="accent3">
                        <a:lumMod val="75000"/>
                      </a:schemeClr>
                    </a:solidFill>
                  </a:rPr>
                  <a:t>Forward Kinematics </a:t>
                </a:r>
              </a:p>
              <a:p>
                <a:pPr marL="0" indent="0">
                  <a:buNone/>
                </a:pPr>
                <a:r>
                  <a:rPr lang="en-IN" sz="1800" dirty="0">
                    <a:effectLst/>
                    <a:ea typeface="Calibri" panose="020F0502020204030204" pitchFamily="34" charset="0"/>
                    <a:cs typeface="Arial" panose="020B0604020202020204" pitchFamily="34" charset="0"/>
                  </a:rPr>
                  <a:t>To calculate position of  end effector</a:t>
                </a:r>
              </a:p>
              <a:p>
                <a:pPr marL="0" indent="0">
                  <a:buNone/>
                </a:pPr>
                <a14:m>
                  <m:oMathPara xmlns:m="http://schemas.openxmlformats.org/officeDocument/2006/math">
                    <m:oMathParaPr>
                      <m:jc m:val="left"/>
                    </m:oMathParaPr>
                    <m:oMath xmlns:m="http://schemas.openxmlformats.org/officeDocument/2006/math">
                      <m:r>
                        <a:rPr lang="en-IN" sz="1800" i="1" smtClean="0">
                          <a:effectLst/>
                          <a:latin typeface="Cambria Math" panose="02040503050406030204" pitchFamily="18" charset="0"/>
                          <a:ea typeface="Calibri" panose="020F0502020204030204" pitchFamily="34" charset="0"/>
                          <a:cs typeface="Arial" panose="020B0604020202020204" pitchFamily="34" charset="0"/>
                        </a:rPr>
                        <m:t>𝑥</m:t>
                      </m:r>
                      <m:r>
                        <a:rPr lang="en-IN" sz="1800" i="1" smtClean="0">
                          <a:effectLst/>
                          <a:latin typeface="Cambria Math" panose="02040503050406030204" pitchFamily="18" charset="0"/>
                          <a:ea typeface="Calibri" panose="020F0502020204030204" pitchFamily="34" charset="0"/>
                          <a:cs typeface="Arial" panose="020B0604020202020204" pitchFamily="34" charset="0"/>
                        </a:rPr>
                        <m:t>=</m:t>
                      </m:r>
                      <m:sSub>
                        <m:sSubPr>
                          <m:ctrlPr>
                            <a:rPr lang="en-IN" sz="1800" i="1">
                              <a:effectLst/>
                              <a:latin typeface="Cambria Math" panose="02040503050406030204" pitchFamily="18" charset="0"/>
                              <a:ea typeface="Calibri" panose="020F0502020204030204" pitchFamily="34" charset="0"/>
                              <a:cs typeface="Arial" panose="020B0604020202020204" pitchFamily="34" charset="0"/>
                            </a:rPr>
                          </m:ctrlPr>
                        </m:sSubPr>
                        <m:e>
                          <m:r>
                            <a:rPr lang="en-IN" sz="1800" i="1">
                              <a:effectLst/>
                              <a:latin typeface="Cambria Math" panose="02040503050406030204" pitchFamily="18" charset="0"/>
                              <a:ea typeface="Calibri" panose="020F0502020204030204" pitchFamily="34" charset="0"/>
                              <a:cs typeface="Arial" panose="020B0604020202020204" pitchFamily="34" charset="0"/>
                            </a:rPr>
                            <m:t>𝐿</m:t>
                          </m:r>
                        </m:e>
                        <m:sub>
                          <m:r>
                            <a:rPr lang="en-IN" sz="1800" i="1">
                              <a:effectLst/>
                              <a:latin typeface="Cambria Math" panose="02040503050406030204" pitchFamily="18" charset="0"/>
                              <a:ea typeface="Calibri" panose="020F0502020204030204" pitchFamily="34" charset="0"/>
                              <a:cs typeface="Arial" panose="020B0604020202020204" pitchFamily="34" charset="0"/>
                            </a:rPr>
                            <m:t>1</m:t>
                          </m:r>
                        </m:sub>
                      </m:sSub>
                      <m:func>
                        <m:funcPr>
                          <m:ctrlPr>
                            <a:rPr lang="en-IN" sz="1800" i="1">
                              <a:effectLst/>
                              <a:latin typeface="Cambria Math" panose="02040503050406030204" pitchFamily="18" charset="0"/>
                              <a:ea typeface="Calibri" panose="020F0502020204030204" pitchFamily="34" charset="0"/>
                              <a:cs typeface="Arial" panose="020B0604020202020204" pitchFamily="34" charset="0"/>
                            </a:rPr>
                          </m:ctrlPr>
                        </m:funcPr>
                        <m:fName>
                          <m:r>
                            <a:rPr lang="en-IN" sz="1800" i="1">
                              <a:effectLst/>
                              <a:latin typeface="Cambria Math" panose="02040503050406030204" pitchFamily="18" charset="0"/>
                              <a:ea typeface="Calibri" panose="020F0502020204030204" pitchFamily="34" charset="0"/>
                              <a:cs typeface="Arial" panose="020B0604020202020204" pitchFamily="34" charset="0"/>
                            </a:rPr>
                            <m:t>𝑐𝑜𝑠</m:t>
                          </m:r>
                        </m:fName>
                        <m:e>
                          <m:sSub>
                            <m:sSubPr>
                              <m:ctrlPr>
                                <a:rPr lang="en-IN" sz="1800" i="1">
                                  <a:effectLst/>
                                  <a:latin typeface="Cambria Math" panose="02040503050406030204" pitchFamily="18" charset="0"/>
                                  <a:ea typeface="Calibri" panose="020F0502020204030204" pitchFamily="34" charset="0"/>
                                  <a:cs typeface="Arial" panose="020B0604020202020204" pitchFamily="34" charset="0"/>
                                </a:rPr>
                              </m:ctrlPr>
                            </m:sSubPr>
                            <m:e>
                              <m:r>
                                <a:rPr lang="en-IN" sz="1800" i="1">
                                  <a:effectLst/>
                                  <a:latin typeface="Cambria Math" panose="02040503050406030204" pitchFamily="18" charset="0"/>
                                  <a:ea typeface="Calibri" panose="020F0502020204030204" pitchFamily="34" charset="0"/>
                                  <a:cs typeface="Arial" panose="020B0604020202020204" pitchFamily="34" charset="0"/>
                                </a:rPr>
                                <m:t>𝜃</m:t>
                              </m:r>
                            </m:e>
                            <m:sub>
                              <m:r>
                                <a:rPr lang="en-IN" sz="1800" i="1">
                                  <a:effectLst/>
                                  <a:latin typeface="Cambria Math" panose="02040503050406030204" pitchFamily="18" charset="0"/>
                                  <a:ea typeface="Calibri" panose="020F0502020204030204" pitchFamily="34" charset="0"/>
                                  <a:cs typeface="Arial" panose="020B0604020202020204" pitchFamily="34" charset="0"/>
                                </a:rPr>
                                <m:t>1</m:t>
                              </m:r>
                            </m:sub>
                          </m:sSub>
                        </m:e>
                      </m:func>
                      <m:r>
                        <a:rPr lang="en-IN"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IN" sz="1800" i="1">
                              <a:effectLst/>
                              <a:latin typeface="Cambria Math" panose="02040503050406030204" pitchFamily="18" charset="0"/>
                              <a:ea typeface="Calibri" panose="020F0502020204030204" pitchFamily="34" charset="0"/>
                              <a:cs typeface="Arial" panose="020B0604020202020204" pitchFamily="34" charset="0"/>
                            </a:rPr>
                          </m:ctrlPr>
                        </m:sSubPr>
                        <m:e>
                          <m:r>
                            <a:rPr lang="en-IN" sz="1800" i="1">
                              <a:effectLst/>
                              <a:latin typeface="Cambria Math" panose="02040503050406030204" pitchFamily="18" charset="0"/>
                              <a:ea typeface="Calibri" panose="020F0502020204030204" pitchFamily="34" charset="0"/>
                              <a:cs typeface="Arial" panose="020B0604020202020204" pitchFamily="34" charset="0"/>
                            </a:rPr>
                            <m:t>𝐿</m:t>
                          </m:r>
                        </m:e>
                        <m:sub>
                          <m:r>
                            <a:rPr lang="en-IN" sz="1800" i="1">
                              <a:effectLst/>
                              <a:latin typeface="Cambria Math" panose="02040503050406030204" pitchFamily="18" charset="0"/>
                              <a:ea typeface="Calibri" panose="020F0502020204030204" pitchFamily="34" charset="0"/>
                              <a:cs typeface="Arial" panose="020B0604020202020204" pitchFamily="34" charset="0"/>
                            </a:rPr>
                            <m:t>2</m:t>
                          </m:r>
                        </m:sub>
                      </m:sSub>
                      <m:func>
                        <m:funcPr>
                          <m:ctrlPr>
                            <a:rPr lang="en-IN" sz="1800" i="1">
                              <a:effectLst/>
                              <a:latin typeface="Cambria Math" panose="02040503050406030204" pitchFamily="18" charset="0"/>
                              <a:ea typeface="Calibri" panose="020F0502020204030204" pitchFamily="34" charset="0"/>
                              <a:cs typeface="Arial" panose="020B0604020202020204" pitchFamily="34" charset="0"/>
                            </a:rPr>
                          </m:ctrlPr>
                        </m:funcPr>
                        <m:fName>
                          <m:r>
                            <a:rPr lang="en-IN" sz="1800" i="1">
                              <a:effectLst/>
                              <a:latin typeface="Cambria Math" panose="02040503050406030204" pitchFamily="18" charset="0"/>
                              <a:ea typeface="Calibri" panose="020F0502020204030204" pitchFamily="34" charset="0"/>
                              <a:cs typeface="Arial" panose="020B0604020202020204" pitchFamily="34" charset="0"/>
                            </a:rPr>
                            <m:t>𝑐𝑜𝑠</m:t>
                          </m:r>
                        </m:fName>
                        <m:e>
                          <m:d>
                            <m:dPr>
                              <m:ctrlPr>
                                <a:rPr lang="en-IN"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IN" sz="1800" i="1">
                                      <a:effectLst/>
                                      <a:latin typeface="Cambria Math" panose="02040503050406030204" pitchFamily="18" charset="0"/>
                                      <a:ea typeface="Calibri" panose="020F0502020204030204" pitchFamily="34" charset="0"/>
                                      <a:cs typeface="Arial" panose="020B0604020202020204" pitchFamily="34" charset="0"/>
                                    </a:rPr>
                                  </m:ctrlPr>
                                </m:sSubPr>
                                <m:e>
                                  <m:r>
                                    <a:rPr lang="en-IN" sz="1800" i="1">
                                      <a:effectLst/>
                                      <a:latin typeface="Cambria Math" panose="02040503050406030204" pitchFamily="18" charset="0"/>
                                      <a:ea typeface="Calibri" panose="020F0502020204030204" pitchFamily="34" charset="0"/>
                                      <a:cs typeface="Arial" panose="020B0604020202020204" pitchFamily="34" charset="0"/>
                                    </a:rPr>
                                    <m:t>𝜃</m:t>
                                  </m:r>
                                </m:e>
                                <m:sub>
                                  <m:r>
                                    <a:rPr lang="en-IN" sz="1800" i="1">
                                      <a:effectLst/>
                                      <a:latin typeface="Cambria Math" panose="02040503050406030204" pitchFamily="18" charset="0"/>
                                      <a:ea typeface="Calibri" panose="020F0502020204030204" pitchFamily="34" charset="0"/>
                                      <a:cs typeface="Arial" panose="020B0604020202020204" pitchFamily="34" charset="0"/>
                                    </a:rPr>
                                    <m:t>1</m:t>
                                  </m:r>
                                </m:sub>
                              </m:sSub>
                              <m:r>
                                <a:rPr lang="en-IN"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IN" sz="1800" i="1">
                                      <a:effectLst/>
                                      <a:latin typeface="Cambria Math" panose="02040503050406030204" pitchFamily="18" charset="0"/>
                                      <a:ea typeface="Calibri" panose="020F0502020204030204" pitchFamily="34" charset="0"/>
                                      <a:cs typeface="Arial" panose="020B0604020202020204" pitchFamily="34" charset="0"/>
                                    </a:rPr>
                                  </m:ctrlPr>
                                </m:sSubPr>
                                <m:e>
                                  <m:r>
                                    <a:rPr lang="en-IN" sz="1800" i="1">
                                      <a:effectLst/>
                                      <a:latin typeface="Cambria Math" panose="02040503050406030204" pitchFamily="18" charset="0"/>
                                      <a:ea typeface="Calibri" panose="020F0502020204030204" pitchFamily="34" charset="0"/>
                                      <a:cs typeface="Arial" panose="020B0604020202020204" pitchFamily="34" charset="0"/>
                                    </a:rPr>
                                    <m:t>𝜃</m:t>
                                  </m:r>
                                </m:e>
                                <m:sub>
                                  <m:r>
                                    <a:rPr lang="en-IN" sz="1800" i="1">
                                      <a:effectLst/>
                                      <a:latin typeface="Cambria Math" panose="02040503050406030204" pitchFamily="18" charset="0"/>
                                      <a:ea typeface="Calibri" panose="020F0502020204030204" pitchFamily="34" charset="0"/>
                                      <a:cs typeface="Arial" panose="020B0604020202020204" pitchFamily="34" charset="0"/>
                                    </a:rPr>
                                    <m:t>2</m:t>
                                  </m:r>
                                </m:sub>
                              </m:sSub>
                            </m:e>
                          </m:d>
                        </m:e>
                      </m:func>
                    </m:oMath>
                  </m:oMathPara>
                </a14:m>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14:m>
                  <m:oMathPara xmlns:m="http://schemas.openxmlformats.org/officeDocument/2006/math">
                    <m:oMathParaPr>
                      <m:jc m:val="left"/>
                    </m:oMathParaPr>
                    <m:oMath xmlns:m="http://schemas.openxmlformats.org/officeDocument/2006/math">
                      <m:r>
                        <a:rPr lang="en-IN" sz="2000" i="1" smtClean="0">
                          <a:effectLst/>
                          <a:latin typeface="Cambria Math" panose="02040503050406030204" pitchFamily="18" charset="0"/>
                        </a:rPr>
                        <m:t>𝑦</m:t>
                      </m:r>
                      <m:r>
                        <a:rPr lang="en-IN" sz="2000" i="1" smtClean="0">
                          <a:effectLst/>
                          <a:latin typeface="Cambria Math" panose="02040503050406030204" pitchFamily="18" charset="0"/>
                        </a:rPr>
                        <m:t>=</m:t>
                      </m:r>
                      <m:sSub>
                        <m:sSubPr>
                          <m:ctrlPr>
                            <a:rPr lang="en-IN" sz="2000" i="1" smtClean="0">
                              <a:solidFill>
                                <a:srgbClr val="836967"/>
                              </a:solidFill>
                              <a:effectLst/>
                              <a:latin typeface="Cambria Math" panose="02040503050406030204" pitchFamily="18" charset="0"/>
                            </a:rPr>
                          </m:ctrlPr>
                        </m:sSubPr>
                        <m:e>
                          <m:r>
                            <a:rPr lang="en-IN" sz="2000" i="1" smtClean="0">
                              <a:effectLst/>
                              <a:latin typeface="Cambria Math" panose="02040503050406030204" pitchFamily="18" charset="0"/>
                            </a:rPr>
                            <m:t>𝐿</m:t>
                          </m:r>
                        </m:e>
                        <m:sub>
                          <m:r>
                            <a:rPr lang="en-IN" sz="2000" i="1" smtClean="0">
                              <a:effectLst/>
                              <a:latin typeface="Cambria Math" panose="02040503050406030204" pitchFamily="18" charset="0"/>
                            </a:rPr>
                            <m:t>1</m:t>
                          </m:r>
                        </m:sub>
                      </m:sSub>
                      <m:func>
                        <m:funcPr>
                          <m:ctrlPr>
                            <a:rPr lang="en-IN" sz="2000" i="1" smtClean="0">
                              <a:effectLst/>
                              <a:latin typeface="Cambria Math" panose="02040503050406030204" pitchFamily="18" charset="0"/>
                            </a:rPr>
                          </m:ctrlPr>
                        </m:funcPr>
                        <m:fName>
                          <m:r>
                            <m:rPr>
                              <m:sty m:val="p"/>
                            </m:rPr>
                            <a:rPr lang="en-IN" sz="2000" i="1" smtClean="0">
                              <a:effectLst/>
                              <a:latin typeface="Cambria Math" panose="02040503050406030204" pitchFamily="18" charset="0"/>
                            </a:rPr>
                            <m:t>sin</m:t>
                          </m:r>
                        </m:fName>
                        <m:e>
                          <m:sSub>
                            <m:sSubPr>
                              <m:ctrlPr>
                                <a:rPr lang="en-IN" sz="2000" i="1" smtClean="0">
                                  <a:solidFill>
                                    <a:srgbClr val="836967"/>
                                  </a:solidFill>
                                  <a:effectLst/>
                                  <a:latin typeface="Cambria Math" panose="02040503050406030204" pitchFamily="18" charset="0"/>
                                </a:rPr>
                              </m:ctrlPr>
                            </m:sSubPr>
                            <m:e>
                              <m:r>
                                <a:rPr lang="en-IN" sz="2000" i="1" smtClean="0">
                                  <a:effectLst/>
                                  <a:latin typeface="Cambria Math" panose="02040503050406030204" pitchFamily="18" charset="0"/>
                                </a:rPr>
                                <m:t>𝜃</m:t>
                              </m:r>
                            </m:e>
                            <m:sub>
                              <m:r>
                                <a:rPr lang="en-IN" sz="2000" i="1" smtClean="0">
                                  <a:effectLst/>
                                  <a:latin typeface="Cambria Math" panose="02040503050406030204" pitchFamily="18" charset="0"/>
                                </a:rPr>
                                <m:t>1</m:t>
                              </m:r>
                            </m:sub>
                          </m:sSub>
                        </m:e>
                      </m:func>
                      <m:r>
                        <a:rPr lang="en-IN" sz="2000" i="1" smtClean="0">
                          <a:effectLst/>
                          <a:latin typeface="Cambria Math" panose="02040503050406030204" pitchFamily="18" charset="0"/>
                        </a:rPr>
                        <m:t>+</m:t>
                      </m:r>
                      <m:sSub>
                        <m:sSubPr>
                          <m:ctrlPr>
                            <a:rPr lang="en-IN" sz="2000" i="1" smtClean="0">
                              <a:solidFill>
                                <a:srgbClr val="836967"/>
                              </a:solidFill>
                              <a:effectLst/>
                              <a:latin typeface="Cambria Math" panose="02040503050406030204" pitchFamily="18" charset="0"/>
                            </a:rPr>
                          </m:ctrlPr>
                        </m:sSubPr>
                        <m:e>
                          <m:r>
                            <a:rPr lang="en-IN" sz="2000" i="1" smtClean="0">
                              <a:effectLst/>
                              <a:latin typeface="Cambria Math" panose="02040503050406030204" pitchFamily="18" charset="0"/>
                            </a:rPr>
                            <m:t>𝐿</m:t>
                          </m:r>
                        </m:e>
                        <m:sub>
                          <m:r>
                            <a:rPr lang="en-IN" sz="2000" i="1" smtClean="0">
                              <a:effectLst/>
                              <a:latin typeface="Cambria Math" panose="02040503050406030204" pitchFamily="18" charset="0"/>
                            </a:rPr>
                            <m:t>2</m:t>
                          </m:r>
                        </m:sub>
                      </m:sSub>
                      <m:func>
                        <m:funcPr>
                          <m:ctrlPr>
                            <a:rPr lang="en-IN" sz="2000" i="1" smtClean="0">
                              <a:effectLst/>
                              <a:latin typeface="Cambria Math" panose="02040503050406030204" pitchFamily="18" charset="0"/>
                            </a:rPr>
                          </m:ctrlPr>
                        </m:funcPr>
                        <m:fName>
                          <m:r>
                            <m:rPr>
                              <m:sty m:val="p"/>
                            </m:rPr>
                            <a:rPr lang="en-IN" sz="2000" i="1" smtClean="0">
                              <a:effectLst/>
                              <a:latin typeface="Cambria Math" panose="02040503050406030204" pitchFamily="18" charset="0"/>
                            </a:rPr>
                            <m:t>sin</m:t>
                          </m:r>
                        </m:fName>
                        <m:e>
                          <m:d>
                            <m:dPr>
                              <m:ctrlPr>
                                <a:rPr lang="en-IN" sz="2000" i="1" smtClean="0">
                                  <a:solidFill>
                                    <a:srgbClr val="836967"/>
                                  </a:solidFill>
                                  <a:effectLst/>
                                  <a:latin typeface="Cambria Math" panose="02040503050406030204" pitchFamily="18" charset="0"/>
                                </a:rPr>
                              </m:ctrlPr>
                            </m:dPr>
                            <m:e>
                              <m:sSub>
                                <m:sSubPr>
                                  <m:ctrlPr>
                                    <a:rPr lang="en-IN" sz="2000" i="1" smtClean="0">
                                      <a:solidFill>
                                        <a:srgbClr val="836967"/>
                                      </a:solidFill>
                                      <a:effectLst/>
                                      <a:latin typeface="Cambria Math" panose="02040503050406030204" pitchFamily="18" charset="0"/>
                                    </a:rPr>
                                  </m:ctrlPr>
                                </m:sSubPr>
                                <m:e>
                                  <m:r>
                                    <a:rPr lang="en-IN" sz="2000" i="1" smtClean="0">
                                      <a:effectLst/>
                                      <a:latin typeface="Cambria Math" panose="02040503050406030204" pitchFamily="18" charset="0"/>
                                    </a:rPr>
                                    <m:t>𝜃</m:t>
                                  </m:r>
                                </m:e>
                                <m:sub>
                                  <m:r>
                                    <a:rPr lang="en-IN" sz="2000" i="1" smtClean="0">
                                      <a:effectLst/>
                                      <a:latin typeface="Cambria Math" panose="02040503050406030204" pitchFamily="18" charset="0"/>
                                    </a:rPr>
                                    <m:t>1</m:t>
                                  </m:r>
                                </m:sub>
                              </m:sSub>
                              <m:r>
                                <a:rPr lang="en-IN" sz="2000" i="1" smtClean="0">
                                  <a:effectLst/>
                                  <a:latin typeface="Cambria Math" panose="02040503050406030204" pitchFamily="18" charset="0"/>
                                </a:rPr>
                                <m:t>+</m:t>
                              </m:r>
                              <m:sSub>
                                <m:sSubPr>
                                  <m:ctrlPr>
                                    <a:rPr lang="en-IN" sz="2000" i="1" smtClean="0">
                                      <a:solidFill>
                                        <a:srgbClr val="836967"/>
                                      </a:solidFill>
                                      <a:effectLst/>
                                      <a:latin typeface="Cambria Math" panose="02040503050406030204" pitchFamily="18" charset="0"/>
                                    </a:rPr>
                                  </m:ctrlPr>
                                </m:sSubPr>
                                <m:e>
                                  <m:r>
                                    <a:rPr lang="en-IN" sz="2000" i="1" smtClean="0">
                                      <a:effectLst/>
                                      <a:latin typeface="Cambria Math" panose="02040503050406030204" pitchFamily="18" charset="0"/>
                                    </a:rPr>
                                    <m:t>𝜃</m:t>
                                  </m:r>
                                </m:e>
                                <m:sub>
                                  <m:r>
                                    <a:rPr lang="en-IN" sz="2000" i="1" smtClean="0">
                                      <a:effectLst/>
                                      <a:latin typeface="Cambria Math" panose="02040503050406030204" pitchFamily="18" charset="0"/>
                                    </a:rPr>
                                    <m:t>2</m:t>
                                  </m:r>
                                </m:sub>
                              </m:sSub>
                            </m:e>
                          </m:d>
                        </m:e>
                      </m:func>
                    </m:oMath>
                  </m:oMathPara>
                </a14:m>
                <a:endParaRPr lang="en-IN" dirty="0"/>
              </a:p>
              <a:p>
                <a:pPr marL="0" indent="0">
                  <a:buNone/>
                </a:pPr>
                <a:r>
                  <a:rPr lang="en-IN" dirty="0">
                    <a:solidFill>
                      <a:schemeClr val="accent3">
                        <a:lumMod val="75000"/>
                      </a:schemeClr>
                    </a:solidFill>
                  </a:rPr>
                  <a:t>Inverse Kinematics</a:t>
                </a:r>
              </a:p>
              <a:p>
                <a:pPr marL="0" indent="0">
                  <a:buNone/>
                </a:pPr>
                <a:r>
                  <a:rPr lang="en-IN" dirty="0"/>
                  <a:t>To calculate the joint angles (</a:t>
                </a:r>
                <a14:m>
                  <m:oMath xmlns:m="http://schemas.openxmlformats.org/officeDocument/2006/math">
                    <m:sSub>
                      <m:sSubPr>
                        <m:ctrlPr>
                          <a:rPr lang="en-IN" sz="2000" i="1" smtClean="0">
                            <a:effectLst/>
                            <a:latin typeface="Cambria Math" panose="02040503050406030204" pitchFamily="18" charset="0"/>
                            <a:ea typeface="Calibri" panose="020F0502020204030204" pitchFamily="34" charset="0"/>
                            <a:cs typeface="Arial" panose="020B0604020202020204" pitchFamily="34" charset="0"/>
                          </a:rPr>
                        </m:ctrlPr>
                      </m:sSubPr>
                      <m:e>
                        <m:r>
                          <a:rPr lang="en-IN" sz="2000" i="1">
                            <a:effectLst/>
                            <a:latin typeface="Cambria Math" panose="02040503050406030204" pitchFamily="18" charset="0"/>
                            <a:ea typeface="Calibri" panose="020F0502020204030204" pitchFamily="34" charset="0"/>
                            <a:cs typeface="Arial" panose="020B0604020202020204" pitchFamily="34" charset="0"/>
                          </a:rPr>
                          <m:t>𝜃</m:t>
                        </m:r>
                      </m:e>
                      <m:sub>
                        <m:r>
                          <a:rPr lang="en-IN" sz="2000" i="1">
                            <a:effectLst/>
                            <a:latin typeface="Cambria Math" panose="02040503050406030204" pitchFamily="18" charset="0"/>
                            <a:ea typeface="Calibri" panose="020F0502020204030204" pitchFamily="34" charset="0"/>
                            <a:cs typeface="Arial" panose="020B0604020202020204" pitchFamily="34" charset="0"/>
                          </a:rPr>
                          <m:t>1</m:t>
                        </m:r>
                      </m:sub>
                    </m:sSub>
                  </m:oMath>
                </a14:m>
                <a:r>
                  <a:rPr lang="en-IN" dirty="0"/>
                  <a:t> &amp; </a:t>
                </a:r>
                <a14:m>
                  <m:oMath xmlns:m="http://schemas.openxmlformats.org/officeDocument/2006/math">
                    <m:sSub>
                      <m:sSubPr>
                        <m:ctrlPr>
                          <a:rPr lang="en-IN" i="1">
                            <a:effectLst/>
                            <a:latin typeface="Cambria Math" panose="02040503050406030204" pitchFamily="18" charset="0"/>
                            <a:ea typeface="Calibri" panose="020F0502020204030204" pitchFamily="34" charset="0"/>
                            <a:cs typeface="Arial" panose="020B0604020202020204" pitchFamily="34" charset="0"/>
                          </a:rPr>
                        </m:ctrlPr>
                      </m:sSubPr>
                      <m:e>
                        <m:r>
                          <a:rPr lang="en-IN" i="1">
                            <a:effectLst/>
                            <a:latin typeface="Cambria Math" panose="02040503050406030204" pitchFamily="18" charset="0"/>
                            <a:ea typeface="Calibri" panose="020F0502020204030204" pitchFamily="34" charset="0"/>
                            <a:cs typeface="Arial" panose="020B0604020202020204" pitchFamily="34" charset="0"/>
                          </a:rPr>
                          <m:t>𝜃</m:t>
                        </m:r>
                      </m:e>
                      <m:sub>
                        <m:r>
                          <a:rPr lang="en-IN" i="1">
                            <a:effectLst/>
                            <a:latin typeface="Cambria Math" panose="02040503050406030204" pitchFamily="18" charset="0"/>
                            <a:ea typeface="Calibri" panose="020F0502020204030204" pitchFamily="34" charset="0"/>
                            <a:cs typeface="Arial" panose="020B0604020202020204" pitchFamily="34" charset="0"/>
                          </a:rPr>
                          <m:t>2</m:t>
                        </m:r>
                      </m:sub>
                    </m:sSub>
                  </m:oMath>
                </a14:m>
                <a:r>
                  <a:rPr lang="en-IN" dirty="0"/>
                  <a:t>)</a:t>
                </a:r>
              </a:p>
              <a:p>
                <a:pPr marL="0" indent="0">
                  <a:buNone/>
                </a:pPr>
                <a14:m>
                  <m:oMathPara xmlns:m="http://schemas.openxmlformats.org/officeDocument/2006/math">
                    <m:oMathParaPr>
                      <m:jc m:val="left"/>
                    </m:oMathParaPr>
                    <m:oMath xmlns:m="http://schemas.openxmlformats.org/officeDocument/2006/math">
                      <m:sSub>
                        <m:sSubPr>
                          <m:ctrlPr>
                            <a:rPr lang="en-IN" i="1" dirty="0" smtClean="0">
                              <a:solidFill>
                                <a:srgbClr val="836967"/>
                              </a:solidFill>
                              <a:latin typeface="Cambria Math" panose="02040503050406030204" pitchFamily="18" charset="0"/>
                            </a:rPr>
                          </m:ctrlPr>
                        </m:sSubPr>
                        <m:e>
                          <m:r>
                            <a:rPr lang="en-IN" i="1" dirty="0" smtClean="0">
                              <a:latin typeface="Cambria Math" panose="02040503050406030204" pitchFamily="18" charset="0"/>
                            </a:rPr>
                            <m:t>𝜃</m:t>
                          </m:r>
                        </m:e>
                        <m:sub>
                          <m:r>
                            <a:rPr lang="en-IN" i="0" dirty="0" smtClean="0">
                              <a:latin typeface="Cambria Math" panose="02040503050406030204" pitchFamily="18" charset="0"/>
                            </a:rPr>
                            <m:t>2</m:t>
                          </m:r>
                        </m:sub>
                      </m:sSub>
                      <m:r>
                        <a:rPr lang="en-IN" i="0" dirty="0" smtClean="0">
                          <a:latin typeface="Cambria Math" panose="02040503050406030204" pitchFamily="18" charset="0"/>
                        </a:rPr>
                        <m:t>=</m:t>
                      </m:r>
                      <m:func>
                        <m:funcPr>
                          <m:ctrlPr>
                            <a:rPr lang="en-IN" i="1" dirty="0" smtClean="0">
                              <a:latin typeface="Cambria Math" panose="02040503050406030204" pitchFamily="18" charset="0"/>
                            </a:rPr>
                          </m:ctrlPr>
                        </m:funcPr>
                        <m:fName>
                          <m:sSup>
                            <m:sSupPr>
                              <m:ctrlPr>
                                <a:rPr lang="en-IN" i="1" dirty="0" smtClean="0">
                                  <a:solidFill>
                                    <a:srgbClr val="836967"/>
                                  </a:solidFill>
                                  <a:latin typeface="Cambria Math" panose="02040503050406030204" pitchFamily="18" charset="0"/>
                                </a:rPr>
                              </m:ctrlPr>
                            </m:sSupPr>
                            <m:e>
                              <m:r>
                                <m:rPr>
                                  <m:sty m:val="p"/>
                                </m:rPr>
                                <a:rPr lang="en-IN" i="0" dirty="0" smtClean="0">
                                  <a:latin typeface="Cambria Math" panose="02040503050406030204" pitchFamily="18" charset="0"/>
                                </a:rPr>
                                <m:t>cos</m:t>
                              </m:r>
                            </m:e>
                            <m:sup>
                              <m:r>
                                <a:rPr lang="en-IN" i="0" dirty="0" smtClean="0">
                                  <a:latin typeface="Cambria Math" panose="02040503050406030204" pitchFamily="18" charset="0"/>
                                </a:rPr>
                                <m:t>−1</m:t>
                              </m:r>
                            </m:sup>
                          </m:sSup>
                        </m:fName>
                        <m:e>
                          <m:d>
                            <m:dPr>
                              <m:begChr m:val="{"/>
                              <m:endChr m:val="}"/>
                              <m:ctrlPr>
                                <a:rPr lang="en-IN" i="1" dirty="0" smtClean="0">
                                  <a:solidFill>
                                    <a:srgbClr val="836967"/>
                                  </a:solidFill>
                                  <a:latin typeface="Cambria Math" panose="02040503050406030204" pitchFamily="18" charset="0"/>
                                </a:rPr>
                              </m:ctrlPr>
                            </m:dPr>
                            <m:e>
                              <m:f>
                                <m:fPr>
                                  <m:ctrlPr>
                                    <a:rPr lang="en-IN" i="1" dirty="0" smtClean="0">
                                      <a:solidFill>
                                        <a:srgbClr val="836967"/>
                                      </a:solidFill>
                                      <a:latin typeface="Cambria Math" panose="02040503050406030204" pitchFamily="18" charset="0"/>
                                    </a:rPr>
                                  </m:ctrlPr>
                                </m:fPr>
                                <m:num>
                                  <m:sSup>
                                    <m:sSupPr>
                                      <m:ctrlPr>
                                        <a:rPr lang="en-IN" i="1" dirty="0" smtClean="0">
                                          <a:solidFill>
                                            <a:srgbClr val="836967"/>
                                          </a:solidFill>
                                          <a:latin typeface="Cambria Math" panose="02040503050406030204" pitchFamily="18" charset="0"/>
                                        </a:rPr>
                                      </m:ctrlPr>
                                    </m:sSupPr>
                                    <m:e>
                                      <m:r>
                                        <a:rPr lang="en-IN" i="1" dirty="0" smtClean="0">
                                          <a:latin typeface="Cambria Math" panose="02040503050406030204" pitchFamily="18" charset="0"/>
                                        </a:rPr>
                                        <m:t>𝑥</m:t>
                                      </m:r>
                                    </m:e>
                                    <m:sup>
                                      <m:r>
                                        <a:rPr lang="en-IN" i="0" dirty="0" smtClean="0">
                                          <a:latin typeface="Cambria Math" panose="02040503050406030204" pitchFamily="18" charset="0"/>
                                        </a:rPr>
                                        <m:t>2</m:t>
                                      </m:r>
                                    </m:sup>
                                  </m:sSup>
                                  <m:r>
                                    <a:rPr lang="en-IN" i="0" dirty="0" smtClean="0">
                                      <a:latin typeface="Cambria Math" panose="02040503050406030204" pitchFamily="18" charset="0"/>
                                    </a:rPr>
                                    <m:t>+</m:t>
                                  </m:r>
                                  <m:sSup>
                                    <m:sSupPr>
                                      <m:ctrlPr>
                                        <a:rPr lang="en-IN" i="1" dirty="0" smtClean="0">
                                          <a:solidFill>
                                            <a:srgbClr val="836967"/>
                                          </a:solidFill>
                                          <a:latin typeface="Cambria Math" panose="02040503050406030204" pitchFamily="18" charset="0"/>
                                        </a:rPr>
                                      </m:ctrlPr>
                                    </m:sSupPr>
                                    <m:e>
                                      <m:r>
                                        <a:rPr lang="en-IN" i="1" dirty="0" smtClean="0">
                                          <a:latin typeface="Cambria Math" panose="02040503050406030204" pitchFamily="18" charset="0"/>
                                        </a:rPr>
                                        <m:t>𝑦</m:t>
                                      </m:r>
                                    </m:e>
                                    <m:sup>
                                      <m:r>
                                        <a:rPr lang="en-IN" i="0" dirty="0" smtClean="0">
                                          <a:latin typeface="Cambria Math" panose="02040503050406030204" pitchFamily="18" charset="0"/>
                                        </a:rPr>
                                        <m:t>2</m:t>
                                      </m:r>
                                    </m:sup>
                                  </m:sSup>
                                  <m:r>
                                    <a:rPr lang="en-IN" i="0" dirty="0" smtClean="0">
                                      <a:latin typeface="Cambria Math" panose="02040503050406030204" pitchFamily="18" charset="0"/>
                                    </a:rPr>
                                    <m:t>−</m:t>
                                  </m:r>
                                  <m:sSubSup>
                                    <m:sSubSupPr>
                                      <m:ctrlPr>
                                        <a:rPr lang="en-IN" i="1" dirty="0" smtClean="0">
                                          <a:solidFill>
                                            <a:srgbClr val="836967"/>
                                          </a:solidFill>
                                          <a:latin typeface="Cambria Math" panose="02040503050406030204" pitchFamily="18" charset="0"/>
                                        </a:rPr>
                                      </m:ctrlPr>
                                    </m:sSubSupPr>
                                    <m:e>
                                      <m:r>
                                        <a:rPr lang="en-IN" i="1" dirty="0" smtClean="0">
                                          <a:latin typeface="Cambria Math" panose="02040503050406030204" pitchFamily="18" charset="0"/>
                                        </a:rPr>
                                        <m:t>𝐿</m:t>
                                      </m:r>
                                    </m:e>
                                    <m:sub>
                                      <m:r>
                                        <a:rPr lang="en-IN" i="0" dirty="0" smtClean="0">
                                          <a:latin typeface="Cambria Math" panose="02040503050406030204" pitchFamily="18" charset="0"/>
                                        </a:rPr>
                                        <m:t>1</m:t>
                                      </m:r>
                                    </m:sub>
                                    <m:sup>
                                      <m:r>
                                        <a:rPr lang="en-IN" i="0" dirty="0" smtClean="0">
                                          <a:latin typeface="Cambria Math" panose="02040503050406030204" pitchFamily="18" charset="0"/>
                                        </a:rPr>
                                        <m:t>2</m:t>
                                      </m:r>
                                    </m:sup>
                                  </m:sSubSup>
                                  <m:r>
                                    <a:rPr lang="en-IN" i="0" dirty="0" smtClean="0">
                                      <a:latin typeface="Cambria Math" panose="02040503050406030204" pitchFamily="18" charset="0"/>
                                    </a:rPr>
                                    <m:t>−</m:t>
                                  </m:r>
                                  <m:sSubSup>
                                    <m:sSubSupPr>
                                      <m:ctrlPr>
                                        <a:rPr lang="en-IN" i="1" dirty="0" smtClean="0">
                                          <a:solidFill>
                                            <a:srgbClr val="836967"/>
                                          </a:solidFill>
                                          <a:latin typeface="Cambria Math" panose="02040503050406030204" pitchFamily="18" charset="0"/>
                                        </a:rPr>
                                      </m:ctrlPr>
                                    </m:sSubSupPr>
                                    <m:e>
                                      <m:r>
                                        <a:rPr lang="en-IN" i="1" dirty="0" smtClean="0">
                                          <a:latin typeface="Cambria Math" panose="02040503050406030204" pitchFamily="18" charset="0"/>
                                        </a:rPr>
                                        <m:t>𝐿</m:t>
                                      </m:r>
                                    </m:e>
                                    <m:sub>
                                      <m:r>
                                        <a:rPr lang="en-IN" i="0" dirty="0" smtClean="0">
                                          <a:latin typeface="Cambria Math" panose="02040503050406030204" pitchFamily="18" charset="0"/>
                                        </a:rPr>
                                        <m:t>2</m:t>
                                      </m:r>
                                    </m:sub>
                                    <m:sup>
                                      <m:r>
                                        <a:rPr lang="en-IN" i="0" dirty="0" smtClean="0">
                                          <a:latin typeface="Cambria Math" panose="02040503050406030204" pitchFamily="18" charset="0"/>
                                        </a:rPr>
                                        <m:t>2</m:t>
                                      </m:r>
                                    </m:sup>
                                  </m:sSubSup>
                                </m:num>
                                <m:den>
                                  <m:r>
                                    <a:rPr lang="en-IN" i="0" dirty="0" smtClean="0">
                                      <a:latin typeface="Cambria Math" panose="02040503050406030204" pitchFamily="18" charset="0"/>
                                    </a:rPr>
                                    <m:t>2</m:t>
                                  </m:r>
                                  <m:sSub>
                                    <m:sSubPr>
                                      <m:ctrlPr>
                                        <a:rPr lang="en-IN" i="1" dirty="0" smtClean="0">
                                          <a:solidFill>
                                            <a:srgbClr val="836967"/>
                                          </a:solidFill>
                                          <a:latin typeface="Cambria Math" panose="02040503050406030204" pitchFamily="18" charset="0"/>
                                        </a:rPr>
                                      </m:ctrlPr>
                                    </m:sSubPr>
                                    <m:e>
                                      <m:r>
                                        <a:rPr lang="en-IN" i="1" dirty="0" smtClean="0">
                                          <a:latin typeface="Cambria Math" panose="02040503050406030204" pitchFamily="18" charset="0"/>
                                        </a:rPr>
                                        <m:t>𝐿</m:t>
                                      </m:r>
                                    </m:e>
                                    <m:sub>
                                      <m:r>
                                        <a:rPr lang="en-IN" i="0" dirty="0" smtClean="0">
                                          <a:latin typeface="Cambria Math" panose="02040503050406030204" pitchFamily="18" charset="0"/>
                                        </a:rPr>
                                        <m:t>1</m:t>
                                      </m:r>
                                    </m:sub>
                                  </m:sSub>
                                  <m:sSub>
                                    <m:sSubPr>
                                      <m:ctrlPr>
                                        <a:rPr lang="en-IN" i="1" dirty="0" smtClean="0">
                                          <a:solidFill>
                                            <a:srgbClr val="836967"/>
                                          </a:solidFill>
                                          <a:latin typeface="Cambria Math" panose="02040503050406030204" pitchFamily="18" charset="0"/>
                                        </a:rPr>
                                      </m:ctrlPr>
                                    </m:sSubPr>
                                    <m:e>
                                      <m:r>
                                        <a:rPr lang="en-IN" i="1" dirty="0" smtClean="0">
                                          <a:latin typeface="Cambria Math" panose="02040503050406030204" pitchFamily="18" charset="0"/>
                                        </a:rPr>
                                        <m:t>𝐿</m:t>
                                      </m:r>
                                    </m:e>
                                    <m:sub>
                                      <m:r>
                                        <a:rPr lang="en-IN" i="0" dirty="0" smtClean="0">
                                          <a:latin typeface="Cambria Math" panose="02040503050406030204" pitchFamily="18" charset="0"/>
                                        </a:rPr>
                                        <m:t>2</m:t>
                                      </m:r>
                                    </m:sub>
                                  </m:sSub>
                                </m:den>
                              </m:f>
                            </m:e>
                          </m:d>
                        </m:e>
                      </m:func>
                    </m:oMath>
                  </m:oMathPara>
                </a14:m>
                <a:endParaRPr lang="en-IN" dirty="0"/>
              </a:p>
              <a:p>
                <a:pPr marL="0" indent="0">
                  <a:buNone/>
                </a:pPr>
                <a:endParaRPr lang="en-IN" dirty="0"/>
              </a:p>
              <a:p>
                <a:pPr marL="0" indent="0">
                  <a:buNone/>
                </a:pPr>
                <a14:m>
                  <m:oMath xmlns:m="http://schemas.openxmlformats.org/officeDocument/2006/math">
                    <m:sSub>
                      <m:sSubPr>
                        <m:ctrlPr>
                          <a:rPr lang="en-IN" i="1" dirty="0" smtClean="0">
                            <a:solidFill>
                              <a:srgbClr val="836967"/>
                            </a:solidFill>
                            <a:latin typeface="Cambria Math" panose="02040503050406030204" pitchFamily="18" charset="0"/>
                          </a:rPr>
                        </m:ctrlPr>
                      </m:sSubPr>
                      <m:e>
                        <m:r>
                          <a:rPr lang="en-IN" i="1" dirty="0">
                            <a:latin typeface="Cambria Math" panose="02040503050406030204" pitchFamily="18" charset="0"/>
                          </a:rPr>
                          <m:t>𝜃</m:t>
                        </m:r>
                      </m:e>
                      <m:sub>
                        <m:r>
                          <a:rPr lang="en-IN" i="0" dirty="0">
                            <a:latin typeface="Cambria Math" panose="02040503050406030204" pitchFamily="18" charset="0"/>
                          </a:rPr>
                          <m:t>1</m:t>
                        </m:r>
                      </m:sub>
                    </m:sSub>
                    <m:r>
                      <a:rPr lang="en-IN" i="0" dirty="0">
                        <a:latin typeface="Cambria Math" panose="02040503050406030204" pitchFamily="18" charset="0"/>
                      </a:rPr>
                      <m: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𝜃</m:t>
                        </m:r>
                      </m:e>
                      <m:sub>
                        <m:r>
                          <a:rPr lang="en-IN" i="0" dirty="0">
                            <a:latin typeface="Cambria Math" panose="02040503050406030204" pitchFamily="18" charset="0"/>
                          </a:rPr>
                          <m:t>2</m:t>
                        </m:r>
                      </m:sub>
                    </m:sSub>
                  </m:oMath>
                </a14:m>
                <a:r>
                  <a:rPr lang="en-IN" dirty="0"/>
                  <a:t>   </a:t>
                </a:r>
              </a:p>
            </p:txBody>
          </p:sp>
        </mc:Choice>
        <mc:Fallback xmlns="">
          <p:sp>
            <p:nvSpPr>
              <p:cNvPr id="3" name="Content Placeholder 2">
                <a:extLst>
                  <a:ext uri="{FF2B5EF4-FFF2-40B4-BE49-F238E27FC236}">
                    <a16:creationId xmlns:a16="http://schemas.microsoft.com/office/drawing/2014/main" id="{37960757-8585-1E40-56AA-B17AB6D06CFE}"/>
                  </a:ext>
                </a:extLst>
              </p:cNvPr>
              <p:cNvSpPr>
                <a:spLocks noGrp="1" noRot="1" noChangeAspect="1" noMove="1" noResize="1" noEditPoints="1" noAdjustHandles="1" noChangeArrowheads="1" noChangeShapeType="1" noTextEdit="1"/>
              </p:cNvSpPr>
              <p:nvPr>
                <p:ph idx="1"/>
              </p:nvPr>
            </p:nvSpPr>
            <p:spPr>
              <a:xfrm>
                <a:off x="913795" y="1631092"/>
                <a:ext cx="10353762" cy="4160108"/>
              </a:xfrm>
              <a:blipFill>
                <a:blip r:embed="rId2"/>
                <a:stretch>
                  <a:fillRect l="-648" t="-1026"/>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91F93C1A-C1E3-4473-4412-A9D0523CA487}"/>
              </a:ext>
            </a:extLst>
          </p:cNvPr>
          <p:cNvPicPr>
            <a:picLocks noChangeAspect="1"/>
          </p:cNvPicPr>
          <p:nvPr/>
        </p:nvPicPr>
        <p:blipFill>
          <a:blip r:embed="rId3"/>
          <a:stretch>
            <a:fillRect/>
          </a:stretch>
        </p:blipFill>
        <p:spPr>
          <a:xfrm>
            <a:off x="5350475" y="1432210"/>
            <a:ext cx="4498890" cy="3993580"/>
          </a:xfrm>
          <a:prstGeom prst="rect">
            <a:avLst/>
          </a:prstGeom>
        </p:spPr>
      </p:pic>
    </p:spTree>
    <p:extLst>
      <p:ext uri="{BB962C8B-B14F-4D97-AF65-F5344CB8AC3E}">
        <p14:creationId xmlns:p14="http://schemas.microsoft.com/office/powerpoint/2010/main" val="1048056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F565A-7CB3-EF59-6C9D-E1F7066EB474}"/>
              </a:ext>
            </a:extLst>
          </p:cNvPr>
          <p:cNvSpPr>
            <a:spLocks noGrp="1"/>
          </p:cNvSpPr>
          <p:nvPr>
            <p:ph type="title"/>
          </p:nvPr>
        </p:nvSpPr>
        <p:spPr>
          <a:xfrm>
            <a:off x="913795" y="469557"/>
            <a:ext cx="10353761" cy="597243"/>
          </a:xfrm>
        </p:spPr>
        <p:txBody>
          <a:bodyPr>
            <a:normAutofit/>
          </a:bodyPr>
          <a:lstStyle/>
          <a:p>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ED2FBCA-49BF-8C3B-39A2-6FEC90C047D4}"/>
                  </a:ext>
                </a:extLst>
              </p:cNvPr>
              <p:cNvSpPr>
                <a:spLocks noGrp="1"/>
              </p:cNvSpPr>
              <p:nvPr>
                <p:ph idx="1"/>
              </p:nvPr>
            </p:nvSpPr>
            <p:spPr>
              <a:xfrm>
                <a:off x="913795" y="1285103"/>
                <a:ext cx="5338724" cy="4506097"/>
              </a:xfrm>
            </p:spPr>
            <p:txBody>
              <a:bodyPr/>
              <a:lstStyle/>
              <a:p>
                <a:pPr marL="0" indent="0">
                  <a:buNone/>
                </a:pPr>
                <a:r>
                  <a:rPr lang="en-IN" dirty="0"/>
                  <a:t>WORKSPACE</a:t>
                </a:r>
              </a:p>
              <a:p>
                <a:pPr marL="0" indent="0" algn="justLow">
                  <a:lnSpc>
                    <a:spcPct val="115000"/>
                  </a:lnSpc>
                  <a:spcAft>
                    <a:spcPts val="800"/>
                  </a:spcAft>
                  <a:buNone/>
                </a:pPr>
                <a:r>
                  <a:rPr lang="en-IN" sz="1800" dirty="0">
                    <a:solidFill>
                      <a:schemeClr val="tx1"/>
                    </a:solidFill>
                    <a:effectLst/>
                    <a:ea typeface="Calibri" panose="020F0502020204030204" pitchFamily="34" charset="0"/>
                    <a:cs typeface="Times New Roman" panose="02020603050405020304" pitchFamily="18" charset="0"/>
                  </a:rPr>
                  <a:t>Area between the circles of Radius l</a:t>
                </a:r>
                <a:r>
                  <a:rPr lang="en-IN" sz="1800" baseline="-25000" dirty="0">
                    <a:solidFill>
                      <a:schemeClr val="tx1"/>
                    </a:solidFill>
                    <a:effectLst/>
                    <a:ea typeface="Calibri" panose="020F0502020204030204" pitchFamily="34" charset="0"/>
                    <a:cs typeface="Times New Roman" panose="02020603050405020304" pitchFamily="18" charset="0"/>
                  </a:rPr>
                  <a:t>1</a:t>
                </a:r>
                <a:r>
                  <a:rPr lang="en-IN" sz="1800" dirty="0">
                    <a:solidFill>
                      <a:schemeClr val="tx1"/>
                    </a:solidFill>
                    <a:effectLst/>
                    <a:ea typeface="Calibri" panose="020F0502020204030204" pitchFamily="34" charset="0"/>
                    <a:cs typeface="Times New Roman" panose="02020603050405020304" pitchFamily="18" charset="0"/>
                  </a:rPr>
                  <a:t>+l</a:t>
                </a:r>
                <a:r>
                  <a:rPr lang="en-IN" sz="1800" baseline="-25000" dirty="0">
                    <a:solidFill>
                      <a:schemeClr val="tx1"/>
                    </a:solidFill>
                    <a:effectLst/>
                    <a:ea typeface="Calibri" panose="020F0502020204030204" pitchFamily="34" charset="0"/>
                    <a:cs typeface="Times New Roman" panose="02020603050405020304" pitchFamily="18" charset="0"/>
                  </a:rPr>
                  <a:t>2</a:t>
                </a:r>
                <a:r>
                  <a:rPr lang="en-IN" sz="1800" dirty="0">
                    <a:solidFill>
                      <a:schemeClr val="tx1"/>
                    </a:solidFill>
                    <a:effectLst/>
                    <a:ea typeface="Calibri" panose="020F0502020204030204" pitchFamily="34" charset="0"/>
                    <a:cs typeface="Times New Roman" panose="02020603050405020304" pitchFamily="18" charset="0"/>
                  </a:rPr>
                  <a:t> and l</a:t>
                </a:r>
                <a:r>
                  <a:rPr lang="en-IN" sz="1800" baseline="-25000" dirty="0">
                    <a:solidFill>
                      <a:schemeClr val="tx1"/>
                    </a:solidFill>
                    <a:effectLst/>
                    <a:ea typeface="Calibri" panose="020F0502020204030204" pitchFamily="34" charset="0"/>
                    <a:cs typeface="Times New Roman" panose="02020603050405020304" pitchFamily="18" charset="0"/>
                  </a:rPr>
                  <a:t>1</a:t>
                </a:r>
                <a:r>
                  <a:rPr lang="en-IN" sz="1800" dirty="0">
                    <a:solidFill>
                      <a:schemeClr val="tx1"/>
                    </a:solidFill>
                    <a:effectLst/>
                    <a:ea typeface="Calibri" panose="020F0502020204030204" pitchFamily="34" charset="0"/>
                    <a:cs typeface="Times New Roman" panose="02020603050405020304" pitchFamily="18" charset="0"/>
                  </a:rPr>
                  <a:t> – l</a:t>
                </a:r>
                <a:r>
                  <a:rPr lang="en-IN" sz="1800" baseline="-25000" dirty="0">
                    <a:solidFill>
                      <a:schemeClr val="tx1"/>
                    </a:solidFill>
                    <a:effectLst/>
                    <a:ea typeface="Calibri" panose="020F0502020204030204" pitchFamily="34" charset="0"/>
                    <a:cs typeface="Times New Roman" panose="02020603050405020304" pitchFamily="18" charset="0"/>
                  </a:rPr>
                  <a:t>2</a:t>
                </a:r>
                <a:r>
                  <a:rPr lang="en-IN" sz="1800" dirty="0">
                    <a:solidFill>
                      <a:schemeClr val="tx1"/>
                    </a:solidFill>
                    <a:effectLst/>
                    <a:ea typeface="Calibri" panose="020F0502020204030204" pitchFamily="34" charset="0"/>
                    <a:cs typeface="Times New Roman" panose="02020603050405020304" pitchFamily="18" charset="0"/>
                  </a:rPr>
                  <a:t> will be our workspace.</a:t>
                </a:r>
              </a:p>
              <a:p>
                <a:pPr marL="0" indent="0" algn="justLow">
                  <a:lnSpc>
                    <a:spcPct val="115000"/>
                  </a:lnSpc>
                  <a:spcAft>
                    <a:spcPts val="800"/>
                  </a:spcAft>
                  <a:buNone/>
                </a:pPr>
                <a14:m>
                  <m:oMath xmlns:m="http://schemas.openxmlformats.org/officeDocument/2006/math">
                    <m:sSup>
                      <m:sSup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𝑥</m:t>
                        </m:r>
                      </m:e>
                      <m:sup>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𝑦</m:t>
                        </m:r>
                      </m:e>
                      <m:sup>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𝑙</m:t>
                                </m:r>
                              </m:e>
                              <m:sub>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𝑙</m:t>
                                </m:r>
                              </m:e>
                              <m:sub>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b>
                            </m:sSub>
                          </m:e>
                        </m:d>
                      </m:e>
                      <m:sup>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en-IN" sz="1800" dirty="0">
                    <a:solidFill>
                      <a:schemeClr val="tx1"/>
                    </a:solidFill>
                    <a:effectLst/>
                    <a:ea typeface="Calibri" panose="020F0502020204030204" pitchFamily="34" charset="0"/>
                    <a:cs typeface="Times New Roman" panose="02020603050405020304" pitchFamily="18" charset="0"/>
                  </a:rPr>
                  <a:t>&lt; P (X,Y) &lt;</a:t>
                </a:r>
                <a14:m>
                  <m:oMath xmlns:m="http://schemas.openxmlformats.org/officeDocument/2006/math">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𝑥</m:t>
                        </m:r>
                      </m:e>
                      <m:sup>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𝑦</m:t>
                        </m:r>
                      </m:e>
                      <m:sup>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𝑙</m:t>
                                </m:r>
                              </m:e>
                              <m:sub>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𝑙</m:t>
                                </m:r>
                              </m:e>
                              <m:sub>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b>
                            </m:sSub>
                          </m:e>
                        </m:d>
                      </m:e>
                      <m:sup>
                        <m:r>
                          <a:rPr lang="en-IN"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endParaRPr lang="en-IN" sz="1800" dirty="0">
                  <a:effectLst/>
                  <a:ea typeface="Calibri" panose="020F0502020204030204" pitchFamily="34" charset="0"/>
                  <a:cs typeface="Times New Roman" panose="02020603050405020304" pitchFamily="18" charset="0"/>
                </a:endParaRPr>
              </a:p>
              <a:p>
                <a:pPr marL="0" indent="0">
                  <a:buNone/>
                </a:pPr>
                <a:endParaRPr lang="en-IN" dirty="0"/>
              </a:p>
              <a:p>
                <a:pPr marL="0" indent="0">
                  <a:buNone/>
                </a:pPr>
                <a:r>
                  <a:rPr lang="en-IN" dirty="0"/>
                  <a:t>Shaded area shown in the figure will be the workspace for a robotic arm having links of  </a:t>
                </a:r>
                <a:r>
                  <a:rPr lang="en-IN" dirty="0">
                    <a:effectLst/>
                  </a:rPr>
                  <a:t>l1 and l2 length.</a:t>
                </a:r>
                <a:endParaRPr lang="en-IN" dirty="0"/>
              </a:p>
            </p:txBody>
          </p:sp>
        </mc:Choice>
        <mc:Fallback>
          <p:sp>
            <p:nvSpPr>
              <p:cNvPr id="3" name="Content Placeholder 2">
                <a:extLst>
                  <a:ext uri="{FF2B5EF4-FFF2-40B4-BE49-F238E27FC236}">
                    <a16:creationId xmlns:a16="http://schemas.microsoft.com/office/drawing/2014/main" id="{3ED2FBCA-49BF-8C3B-39A2-6FEC90C047D4}"/>
                  </a:ext>
                </a:extLst>
              </p:cNvPr>
              <p:cNvSpPr>
                <a:spLocks noGrp="1" noRot="1" noChangeAspect="1" noMove="1" noResize="1" noEditPoints="1" noAdjustHandles="1" noChangeArrowheads="1" noChangeShapeType="1" noTextEdit="1"/>
              </p:cNvSpPr>
              <p:nvPr>
                <p:ph idx="1"/>
              </p:nvPr>
            </p:nvSpPr>
            <p:spPr>
              <a:xfrm>
                <a:off x="913795" y="1285103"/>
                <a:ext cx="5338724" cy="4506097"/>
              </a:xfrm>
              <a:blipFill>
                <a:blip r:embed="rId2"/>
                <a:stretch>
                  <a:fillRect l="-1370" t="-271" r="-2055"/>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642AD1F6-0C8A-F5E9-0482-9AA4CC420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633" y="2153285"/>
            <a:ext cx="4439182" cy="2551430"/>
          </a:xfrm>
          <a:prstGeom prst="rect">
            <a:avLst/>
          </a:prstGeom>
        </p:spPr>
      </p:pic>
    </p:spTree>
    <p:extLst>
      <p:ext uri="{BB962C8B-B14F-4D97-AF65-F5344CB8AC3E}">
        <p14:creationId xmlns:p14="http://schemas.microsoft.com/office/powerpoint/2010/main" val="1850013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3FC4-C712-1835-4E20-1C6B1D408DE5}"/>
              </a:ext>
            </a:extLst>
          </p:cNvPr>
          <p:cNvSpPr>
            <a:spLocks noGrp="1"/>
          </p:cNvSpPr>
          <p:nvPr>
            <p:ph type="title"/>
          </p:nvPr>
        </p:nvSpPr>
        <p:spPr>
          <a:xfrm>
            <a:off x="913795" y="609601"/>
            <a:ext cx="10353761" cy="959708"/>
          </a:xfrm>
        </p:spPr>
        <p:txBody>
          <a:bodyPr/>
          <a:lstStyle/>
          <a:p>
            <a:r>
              <a:rPr lang="en-IN" dirty="0"/>
              <a:t>APPLICATIONS</a:t>
            </a:r>
          </a:p>
        </p:txBody>
      </p:sp>
      <p:sp>
        <p:nvSpPr>
          <p:cNvPr id="3" name="Content Placeholder 2">
            <a:extLst>
              <a:ext uri="{FF2B5EF4-FFF2-40B4-BE49-F238E27FC236}">
                <a16:creationId xmlns:a16="http://schemas.microsoft.com/office/drawing/2014/main" id="{62F56859-FD8C-88E4-C3B9-81987C68FB9E}"/>
              </a:ext>
            </a:extLst>
          </p:cNvPr>
          <p:cNvSpPr>
            <a:spLocks noGrp="1"/>
          </p:cNvSpPr>
          <p:nvPr>
            <p:ph idx="1"/>
          </p:nvPr>
        </p:nvSpPr>
        <p:spPr>
          <a:xfrm>
            <a:off x="1111503" y="1762432"/>
            <a:ext cx="8329059" cy="3946390"/>
          </a:xfrm>
        </p:spPr>
        <p:txBody>
          <a:bodyPr>
            <a:normAutofit/>
          </a:bodyPr>
          <a:lstStyle/>
          <a:p>
            <a:pPr marL="0" indent="0">
              <a:buNone/>
            </a:pPr>
            <a:r>
              <a:rPr lang="en-IN" dirty="0"/>
              <a:t>Robotic arm is used in various fields like in the industries, medical field, transportation etc.</a:t>
            </a:r>
          </a:p>
          <a:p>
            <a:pPr marL="457200" indent="-457200">
              <a:buFont typeface="+mj-lt"/>
              <a:buAutoNum type="arabicPeriod"/>
            </a:pPr>
            <a:r>
              <a:rPr lang="en-IN" dirty="0" err="1"/>
              <a:t>Asssembly</a:t>
            </a:r>
            <a:r>
              <a:rPr lang="en-IN" dirty="0"/>
              <a:t> Line</a:t>
            </a:r>
          </a:p>
          <a:p>
            <a:pPr marL="457200" indent="-457200">
              <a:buFont typeface="+mj-lt"/>
              <a:buAutoNum type="arabicPeriod"/>
            </a:pPr>
            <a:r>
              <a:rPr lang="en-IN" dirty="0"/>
              <a:t>Welding and Painting Operations</a:t>
            </a:r>
          </a:p>
          <a:p>
            <a:pPr marL="457200" indent="-457200">
              <a:buFont typeface="+mj-lt"/>
              <a:buAutoNum type="arabicPeriod"/>
            </a:pPr>
            <a:r>
              <a:rPr lang="en-IN" dirty="0"/>
              <a:t>Material </a:t>
            </a:r>
            <a:r>
              <a:rPr lang="en-IN" dirty="0" err="1"/>
              <a:t>handeling</a:t>
            </a:r>
            <a:endParaRPr lang="en-IN" dirty="0"/>
          </a:p>
          <a:p>
            <a:pPr marL="457200" indent="-457200">
              <a:buFont typeface="+mj-lt"/>
              <a:buAutoNum type="arabicPeriod"/>
            </a:pPr>
            <a:r>
              <a:rPr lang="en-IN" dirty="0"/>
              <a:t>Loading – Unloading</a:t>
            </a:r>
          </a:p>
          <a:p>
            <a:pPr marL="457200" indent="-457200">
              <a:buFont typeface="+mj-lt"/>
              <a:buAutoNum type="arabicPeriod"/>
            </a:pPr>
            <a:r>
              <a:rPr lang="en-IN" dirty="0">
                <a:effectLst/>
                <a:ea typeface="Calibri" panose="020F0502020204030204" pitchFamily="34" charset="0"/>
                <a:cs typeface="Times New Roman" panose="02020603050405020304" pitchFamily="18" charset="0"/>
              </a:rPr>
              <a:t>Mechanical Cutting</a:t>
            </a:r>
          </a:p>
          <a:p>
            <a:pPr marL="457200" indent="-457200">
              <a:buFont typeface="+mj-lt"/>
              <a:buAutoNum type="arabicPeriod"/>
            </a:pPr>
            <a:r>
              <a:rPr lang="en-IN" dirty="0">
                <a:effectLst/>
                <a:ea typeface="Calibri" panose="020F0502020204030204" pitchFamily="34" charset="0"/>
                <a:cs typeface="Times New Roman" panose="02020603050405020304" pitchFamily="18" charset="0"/>
              </a:rPr>
              <a:t>Gluing, Adhesive Sealing and Spraying Materials</a:t>
            </a:r>
          </a:p>
          <a:p>
            <a:pPr marL="457200" indent="-457200">
              <a:buFont typeface="+mj-lt"/>
              <a:buAutoNum type="arabicPeriod"/>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237090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BD7A6-E4BD-84DA-86A8-CD42DDF45ED0}"/>
              </a:ext>
            </a:extLst>
          </p:cNvPr>
          <p:cNvSpPr>
            <a:spLocks noGrp="1"/>
          </p:cNvSpPr>
          <p:nvPr>
            <p:ph type="title"/>
          </p:nvPr>
        </p:nvSpPr>
        <p:spPr>
          <a:xfrm>
            <a:off x="753718" y="333631"/>
            <a:ext cx="10353761" cy="1326321"/>
          </a:xfrm>
        </p:spPr>
        <p:txBody>
          <a:bodyPr/>
          <a:lstStyle/>
          <a:p>
            <a:r>
              <a:rPr lang="en-IN" dirty="0"/>
              <a:t>CONTENTS</a:t>
            </a:r>
          </a:p>
        </p:txBody>
      </p:sp>
      <p:graphicFrame>
        <p:nvGraphicFramePr>
          <p:cNvPr id="6" name="Table 6">
            <a:extLst>
              <a:ext uri="{FF2B5EF4-FFF2-40B4-BE49-F238E27FC236}">
                <a16:creationId xmlns:a16="http://schemas.microsoft.com/office/drawing/2014/main" id="{BFB5D264-6CF8-9B93-89F3-99185B120905}"/>
              </a:ext>
            </a:extLst>
          </p:cNvPr>
          <p:cNvGraphicFramePr>
            <a:graphicFrameLocks noGrp="1"/>
          </p:cNvGraphicFramePr>
          <p:nvPr>
            <p:extLst>
              <p:ext uri="{D42A27DB-BD31-4B8C-83A1-F6EECF244321}">
                <p14:modId xmlns:p14="http://schemas.microsoft.com/office/powerpoint/2010/main" val="3514074404"/>
              </p:ext>
            </p:extLst>
          </p:nvPr>
        </p:nvGraphicFramePr>
        <p:xfrm>
          <a:off x="913795" y="741404"/>
          <a:ext cx="9984864" cy="5597611"/>
        </p:xfrm>
        <a:graphic>
          <a:graphicData uri="http://schemas.openxmlformats.org/drawingml/2006/table">
            <a:tbl>
              <a:tblPr firstRow="1" bandRow="1">
                <a:tableStyleId>{5C22544A-7EE6-4342-B048-85BDC9FD1C3A}</a:tableStyleId>
              </a:tblPr>
              <a:tblGrid>
                <a:gridCol w="9984864">
                  <a:extLst>
                    <a:ext uri="{9D8B030D-6E8A-4147-A177-3AD203B41FA5}">
                      <a16:colId xmlns:a16="http://schemas.microsoft.com/office/drawing/2014/main" val="32759916"/>
                    </a:ext>
                  </a:extLst>
                </a:gridCol>
              </a:tblGrid>
              <a:tr h="6976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INTRODUCTION</a:t>
                      </a:r>
                    </a:p>
                  </a:txBody>
                  <a:tcPr/>
                </a:tc>
                <a:extLst>
                  <a:ext uri="{0D108BD9-81ED-4DB2-BD59-A6C34878D82A}">
                    <a16:rowId xmlns:a16="http://schemas.microsoft.com/office/drawing/2014/main" val="1116504919"/>
                  </a:ext>
                </a:extLst>
              </a:tr>
              <a:tr h="612494">
                <a:tc>
                  <a:txBody>
                    <a:bodyPr/>
                    <a:lstStyle/>
                    <a:p>
                      <a:r>
                        <a:rPr lang="en-IN" dirty="0"/>
                        <a:t>COMPONENTS</a:t>
                      </a:r>
                    </a:p>
                  </a:txBody>
                  <a:tcPr/>
                </a:tc>
                <a:extLst>
                  <a:ext uri="{0D108BD9-81ED-4DB2-BD59-A6C34878D82A}">
                    <a16:rowId xmlns:a16="http://schemas.microsoft.com/office/drawing/2014/main" val="957475720"/>
                  </a:ext>
                </a:extLst>
              </a:tr>
              <a:tr h="612494">
                <a:tc>
                  <a:txBody>
                    <a:bodyPr/>
                    <a:lstStyle/>
                    <a:p>
                      <a:r>
                        <a:rPr lang="en-IN" dirty="0"/>
                        <a:t>ARDIUNO PROGRAMING</a:t>
                      </a:r>
                    </a:p>
                  </a:txBody>
                  <a:tcPr/>
                </a:tc>
                <a:extLst>
                  <a:ext uri="{0D108BD9-81ED-4DB2-BD59-A6C34878D82A}">
                    <a16:rowId xmlns:a16="http://schemas.microsoft.com/office/drawing/2014/main" val="2223664558"/>
                  </a:ext>
                </a:extLst>
              </a:tr>
              <a:tr h="612494">
                <a:tc>
                  <a:txBody>
                    <a:bodyPr/>
                    <a:lstStyle/>
                    <a:p>
                      <a:r>
                        <a:rPr lang="en-IN" dirty="0"/>
                        <a:t>CONSTRUCTION</a:t>
                      </a:r>
                    </a:p>
                  </a:txBody>
                  <a:tcPr/>
                </a:tc>
                <a:extLst>
                  <a:ext uri="{0D108BD9-81ED-4DB2-BD59-A6C34878D82A}">
                    <a16:rowId xmlns:a16="http://schemas.microsoft.com/office/drawing/2014/main" val="1184033762"/>
                  </a:ext>
                </a:extLst>
              </a:tr>
              <a:tr h="612494">
                <a:tc>
                  <a:txBody>
                    <a:bodyPr/>
                    <a:lstStyle/>
                    <a:p>
                      <a:r>
                        <a:rPr lang="en-IN" dirty="0"/>
                        <a:t>CONNECTION</a:t>
                      </a:r>
                    </a:p>
                  </a:txBody>
                  <a:tcPr/>
                </a:tc>
                <a:extLst>
                  <a:ext uri="{0D108BD9-81ED-4DB2-BD59-A6C34878D82A}">
                    <a16:rowId xmlns:a16="http://schemas.microsoft.com/office/drawing/2014/main" val="3089690684"/>
                  </a:ext>
                </a:extLst>
              </a:tr>
              <a:tr h="612494">
                <a:tc>
                  <a:txBody>
                    <a:bodyPr/>
                    <a:lstStyle/>
                    <a:p>
                      <a:r>
                        <a:rPr lang="en-IN" dirty="0"/>
                        <a:t>WORKING </a:t>
                      </a:r>
                    </a:p>
                  </a:txBody>
                  <a:tcPr/>
                </a:tc>
                <a:extLst>
                  <a:ext uri="{0D108BD9-81ED-4DB2-BD59-A6C34878D82A}">
                    <a16:rowId xmlns:a16="http://schemas.microsoft.com/office/drawing/2014/main" val="293681210"/>
                  </a:ext>
                </a:extLst>
              </a:tr>
              <a:tr h="612494">
                <a:tc>
                  <a:txBody>
                    <a:bodyPr/>
                    <a:lstStyle/>
                    <a:p>
                      <a:r>
                        <a:rPr lang="en-IN" dirty="0"/>
                        <a:t>CALCULATION</a:t>
                      </a:r>
                    </a:p>
                  </a:txBody>
                  <a:tcPr/>
                </a:tc>
                <a:extLst>
                  <a:ext uri="{0D108BD9-81ED-4DB2-BD59-A6C34878D82A}">
                    <a16:rowId xmlns:a16="http://schemas.microsoft.com/office/drawing/2014/main" val="3933653608"/>
                  </a:ext>
                </a:extLst>
              </a:tr>
              <a:tr h="612494">
                <a:tc>
                  <a:txBody>
                    <a:bodyPr/>
                    <a:lstStyle/>
                    <a:p>
                      <a:r>
                        <a:rPr lang="en-IN" dirty="0"/>
                        <a:t>APPLICATION</a:t>
                      </a:r>
                    </a:p>
                  </a:txBody>
                  <a:tcPr/>
                </a:tc>
                <a:extLst>
                  <a:ext uri="{0D108BD9-81ED-4DB2-BD59-A6C34878D82A}">
                    <a16:rowId xmlns:a16="http://schemas.microsoft.com/office/drawing/2014/main" val="1353610326"/>
                  </a:ext>
                </a:extLst>
              </a:tr>
              <a:tr h="612494">
                <a:tc>
                  <a:txBody>
                    <a:bodyPr/>
                    <a:lstStyle/>
                    <a:p>
                      <a:r>
                        <a:rPr lang="en-IN"/>
                        <a:t>FUTURE SCOPE</a:t>
                      </a:r>
                      <a:endParaRPr lang="en-IN" dirty="0"/>
                    </a:p>
                  </a:txBody>
                  <a:tcPr/>
                </a:tc>
                <a:extLst>
                  <a:ext uri="{0D108BD9-81ED-4DB2-BD59-A6C34878D82A}">
                    <a16:rowId xmlns:a16="http://schemas.microsoft.com/office/drawing/2014/main" val="2779429234"/>
                  </a:ext>
                </a:extLst>
              </a:tr>
            </a:tbl>
          </a:graphicData>
        </a:graphic>
      </p:graphicFrame>
      <p:sp>
        <p:nvSpPr>
          <p:cNvPr id="8" name="Content Placeholder 7">
            <a:extLst>
              <a:ext uri="{FF2B5EF4-FFF2-40B4-BE49-F238E27FC236}">
                <a16:creationId xmlns:a16="http://schemas.microsoft.com/office/drawing/2014/main" id="{89179501-EFFC-2B66-9095-7D43758983B5}"/>
              </a:ext>
            </a:extLst>
          </p:cNvPr>
          <p:cNvSpPr>
            <a:spLocks noGrp="1"/>
          </p:cNvSpPr>
          <p:nvPr>
            <p:ph idx="1"/>
          </p:nvPr>
        </p:nvSpPr>
        <p:spPr>
          <a:xfrm>
            <a:off x="913795" y="6746788"/>
            <a:ext cx="994428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785050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B47F-9928-1369-B59B-09C5154A349F}"/>
              </a:ext>
            </a:extLst>
          </p:cNvPr>
          <p:cNvSpPr>
            <a:spLocks noGrp="1"/>
          </p:cNvSpPr>
          <p:nvPr>
            <p:ph type="title"/>
          </p:nvPr>
        </p:nvSpPr>
        <p:spPr>
          <a:xfrm>
            <a:off x="913795" y="609601"/>
            <a:ext cx="10353761" cy="885568"/>
          </a:xfrm>
        </p:spPr>
        <p:txBody>
          <a:bodyPr/>
          <a:lstStyle/>
          <a:p>
            <a:r>
              <a:rPr lang="en-IN" dirty="0"/>
              <a:t>Future scope</a:t>
            </a:r>
          </a:p>
        </p:txBody>
      </p:sp>
      <p:sp>
        <p:nvSpPr>
          <p:cNvPr id="3" name="Content Placeholder 2">
            <a:extLst>
              <a:ext uri="{FF2B5EF4-FFF2-40B4-BE49-F238E27FC236}">
                <a16:creationId xmlns:a16="http://schemas.microsoft.com/office/drawing/2014/main" id="{AF1AACDC-0F62-BB5F-30CD-D6DEE11A21EE}"/>
              </a:ext>
            </a:extLst>
          </p:cNvPr>
          <p:cNvSpPr>
            <a:spLocks noGrp="1"/>
          </p:cNvSpPr>
          <p:nvPr>
            <p:ph idx="1"/>
          </p:nvPr>
        </p:nvSpPr>
        <p:spPr>
          <a:xfrm>
            <a:off x="913795" y="1495169"/>
            <a:ext cx="8366129" cy="4296031"/>
          </a:xfrm>
        </p:spPr>
        <p:txBody>
          <a:bodyPr/>
          <a:lstStyle/>
          <a:p>
            <a:pPr>
              <a:lnSpc>
                <a:spcPct val="115000"/>
              </a:lnSpc>
              <a:buFont typeface="Wingdings" panose="05000000000000000000" pitchFamily="2" charset="2"/>
              <a:buChar char="Ø"/>
            </a:pPr>
            <a:r>
              <a:rPr lang="en-IN" dirty="0">
                <a:effectLst/>
                <a:ea typeface="Calibri" panose="020F0502020204030204" pitchFamily="34" charset="0"/>
                <a:cs typeface="Times New Roman" panose="02020603050405020304" pitchFamily="18" charset="0"/>
              </a:rPr>
              <a:t>The number of degrees of freedom of the robotic arm can be increased in order to expand its workspace, thereby making it more versatile.</a:t>
            </a:r>
          </a:p>
          <a:p>
            <a:pPr>
              <a:lnSpc>
                <a:spcPct val="115000"/>
              </a:lnSpc>
              <a:buFont typeface="Wingdings" panose="05000000000000000000" pitchFamily="2" charset="2"/>
              <a:buChar char="Ø"/>
            </a:pPr>
            <a:r>
              <a:rPr lang="en-IN" dirty="0">
                <a:effectLst/>
                <a:ea typeface="Calibri" panose="020F0502020204030204" pitchFamily="34" charset="0"/>
                <a:cs typeface="Times New Roman" panose="02020603050405020304" pitchFamily="18" charset="0"/>
              </a:rPr>
              <a:t>Motors with higher torque ratings can be used to power the joints so as to ensure that the robotic arm remains in position even when electric current is not supplied to the motors.</a:t>
            </a:r>
          </a:p>
          <a:p>
            <a:pPr>
              <a:lnSpc>
                <a:spcPct val="115000"/>
              </a:lnSpc>
              <a:buFont typeface="Wingdings" panose="05000000000000000000" pitchFamily="2" charset="2"/>
              <a:buChar char="Ø"/>
            </a:pPr>
            <a:r>
              <a:rPr lang="en-IN" dirty="0">
                <a:effectLst/>
                <a:ea typeface="Calibri" panose="020F0502020204030204" pitchFamily="34" charset="0"/>
                <a:cs typeface="Times New Roman" panose="02020603050405020304" pitchFamily="18" charset="0"/>
              </a:rPr>
              <a:t>Wireless control of the robotic arm using Bluetooth™ or Wi-Fi™ (IEEE 802.11x) technology can be implemented.</a:t>
            </a:r>
          </a:p>
          <a:p>
            <a:pPr>
              <a:lnSpc>
                <a:spcPct val="115000"/>
              </a:lnSpc>
              <a:spcAft>
                <a:spcPts val="800"/>
              </a:spcAft>
              <a:buFont typeface="Wingdings" panose="05000000000000000000" pitchFamily="2" charset="2"/>
              <a:buChar char="Ø"/>
            </a:pPr>
            <a:r>
              <a:rPr lang="en-IN" dirty="0">
                <a:effectLst/>
                <a:ea typeface="Calibri" panose="020F0502020204030204" pitchFamily="34" charset="0"/>
                <a:cs typeface="Times New Roman" panose="02020603050405020304" pitchFamily="18" charset="0"/>
              </a:rPr>
              <a:t>Object detection and collision avoidance can be implemented by adding proximity sensors to the robotic arm</a:t>
            </a:r>
          </a:p>
          <a:p>
            <a:pPr marL="0" indent="0">
              <a:buNone/>
            </a:pPr>
            <a:endParaRPr lang="en-IN" dirty="0"/>
          </a:p>
        </p:txBody>
      </p:sp>
    </p:spTree>
    <p:extLst>
      <p:ext uri="{BB962C8B-B14F-4D97-AF65-F5344CB8AC3E}">
        <p14:creationId xmlns:p14="http://schemas.microsoft.com/office/powerpoint/2010/main" val="1240112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BE44-68A1-354B-0E00-26E3ED1F84A3}"/>
              </a:ext>
            </a:extLst>
          </p:cNvPr>
          <p:cNvSpPr>
            <a:spLocks noGrp="1"/>
          </p:cNvSpPr>
          <p:nvPr>
            <p:ph type="title"/>
          </p:nvPr>
        </p:nvSpPr>
        <p:spPr/>
        <p:txBody>
          <a:bodyPr>
            <a:normAutofit/>
          </a:bodyPr>
          <a:lstStyle/>
          <a:p>
            <a:r>
              <a:rPr lang="en-IN" sz="4000" dirty="0"/>
              <a:t>THANK YOU</a:t>
            </a:r>
          </a:p>
        </p:txBody>
      </p:sp>
      <p:sp>
        <p:nvSpPr>
          <p:cNvPr id="3" name="Text Placeholder 2">
            <a:extLst>
              <a:ext uri="{FF2B5EF4-FFF2-40B4-BE49-F238E27FC236}">
                <a16:creationId xmlns:a16="http://schemas.microsoft.com/office/drawing/2014/main" id="{B1014899-4CF9-B368-2A2D-543B05EA82A0}"/>
              </a:ext>
            </a:extLst>
          </p:cNvPr>
          <p:cNvSpPr>
            <a:spLocks noGrp="1"/>
          </p:cNvSpPr>
          <p:nvPr>
            <p:ph type="body" idx="1"/>
          </p:nvPr>
        </p:nvSpPr>
        <p:spPr>
          <a:xfrm flipV="1">
            <a:off x="1229244" y="5102225"/>
            <a:ext cx="9733512" cy="433602"/>
          </a:xfrm>
        </p:spPr>
        <p:txBody>
          <a:bodyPr>
            <a:normAutofit fontScale="92500" lnSpcReduction="10000"/>
          </a:bodyPr>
          <a:lstStyle/>
          <a:p>
            <a:endParaRPr lang="en-IN" dirty="0"/>
          </a:p>
        </p:txBody>
      </p:sp>
    </p:spTree>
    <p:extLst>
      <p:ext uri="{BB962C8B-B14F-4D97-AF65-F5344CB8AC3E}">
        <p14:creationId xmlns:p14="http://schemas.microsoft.com/office/powerpoint/2010/main" val="346746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A4E2-E2A5-B5BA-F9FC-7918A4011689}"/>
              </a:ext>
            </a:extLst>
          </p:cNvPr>
          <p:cNvSpPr>
            <a:spLocks noGrp="1"/>
          </p:cNvSpPr>
          <p:nvPr>
            <p:ph type="ctrTitle"/>
          </p:nvPr>
        </p:nvSpPr>
        <p:spPr>
          <a:xfrm>
            <a:off x="1595269" y="1122363"/>
            <a:ext cx="9001462" cy="51529"/>
          </a:xfrm>
        </p:spPr>
        <p:txBody>
          <a:bodyPr>
            <a:normAutofit fontScale="90000"/>
          </a:bodyPr>
          <a:lstStyle/>
          <a:p>
            <a:r>
              <a:rPr lang="en-IN" dirty="0"/>
              <a:t>INTRODUCTION</a:t>
            </a:r>
          </a:p>
        </p:txBody>
      </p:sp>
      <p:sp>
        <p:nvSpPr>
          <p:cNvPr id="3" name="Subtitle 2">
            <a:extLst>
              <a:ext uri="{FF2B5EF4-FFF2-40B4-BE49-F238E27FC236}">
                <a16:creationId xmlns:a16="http://schemas.microsoft.com/office/drawing/2014/main" id="{AA729021-291E-5036-24CD-0EAEA5076E55}"/>
              </a:ext>
            </a:extLst>
          </p:cNvPr>
          <p:cNvSpPr>
            <a:spLocks noGrp="1"/>
          </p:cNvSpPr>
          <p:nvPr>
            <p:ph type="subTitle" idx="1"/>
          </p:nvPr>
        </p:nvSpPr>
        <p:spPr>
          <a:xfrm>
            <a:off x="631442" y="1561155"/>
            <a:ext cx="6065920" cy="4429769"/>
          </a:xfrm>
        </p:spPr>
        <p:txBody>
          <a:bodyPr>
            <a:normAutofit fontScale="92500"/>
          </a:bodyPr>
          <a:lstStyle/>
          <a:p>
            <a:pPr algn="l"/>
            <a:r>
              <a:rPr lang="en-IN" dirty="0"/>
              <a:t> A robotic arm is type of Mechanical arm, usually programmable, with similar functions to a human arm. The links of such a manipulator are connected by joints allowing either rotational motion or translational displacement. The links of manipulator can considered a kinematic chain. </a:t>
            </a:r>
          </a:p>
          <a:p>
            <a:pPr algn="l"/>
            <a:r>
              <a:rPr lang="en-IN" dirty="0"/>
              <a:t>The terminus of kinematic chain of manipulator is called end-effector and it is analogous to human hand.</a:t>
            </a:r>
          </a:p>
        </p:txBody>
      </p:sp>
      <p:pic>
        <p:nvPicPr>
          <p:cNvPr id="4" name="Picture 3" descr="2 DOF Serial Flexible Joint - Quanser">
            <a:extLst>
              <a:ext uri="{FF2B5EF4-FFF2-40B4-BE49-F238E27FC236}">
                <a16:creationId xmlns:a16="http://schemas.microsoft.com/office/drawing/2014/main" id="{3697774E-6B48-3D80-DC02-4C36C72DC1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97362" y="1704674"/>
            <a:ext cx="5115697" cy="4286250"/>
          </a:xfrm>
          <a:prstGeom prst="rect">
            <a:avLst/>
          </a:prstGeom>
          <a:noFill/>
          <a:ln>
            <a:noFill/>
          </a:ln>
        </p:spPr>
      </p:pic>
    </p:spTree>
    <p:extLst>
      <p:ext uri="{BB962C8B-B14F-4D97-AF65-F5344CB8AC3E}">
        <p14:creationId xmlns:p14="http://schemas.microsoft.com/office/powerpoint/2010/main" val="1997282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2R Robotic Arm Simulation in Octave_MATLAB">
            <a:hlinkClick r:id="" action="ppaction://media"/>
            <a:extLst>
              <a:ext uri="{FF2B5EF4-FFF2-40B4-BE49-F238E27FC236}">
                <a16:creationId xmlns:a16="http://schemas.microsoft.com/office/drawing/2014/main" id="{C6AA5A18-6273-B7A9-167D-C5D401633B7E}"/>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977978" y="1090484"/>
            <a:ext cx="6178379" cy="4633784"/>
          </a:xfrm>
          <a:prstGeom prst="rect">
            <a:avLst/>
          </a:prstGeom>
        </p:spPr>
      </p:pic>
    </p:spTree>
    <p:extLst>
      <p:ext uri="{BB962C8B-B14F-4D97-AF65-F5344CB8AC3E}">
        <p14:creationId xmlns:p14="http://schemas.microsoft.com/office/powerpoint/2010/main" val="245107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61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6406C1C-FE97-807C-7966-ED9A6C4A3804}"/>
              </a:ext>
            </a:extLst>
          </p:cNvPr>
          <p:cNvGraphicFramePr>
            <a:graphicFrameLocks noGrp="1"/>
          </p:cNvGraphicFramePr>
          <p:nvPr>
            <p:extLst>
              <p:ext uri="{D42A27DB-BD31-4B8C-83A1-F6EECF244321}">
                <p14:modId xmlns:p14="http://schemas.microsoft.com/office/powerpoint/2010/main" val="350519523"/>
              </p:ext>
            </p:extLst>
          </p:nvPr>
        </p:nvGraphicFramePr>
        <p:xfrm>
          <a:off x="2032000" y="719666"/>
          <a:ext cx="8128000" cy="40792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987122579"/>
                    </a:ext>
                  </a:extLst>
                </a:gridCol>
              </a:tblGrid>
              <a:tr h="370840">
                <a:tc>
                  <a:txBody>
                    <a:bodyPr/>
                    <a:lstStyle/>
                    <a:p>
                      <a:r>
                        <a:rPr lang="en-IN" dirty="0"/>
                        <a:t>                                                 COMPONENTS</a:t>
                      </a:r>
                    </a:p>
                  </a:txBody>
                  <a:tcPr/>
                </a:tc>
                <a:extLst>
                  <a:ext uri="{0D108BD9-81ED-4DB2-BD59-A6C34878D82A}">
                    <a16:rowId xmlns:a16="http://schemas.microsoft.com/office/drawing/2014/main" val="3095020048"/>
                  </a:ext>
                </a:extLst>
              </a:tr>
              <a:tr h="370840">
                <a:tc>
                  <a:txBody>
                    <a:bodyPr/>
                    <a:lstStyle/>
                    <a:p>
                      <a:r>
                        <a:rPr lang="en-IN" dirty="0"/>
                        <a:t>Arduino UNO Mega 2560</a:t>
                      </a:r>
                    </a:p>
                  </a:txBody>
                  <a:tcPr/>
                </a:tc>
                <a:extLst>
                  <a:ext uri="{0D108BD9-81ED-4DB2-BD59-A6C34878D82A}">
                    <a16:rowId xmlns:a16="http://schemas.microsoft.com/office/drawing/2014/main" val="2771220285"/>
                  </a:ext>
                </a:extLst>
              </a:tr>
              <a:tr h="370840">
                <a:tc>
                  <a:txBody>
                    <a:bodyPr/>
                    <a:lstStyle/>
                    <a:p>
                      <a:r>
                        <a:rPr lang="en-IN" dirty="0"/>
                        <a:t>Breadboards</a:t>
                      </a:r>
                    </a:p>
                  </a:txBody>
                  <a:tcPr/>
                </a:tc>
                <a:extLst>
                  <a:ext uri="{0D108BD9-81ED-4DB2-BD59-A6C34878D82A}">
                    <a16:rowId xmlns:a16="http://schemas.microsoft.com/office/drawing/2014/main" val="3870697703"/>
                  </a:ext>
                </a:extLst>
              </a:tr>
              <a:tr h="370840">
                <a:tc>
                  <a:txBody>
                    <a:bodyPr/>
                    <a:lstStyle/>
                    <a:p>
                      <a:r>
                        <a:rPr lang="en-IN" dirty="0"/>
                        <a:t>Servo Motors MG996R</a:t>
                      </a:r>
                    </a:p>
                  </a:txBody>
                  <a:tcPr/>
                </a:tc>
                <a:extLst>
                  <a:ext uri="{0D108BD9-81ED-4DB2-BD59-A6C34878D82A}">
                    <a16:rowId xmlns:a16="http://schemas.microsoft.com/office/drawing/2014/main" val="1694182521"/>
                  </a:ext>
                </a:extLst>
              </a:tr>
              <a:tr h="370840">
                <a:tc>
                  <a:txBody>
                    <a:bodyPr/>
                    <a:lstStyle/>
                    <a:p>
                      <a:r>
                        <a:rPr lang="en-IN" dirty="0"/>
                        <a:t>Jumping Wires</a:t>
                      </a:r>
                    </a:p>
                  </a:txBody>
                  <a:tcPr/>
                </a:tc>
                <a:extLst>
                  <a:ext uri="{0D108BD9-81ED-4DB2-BD59-A6C34878D82A}">
                    <a16:rowId xmlns:a16="http://schemas.microsoft.com/office/drawing/2014/main" val="25002076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Resistors</a:t>
                      </a:r>
                    </a:p>
                  </a:txBody>
                  <a:tcPr/>
                </a:tc>
                <a:extLst>
                  <a:ext uri="{0D108BD9-81ED-4DB2-BD59-A6C34878D82A}">
                    <a16:rowId xmlns:a16="http://schemas.microsoft.com/office/drawing/2014/main" val="357174846"/>
                  </a:ext>
                </a:extLst>
              </a:tr>
              <a:tr h="370840">
                <a:tc>
                  <a:txBody>
                    <a:bodyPr/>
                    <a:lstStyle/>
                    <a:p>
                      <a:r>
                        <a:rPr lang="en-IN" dirty="0"/>
                        <a:t>DC Power Supply (9V)</a:t>
                      </a:r>
                    </a:p>
                  </a:txBody>
                  <a:tcPr/>
                </a:tc>
                <a:extLst>
                  <a:ext uri="{0D108BD9-81ED-4DB2-BD59-A6C34878D82A}">
                    <a16:rowId xmlns:a16="http://schemas.microsoft.com/office/drawing/2014/main" val="3210282971"/>
                  </a:ext>
                </a:extLst>
              </a:tr>
              <a:tr h="370840">
                <a:tc>
                  <a:txBody>
                    <a:bodyPr/>
                    <a:lstStyle/>
                    <a:p>
                      <a:r>
                        <a:rPr lang="en-IN" dirty="0"/>
                        <a:t>Screw Nuts</a:t>
                      </a:r>
                    </a:p>
                  </a:txBody>
                  <a:tcPr/>
                </a:tc>
                <a:extLst>
                  <a:ext uri="{0D108BD9-81ED-4DB2-BD59-A6C34878D82A}">
                    <a16:rowId xmlns:a16="http://schemas.microsoft.com/office/drawing/2014/main" val="1498039280"/>
                  </a:ext>
                </a:extLst>
              </a:tr>
              <a:tr h="370840">
                <a:tc>
                  <a:txBody>
                    <a:bodyPr/>
                    <a:lstStyle/>
                    <a:p>
                      <a:endParaRPr lang="en-IN" dirty="0"/>
                    </a:p>
                  </a:txBody>
                  <a:tcPr/>
                </a:tc>
                <a:extLst>
                  <a:ext uri="{0D108BD9-81ED-4DB2-BD59-A6C34878D82A}">
                    <a16:rowId xmlns:a16="http://schemas.microsoft.com/office/drawing/2014/main" val="3668848578"/>
                  </a:ext>
                </a:extLst>
              </a:tr>
              <a:tr h="370840">
                <a:tc>
                  <a:txBody>
                    <a:bodyPr/>
                    <a:lstStyle/>
                    <a:p>
                      <a:endParaRPr lang="en-IN" dirty="0"/>
                    </a:p>
                  </a:txBody>
                  <a:tcPr/>
                </a:tc>
                <a:extLst>
                  <a:ext uri="{0D108BD9-81ED-4DB2-BD59-A6C34878D82A}">
                    <a16:rowId xmlns:a16="http://schemas.microsoft.com/office/drawing/2014/main" val="2095174440"/>
                  </a:ext>
                </a:extLst>
              </a:tr>
              <a:tr h="370840">
                <a:tc>
                  <a:txBody>
                    <a:bodyPr/>
                    <a:lstStyle/>
                    <a:p>
                      <a:endParaRPr lang="en-IN" dirty="0"/>
                    </a:p>
                  </a:txBody>
                  <a:tcPr/>
                </a:tc>
                <a:extLst>
                  <a:ext uri="{0D108BD9-81ED-4DB2-BD59-A6C34878D82A}">
                    <a16:rowId xmlns:a16="http://schemas.microsoft.com/office/drawing/2014/main" val="2457665871"/>
                  </a:ext>
                </a:extLst>
              </a:tr>
            </a:tbl>
          </a:graphicData>
        </a:graphic>
      </p:graphicFrame>
    </p:spTree>
    <p:extLst>
      <p:ext uri="{BB962C8B-B14F-4D97-AF65-F5344CB8AC3E}">
        <p14:creationId xmlns:p14="http://schemas.microsoft.com/office/powerpoint/2010/main" val="3313465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9CB18-6AC0-22C1-40F5-A452B3012092}"/>
              </a:ext>
            </a:extLst>
          </p:cNvPr>
          <p:cNvSpPr>
            <a:spLocks noGrp="1"/>
          </p:cNvSpPr>
          <p:nvPr>
            <p:ph type="ctrTitle"/>
          </p:nvPr>
        </p:nvSpPr>
        <p:spPr>
          <a:xfrm>
            <a:off x="1100997" y="-98854"/>
            <a:ext cx="9142753" cy="852616"/>
          </a:xfrm>
        </p:spPr>
        <p:txBody>
          <a:bodyPr>
            <a:normAutofit/>
          </a:bodyPr>
          <a:lstStyle/>
          <a:p>
            <a:r>
              <a:rPr lang="en-IN" sz="3600" u="sng" dirty="0"/>
              <a:t>Arduino Mega(2560)</a:t>
            </a:r>
          </a:p>
        </p:txBody>
      </p:sp>
      <p:sp>
        <p:nvSpPr>
          <p:cNvPr id="3" name="Subtitle 2">
            <a:extLst>
              <a:ext uri="{FF2B5EF4-FFF2-40B4-BE49-F238E27FC236}">
                <a16:creationId xmlns:a16="http://schemas.microsoft.com/office/drawing/2014/main" id="{349B1233-8EC9-015F-4B29-BE7DC52E9F13}"/>
              </a:ext>
            </a:extLst>
          </p:cNvPr>
          <p:cNvSpPr>
            <a:spLocks noGrp="1"/>
          </p:cNvSpPr>
          <p:nvPr>
            <p:ph type="subTitle" idx="1"/>
          </p:nvPr>
        </p:nvSpPr>
        <p:spPr>
          <a:xfrm>
            <a:off x="1100997" y="1198604"/>
            <a:ext cx="5967068" cy="4065373"/>
          </a:xfrm>
        </p:spPr>
        <p:txBody>
          <a:bodyPr>
            <a:normAutofit/>
          </a:bodyPr>
          <a:lstStyle/>
          <a:p>
            <a:pPr algn="l"/>
            <a:r>
              <a:rPr lang="en-IN" dirty="0">
                <a:effectLst/>
                <a:latin typeface="arial" panose="020B0604020202020204" pitchFamily="34" charset="0"/>
              </a:rPr>
              <a:t>The </a:t>
            </a:r>
            <a:r>
              <a:rPr lang="en-IN" b="0" i="0" dirty="0">
                <a:effectLst/>
                <a:latin typeface="arial" panose="020B0604020202020204" pitchFamily="34" charset="0"/>
              </a:rPr>
              <a:t>Arduino Uno is an open-source microcontroller board based on the Microchip ATmega328P microcontroller and developed by Arduino.cc. The board is equipped with sets of digital and </a:t>
            </a:r>
            <a:r>
              <a:rPr lang="en-IN" b="0" i="0" dirty="0" err="1">
                <a:effectLst/>
                <a:latin typeface="arial" panose="020B0604020202020204" pitchFamily="34" charset="0"/>
              </a:rPr>
              <a:t>analog</a:t>
            </a:r>
            <a:r>
              <a:rPr lang="en-IN" b="0" i="0" dirty="0">
                <a:effectLst/>
                <a:latin typeface="arial" panose="020B0604020202020204" pitchFamily="34" charset="0"/>
              </a:rPr>
              <a:t> input/output pins that may be interfaced to various expansion boards and other circuits.</a:t>
            </a:r>
            <a:endParaRPr lang="en-IN" dirty="0"/>
          </a:p>
        </p:txBody>
      </p:sp>
      <p:pic>
        <p:nvPicPr>
          <p:cNvPr id="6" name="Picture 5">
            <a:extLst>
              <a:ext uri="{FF2B5EF4-FFF2-40B4-BE49-F238E27FC236}">
                <a16:creationId xmlns:a16="http://schemas.microsoft.com/office/drawing/2014/main" id="{1097FF84-606D-7917-A749-509B8D587AF3}"/>
              </a:ext>
            </a:extLst>
          </p:cNvPr>
          <p:cNvPicPr>
            <a:picLocks noChangeAspect="1"/>
          </p:cNvPicPr>
          <p:nvPr/>
        </p:nvPicPr>
        <p:blipFill>
          <a:blip r:embed="rId2"/>
          <a:stretch>
            <a:fillRect/>
          </a:stretch>
        </p:blipFill>
        <p:spPr>
          <a:xfrm>
            <a:off x="7216346" y="667265"/>
            <a:ext cx="4769709" cy="4905634"/>
          </a:xfrm>
          <a:prstGeom prst="rect">
            <a:avLst/>
          </a:prstGeom>
        </p:spPr>
      </p:pic>
    </p:spTree>
    <p:extLst>
      <p:ext uri="{BB962C8B-B14F-4D97-AF65-F5344CB8AC3E}">
        <p14:creationId xmlns:p14="http://schemas.microsoft.com/office/powerpoint/2010/main" val="824424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BDCA-D83F-EE5A-56B7-79DDA1EA3AA1}"/>
              </a:ext>
            </a:extLst>
          </p:cNvPr>
          <p:cNvSpPr>
            <a:spLocks noGrp="1"/>
          </p:cNvSpPr>
          <p:nvPr>
            <p:ph type="title"/>
          </p:nvPr>
        </p:nvSpPr>
        <p:spPr/>
        <p:txBody>
          <a:bodyPr/>
          <a:lstStyle/>
          <a:p>
            <a:r>
              <a:rPr lang="en-IN" dirty="0"/>
              <a:t>USB CABLE</a:t>
            </a:r>
          </a:p>
        </p:txBody>
      </p:sp>
      <p:sp>
        <p:nvSpPr>
          <p:cNvPr id="3" name="Content Placeholder 2">
            <a:extLst>
              <a:ext uri="{FF2B5EF4-FFF2-40B4-BE49-F238E27FC236}">
                <a16:creationId xmlns:a16="http://schemas.microsoft.com/office/drawing/2014/main" id="{85BA625C-B075-6EC6-82D9-A15612FB99CB}"/>
              </a:ext>
            </a:extLst>
          </p:cNvPr>
          <p:cNvSpPr>
            <a:spLocks noGrp="1"/>
          </p:cNvSpPr>
          <p:nvPr>
            <p:ph idx="1"/>
          </p:nvPr>
        </p:nvSpPr>
        <p:spPr>
          <a:xfrm>
            <a:off x="913795" y="2096064"/>
            <a:ext cx="5857708" cy="2826016"/>
          </a:xfrm>
        </p:spPr>
        <p:txBody>
          <a:bodyPr>
            <a:normAutofit/>
          </a:bodyPr>
          <a:lstStyle/>
          <a:p>
            <a:pPr marL="0" indent="0">
              <a:buNone/>
            </a:pPr>
            <a:r>
              <a:rPr lang="en-IN" sz="2400" dirty="0"/>
              <a:t>The Arduino programming cable is used to program Arduino boards. It is needed to establish communication between the Arduino board and computer so that we can send and receive the data from the board and program it accordingly.</a:t>
            </a:r>
          </a:p>
        </p:txBody>
      </p:sp>
      <p:pic>
        <p:nvPicPr>
          <p:cNvPr id="5" name="Picture 4">
            <a:extLst>
              <a:ext uri="{FF2B5EF4-FFF2-40B4-BE49-F238E27FC236}">
                <a16:creationId xmlns:a16="http://schemas.microsoft.com/office/drawing/2014/main" id="{F9661660-6EB4-1DBC-8B51-6A27CB12B0E7}"/>
              </a:ext>
            </a:extLst>
          </p:cNvPr>
          <p:cNvPicPr>
            <a:picLocks noChangeAspect="1"/>
          </p:cNvPicPr>
          <p:nvPr/>
        </p:nvPicPr>
        <p:blipFill>
          <a:blip r:embed="rId2"/>
          <a:stretch>
            <a:fillRect/>
          </a:stretch>
        </p:blipFill>
        <p:spPr>
          <a:xfrm>
            <a:off x="7562334" y="1935921"/>
            <a:ext cx="4125097" cy="3546389"/>
          </a:xfrm>
          <a:prstGeom prst="rect">
            <a:avLst/>
          </a:prstGeom>
        </p:spPr>
      </p:pic>
    </p:spTree>
    <p:extLst>
      <p:ext uri="{BB962C8B-B14F-4D97-AF65-F5344CB8AC3E}">
        <p14:creationId xmlns:p14="http://schemas.microsoft.com/office/powerpoint/2010/main" val="2514761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3AF69-6589-B088-25B1-15E724B01025}"/>
              </a:ext>
            </a:extLst>
          </p:cNvPr>
          <p:cNvSpPr>
            <a:spLocks noGrp="1"/>
          </p:cNvSpPr>
          <p:nvPr>
            <p:ph type="title"/>
          </p:nvPr>
        </p:nvSpPr>
        <p:spPr>
          <a:xfrm>
            <a:off x="913795" y="609600"/>
            <a:ext cx="10353761" cy="457200"/>
          </a:xfrm>
        </p:spPr>
        <p:txBody>
          <a:bodyPr>
            <a:normAutofit fontScale="90000"/>
          </a:bodyPr>
          <a:lstStyle/>
          <a:p>
            <a:r>
              <a:rPr lang="en-IN" u="sng" dirty="0"/>
              <a:t>Servo </a:t>
            </a:r>
            <a:r>
              <a:rPr lang="en-IN" u="sng" dirty="0" err="1"/>
              <a:t>MOtor</a:t>
            </a:r>
            <a:endParaRPr lang="en-IN" u="sng" dirty="0"/>
          </a:p>
        </p:txBody>
      </p:sp>
      <p:sp>
        <p:nvSpPr>
          <p:cNvPr id="3" name="Content Placeholder 2">
            <a:extLst>
              <a:ext uri="{FF2B5EF4-FFF2-40B4-BE49-F238E27FC236}">
                <a16:creationId xmlns:a16="http://schemas.microsoft.com/office/drawing/2014/main" id="{D83A42E9-C208-9C6A-A879-ED4E78F02E4E}"/>
              </a:ext>
            </a:extLst>
          </p:cNvPr>
          <p:cNvSpPr>
            <a:spLocks noGrp="1"/>
          </p:cNvSpPr>
          <p:nvPr>
            <p:ph idx="1"/>
          </p:nvPr>
        </p:nvSpPr>
        <p:spPr>
          <a:xfrm>
            <a:off x="506022" y="1581432"/>
            <a:ext cx="7229308" cy="2953498"/>
          </a:xfrm>
        </p:spPr>
        <p:txBody>
          <a:bodyPr>
            <a:normAutofit/>
          </a:bodyPr>
          <a:lstStyle/>
          <a:p>
            <a:pPr marL="0" indent="0">
              <a:buNone/>
            </a:pPr>
            <a:r>
              <a:rPr lang="en-IN" sz="2400" b="0" i="0" dirty="0">
                <a:effectLst/>
                <a:latin typeface="Arial" panose="020B0604020202020204" pitchFamily="34" charset="0"/>
              </a:rPr>
              <a:t>A servo motor is a rotary actuator that allows for precise control of angular position. It consists of a motor coupled to a sensor for position feedback. It also requires a servo drive to complete the system. The drive uses the feedback sensor to precisely control the rotary position of the motor.</a:t>
            </a:r>
            <a:endParaRPr lang="en-IN" sz="2400" dirty="0"/>
          </a:p>
        </p:txBody>
      </p:sp>
      <p:pic>
        <p:nvPicPr>
          <p:cNvPr id="5" name="Picture 4">
            <a:extLst>
              <a:ext uri="{FF2B5EF4-FFF2-40B4-BE49-F238E27FC236}">
                <a16:creationId xmlns:a16="http://schemas.microsoft.com/office/drawing/2014/main" id="{04BD2FFB-5E80-D59E-F6C2-729335E60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2151" y="1581432"/>
            <a:ext cx="2993467" cy="2632504"/>
          </a:xfrm>
          <a:prstGeom prst="rect">
            <a:avLst/>
          </a:prstGeom>
        </p:spPr>
      </p:pic>
    </p:spTree>
    <p:extLst>
      <p:ext uri="{BB962C8B-B14F-4D97-AF65-F5344CB8AC3E}">
        <p14:creationId xmlns:p14="http://schemas.microsoft.com/office/powerpoint/2010/main" val="3326718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4F6F-A00A-299D-FA21-C5FBA5C98ECB}"/>
              </a:ext>
            </a:extLst>
          </p:cNvPr>
          <p:cNvSpPr>
            <a:spLocks noGrp="1"/>
          </p:cNvSpPr>
          <p:nvPr>
            <p:ph type="title"/>
          </p:nvPr>
        </p:nvSpPr>
        <p:spPr>
          <a:xfrm>
            <a:off x="913794" y="214183"/>
            <a:ext cx="10353761" cy="848497"/>
          </a:xfrm>
        </p:spPr>
        <p:txBody>
          <a:bodyPr/>
          <a:lstStyle/>
          <a:p>
            <a:r>
              <a:rPr lang="en-IN" dirty="0"/>
              <a:t>Jumper wires</a:t>
            </a:r>
          </a:p>
        </p:txBody>
      </p:sp>
      <p:sp>
        <p:nvSpPr>
          <p:cNvPr id="3" name="Content Placeholder 2">
            <a:extLst>
              <a:ext uri="{FF2B5EF4-FFF2-40B4-BE49-F238E27FC236}">
                <a16:creationId xmlns:a16="http://schemas.microsoft.com/office/drawing/2014/main" id="{D6D30E48-67BE-C6C1-F255-B4A874FF824B}"/>
              </a:ext>
            </a:extLst>
          </p:cNvPr>
          <p:cNvSpPr>
            <a:spLocks noGrp="1"/>
          </p:cNvSpPr>
          <p:nvPr>
            <p:ph idx="1"/>
          </p:nvPr>
        </p:nvSpPr>
        <p:spPr>
          <a:xfrm>
            <a:off x="617282" y="1062680"/>
            <a:ext cx="5066825" cy="3695136"/>
          </a:xfrm>
        </p:spPr>
        <p:txBody>
          <a:bodyPr>
            <a:normAutofit/>
          </a:bodyPr>
          <a:lstStyle/>
          <a:p>
            <a:pPr marL="0" indent="0">
              <a:buNone/>
            </a:pPr>
            <a:r>
              <a:rPr lang="en-IN" dirty="0"/>
              <a:t>Jumper wires are simply wires that have connector pins at each ends, allowing them to be used to connect two points to each other without soldering. Jumper wires are mainly used with breadboards and with other prototyping tools in order to make it easy to change a circuit as needed.</a:t>
            </a:r>
          </a:p>
        </p:txBody>
      </p:sp>
      <p:pic>
        <p:nvPicPr>
          <p:cNvPr id="5" name="Picture 4">
            <a:extLst>
              <a:ext uri="{FF2B5EF4-FFF2-40B4-BE49-F238E27FC236}">
                <a16:creationId xmlns:a16="http://schemas.microsoft.com/office/drawing/2014/main" id="{B32C7D7E-AD4B-7289-B0BE-12DD5D8C740B}"/>
              </a:ext>
            </a:extLst>
          </p:cNvPr>
          <p:cNvPicPr>
            <a:picLocks noChangeAspect="1"/>
          </p:cNvPicPr>
          <p:nvPr/>
        </p:nvPicPr>
        <p:blipFill>
          <a:blip r:embed="rId2"/>
          <a:stretch>
            <a:fillRect/>
          </a:stretch>
        </p:blipFill>
        <p:spPr>
          <a:xfrm>
            <a:off x="7855031" y="1501346"/>
            <a:ext cx="3412524" cy="1927654"/>
          </a:xfrm>
          <a:prstGeom prst="rect">
            <a:avLst/>
          </a:prstGeom>
        </p:spPr>
      </p:pic>
      <p:sp>
        <p:nvSpPr>
          <p:cNvPr id="6" name="TextBox 5">
            <a:extLst>
              <a:ext uri="{FF2B5EF4-FFF2-40B4-BE49-F238E27FC236}">
                <a16:creationId xmlns:a16="http://schemas.microsoft.com/office/drawing/2014/main" id="{7E3F2BB0-1884-F552-8840-53C21D8CACAC}"/>
              </a:ext>
            </a:extLst>
          </p:cNvPr>
          <p:cNvSpPr txBox="1"/>
          <p:nvPr/>
        </p:nvSpPr>
        <p:spPr>
          <a:xfrm>
            <a:off x="8522296" y="1161534"/>
            <a:ext cx="1806924" cy="369332"/>
          </a:xfrm>
          <a:prstGeom prst="rect">
            <a:avLst/>
          </a:prstGeom>
          <a:noFill/>
        </p:spPr>
        <p:txBody>
          <a:bodyPr wrap="square" rtlCol="0">
            <a:spAutoFit/>
          </a:bodyPr>
          <a:lstStyle/>
          <a:p>
            <a:r>
              <a:rPr lang="en-IN" dirty="0"/>
              <a:t>Male to Female</a:t>
            </a:r>
          </a:p>
        </p:txBody>
      </p:sp>
      <p:pic>
        <p:nvPicPr>
          <p:cNvPr id="8" name="Picture 7">
            <a:extLst>
              <a:ext uri="{FF2B5EF4-FFF2-40B4-BE49-F238E27FC236}">
                <a16:creationId xmlns:a16="http://schemas.microsoft.com/office/drawing/2014/main" id="{1F968E26-6DE9-51D8-39DF-926A494832A0}"/>
              </a:ext>
            </a:extLst>
          </p:cNvPr>
          <p:cNvPicPr>
            <a:picLocks noChangeAspect="1"/>
          </p:cNvPicPr>
          <p:nvPr/>
        </p:nvPicPr>
        <p:blipFill>
          <a:blip r:embed="rId3"/>
          <a:stretch>
            <a:fillRect/>
          </a:stretch>
        </p:blipFill>
        <p:spPr>
          <a:xfrm>
            <a:off x="7855031" y="4073611"/>
            <a:ext cx="3315476" cy="1828800"/>
          </a:xfrm>
          <a:prstGeom prst="rect">
            <a:avLst/>
          </a:prstGeom>
        </p:spPr>
      </p:pic>
      <p:sp>
        <p:nvSpPr>
          <p:cNvPr id="9" name="TextBox 8">
            <a:extLst>
              <a:ext uri="{FF2B5EF4-FFF2-40B4-BE49-F238E27FC236}">
                <a16:creationId xmlns:a16="http://schemas.microsoft.com/office/drawing/2014/main" id="{A5FCCCDB-E064-AFE7-907D-80ABC7832988}"/>
              </a:ext>
            </a:extLst>
          </p:cNvPr>
          <p:cNvSpPr txBox="1"/>
          <p:nvPr/>
        </p:nvSpPr>
        <p:spPr>
          <a:xfrm>
            <a:off x="8586013" y="3584146"/>
            <a:ext cx="1679490" cy="369332"/>
          </a:xfrm>
          <a:prstGeom prst="rect">
            <a:avLst/>
          </a:prstGeom>
          <a:noFill/>
        </p:spPr>
        <p:txBody>
          <a:bodyPr wrap="square" rtlCol="0">
            <a:spAutoFit/>
          </a:bodyPr>
          <a:lstStyle/>
          <a:p>
            <a:r>
              <a:rPr lang="en-IN" dirty="0"/>
              <a:t>Male to Male</a:t>
            </a:r>
          </a:p>
        </p:txBody>
      </p:sp>
      <p:pic>
        <p:nvPicPr>
          <p:cNvPr id="2052" name="Picture 4" descr="40 Pcs Pin Female to Female Jumper Cable Wires 20cm Long ( at Rs 80/piece | Jumper  Wire | ID: 17828133688">
            <a:extLst>
              <a:ext uri="{FF2B5EF4-FFF2-40B4-BE49-F238E27FC236}">
                <a16:creationId xmlns:a16="http://schemas.microsoft.com/office/drawing/2014/main" id="{36CC200D-0942-737A-6259-B736B19318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8045" y="4073611"/>
            <a:ext cx="2892036"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222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3658</TotalTime>
  <Words>1178</Words>
  <Application>Microsoft Office PowerPoint</Application>
  <PresentationFormat>Widescreen</PresentationFormat>
  <Paragraphs>105</Paragraphs>
  <Slides>21</Slides>
  <Notes>0</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Adobe Caslon Pro Bold</vt:lpstr>
      <vt:lpstr>Adobe Garamond Pro Bold</vt:lpstr>
      <vt:lpstr>Algerian</vt:lpstr>
      <vt:lpstr>Arial</vt:lpstr>
      <vt:lpstr>Arial</vt:lpstr>
      <vt:lpstr>Bookman Old Style</vt:lpstr>
      <vt:lpstr>Calibri</vt:lpstr>
      <vt:lpstr>Cambria Math</vt:lpstr>
      <vt:lpstr>Rockwell</vt:lpstr>
      <vt:lpstr>Wingdings</vt:lpstr>
      <vt:lpstr>Damask</vt:lpstr>
      <vt:lpstr>PowerPoint Presentation</vt:lpstr>
      <vt:lpstr>CONTENTS</vt:lpstr>
      <vt:lpstr>INTRODUCTION</vt:lpstr>
      <vt:lpstr>PowerPoint Presentation</vt:lpstr>
      <vt:lpstr>PowerPoint Presentation</vt:lpstr>
      <vt:lpstr>Arduino Mega(2560)</vt:lpstr>
      <vt:lpstr>USB CABLE</vt:lpstr>
      <vt:lpstr>Servo MOtor</vt:lpstr>
      <vt:lpstr>Jumper wires</vt:lpstr>
      <vt:lpstr>breadboard</vt:lpstr>
      <vt:lpstr>ARDUINO PROGRAM</vt:lpstr>
      <vt:lpstr>CONSTRUCTION </vt:lpstr>
      <vt:lpstr>CONNECTIONS</vt:lpstr>
      <vt:lpstr>PowerPoint Presentation</vt:lpstr>
      <vt:lpstr>working</vt:lpstr>
      <vt:lpstr>CALCULATIONS</vt:lpstr>
      <vt:lpstr>PowerPoint Presentation</vt:lpstr>
      <vt:lpstr>PowerPoint Presentation</vt:lpstr>
      <vt:lpstr>APPLICATIONS</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kaushal</dc:creator>
  <cp:lastModifiedBy>vikas kaushal</cp:lastModifiedBy>
  <cp:revision>10</cp:revision>
  <dcterms:created xsi:type="dcterms:W3CDTF">2022-05-17T14:46:38Z</dcterms:created>
  <dcterms:modified xsi:type="dcterms:W3CDTF">2022-06-09T06:57:48Z</dcterms:modified>
</cp:coreProperties>
</file>