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3"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D3B32B6-E968-47FD-A71B-54075F93136E}" type="datetimeFigureOut">
              <a:rPr lang="en-IN" smtClean="0"/>
              <a:t>20-01-2023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14ECBF-9B99-4479-919E-A68D0DDB6341}" type="slidenum">
              <a:rPr lang="en-IN" smtClean="0"/>
              <a:t>‹#›</a:t>
            </a:fld>
            <a:endParaRPr lang="en-IN"/>
          </a:p>
        </p:txBody>
      </p:sp>
    </p:spTree>
    <p:extLst>
      <p:ext uri="{BB962C8B-B14F-4D97-AF65-F5344CB8AC3E}">
        <p14:creationId xmlns:p14="http://schemas.microsoft.com/office/powerpoint/2010/main" val="2476045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D3B32B6-E968-47FD-A71B-54075F93136E}" type="datetimeFigureOut">
              <a:rPr lang="en-IN" smtClean="0"/>
              <a:t>20-01-2023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14ECBF-9B99-4479-919E-A68D0DDB6341}" type="slidenum">
              <a:rPr lang="en-IN" smtClean="0"/>
              <a:t>‹#›</a:t>
            </a:fld>
            <a:endParaRPr lang="en-IN"/>
          </a:p>
        </p:txBody>
      </p:sp>
    </p:spTree>
    <p:extLst>
      <p:ext uri="{BB962C8B-B14F-4D97-AF65-F5344CB8AC3E}">
        <p14:creationId xmlns:p14="http://schemas.microsoft.com/office/powerpoint/2010/main" val="418971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D3B32B6-E968-47FD-A71B-54075F93136E}" type="datetimeFigureOut">
              <a:rPr lang="en-IN" smtClean="0"/>
              <a:t>20-01-2023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14ECBF-9B99-4479-919E-A68D0DDB6341}" type="slidenum">
              <a:rPr lang="en-IN" smtClean="0"/>
              <a:t>‹#›</a:t>
            </a:fld>
            <a:endParaRPr lang="en-IN"/>
          </a:p>
        </p:txBody>
      </p:sp>
    </p:spTree>
    <p:extLst>
      <p:ext uri="{BB962C8B-B14F-4D97-AF65-F5344CB8AC3E}">
        <p14:creationId xmlns:p14="http://schemas.microsoft.com/office/powerpoint/2010/main" val="3653053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D3B32B6-E968-47FD-A71B-54075F93136E}" type="datetimeFigureOut">
              <a:rPr lang="en-IN" smtClean="0"/>
              <a:t>20-01-2023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14ECBF-9B99-4479-919E-A68D0DDB6341}" type="slidenum">
              <a:rPr lang="en-IN" smtClean="0"/>
              <a:t>‹#›</a:t>
            </a:fld>
            <a:endParaRPr lang="en-IN"/>
          </a:p>
        </p:txBody>
      </p:sp>
    </p:spTree>
    <p:extLst>
      <p:ext uri="{BB962C8B-B14F-4D97-AF65-F5344CB8AC3E}">
        <p14:creationId xmlns:p14="http://schemas.microsoft.com/office/powerpoint/2010/main" val="478775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3B32B6-E968-47FD-A71B-54075F93136E}" type="datetimeFigureOut">
              <a:rPr lang="en-IN" smtClean="0"/>
              <a:t>20-01-2023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14ECBF-9B99-4479-919E-A68D0DDB6341}" type="slidenum">
              <a:rPr lang="en-IN" smtClean="0"/>
              <a:t>‹#›</a:t>
            </a:fld>
            <a:endParaRPr lang="en-IN"/>
          </a:p>
        </p:txBody>
      </p:sp>
    </p:spTree>
    <p:extLst>
      <p:ext uri="{BB962C8B-B14F-4D97-AF65-F5344CB8AC3E}">
        <p14:creationId xmlns:p14="http://schemas.microsoft.com/office/powerpoint/2010/main" val="3302709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D3B32B6-E968-47FD-A71B-54075F93136E}" type="datetimeFigureOut">
              <a:rPr lang="en-IN" smtClean="0"/>
              <a:t>20-01-2023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14ECBF-9B99-4479-919E-A68D0DDB6341}" type="slidenum">
              <a:rPr lang="en-IN" smtClean="0"/>
              <a:t>‹#›</a:t>
            </a:fld>
            <a:endParaRPr lang="en-IN"/>
          </a:p>
        </p:txBody>
      </p:sp>
    </p:spTree>
    <p:extLst>
      <p:ext uri="{BB962C8B-B14F-4D97-AF65-F5344CB8AC3E}">
        <p14:creationId xmlns:p14="http://schemas.microsoft.com/office/powerpoint/2010/main" val="3616788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D3B32B6-E968-47FD-A71B-54075F93136E}" type="datetimeFigureOut">
              <a:rPr lang="en-IN" smtClean="0"/>
              <a:t>20-01-2023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814ECBF-9B99-4479-919E-A68D0DDB6341}" type="slidenum">
              <a:rPr lang="en-IN" smtClean="0"/>
              <a:t>‹#›</a:t>
            </a:fld>
            <a:endParaRPr lang="en-IN"/>
          </a:p>
        </p:txBody>
      </p:sp>
    </p:spTree>
    <p:extLst>
      <p:ext uri="{BB962C8B-B14F-4D97-AF65-F5344CB8AC3E}">
        <p14:creationId xmlns:p14="http://schemas.microsoft.com/office/powerpoint/2010/main" val="803772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D3B32B6-E968-47FD-A71B-54075F93136E}" type="datetimeFigureOut">
              <a:rPr lang="en-IN" smtClean="0"/>
              <a:t>20-01-2023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814ECBF-9B99-4479-919E-A68D0DDB6341}" type="slidenum">
              <a:rPr lang="en-IN" smtClean="0"/>
              <a:t>‹#›</a:t>
            </a:fld>
            <a:endParaRPr lang="en-IN"/>
          </a:p>
        </p:txBody>
      </p:sp>
    </p:spTree>
    <p:extLst>
      <p:ext uri="{BB962C8B-B14F-4D97-AF65-F5344CB8AC3E}">
        <p14:creationId xmlns:p14="http://schemas.microsoft.com/office/powerpoint/2010/main" val="2928987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3B32B6-E968-47FD-A71B-54075F93136E}" type="datetimeFigureOut">
              <a:rPr lang="en-IN" smtClean="0"/>
              <a:t>20-01-2023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814ECBF-9B99-4479-919E-A68D0DDB6341}" type="slidenum">
              <a:rPr lang="en-IN" smtClean="0"/>
              <a:t>‹#›</a:t>
            </a:fld>
            <a:endParaRPr lang="en-IN"/>
          </a:p>
        </p:txBody>
      </p:sp>
    </p:spTree>
    <p:extLst>
      <p:ext uri="{BB962C8B-B14F-4D97-AF65-F5344CB8AC3E}">
        <p14:creationId xmlns:p14="http://schemas.microsoft.com/office/powerpoint/2010/main" val="2319488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3B32B6-E968-47FD-A71B-54075F93136E}" type="datetimeFigureOut">
              <a:rPr lang="en-IN" smtClean="0"/>
              <a:t>20-01-2023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14ECBF-9B99-4479-919E-A68D0DDB6341}" type="slidenum">
              <a:rPr lang="en-IN" smtClean="0"/>
              <a:t>‹#›</a:t>
            </a:fld>
            <a:endParaRPr lang="en-IN"/>
          </a:p>
        </p:txBody>
      </p:sp>
    </p:spTree>
    <p:extLst>
      <p:ext uri="{BB962C8B-B14F-4D97-AF65-F5344CB8AC3E}">
        <p14:creationId xmlns:p14="http://schemas.microsoft.com/office/powerpoint/2010/main" val="1401591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3B32B6-E968-47FD-A71B-54075F93136E}" type="datetimeFigureOut">
              <a:rPr lang="en-IN" smtClean="0"/>
              <a:t>20-01-2023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14ECBF-9B99-4479-919E-A68D0DDB6341}" type="slidenum">
              <a:rPr lang="en-IN" smtClean="0"/>
              <a:t>‹#›</a:t>
            </a:fld>
            <a:endParaRPr lang="en-IN"/>
          </a:p>
        </p:txBody>
      </p:sp>
    </p:spTree>
    <p:extLst>
      <p:ext uri="{BB962C8B-B14F-4D97-AF65-F5344CB8AC3E}">
        <p14:creationId xmlns:p14="http://schemas.microsoft.com/office/powerpoint/2010/main" val="205877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3B32B6-E968-47FD-A71B-54075F93136E}" type="datetimeFigureOut">
              <a:rPr lang="en-IN" smtClean="0"/>
              <a:t>20-01-2023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14ECBF-9B99-4479-919E-A68D0DDB6341}" type="slidenum">
              <a:rPr lang="en-IN" smtClean="0"/>
              <a:t>‹#›</a:t>
            </a:fld>
            <a:endParaRPr lang="en-IN"/>
          </a:p>
        </p:txBody>
      </p:sp>
    </p:spTree>
    <p:extLst>
      <p:ext uri="{BB962C8B-B14F-4D97-AF65-F5344CB8AC3E}">
        <p14:creationId xmlns:p14="http://schemas.microsoft.com/office/powerpoint/2010/main" val="16219608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b="1" dirty="0" smtClean="0"/>
              <a:t>Connect n ropes with minimum cost</a:t>
            </a:r>
            <a:r>
              <a:rPr lang="en-IN" dirty="0" smtClean="0"/>
              <a:t/>
            </a:r>
            <a:br>
              <a:rPr lang="en-IN" dirty="0" smtClean="0"/>
            </a:br>
            <a:endParaRPr lang="en-IN" dirty="0"/>
          </a:p>
        </p:txBody>
      </p:sp>
      <p:sp>
        <p:nvSpPr>
          <p:cNvPr id="3" name="Subtitle 2"/>
          <p:cNvSpPr>
            <a:spLocks noGrp="1"/>
          </p:cNvSpPr>
          <p:nvPr>
            <p:ph type="subTitle" idx="1"/>
          </p:nvPr>
        </p:nvSpPr>
        <p:spPr/>
        <p:txBody>
          <a:bodyPr/>
          <a:lstStyle/>
          <a:p>
            <a:r>
              <a:rPr lang="en-IN" dirty="0" smtClean="0"/>
              <a:t>By</a:t>
            </a:r>
          </a:p>
          <a:p>
            <a:r>
              <a:rPr lang="en-IN" dirty="0" smtClean="0"/>
              <a:t>Dr.V.Venkateswara Rao</a:t>
            </a:r>
            <a:endParaRPr lang="en-IN" dirty="0"/>
          </a:p>
        </p:txBody>
      </p:sp>
    </p:spTree>
    <p:extLst>
      <p:ext uri="{BB962C8B-B14F-4D97-AF65-F5344CB8AC3E}">
        <p14:creationId xmlns:p14="http://schemas.microsoft.com/office/powerpoint/2010/main" val="18557400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332656"/>
            <a:ext cx="8928992" cy="630942"/>
          </a:xfrm>
          <a:prstGeom prst="rect">
            <a:avLst/>
          </a:prstGeom>
        </p:spPr>
        <p:txBody>
          <a:bodyPr wrap="square">
            <a:spAutoFit/>
          </a:bodyPr>
          <a:lstStyle/>
          <a:p>
            <a:r>
              <a:rPr lang="en-GB" sz="3500" b="1" dirty="0"/>
              <a:t>Connect n ropes with minimum </a:t>
            </a:r>
            <a:r>
              <a:rPr lang="en-GB" sz="3500" b="1" dirty="0" smtClean="0"/>
              <a:t>cost-Problem1</a:t>
            </a:r>
            <a:endParaRPr lang="en-IN" sz="3500" dirty="0"/>
          </a:p>
        </p:txBody>
      </p:sp>
      <p:sp>
        <p:nvSpPr>
          <p:cNvPr id="3" name="Rectangle 2"/>
          <p:cNvSpPr/>
          <p:nvPr/>
        </p:nvSpPr>
        <p:spPr>
          <a:xfrm>
            <a:off x="179512" y="1196752"/>
            <a:ext cx="8856984" cy="5093702"/>
          </a:xfrm>
          <a:prstGeom prst="rect">
            <a:avLst/>
          </a:prstGeom>
        </p:spPr>
        <p:txBody>
          <a:bodyPr wrap="square">
            <a:spAutoFit/>
          </a:bodyPr>
          <a:lstStyle/>
          <a:p>
            <a:r>
              <a:rPr lang="en-GB" sz="2500" dirty="0"/>
              <a:t>There are given n ropes of different lengths, we need to connect these ropes into one rope. The cost to connect two ropes is equal to the sum of their lengths. We need to connect the ropes with minimum cost.</a:t>
            </a:r>
            <a:r>
              <a:rPr lang="en-GB" sz="2500" dirty="0" smtClean="0"/>
              <a:t/>
            </a:r>
            <a:br>
              <a:rPr lang="en-GB" sz="2500" dirty="0" smtClean="0"/>
            </a:br>
            <a:r>
              <a:rPr lang="en-GB" sz="2500" dirty="0"/>
              <a:t>For example, if we are given 4 ropes of lengths 4, 3, 2, and 6. We can connect the ropes in the following ways. </a:t>
            </a:r>
            <a:r>
              <a:rPr lang="en-GB" sz="2500" dirty="0" smtClean="0"/>
              <a:t/>
            </a:r>
            <a:br>
              <a:rPr lang="en-GB" sz="2500" dirty="0" smtClean="0"/>
            </a:br>
            <a:r>
              <a:rPr lang="en-GB" sz="2500" dirty="0"/>
              <a:t>1) First, connect ropes of lengths 2 and 3. Now we have three ropes of lengths 4, 6, and 5. </a:t>
            </a:r>
            <a:r>
              <a:rPr lang="en-GB" sz="2500" dirty="0" smtClean="0"/>
              <a:t/>
            </a:r>
            <a:br>
              <a:rPr lang="en-GB" sz="2500" dirty="0" smtClean="0"/>
            </a:br>
            <a:r>
              <a:rPr lang="en-GB" sz="2500" dirty="0"/>
              <a:t>2) Now connect ropes of lengths 4 and 5. Now we have two ropes of lengths 6 and 9. </a:t>
            </a:r>
            <a:r>
              <a:rPr lang="en-GB" sz="2500" dirty="0" smtClean="0"/>
              <a:t/>
            </a:r>
            <a:br>
              <a:rPr lang="en-GB" sz="2500" dirty="0" smtClean="0"/>
            </a:br>
            <a:r>
              <a:rPr lang="en-GB" sz="2500" dirty="0"/>
              <a:t>3) Finally connect the two ropes and all ropes have connected.</a:t>
            </a:r>
            <a:r>
              <a:rPr lang="en-GB" sz="2500" dirty="0" smtClean="0"/>
              <a:t/>
            </a:r>
            <a:br>
              <a:rPr lang="en-GB" sz="2500" dirty="0" smtClean="0"/>
            </a:br>
            <a:r>
              <a:rPr lang="en-GB" sz="2500" dirty="0"/>
              <a:t>Total cost for connecting all ropes is 5 + 9 + 15 = 29. </a:t>
            </a:r>
            <a:endParaRPr lang="en-GB" sz="2500" dirty="0" smtClean="0"/>
          </a:p>
          <a:p>
            <a:r>
              <a:rPr lang="en-GB" sz="2500" dirty="0" smtClean="0"/>
              <a:t>This </a:t>
            </a:r>
            <a:r>
              <a:rPr lang="en-GB" sz="2500" dirty="0"/>
              <a:t>is the optimized cost for connecting ropes. </a:t>
            </a:r>
            <a:endParaRPr lang="en-GB" sz="2500" dirty="0" smtClean="0"/>
          </a:p>
        </p:txBody>
      </p:sp>
    </p:spTree>
    <p:extLst>
      <p:ext uri="{BB962C8B-B14F-4D97-AF65-F5344CB8AC3E}">
        <p14:creationId xmlns:p14="http://schemas.microsoft.com/office/powerpoint/2010/main" val="7326498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548680"/>
            <a:ext cx="8136904" cy="4893647"/>
          </a:xfrm>
          <a:prstGeom prst="rect">
            <a:avLst/>
          </a:prstGeom>
        </p:spPr>
        <p:txBody>
          <a:bodyPr wrap="square">
            <a:spAutoFit/>
          </a:bodyPr>
          <a:lstStyle/>
          <a:p>
            <a:r>
              <a:rPr lang="en-GB" sz="2400" b="1" dirty="0"/>
              <a:t>Input: </a:t>
            </a:r>
            <a:r>
              <a:rPr lang="en-GB" sz="2400" dirty="0"/>
              <a:t> [5, 4, 2, 8]</a:t>
            </a:r>
            <a:r>
              <a:rPr lang="en-GB" sz="2400" dirty="0" smtClean="0"/>
              <a:t/>
            </a:r>
            <a:br>
              <a:rPr lang="en-GB" sz="2400" dirty="0" smtClean="0"/>
            </a:br>
            <a:r>
              <a:rPr lang="en-GB" sz="2400" dirty="0"/>
              <a:t> </a:t>
            </a:r>
            <a:r>
              <a:rPr lang="en-GB" sz="2400" dirty="0" smtClean="0"/>
              <a:t/>
            </a:r>
            <a:br>
              <a:rPr lang="en-GB" sz="2400" dirty="0" smtClean="0"/>
            </a:br>
            <a:r>
              <a:rPr lang="en-GB" sz="2400" b="1" dirty="0"/>
              <a:t>Output:</a:t>
            </a:r>
            <a:r>
              <a:rPr lang="en-GB" sz="2400" dirty="0"/>
              <a:t> The minimum cost is 36</a:t>
            </a:r>
            <a:r>
              <a:rPr lang="en-GB" sz="2400" dirty="0" smtClean="0"/>
              <a:t/>
            </a:r>
            <a:br>
              <a:rPr lang="en-GB" sz="2400" dirty="0" smtClean="0"/>
            </a:br>
            <a:r>
              <a:rPr lang="en-GB" sz="2400" dirty="0"/>
              <a:t>  </a:t>
            </a:r>
            <a:r>
              <a:rPr lang="en-GB" sz="2400" dirty="0" smtClean="0"/>
              <a:t/>
            </a:r>
            <a:br>
              <a:rPr lang="en-GB" sz="2400" dirty="0" smtClean="0"/>
            </a:br>
            <a:r>
              <a:rPr lang="en-GB" sz="2400" dirty="0"/>
              <a:t>[5, 4, 2, 8] –&gt; First, connect ropes of lengths 4 and 2 that will cost 6.</a:t>
            </a:r>
            <a:r>
              <a:rPr lang="en-GB" sz="2400" dirty="0" smtClean="0"/>
              <a:t/>
            </a:r>
            <a:br>
              <a:rPr lang="en-GB" sz="2400" dirty="0" smtClean="0"/>
            </a:br>
            <a:r>
              <a:rPr lang="en-GB" sz="2400" dirty="0"/>
              <a:t>[5, 6, 8]    –&gt; Next, connect ropes of lengths 5 and 6 that will cost 11.</a:t>
            </a:r>
            <a:r>
              <a:rPr lang="en-GB" sz="2400" dirty="0" smtClean="0"/>
              <a:t/>
            </a:r>
            <a:br>
              <a:rPr lang="en-GB" sz="2400" dirty="0" smtClean="0"/>
            </a:br>
            <a:r>
              <a:rPr lang="en-GB" sz="2400" dirty="0"/>
              <a:t>[11, 8]      –&gt; Finally, connect the remaining two ropes that will cost 19.</a:t>
            </a:r>
            <a:r>
              <a:rPr lang="en-GB" sz="2400" dirty="0" smtClean="0"/>
              <a:t/>
            </a:r>
            <a:br>
              <a:rPr lang="en-GB" sz="2400" dirty="0" smtClean="0"/>
            </a:br>
            <a:r>
              <a:rPr lang="en-GB" sz="2400" dirty="0"/>
              <a:t> </a:t>
            </a:r>
            <a:r>
              <a:rPr lang="en-GB" sz="2400" dirty="0" smtClean="0"/>
              <a:t/>
            </a:r>
            <a:br>
              <a:rPr lang="en-GB" sz="2400" dirty="0" smtClean="0"/>
            </a:br>
            <a:r>
              <a:rPr lang="en-GB" sz="2400" dirty="0"/>
              <a:t>Therefore, the total cost for connecting all ropes is 6 + 11 + 19 = 36.</a:t>
            </a:r>
            <a:endParaRPr lang="en-IN" sz="2400" dirty="0"/>
          </a:p>
        </p:txBody>
      </p:sp>
    </p:spTree>
    <p:extLst>
      <p:ext uri="{BB962C8B-B14F-4D97-AF65-F5344CB8AC3E}">
        <p14:creationId xmlns:p14="http://schemas.microsoft.com/office/powerpoint/2010/main" val="29682201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332656"/>
            <a:ext cx="9361040" cy="2862322"/>
          </a:xfrm>
          <a:prstGeom prst="rect">
            <a:avLst/>
          </a:prstGeom>
        </p:spPr>
        <p:txBody>
          <a:bodyPr wrap="square">
            <a:spAutoFit/>
          </a:bodyPr>
          <a:lstStyle/>
          <a:p>
            <a:pPr fontAlgn="base"/>
            <a:r>
              <a:rPr lang="en-GB" b="1" dirty="0"/>
              <a:t>Algorithm:</a:t>
            </a:r>
            <a:r>
              <a:rPr lang="en-GB" dirty="0"/>
              <a:t> </a:t>
            </a:r>
            <a:br>
              <a:rPr lang="en-GB" dirty="0"/>
            </a:br>
            <a:r>
              <a:rPr lang="en-GB" dirty="0"/>
              <a:t> </a:t>
            </a:r>
          </a:p>
          <a:p>
            <a:pPr fontAlgn="base"/>
            <a:r>
              <a:rPr lang="en-GB" dirty="0"/>
              <a:t>Create a min-heap and insert all lengths into the min-heap</a:t>
            </a:r>
            <a:r>
              <a:rPr lang="en-GB" dirty="0" smtClean="0"/>
              <a:t>.</a:t>
            </a:r>
          </a:p>
          <a:p>
            <a:pPr fontAlgn="base"/>
            <a:endParaRPr lang="en-GB" dirty="0"/>
          </a:p>
          <a:p>
            <a:pPr fontAlgn="base"/>
            <a:r>
              <a:rPr lang="en-GB" dirty="0"/>
              <a:t>Do following while the number of elements in min-heap is not one. </a:t>
            </a:r>
          </a:p>
          <a:p>
            <a:pPr lvl="1" fontAlgn="base"/>
            <a:r>
              <a:rPr lang="en-GB" dirty="0"/>
              <a:t>Extract the minimum and second minimum from min-heap</a:t>
            </a:r>
          </a:p>
          <a:p>
            <a:pPr lvl="1" fontAlgn="base"/>
            <a:r>
              <a:rPr lang="en-GB" dirty="0"/>
              <a:t>Add the above two extracted values and insert the added value to the min-heap.</a:t>
            </a:r>
          </a:p>
          <a:p>
            <a:pPr lvl="1" fontAlgn="base"/>
            <a:r>
              <a:rPr lang="en-GB" dirty="0"/>
              <a:t>Maintain a variable for total cost and keep incrementing it by the sum of extracted values</a:t>
            </a:r>
            <a:r>
              <a:rPr lang="en-GB" dirty="0" smtClean="0"/>
              <a:t>.</a:t>
            </a:r>
          </a:p>
          <a:p>
            <a:pPr lvl="1" fontAlgn="base"/>
            <a:endParaRPr lang="en-GB" dirty="0"/>
          </a:p>
          <a:p>
            <a:pPr fontAlgn="base"/>
            <a:r>
              <a:rPr lang="en-GB" dirty="0"/>
              <a:t>Return the value of this total cost.</a:t>
            </a:r>
          </a:p>
        </p:txBody>
      </p:sp>
    </p:spTree>
    <p:extLst>
      <p:ext uri="{BB962C8B-B14F-4D97-AF65-F5344CB8AC3E}">
        <p14:creationId xmlns:p14="http://schemas.microsoft.com/office/powerpoint/2010/main" val="28910270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390968"/>
            <a:ext cx="7704856" cy="5909310"/>
          </a:xfrm>
          <a:prstGeom prst="rect">
            <a:avLst/>
          </a:prstGeom>
        </p:spPr>
        <p:txBody>
          <a:bodyPr wrap="square">
            <a:spAutoFit/>
          </a:bodyPr>
          <a:lstStyle/>
          <a:p>
            <a:pPr lvl="0" fontAlgn="base">
              <a:spcBef>
                <a:spcPct val="0"/>
              </a:spcBef>
              <a:spcAft>
                <a:spcPct val="0"/>
              </a:spcAft>
            </a:pPr>
            <a:r>
              <a:rPr lang="en-US" altLang="en-US" b="1" dirty="0" err="1">
                <a:solidFill>
                  <a:srgbClr val="808080"/>
                </a:solidFill>
                <a:latin typeface="Consolas" pitchFamily="49" charset="0"/>
                <a:cs typeface="Arial" pitchFamily="34" charset="0"/>
              </a:rPr>
              <a:t>int</a:t>
            </a:r>
            <a:r>
              <a:rPr lang="en-US" altLang="en-US" dirty="0">
                <a:solidFill>
                  <a:srgbClr val="273239"/>
                </a:solidFill>
                <a:latin typeface="Consolas" pitchFamily="49" charset="0"/>
                <a:cs typeface="Arial" pitchFamily="34" charset="0"/>
              </a:rPr>
              <a:t> </a:t>
            </a:r>
            <a:r>
              <a:rPr lang="en-US" altLang="en-US" dirty="0" err="1">
                <a:solidFill>
                  <a:srgbClr val="000000"/>
                </a:solidFill>
                <a:latin typeface="Consolas" pitchFamily="49" charset="0"/>
                <a:cs typeface="Arial" pitchFamily="34" charset="0"/>
              </a:rPr>
              <a:t>minCost</a:t>
            </a:r>
            <a:r>
              <a:rPr lang="en-US" altLang="en-US" dirty="0">
                <a:solidFill>
                  <a:srgbClr val="000000"/>
                </a:solidFill>
                <a:latin typeface="Consolas" pitchFamily="49" charset="0"/>
                <a:cs typeface="Arial" pitchFamily="34" charset="0"/>
              </a:rPr>
              <a:t>(</a:t>
            </a:r>
            <a:r>
              <a:rPr lang="en-US" altLang="en-US" b="1" dirty="0" err="1">
                <a:solidFill>
                  <a:srgbClr val="808080"/>
                </a:solidFill>
                <a:latin typeface="Consolas" pitchFamily="49" charset="0"/>
                <a:cs typeface="Arial" pitchFamily="34" charset="0"/>
              </a:rPr>
              <a:t>int</a:t>
            </a:r>
            <a:r>
              <a:rPr lang="en-US" altLang="en-US" dirty="0">
                <a:solidFill>
                  <a:srgbClr val="273239"/>
                </a:solidFill>
                <a:latin typeface="Consolas" pitchFamily="49" charset="0"/>
                <a:cs typeface="Arial" pitchFamily="34" charset="0"/>
              </a:rPr>
              <a:t> </a:t>
            </a:r>
            <a:r>
              <a:rPr lang="en-US" altLang="en-US" dirty="0" err="1">
                <a:solidFill>
                  <a:srgbClr val="000000"/>
                </a:solidFill>
                <a:latin typeface="Consolas" pitchFamily="49" charset="0"/>
                <a:cs typeface="Arial" pitchFamily="34" charset="0"/>
              </a:rPr>
              <a:t>arr</a:t>
            </a:r>
            <a:r>
              <a:rPr lang="en-US" altLang="en-US" dirty="0">
                <a:solidFill>
                  <a:srgbClr val="000000"/>
                </a:solidFill>
                <a:latin typeface="Consolas" pitchFamily="49" charset="0"/>
                <a:cs typeface="Arial" pitchFamily="34" charset="0"/>
              </a:rPr>
              <a:t>[], </a:t>
            </a:r>
            <a:r>
              <a:rPr lang="en-US" altLang="en-US" b="1" dirty="0" err="1">
                <a:solidFill>
                  <a:srgbClr val="808080"/>
                </a:solidFill>
                <a:latin typeface="Consolas" pitchFamily="49" charset="0"/>
                <a:cs typeface="Arial" pitchFamily="34" charset="0"/>
              </a:rPr>
              <a:t>int</a:t>
            </a:r>
            <a:r>
              <a:rPr lang="en-US" altLang="en-US" dirty="0">
                <a:solidFill>
                  <a:srgbClr val="273239"/>
                </a:solidFill>
                <a:latin typeface="Consolas" pitchFamily="49" charset="0"/>
                <a:cs typeface="Arial" pitchFamily="34" charset="0"/>
              </a:rPr>
              <a:t> </a:t>
            </a:r>
            <a:r>
              <a:rPr lang="en-US" altLang="en-US" dirty="0">
                <a:solidFill>
                  <a:srgbClr val="000000"/>
                </a:solidFill>
                <a:latin typeface="Consolas" pitchFamily="49" charset="0"/>
                <a:cs typeface="Arial" pitchFamily="34" charset="0"/>
              </a:rPr>
              <a:t>n)</a:t>
            </a:r>
            <a:endParaRPr lang="en-US" altLang="en-US" dirty="0">
              <a:cs typeface="Arial" pitchFamily="34" charset="0"/>
            </a:endParaRPr>
          </a:p>
          <a:p>
            <a:pPr lvl="0" eaLnBrk="0" fontAlgn="base" hangingPunct="0">
              <a:spcBef>
                <a:spcPct val="0"/>
              </a:spcBef>
              <a:spcAft>
                <a:spcPct val="0"/>
              </a:spcAft>
            </a:pPr>
            <a:r>
              <a:rPr lang="en-US" altLang="en-US" dirty="0" smtClean="0">
                <a:solidFill>
                  <a:srgbClr val="000000"/>
                </a:solidFill>
                <a:latin typeface="Consolas" pitchFamily="49" charset="0"/>
                <a:cs typeface="Arial" pitchFamily="34" charset="0"/>
              </a:rPr>
              <a:t>{</a:t>
            </a:r>
          </a:p>
          <a:p>
            <a:pPr lvl="0" eaLnBrk="0" fontAlgn="base" hangingPunct="0">
              <a:spcBef>
                <a:spcPct val="0"/>
              </a:spcBef>
              <a:spcAft>
                <a:spcPct val="0"/>
              </a:spcAft>
            </a:pPr>
            <a:r>
              <a:rPr lang="en-US" altLang="en-US" dirty="0" err="1" smtClean="0">
                <a:solidFill>
                  <a:srgbClr val="000000"/>
                </a:solidFill>
                <a:latin typeface="Consolas" pitchFamily="49" charset="0"/>
                <a:cs typeface="Arial" pitchFamily="34" charset="0"/>
              </a:rPr>
              <a:t>PriorityQueue</a:t>
            </a:r>
            <a:r>
              <a:rPr lang="en-US" altLang="en-US" smtClean="0">
                <a:solidFill>
                  <a:srgbClr val="000000"/>
                </a:solidFill>
                <a:latin typeface="Consolas" pitchFamily="49" charset="0"/>
                <a:cs typeface="Arial" pitchFamily="34" charset="0"/>
              </a:rPr>
              <a:t>&lt;Integer&gt; </a:t>
            </a:r>
            <a:r>
              <a:rPr lang="en-US" altLang="en-US" dirty="0" err="1" smtClean="0">
                <a:solidFill>
                  <a:srgbClr val="000000"/>
                </a:solidFill>
                <a:latin typeface="Consolas" pitchFamily="49" charset="0"/>
                <a:cs typeface="Arial" pitchFamily="34" charset="0"/>
              </a:rPr>
              <a:t>pq</a:t>
            </a:r>
            <a:r>
              <a:rPr lang="en-US" altLang="en-US" dirty="0" smtClean="0">
                <a:solidFill>
                  <a:srgbClr val="000000"/>
                </a:solidFill>
                <a:latin typeface="Consolas" pitchFamily="49" charset="0"/>
                <a:cs typeface="Arial" pitchFamily="34" charset="0"/>
              </a:rPr>
              <a:t>=new </a:t>
            </a:r>
            <a:r>
              <a:rPr lang="en-US" altLang="en-US" dirty="0" err="1" smtClean="0">
                <a:solidFill>
                  <a:srgbClr val="000000"/>
                </a:solidFill>
                <a:latin typeface="Consolas" pitchFamily="49" charset="0"/>
                <a:cs typeface="Arial" pitchFamily="34" charset="0"/>
              </a:rPr>
              <a:t>PriorityQueue</a:t>
            </a:r>
            <a:r>
              <a:rPr lang="en-US" altLang="en-US" dirty="0" smtClean="0">
                <a:solidFill>
                  <a:srgbClr val="000000"/>
                </a:solidFill>
                <a:latin typeface="Consolas" pitchFamily="49" charset="0"/>
                <a:cs typeface="Arial" pitchFamily="34" charset="0"/>
              </a:rPr>
              <a:t>&lt;&gt;();</a:t>
            </a:r>
          </a:p>
          <a:p>
            <a:pPr lvl="0" eaLnBrk="0" fontAlgn="base" hangingPunct="0">
              <a:spcBef>
                <a:spcPct val="0"/>
              </a:spcBef>
              <a:spcAft>
                <a:spcPct val="0"/>
              </a:spcAft>
            </a:pPr>
            <a:r>
              <a:rPr lang="en-US" altLang="en-US" dirty="0">
                <a:solidFill>
                  <a:srgbClr val="000000"/>
                </a:solidFill>
                <a:latin typeface="Consolas" pitchFamily="49" charset="0"/>
                <a:cs typeface="Arial" pitchFamily="34" charset="0"/>
              </a:rPr>
              <a:t>f</a:t>
            </a:r>
            <a:r>
              <a:rPr lang="en-US" altLang="en-US" dirty="0" smtClean="0">
                <a:solidFill>
                  <a:srgbClr val="000000"/>
                </a:solidFill>
                <a:latin typeface="Consolas" pitchFamily="49" charset="0"/>
                <a:cs typeface="Arial" pitchFamily="34" charset="0"/>
              </a:rPr>
              <a:t>or(</a:t>
            </a:r>
            <a:r>
              <a:rPr lang="en-US" altLang="en-US" dirty="0" err="1" smtClean="0">
                <a:solidFill>
                  <a:srgbClr val="000000"/>
                </a:solidFill>
                <a:latin typeface="Consolas" pitchFamily="49" charset="0"/>
                <a:cs typeface="Arial" pitchFamily="34" charset="0"/>
              </a:rPr>
              <a:t>int</a:t>
            </a:r>
            <a:r>
              <a:rPr lang="en-US" altLang="en-US" dirty="0" smtClean="0">
                <a:solidFill>
                  <a:srgbClr val="000000"/>
                </a:solidFill>
                <a:latin typeface="Consolas" pitchFamily="49" charset="0"/>
                <a:cs typeface="Arial" pitchFamily="34" charset="0"/>
              </a:rPr>
              <a:t> </a:t>
            </a:r>
            <a:r>
              <a:rPr lang="en-US" altLang="en-US" dirty="0" err="1" smtClean="0">
                <a:solidFill>
                  <a:srgbClr val="000000"/>
                </a:solidFill>
                <a:latin typeface="Consolas" pitchFamily="49" charset="0"/>
                <a:cs typeface="Arial" pitchFamily="34" charset="0"/>
              </a:rPr>
              <a:t>i</a:t>
            </a:r>
            <a:r>
              <a:rPr lang="en-US" altLang="en-US" dirty="0" smtClean="0">
                <a:solidFill>
                  <a:srgbClr val="000000"/>
                </a:solidFill>
                <a:latin typeface="Consolas" pitchFamily="49" charset="0"/>
                <a:cs typeface="Arial" pitchFamily="34" charset="0"/>
              </a:rPr>
              <a:t>=0;i&lt;</a:t>
            </a:r>
            <a:r>
              <a:rPr lang="en-US" altLang="en-US" dirty="0" err="1" smtClean="0">
                <a:solidFill>
                  <a:srgbClr val="000000"/>
                </a:solidFill>
                <a:latin typeface="Consolas" pitchFamily="49" charset="0"/>
                <a:cs typeface="Arial" pitchFamily="34" charset="0"/>
              </a:rPr>
              <a:t>n;i</a:t>
            </a:r>
            <a:r>
              <a:rPr lang="en-US" altLang="en-US" dirty="0" smtClean="0">
                <a:solidFill>
                  <a:srgbClr val="000000"/>
                </a:solidFill>
                <a:latin typeface="Consolas" pitchFamily="49" charset="0"/>
                <a:cs typeface="Arial" pitchFamily="34" charset="0"/>
              </a:rPr>
              <a:t>++)</a:t>
            </a:r>
          </a:p>
          <a:p>
            <a:pPr lvl="0" eaLnBrk="0" fontAlgn="base" hangingPunct="0">
              <a:spcBef>
                <a:spcPct val="0"/>
              </a:spcBef>
              <a:spcAft>
                <a:spcPct val="0"/>
              </a:spcAft>
            </a:pPr>
            <a:r>
              <a:rPr lang="en-US" altLang="en-US" dirty="0" smtClean="0">
                <a:solidFill>
                  <a:srgbClr val="000000"/>
                </a:solidFill>
                <a:latin typeface="Consolas" pitchFamily="49" charset="0"/>
                <a:cs typeface="Arial" pitchFamily="34" charset="0"/>
              </a:rPr>
              <a:t>{</a:t>
            </a:r>
          </a:p>
          <a:p>
            <a:pPr lvl="0" eaLnBrk="0" fontAlgn="base" hangingPunct="0">
              <a:spcBef>
                <a:spcPct val="0"/>
              </a:spcBef>
              <a:spcAft>
                <a:spcPct val="0"/>
              </a:spcAft>
            </a:pPr>
            <a:r>
              <a:rPr lang="en-US" altLang="en-US" dirty="0" err="1">
                <a:solidFill>
                  <a:srgbClr val="000000"/>
                </a:solidFill>
                <a:latin typeface="Consolas" pitchFamily="49" charset="0"/>
                <a:cs typeface="Arial" pitchFamily="34" charset="0"/>
              </a:rPr>
              <a:t>p</a:t>
            </a:r>
            <a:r>
              <a:rPr lang="en-US" altLang="en-US" dirty="0" err="1" smtClean="0">
                <a:solidFill>
                  <a:srgbClr val="000000"/>
                </a:solidFill>
                <a:latin typeface="Consolas" pitchFamily="49" charset="0"/>
                <a:cs typeface="Arial" pitchFamily="34" charset="0"/>
              </a:rPr>
              <a:t>q.offer</a:t>
            </a:r>
            <a:r>
              <a:rPr lang="en-US" altLang="en-US" dirty="0" smtClean="0">
                <a:solidFill>
                  <a:srgbClr val="000000"/>
                </a:solidFill>
                <a:latin typeface="Consolas" pitchFamily="49" charset="0"/>
                <a:cs typeface="Arial" pitchFamily="34" charset="0"/>
              </a:rPr>
              <a:t>(</a:t>
            </a:r>
            <a:r>
              <a:rPr lang="en-US" altLang="en-US" dirty="0" err="1" smtClean="0">
                <a:solidFill>
                  <a:srgbClr val="000000"/>
                </a:solidFill>
                <a:latin typeface="Consolas" pitchFamily="49" charset="0"/>
                <a:cs typeface="Arial" pitchFamily="34" charset="0"/>
              </a:rPr>
              <a:t>arr</a:t>
            </a:r>
            <a:r>
              <a:rPr lang="en-US" altLang="en-US" dirty="0" smtClean="0">
                <a:solidFill>
                  <a:srgbClr val="000000"/>
                </a:solidFill>
                <a:latin typeface="Consolas" pitchFamily="49" charset="0"/>
                <a:cs typeface="Arial" pitchFamily="34" charset="0"/>
              </a:rPr>
              <a:t>[</a:t>
            </a:r>
            <a:r>
              <a:rPr lang="en-US" altLang="en-US" dirty="0" err="1" smtClean="0">
                <a:solidFill>
                  <a:srgbClr val="000000"/>
                </a:solidFill>
                <a:latin typeface="Consolas" pitchFamily="49" charset="0"/>
                <a:cs typeface="Arial" pitchFamily="34" charset="0"/>
              </a:rPr>
              <a:t>i</a:t>
            </a:r>
            <a:r>
              <a:rPr lang="en-US" altLang="en-US" dirty="0" smtClean="0">
                <a:solidFill>
                  <a:srgbClr val="000000"/>
                </a:solidFill>
                <a:latin typeface="Consolas" pitchFamily="49" charset="0"/>
                <a:cs typeface="Arial" pitchFamily="34" charset="0"/>
              </a:rPr>
              <a:t>];</a:t>
            </a:r>
          </a:p>
          <a:p>
            <a:pPr lvl="0" eaLnBrk="0" fontAlgn="base" hangingPunct="0">
              <a:spcBef>
                <a:spcPct val="0"/>
              </a:spcBef>
              <a:spcAft>
                <a:spcPct val="0"/>
              </a:spcAft>
            </a:pPr>
            <a:r>
              <a:rPr lang="en-US" altLang="en-US" dirty="0" smtClean="0">
                <a:solidFill>
                  <a:srgbClr val="000000"/>
                </a:solidFill>
                <a:latin typeface="Consolas" pitchFamily="49" charset="0"/>
                <a:cs typeface="Arial" pitchFamily="34" charset="0"/>
              </a:rPr>
              <a:t>}</a:t>
            </a:r>
          </a:p>
          <a:p>
            <a:pPr lvl="0" eaLnBrk="0" fontAlgn="base" hangingPunct="0">
              <a:spcBef>
                <a:spcPct val="0"/>
              </a:spcBef>
              <a:spcAft>
                <a:spcPct val="0"/>
              </a:spcAft>
            </a:pPr>
            <a:r>
              <a:rPr lang="en-US" altLang="en-US" dirty="0" err="1" smtClean="0">
                <a:solidFill>
                  <a:srgbClr val="000000"/>
                </a:solidFill>
                <a:latin typeface="Consolas" pitchFamily="49" charset="0"/>
                <a:cs typeface="Arial" pitchFamily="34" charset="0"/>
              </a:rPr>
              <a:t>int</a:t>
            </a:r>
            <a:r>
              <a:rPr lang="en-US" altLang="en-US" dirty="0" smtClean="0">
                <a:solidFill>
                  <a:srgbClr val="000000"/>
                </a:solidFill>
                <a:latin typeface="Consolas" pitchFamily="49" charset="0"/>
                <a:cs typeface="Arial" pitchFamily="34" charset="0"/>
              </a:rPr>
              <a:t> </a:t>
            </a:r>
            <a:r>
              <a:rPr lang="en-US" altLang="en-US" dirty="0" err="1" smtClean="0">
                <a:solidFill>
                  <a:srgbClr val="000000"/>
                </a:solidFill>
                <a:latin typeface="Consolas" pitchFamily="49" charset="0"/>
                <a:cs typeface="Arial" pitchFamily="34" charset="0"/>
              </a:rPr>
              <a:t>totcost</a:t>
            </a:r>
            <a:r>
              <a:rPr lang="en-US" altLang="en-US" dirty="0" smtClean="0">
                <a:solidFill>
                  <a:srgbClr val="000000"/>
                </a:solidFill>
                <a:latin typeface="Consolas" pitchFamily="49" charset="0"/>
                <a:cs typeface="Arial" pitchFamily="34" charset="0"/>
              </a:rPr>
              <a:t>=0;</a:t>
            </a:r>
          </a:p>
          <a:p>
            <a:pPr lvl="0" eaLnBrk="0" fontAlgn="base" hangingPunct="0">
              <a:spcBef>
                <a:spcPct val="0"/>
              </a:spcBef>
              <a:spcAft>
                <a:spcPct val="0"/>
              </a:spcAft>
            </a:pPr>
            <a:r>
              <a:rPr lang="en-US" altLang="en-US" dirty="0">
                <a:solidFill>
                  <a:srgbClr val="000000"/>
                </a:solidFill>
                <a:latin typeface="Consolas" pitchFamily="49" charset="0"/>
                <a:cs typeface="Arial" pitchFamily="34" charset="0"/>
              </a:rPr>
              <a:t>w</a:t>
            </a:r>
            <a:r>
              <a:rPr lang="en-US" altLang="en-US" dirty="0" smtClean="0">
                <a:solidFill>
                  <a:srgbClr val="000000"/>
                </a:solidFill>
                <a:latin typeface="Consolas" pitchFamily="49" charset="0"/>
                <a:cs typeface="Arial" pitchFamily="34" charset="0"/>
              </a:rPr>
              <a:t>hile(</a:t>
            </a:r>
            <a:r>
              <a:rPr lang="en-US" altLang="en-US" dirty="0" err="1" smtClean="0">
                <a:solidFill>
                  <a:srgbClr val="000000"/>
                </a:solidFill>
                <a:latin typeface="Consolas" pitchFamily="49" charset="0"/>
                <a:cs typeface="Arial" pitchFamily="34" charset="0"/>
              </a:rPr>
              <a:t>pq.size</a:t>
            </a:r>
            <a:r>
              <a:rPr lang="en-US" altLang="en-US" dirty="0" smtClean="0">
                <a:solidFill>
                  <a:srgbClr val="000000"/>
                </a:solidFill>
                <a:latin typeface="Consolas" pitchFamily="49" charset="0"/>
                <a:cs typeface="Arial" pitchFamily="34" charset="0"/>
              </a:rPr>
              <a:t>()&gt;1)</a:t>
            </a:r>
          </a:p>
          <a:p>
            <a:pPr lvl="0" eaLnBrk="0" fontAlgn="base" hangingPunct="0">
              <a:spcBef>
                <a:spcPct val="0"/>
              </a:spcBef>
              <a:spcAft>
                <a:spcPct val="0"/>
              </a:spcAft>
            </a:pPr>
            <a:r>
              <a:rPr lang="en-US" altLang="en-US" dirty="0" smtClean="0">
                <a:solidFill>
                  <a:srgbClr val="000000"/>
                </a:solidFill>
                <a:latin typeface="Consolas" pitchFamily="49" charset="0"/>
                <a:cs typeface="Arial" pitchFamily="34" charset="0"/>
              </a:rPr>
              <a:t>{</a:t>
            </a:r>
          </a:p>
          <a:p>
            <a:pPr lvl="0" eaLnBrk="0" fontAlgn="base" hangingPunct="0">
              <a:spcBef>
                <a:spcPct val="0"/>
              </a:spcBef>
              <a:spcAft>
                <a:spcPct val="0"/>
              </a:spcAft>
            </a:pPr>
            <a:r>
              <a:rPr lang="en-US" altLang="en-US" dirty="0" err="1">
                <a:cs typeface="Arial" pitchFamily="34" charset="0"/>
              </a:rPr>
              <a:t>i</a:t>
            </a:r>
            <a:r>
              <a:rPr lang="en-US" altLang="en-US" dirty="0" err="1" smtClean="0">
                <a:cs typeface="Arial" pitchFamily="34" charset="0"/>
              </a:rPr>
              <a:t>nt</a:t>
            </a:r>
            <a:r>
              <a:rPr lang="en-US" altLang="en-US" dirty="0" smtClean="0">
                <a:cs typeface="Arial" pitchFamily="34" charset="0"/>
              </a:rPr>
              <a:t> a=</a:t>
            </a:r>
            <a:r>
              <a:rPr lang="en-US" altLang="en-US" dirty="0" err="1" smtClean="0">
                <a:cs typeface="Arial" pitchFamily="34" charset="0"/>
              </a:rPr>
              <a:t>pq.poll</a:t>
            </a:r>
            <a:r>
              <a:rPr lang="en-US" altLang="en-US" dirty="0" smtClean="0">
                <a:cs typeface="Arial" pitchFamily="34" charset="0"/>
              </a:rPr>
              <a:t>();</a:t>
            </a:r>
          </a:p>
          <a:p>
            <a:pPr lvl="0" eaLnBrk="0" fontAlgn="base" hangingPunct="0">
              <a:spcBef>
                <a:spcPct val="0"/>
              </a:spcBef>
              <a:spcAft>
                <a:spcPct val="0"/>
              </a:spcAft>
            </a:pPr>
            <a:r>
              <a:rPr lang="en-US" altLang="en-US" dirty="0" err="1" smtClean="0">
                <a:cs typeface="Arial" pitchFamily="34" charset="0"/>
              </a:rPr>
              <a:t>int</a:t>
            </a:r>
            <a:r>
              <a:rPr lang="en-US" altLang="en-US" dirty="0" smtClean="0">
                <a:cs typeface="Arial" pitchFamily="34" charset="0"/>
              </a:rPr>
              <a:t> b=</a:t>
            </a:r>
            <a:r>
              <a:rPr lang="en-US" altLang="en-US" dirty="0" err="1" smtClean="0">
                <a:cs typeface="Arial" pitchFamily="34" charset="0"/>
              </a:rPr>
              <a:t>pq.poll</a:t>
            </a:r>
            <a:r>
              <a:rPr lang="en-US" altLang="en-US" dirty="0" smtClean="0">
                <a:cs typeface="Arial" pitchFamily="34" charset="0"/>
              </a:rPr>
              <a:t>();</a:t>
            </a:r>
          </a:p>
          <a:p>
            <a:pPr lvl="0" eaLnBrk="0" fontAlgn="base" hangingPunct="0">
              <a:spcBef>
                <a:spcPct val="0"/>
              </a:spcBef>
              <a:spcAft>
                <a:spcPct val="0"/>
              </a:spcAft>
            </a:pPr>
            <a:r>
              <a:rPr lang="en-US" altLang="en-US" dirty="0" err="1">
                <a:cs typeface="Arial" pitchFamily="34" charset="0"/>
              </a:rPr>
              <a:t>i</a:t>
            </a:r>
            <a:r>
              <a:rPr lang="en-US" altLang="en-US" dirty="0" err="1" smtClean="0">
                <a:cs typeface="Arial" pitchFamily="34" charset="0"/>
              </a:rPr>
              <a:t>nt</a:t>
            </a:r>
            <a:r>
              <a:rPr lang="en-US" altLang="en-US" dirty="0" smtClean="0">
                <a:cs typeface="Arial" pitchFamily="34" charset="0"/>
              </a:rPr>
              <a:t> c=</a:t>
            </a:r>
            <a:r>
              <a:rPr lang="en-US" altLang="en-US" dirty="0" err="1" smtClean="0">
                <a:cs typeface="Arial" pitchFamily="34" charset="0"/>
              </a:rPr>
              <a:t>a+b</a:t>
            </a:r>
            <a:r>
              <a:rPr lang="en-US" altLang="en-US" dirty="0" smtClean="0">
                <a:cs typeface="Arial" pitchFamily="34" charset="0"/>
              </a:rPr>
              <a:t>;</a:t>
            </a:r>
          </a:p>
          <a:p>
            <a:pPr lvl="0" eaLnBrk="0" fontAlgn="base" hangingPunct="0">
              <a:spcBef>
                <a:spcPct val="0"/>
              </a:spcBef>
              <a:spcAft>
                <a:spcPct val="0"/>
              </a:spcAft>
            </a:pPr>
            <a:r>
              <a:rPr lang="en-US" altLang="en-US" dirty="0" err="1" smtClean="0">
                <a:cs typeface="Arial" pitchFamily="34" charset="0"/>
              </a:rPr>
              <a:t>Totcost</a:t>
            </a:r>
            <a:r>
              <a:rPr lang="en-US" altLang="en-US" dirty="0" smtClean="0">
                <a:cs typeface="Arial" pitchFamily="34" charset="0"/>
              </a:rPr>
              <a:t>=</a:t>
            </a:r>
            <a:r>
              <a:rPr lang="en-US" altLang="en-US" dirty="0" err="1" smtClean="0">
                <a:cs typeface="Arial" pitchFamily="34" charset="0"/>
              </a:rPr>
              <a:t>totcost+c</a:t>
            </a:r>
            <a:r>
              <a:rPr lang="en-US" altLang="en-US" dirty="0" smtClean="0">
                <a:cs typeface="Arial" pitchFamily="34" charset="0"/>
              </a:rPr>
              <a:t>;</a:t>
            </a:r>
          </a:p>
          <a:p>
            <a:pPr lvl="0" eaLnBrk="0" fontAlgn="base" hangingPunct="0">
              <a:spcBef>
                <a:spcPct val="0"/>
              </a:spcBef>
              <a:spcAft>
                <a:spcPct val="0"/>
              </a:spcAft>
            </a:pPr>
            <a:r>
              <a:rPr lang="en-US" altLang="en-US" dirty="0" err="1">
                <a:cs typeface="Arial" pitchFamily="34" charset="0"/>
              </a:rPr>
              <a:t>p</a:t>
            </a:r>
            <a:r>
              <a:rPr lang="en-US" altLang="en-US" dirty="0" err="1" smtClean="0">
                <a:cs typeface="Arial" pitchFamily="34" charset="0"/>
              </a:rPr>
              <a:t>q.offer</a:t>
            </a:r>
            <a:r>
              <a:rPr lang="en-US" altLang="en-US" dirty="0" smtClean="0">
                <a:cs typeface="Arial" pitchFamily="34" charset="0"/>
              </a:rPr>
              <a:t>(c );</a:t>
            </a:r>
          </a:p>
          <a:p>
            <a:pPr lvl="0" eaLnBrk="0" fontAlgn="base" hangingPunct="0">
              <a:spcBef>
                <a:spcPct val="0"/>
              </a:spcBef>
              <a:spcAft>
                <a:spcPct val="0"/>
              </a:spcAft>
            </a:pPr>
            <a:r>
              <a:rPr lang="en-US" altLang="en-US" dirty="0">
                <a:cs typeface="Arial" pitchFamily="34" charset="0"/>
              </a:rPr>
              <a:t>}</a:t>
            </a:r>
          </a:p>
          <a:p>
            <a:pPr lvl="0" eaLnBrk="0" fontAlgn="base" hangingPunct="0">
              <a:spcBef>
                <a:spcPct val="0"/>
              </a:spcBef>
              <a:spcAft>
                <a:spcPct val="0"/>
              </a:spcAft>
            </a:pPr>
            <a:r>
              <a:rPr lang="en-US" altLang="en-US" dirty="0">
                <a:solidFill>
                  <a:srgbClr val="273239"/>
                </a:solidFill>
                <a:latin typeface="Consolas" pitchFamily="49" charset="0"/>
                <a:cs typeface="Arial" pitchFamily="34" charset="0"/>
              </a:rPr>
              <a:t>  </a:t>
            </a:r>
            <a:r>
              <a:rPr lang="en-US" altLang="en-US" dirty="0" smtClean="0">
                <a:solidFill>
                  <a:srgbClr val="273239"/>
                </a:solidFill>
                <a:latin typeface="Consolas" pitchFamily="49" charset="0"/>
                <a:cs typeface="Arial" pitchFamily="34" charset="0"/>
              </a:rPr>
              <a:t>return </a:t>
            </a:r>
            <a:r>
              <a:rPr lang="en-US" altLang="en-US" dirty="0" err="1" smtClean="0">
                <a:solidFill>
                  <a:srgbClr val="273239"/>
                </a:solidFill>
                <a:latin typeface="Consolas" pitchFamily="49" charset="0"/>
                <a:cs typeface="Arial" pitchFamily="34" charset="0"/>
              </a:rPr>
              <a:t>totcost</a:t>
            </a:r>
            <a:r>
              <a:rPr lang="en-US" altLang="en-US" dirty="0" smtClean="0">
                <a:solidFill>
                  <a:srgbClr val="273239"/>
                </a:solidFill>
                <a:latin typeface="Consolas" pitchFamily="49" charset="0"/>
                <a:cs typeface="Arial" pitchFamily="34" charset="0"/>
              </a:rPr>
              <a:t>;</a:t>
            </a:r>
          </a:p>
          <a:p>
            <a:pPr lvl="0" eaLnBrk="0" fontAlgn="base" hangingPunct="0">
              <a:spcBef>
                <a:spcPct val="0"/>
              </a:spcBef>
              <a:spcAft>
                <a:spcPct val="0"/>
              </a:spcAft>
            </a:pPr>
            <a:r>
              <a:rPr lang="en-US" dirty="0" smtClean="0">
                <a:solidFill>
                  <a:srgbClr val="273239"/>
                </a:solidFill>
                <a:latin typeface="Consolas" pitchFamily="49" charset="0"/>
                <a:cs typeface="Arial" pitchFamily="34" charset="0"/>
              </a:rPr>
              <a:t>}</a:t>
            </a:r>
          </a:p>
          <a:p>
            <a:pPr lvl="0" eaLnBrk="0" fontAlgn="base" hangingPunct="0">
              <a:spcBef>
                <a:spcPct val="0"/>
              </a:spcBef>
              <a:spcAft>
                <a:spcPct val="0"/>
              </a:spcAft>
            </a:pPr>
            <a:endParaRPr lang="en-US" dirty="0">
              <a:solidFill>
                <a:srgbClr val="273239"/>
              </a:solidFill>
              <a:latin typeface="Consolas" pitchFamily="49" charset="0"/>
              <a:cs typeface="Arial" pitchFamily="34" charset="0"/>
            </a:endParaRPr>
          </a:p>
          <a:p>
            <a:pPr lvl="0" eaLnBrk="0" fontAlgn="base" hangingPunct="0">
              <a:spcBef>
                <a:spcPct val="0"/>
              </a:spcBef>
              <a:spcAft>
                <a:spcPct val="0"/>
              </a:spcAft>
            </a:pPr>
            <a:r>
              <a:rPr lang="en-US" dirty="0" smtClean="0">
                <a:solidFill>
                  <a:srgbClr val="273239"/>
                </a:solidFill>
                <a:latin typeface="Consolas" pitchFamily="49" charset="0"/>
                <a:cs typeface="Arial" pitchFamily="34" charset="0"/>
              </a:rPr>
              <a:t>Time Complexity : O(</a:t>
            </a:r>
            <a:r>
              <a:rPr lang="en-US" dirty="0" err="1" smtClean="0">
                <a:solidFill>
                  <a:srgbClr val="273239"/>
                </a:solidFill>
                <a:latin typeface="Consolas" pitchFamily="49" charset="0"/>
                <a:cs typeface="Arial" pitchFamily="34" charset="0"/>
              </a:rPr>
              <a:t>nlogn</a:t>
            </a:r>
            <a:r>
              <a:rPr lang="en-US" dirty="0" smtClean="0">
                <a:solidFill>
                  <a:srgbClr val="273239"/>
                </a:solidFill>
                <a:latin typeface="Consolas" pitchFamily="49" charset="0"/>
                <a:cs typeface="Arial" pitchFamily="34" charset="0"/>
              </a:rPr>
              <a:t>)</a:t>
            </a:r>
          </a:p>
          <a:p>
            <a:pPr lvl="0" eaLnBrk="0" fontAlgn="base" hangingPunct="0">
              <a:spcBef>
                <a:spcPct val="0"/>
              </a:spcBef>
              <a:spcAft>
                <a:spcPct val="0"/>
              </a:spcAft>
            </a:pPr>
            <a:r>
              <a:rPr lang="en-US" dirty="0" smtClean="0">
                <a:solidFill>
                  <a:srgbClr val="273239"/>
                </a:solidFill>
                <a:latin typeface="Consolas" pitchFamily="49" charset="0"/>
                <a:cs typeface="Arial" pitchFamily="34" charset="0"/>
              </a:rPr>
              <a:t>Extra Space Complexity: O(n);</a:t>
            </a:r>
            <a:endParaRPr lang="en-IN" dirty="0"/>
          </a:p>
        </p:txBody>
      </p:sp>
    </p:spTree>
    <p:extLst>
      <p:ext uri="{BB962C8B-B14F-4D97-AF65-F5344CB8AC3E}">
        <p14:creationId xmlns:p14="http://schemas.microsoft.com/office/powerpoint/2010/main" val="2212065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212148"/>
            <a:ext cx="9592370" cy="61555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err="1" smtClean="0">
                <a:ln>
                  <a:noFill/>
                </a:ln>
                <a:solidFill>
                  <a:srgbClr val="808080"/>
                </a:solidFill>
                <a:effectLst/>
                <a:latin typeface="Consolas" pitchFamily="49" charset="0"/>
                <a:cs typeface="Arial" pitchFamily="34" charset="0"/>
              </a:rPr>
              <a:t>int</a:t>
            </a:r>
            <a:r>
              <a:rPr kumimoji="0" lang="en-US" altLang="en-US" sz="2000" b="0" i="0" u="none" strike="noStrike" cap="none" normalizeH="0" baseline="0" dirty="0" smtClean="0">
                <a:ln>
                  <a:noFill/>
                </a:ln>
                <a:solidFill>
                  <a:srgbClr val="273239"/>
                </a:solidFill>
                <a:effectLst/>
                <a:latin typeface="Consolas" pitchFamily="49" charset="0"/>
                <a:cs typeface="Arial" pitchFamily="34" charset="0"/>
              </a:rPr>
              <a:t> </a:t>
            </a:r>
            <a:r>
              <a:rPr kumimoji="0" lang="en-US" altLang="en-US" sz="2000" b="0" i="0" u="none" strike="noStrike" cap="none" normalizeH="0" baseline="0" dirty="0" err="1" smtClean="0">
                <a:ln>
                  <a:noFill/>
                </a:ln>
                <a:solidFill>
                  <a:srgbClr val="000000"/>
                </a:solidFill>
                <a:effectLst/>
                <a:latin typeface="Consolas" pitchFamily="49" charset="0"/>
                <a:cs typeface="Arial" pitchFamily="34" charset="0"/>
              </a:rPr>
              <a:t>minCost</a:t>
            </a:r>
            <a:r>
              <a:rPr kumimoji="0" lang="en-US" altLang="en-US" sz="2000" b="0" i="0" u="none" strike="noStrike" cap="none" normalizeH="0" baseline="0" dirty="0" smtClean="0">
                <a:ln>
                  <a:noFill/>
                </a:ln>
                <a:solidFill>
                  <a:srgbClr val="000000"/>
                </a:solidFill>
                <a:effectLst/>
                <a:latin typeface="Consolas" pitchFamily="49" charset="0"/>
                <a:cs typeface="Arial" pitchFamily="34" charset="0"/>
              </a:rPr>
              <a:t>(</a:t>
            </a:r>
            <a:r>
              <a:rPr kumimoji="0" lang="en-US" altLang="en-US" sz="2000" b="1" i="0" u="none" strike="noStrike" cap="none" normalizeH="0" baseline="0" dirty="0" err="1" smtClean="0">
                <a:ln>
                  <a:noFill/>
                </a:ln>
                <a:solidFill>
                  <a:srgbClr val="808080"/>
                </a:solidFill>
                <a:effectLst/>
                <a:latin typeface="Consolas" pitchFamily="49" charset="0"/>
                <a:cs typeface="Arial" pitchFamily="34" charset="0"/>
              </a:rPr>
              <a:t>int</a:t>
            </a:r>
            <a:r>
              <a:rPr kumimoji="0" lang="en-US" altLang="en-US" sz="2000" b="0" i="0" u="none" strike="noStrike" cap="none" normalizeH="0" baseline="0" dirty="0" smtClean="0">
                <a:ln>
                  <a:noFill/>
                </a:ln>
                <a:solidFill>
                  <a:srgbClr val="273239"/>
                </a:solidFill>
                <a:effectLst/>
                <a:latin typeface="Consolas" pitchFamily="49" charset="0"/>
                <a:cs typeface="Arial" pitchFamily="34" charset="0"/>
              </a:rPr>
              <a:t> </a:t>
            </a:r>
            <a:r>
              <a:rPr kumimoji="0" lang="en-US" altLang="en-US" sz="2000" b="0" i="0" u="none" strike="noStrike" cap="none" normalizeH="0" baseline="0" dirty="0" err="1" smtClean="0">
                <a:ln>
                  <a:noFill/>
                </a:ln>
                <a:solidFill>
                  <a:srgbClr val="000000"/>
                </a:solidFill>
                <a:effectLst/>
                <a:latin typeface="Consolas" pitchFamily="49" charset="0"/>
                <a:cs typeface="Arial" pitchFamily="34" charset="0"/>
              </a:rPr>
              <a:t>arr</a:t>
            </a:r>
            <a:r>
              <a:rPr kumimoji="0" lang="en-US" altLang="en-US" sz="2000" b="0" i="0" u="none" strike="noStrike" cap="none" normalizeH="0" baseline="0" dirty="0" smtClean="0">
                <a:ln>
                  <a:noFill/>
                </a:ln>
                <a:solidFill>
                  <a:srgbClr val="000000"/>
                </a:solidFill>
                <a:effectLst/>
                <a:latin typeface="Consolas" pitchFamily="49" charset="0"/>
                <a:cs typeface="Arial" pitchFamily="34" charset="0"/>
              </a:rPr>
              <a:t>[], </a:t>
            </a:r>
            <a:r>
              <a:rPr kumimoji="0" lang="en-US" altLang="en-US" sz="2000" b="1" i="0" u="none" strike="noStrike" cap="none" normalizeH="0" baseline="0" dirty="0" err="1" smtClean="0">
                <a:ln>
                  <a:noFill/>
                </a:ln>
                <a:solidFill>
                  <a:srgbClr val="808080"/>
                </a:solidFill>
                <a:effectLst/>
                <a:latin typeface="Consolas" pitchFamily="49" charset="0"/>
                <a:cs typeface="Arial" pitchFamily="34" charset="0"/>
              </a:rPr>
              <a:t>int</a:t>
            </a:r>
            <a:r>
              <a:rPr kumimoji="0" lang="en-US" altLang="en-US" sz="2000" b="0" i="0" u="none" strike="noStrike" cap="none" normalizeH="0" baseline="0" dirty="0" smtClean="0">
                <a:ln>
                  <a:noFill/>
                </a:ln>
                <a:solidFill>
                  <a:srgbClr val="273239"/>
                </a:solidFill>
                <a:effectLst/>
                <a:latin typeface="Consolas" pitchFamily="49" charset="0"/>
                <a:cs typeface="Arial" pitchFamily="34" charset="0"/>
              </a:rPr>
              <a:t> </a:t>
            </a:r>
            <a:r>
              <a:rPr kumimoji="0" lang="en-US" altLang="en-US" sz="2000" b="0" i="0" u="none" strike="noStrike" cap="none" normalizeH="0" baseline="0" dirty="0" smtClean="0">
                <a:ln>
                  <a:noFill/>
                </a:ln>
                <a:solidFill>
                  <a:srgbClr val="000000"/>
                </a:solidFill>
                <a:effectLst/>
                <a:latin typeface="Consolas" pitchFamily="49" charset="0"/>
                <a:cs typeface="Arial" pitchFamily="34" charset="0"/>
              </a:rPr>
              <a:t>n)</a:t>
            </a:r>
            <a:endParaRPr kumimoji="0" lang="en-US" alt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itchFamily="49" charset="0"/>
                <a:cs typeface="Arial" pitchFamily="34" charset="0"/>
              </a:rPr>
              <a:t>{</a:t>
            </a:r>
            <a:endParaRPr kumimoji="0" lang="en-US" alt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273239"/>
                </a:solidFill>
                <a:effectLst/>
                <a:latin typeface="Consolas" pitchFamily="49" charset="0"/>
                <a:cs typeface="Arial" pitchFamily="34" charset="0"/>
              </a:rPr>
              <a:t>    </a:t>
            </a:r>
            <a:r>
              <a:rPr kumimoji="0" lang="en-US" altLang="en-US" sz="2000" b="0" i="0" u="none" strike="noStrike" cap="none" normalizeH="0" baseline="0" dirty="0" smtClean="0">
                <a:ln>
                  <a:noFill/>
                </a:ln>
                <a:solidFill>
                  <a:srgbClr val="008200"/>
                </a:solidFill>
                <a:effectLst/>
                <a:latin typeface="Consolas" pitchFamily="49" charset="0"/>
                <a:cs typeface="Arial" pitchFamily="34" charset="0"/>
              </a:rPr>
              <a:t>// Create a priority queue</a:t>
            </a:r>
            <a:endParaRPr kumimoji="0" lang="en-US" alt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273239"/>
                </a:solidFill>
                <a:effectLst/>
                <a:latin typeface="Consolas" pitchFamily="49" charset="0"/>
                <a:cs typeface="Arial" pitchFamily="34" charset="0"/>
              </a:rPr>
              <a:t>   </a:t>
            </a:r>
            <a:r>
              <a:rPr kumimoji="0" lang="en-US" altLang="en-US" sz="2000" b="0" i="0" u="none" strike="noStrike" cap="none" normalizeH="0" baseline="0" dirty="0" err="1" smtClean="0">
                <a:ln>
                  <a:noFill/>
                </a:ln>
                <a:solidFill>
                  <a:srgbClr val="000000"/>
                </a:solidFill>
                <a:effectLst/>
                <a:latin typeface="Consolas" pitchFamily="49" charset="0"/>
                <a:cs typeface="Arial" pitchFamily="34" charset="0"/>
              </a:rPr>
              <a:t>priority_queue</a:t>
            </a:r>
            <a:r>
              <a:rPr kumimoji="0" lang="en-US" altLang="en-US" sz="2000" b="0" i="0" u="none" strike="noStrike" cap="none" normalizeH="0" baseline="0" dirty="0" smtClean="0">
                <a:ln>
                  <a:noFill/>
                </a:ln>
                <a:solidFill>
                  <a:srgbClr val="000000"/>
                </a:solidFill>
                <a:effectLst/>
                <a:latin typeface="Consolas" pitchFamily="49" charset="0"/>
                <a:cs typeface="Arial" pitchFamily="34" charset="0"/>
              </a:rPr>
              <a:t>&lt;</a:t>
            </a:r>
            <a:r>
              <a:rPr kumimoji="0" lang="en-US" altLang="en-US" sz="2000" b="1" i="0" u="none" strike="noStrike" cap="none" normalizeH="0" baseline="0" dirty="0" err="1" smtClean="0">
                <a:ln>
                  <a:noFill/>
                </a:ln>
                <a:solidFill>
                  <a:srgbClr val="808080"/>
                </a:solidFill>
                <a:effectLst/>
                <a:latin typeface="Consolas" pitchFamily="49" charset="0"/>
                <a:cs typeface="Arial" pitchFamily="34" charset="0"/>
              </a:rPr>
              <a:t>int</a:t>
            </a:r>
            <a:r>
              <a:rPr kumimoji="0" lang="en-US" altLang="en-US" sz="2000" b="0" i="0" u="none" strike="noStrike" cap="none" normalizeH="0" baseline="0" dirty="0" smtClean="0">
                <a:ln>
                  <a:noFill/>
                </a:ln>
                <a:solidFill>
                  <a:srgbClr val="000000"/>
                </a:solidFill>
                <a:effectLst/>
                <a:latin typeface="Consolas" pitchFamily="49" charset="0"/>
                <a:cs typeface="Arial" pitchFamily="34" charset="0"/>
              </a:rPr>
              <a:t>, vector&lt;</a:t>
            </a:r>
            <a:r>
              <a:rPr kumimoji="0" lang="en-US" altLang="en-US" sz="2000" b="1" i="0" u="none" strike="noStrike" cap="none" normalizeH="0" baseline="0" dirty="0" err="1" smtClean="0">
                <a:ln>
                  <a:noFill/>
                </a:ln>
                <a:solidFill>
                  <a:srgbClr val="808080"/>
                </a:solidFill>
                <a:effectLst/>
                <a:latin typeface="Consolas" pitchFamily="49" charset="0"/>
                <a:cs typeface="Arial" pitchFamily="34" charset="0"/>
              </a:rPr>
              <a:t>int</a:t>
            </a:r>
            <a:r>
              <a:rPr kumimoji="0" lang="en-US" altLang="en-US" sz="2000" b="0" i="0" u="none" strike="noStrike" cap="none" normalizeH="0" baseline="0" dirty="0" smtClean="0">
                <a:ln>
                  <a:noFill/>
                </a:ln>
                <a:solidFill>
                  <a:srgbClr val="000000"/>
                </a:solidFill>
                <a:effectLst/>
                <a:latin typeface="Consolas" pitchFamily="49" charset="0"/>
                <a:cs typeface="Arial" pitchFamily="34" charset="0"/>
              </a:rPr>
              <a:t>&gt;, greater&lt;</a:t>
            </a:r>
            <a:r>
              <a:rPr kumimoji="0" lang="en-US" altLang="en-US" sz="2000" b="1" i="0" u="none" strike="noStrike" cap="none" normalizeH="0" baseline="0" dirty="0" err="1" smtClean="0">
                <a:ln>
                  <a:noFill/>
                </a:ln>
                <a:solidFill>
                  <a:srgbClr val="808080"/>
                </a:solidFill>
                <a:effectLst/>
                <a:latin typeface="Consolas" pitchFamily="49" charset="0"/>
                <a:cs typeface="Arial" pitchFamily="34" charset="0"/>
              </a:rPr>
              <a:t>int</a:t>
            </a:r>
            <a:r>
              <a:rPr kumimoji="0" lang="en-US" altLang="en-US" sz="2000" b="0" i="0" u="none" strike="noStrike" cap="none" normalizeH="0" baseline="0" dirty="0" smtClean="0">
                <a:ln>
                  <a:noFill/>
                </a:ln>
                <a:solidFill>
                  <a:srgbClr val="000000"/>
                </a:solidFill>
                <a:effectLst/>
                <a:latin typeface="Consolas" pitchFamily="49" charset="0"/>
                <a:cs typeface="Arial" pitchFamily="34" charset="0"/>
              </a:rPr>
              <a:t>&gt; &gt; </a:t>
            </a:r>
            <a:r>
              <a:rPr kumimoji="0" lang="en-US" altLang="en-US" sz="2000" b="0" i="0" u="none" strike="noStrike" cap="none" normalizeH="0" baseline="0" dirty="0" err="1" smtClean="0">
                <a:ln>
                  <a:noFill/>
                </a:ln>
                <a:solidFill>
                  <a:srgbClr val="000000"/>
                </a:solidFill>
                <a:effectLst/>
                <a:latin typeface="Consolas" pitchFamily="49" charset="0"/>
                <a:cs typeface="Arial" pitchFamily="34" charset="0"/>
              </a:rPr>
              <a:t>pq</a:t>
            </a:r>
            <a:r>
              <a:rPr kumimoji="0" lang="en-US" altLang="en-US" sz="2000" b="0" i="0" u="none" strike="noStrike" cap="none" normalizeH="0" baseline="0" dirty="0" smtClean="0">
                <a:ln>
                  <a:noFill/>
                </a:ln>
                <a:solidFill>
                  <a:srgbClr val="000000"/>
                </a:solidFill>
                <a:effectLst/>
                <a:latin typeface="Consolas" pitchFamily="49" charset="0"/>
                <a:cs typeface="Arial" pitchFamily="34" charset="0"/>
              </a:rPr>
              <a:t>(</a:t>
            </a:r>
            <a:r>
              <a:rPr kumimoji="0" lang="en-US" altLang="en-US" sz="2000" b="0" i="0" u="none" strike="noStrike" cap="none" normalizeH="0" baseline="0" dirty="0" err="1" smtClean="0">
                <a:ln>
                  <a:noFill/>
                </a:ln>
                <a:solidFill>
                  <a:srgbClr val="000000"/>
                </a:solidFill>
                <a:effectLst/>
                <a:latin typeface="Consolas" pitchFamily="49" charset="0"/>
                <a:cs typeface="Arial" pitchFamily="34" charset="0"/>
              </a:rPr>
              <a:t>arr</a:t>
            </a:r>
            <a:r>
              <a:rPr kumimoji="0" lang="en-US" altLang="en-US" sz="2000" b="0" i="0" u="none" strike="noStrike" cap="none" normalizeH="0" baseline="0" dirty="0" smtClean="0">
                <a:ln>
                  <a:noFill/>
                </a:ln>
                <a:solidFill>
                  <a:srgbClr val="000000"/>
                </a:solidFill>
                <a:effectLst/>
                <a:latin typeface="Consolas" pitchFamily="49" charset="0"/>
                <a:cs typeface="Arial" pitchFamily="34" charset="0"/>
              </a:rPr>
              <a:t>, </a:t>
            </a:r>
            <a:r>
              <a:rPr kumimoji="0" lang="en-US" altLang="en-US" sz="2000" b="0" i="0" u="none" strike="noStrike" cap="none" normalizeH="0" baseline="0" dirty="0" err="1" smtClean="0">
                <a:ln>
                  <a:noFill/>
                </a:ln>
                <a:solidFill>
                  <a:srgbClr val="000000"/>
                </a:solidFill>
                <a:effectLst/>
                <a:latin typeface="Consolas" pitchFamily="49" charset="0"/>
                <a:cs typeface="Arial" pitchFamily="34" charset="0"/>
              </a:rPr>
              <a:t>arr</a:t>
            </a:r>
            <a:r>
              <a:rPr kumimoji="0" lang="en-US" altLang="en-US" sz="2000" b="0" i="0" u="none" strike="noStrike" cap="none" normalizeH="0" baseline="0" dirty="0" smtClean="0">
                <a:ln>
                  <a:noFill/>
                </a:ln>
                <a:solidFill>
                  <a:srgbClr val="000000"/>
                </a:solidFill>
                <a:effectLst/>
                <a:latin typeface="Consolas" pitchFamily="49" charset="0"/>
                <a:cs typeface="Arial" pitchFamily="34" charset="0"/>
              </a:rPr>
              <a:t> + n);</a:t>
            </a:r>
            <a:endParaRPr kumimoji="0" lang="en-US" alt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273239"/>
                </a:solidFill>
                <a:effectLst/>
                <a:latin typeface="Consolas" pitchFamily="49" charset="0"/>
                <a:cs typeface="Arial" pitchFamily="34" charset="0"/>
              </a:rPr>
              <a:t>     </a:t>
            </a:r>
            <a:r>
              <a:rPr kumimoji="0" lang="en-US" altLang="en-US" sz="2000" b="0" i="0" u="none" strike="noStrike" cap="none" normalizeH="0" baseline="0" dirty="0" smtClean="0">
                <a:ln>
                  <a:noFill/>
                </a:ln>
                <a:solidFill>
                  <a:srgbClr val="008200"/>
                </a:solidFill>
                <a:effectLst/>
                <a:latin typeface="Consolas" pitchFamily="49" charset="0"/>
                <a:cs typeface="Arial" pitchFamily="34" charset="0"/>
              </a:rPr>
              <a:t>// Initialize result</a:t>
            </a:r>
            <a:endParaRPr kumimoji="0" lang="en-US" alt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273239"/>
                </a:solidFill>
                <a:effectLst/>
                <a:latin typeface="Consolas" pitchFamily="49" charset="0"/>
                <a:cs typeface="Arial" pitchFamily="34" charset="0"/>
              </a:rPr>
              <a:t>    </a:t>
            </a:r>
            <a:r>
              <a:rPr kumimoji="0" lang="en-US" altLang="en-US" sz="2000" b="1" i="0" u="none" strike="noStrike" cap="none" normalizeH="0" baseline="0" dirty="0" err="1" smtClean="0">
                <a:ln>
                  <a:noFill/>
                </a:ln>
                <a:solidFill>
                  <a:srgbClr val="808080"/>
                </a:solidFill>
                <a:effectLst/>
                <a:latin typeface="Consolas" pitchFamily="49" charset="0"/>
                <a:cs typeface="Arial" pitchFamily="34" charset="0"/>
              </a:rPr>
              <a:t>int</a:t>
            </a:r>
            <a:r>
              <a:rPr kumimoji="0" lang="en-US" altLang="en-US" sz="2000" b="0" i="0" u="none" strike="noStrike" cap="none" normalizeH="0" baseline="0" dirty="0" smtClean="0">
                <a:ln>
                  <a:noFill/>
                </a:ln>
                <a:solidFill>
                  <a:srgbClr val="273239"/>
                </a:solidFill>
                <a:effectLst/>
                <a:latin typeface="Consolas" pitchFamily="49" charset="0"/>
                <a:cs typeface="Arial" pitchFamily="34" charset="0"/>
              </a:rPr>
              <a:t> </a:t>
            </a:r>
            <a:r>
              <a:rPr kumimoji="0" lang="en-US" altLang="en-US" sz="2000" b="0" i="0" u="none" strike="noStrike" cap="none" normalizeH="0" baseline="0" dirty="0" smtClean="0">
                <a:ln>
                  <a:noFill/>
                </a:ln>
                <a:solidFill>
                  <a:srgbClr val="000000"/>
                </a:solidFill>
                <a:effectLst/>
                <a:latin typeface="Consolas" pitchFamily="49" charset="0"/>
                <a:cs typeface="Arial" pitchFamily="34" charset="0"/>
              </a:rPr>
              <a:t>res = 0;</a:t>
            </a:r>
            <a:endParaRPr kumimoji="0" lang="en-US" alt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273239"/>
                </a:solidFill>
                <a:effectLst/>
                <a:latin typeface="Consolas" pitchFamily="49" charset="0"/>
                <a:cs typeface="Arial" pitchFamily="34" charset="0"/>
              </a:rPr>
              <a:t>     </a:t>
            </a:r>
            <a:r>
              <a:rPr kumimoji="0" lang="en-US" altLang="en-US" sz="2000" b="0" i="0" u="none" strike="noStrike" cap="none" normalizeH="0" baseline="0" dirty="0" smtClean="0">
                <a:ln>
                  <a:noFill/>
                </a:ln>
                <a:solidFill>
                  <a:srgbClr val="008200"/>
                </a:solidFill>
                <a:effectLst/>
                <a:latin typeface="Consolas" pitchFamily="49" charset="0"/>
                <a:cs typeface="Arial" pitchFamily="34" charset="0"/>
              </a:rPr>
              <a:t>// While size of priority queue is more than 1</a:t>
            </a:r>
            <a:endParaRPr kumimoji="0" lang="en-US" alt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273239"/>
                </a:solidFill>
                <a:effectLst/>
                <a:latin typeface="Consolas" pitchFamily="49" charset="0"/>
                <a:cs typeface="Arial" pitchFamily="34" charset="0"/>
              </a:rPr>
              <a:t>    </a:t>
            </a:r>
            <a:r>
              <a:rPr kumimoji="0" lang="en-US" altLang="en-US" sz="2000" b="1" i="0" u="none" strike="noStrike" cap="none" normalizeH="0" baseline="0" dirty="0" smtClean="0">
                <a:ln>
                  <a:noFill/>
                </a:ln>
                <a:solidFill>
                  <a:srgbClr val="006699"/>
                </a:solidFill>
                <a:effectLst/>
                <a:latin typeface="Consolas" pitchFamily="49" charset="0"/>
                <a:cs typeface="Arial" pitchFamily="34" charset="0"/>
              </a:rPr>
              <a:t>while</a:t>
            </a:r>
            <a:r>
              <a:rPr kumimoji="0" lang="en-US" altLang="en-US" sz="2000" b="0" i="0" u="none" strike="noStrike" cap="none" normalizeH="0" baseline="0" dirty="0" smtClean="0">
                <a:ln>
                  <a:noFill/>
                </a:ln>
                <a:solidFill>
                  <a:srgbClr val="273239"/>
                </a:solidFill>
                <a:effectLst/>
                <a:latin typeface="Consolas" pitchFamily="49" charset="0"/>
                <a:cs typeface="Arial" pitchFamily="34" charset="0"/>
              </a:rPr>
              <a:t> </a:t>
            </a:r>
            <a:r>
              <a:rPr kumimoji="0" lang="en-US" altLang="en-US" sz="2000" b="0" i="0" u="none" strike="noStrike" cap="none" normalizeH="0" baseline="0" dirty="0" smtClean="0">
                <a:ln>
                  <a:noFill/>
                </a:ln>
                <a:solidFill>
                  <a:srgbClr val="000000"/>
                </a:solidFill>
                <a:effectLst/>
                <a:latin typeface="Consolas" pitchFamily="49" charset="0"/>
                <a:cs typeface="Arial" pitchFamily="34" charset="0"/>
              </a:rPr>
              <a:t>(</a:t>
            </a:r>
            <a:r>
              <a:rPr kumimoji="0" lang="en-US" altLang="en-US" sz="2000" b="0" i="0" u="none" strike="noStrike" cap="none" normalizeH="0" baseline="0" dirty="0" err="1" smtClean="0">
                <a:ln>
                  <a:noFill/>
                </a:ln>
                <a:solidFill>
                  <a:srgbClr val="000000"/>
                </a:solidFill>
                <a:effectLst/>
                <a:latin typeface="Consolas" pitchFamily="49" charset="0"/>
                <a:cs typeface="Arial" pitchFamily="34" charset="0"/>
              </a:rPr>
              <a:t>pq.size</a:t>
            </a:r>
            <a:r>
              <a:rPr kumimoji="0" lang="en-US" altLang="en-US" sz="2000" b="0" i="0" u="none" strike="noStrike" cap="none" normalizeH="0" baseline="0" dirty="0" smtClean="0">
                <a:ln>
                  <a:noFill/>
                </a:ln>
                <a:solidFill>
                  <a:srgbClr val="000000"/>
                </a:solidFill>
                <a:effectLst/>
                <a:latin typeface="Consolas" pitchFamily="49" charset="0"/>
                <a:cs typeface="Arial" pitchFamily="34" charset="0"/>
              </a:rPr>
              <a:t>() &gt; 1) {</a:t>
            </a:r>
            <a:endParaRPr kumimoji="0" lang="en-US" alt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273239"/>
                </a:solidFill>
                <a:effectLst/>
                <a:latin typeface="Consolas" pitchFamily="49" charset="0"/>
                <a:cs typeface="Arial" pitchFamily="34" charset="0"/>
              </a:rPr>
              <a:t>        </a:t>
            </a:r>
            <a:r>
              <a:rPr kumimoji="0" lang="en-US" altLang="en-US" sz="2000" b="0" i="0" u="none" strike="noStrike" cap="none" normalizeH="0" baseline="0" dirty="0" smtClean="0">
                <a:ln>
                  <a:noFill/>
                </a:ln>
                <a:solidFill>
                  <a:srgbClr val="008200"/>
                </a:solidFill>
                <a:effectLst/>
                <a:latin typeface="Consolas" pitchFamily="49" charset="0"/>
                <a:cs typeface="Arial" pitchFamily="34" charset="0"/>
              </a:rPr>
              <a:t>// Extract shortest two ropes from </a:t>
            </a:r>
            <a:r>
              <a:rPr kumimoji="0" lang="en-US" altLang="en-US" sz="2000" b="0" i="0" u="none" strike="noStrike" cap="none" normalizeH="0" baseline="0" dirty="0" err="1" smtClean="0">
                <a:ln>
                  <a:noFill/>
                </a:ln>
                <a:solidFill>
                  <a:srgbClr val="008200"/>
                </a:solidFill>
                <a:effectLst/>
                <a:latin typeface="Consolas" pitchFamily="49" charset="0"/>
                <a:cs typeface="Arial" pitchFamily="34" charset="0"/>
              </a:rPr>
              <a:t>pq</a:t>
            </a:r>
            <a:endParaRPr kumimoji="0" lang="en-US" alt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273239"/>
                </a:solidFill>
                <a:effectLst/>
                <a:latin typeface="Consolas" pitchFamily="49" charset="0"/>
                <a:cs typeface="Arial" pitchFamily="34" charset="0"/>
              </a:rPr>
              <a:t>        </a:t>
            </a:r>
            <a:r>
              <a:rPr kumimoji="0" lang="en-US" altLang="en-US" sz="2000" b="1" i="0" u="none" strike="noStrike" cap="none" normalizeH="0" baseline="0" dirty="0" err="1" smtClean="0">
                <a:ln>
                  <a:noFill/>
                </a:ln>
                <a:solidFill>
                  <a:srgbClr val="808080"/>
                </a:solidFill>
                <a:effectLst/>
                <a:latin typeface="Consolas" pitchFamily="49" charset="0"/>
                <a:cs typeface="Arial" pitchFamily="34" charset="0"/>
              </a:rPr>
              <a:t>int</a:t>
            </a:r>
            <a:r>
              <a:rPr kumimoji="0" lang="en-US" altLang="en-US" sz="2000" b="0" i="0" u="none" strike="noStrike" cap="none" normalizeH="0" baseline="0" dirty="0" smtClean="0">
                <a:ln>
                  <a:noFill/>
                </a:ln>
                <a:solidFill>
                  <a:srgbClr val="273239"/>
                </a:solidFill>
                <a:effectLst/>
                <a:latin typeface="Consolas" pitchFamily="49" charset="0"/>
                <a:cs typeface="Arial" pitchFamily="34" charset="0"/>
              </a:rPr>
              <a:t> </a:t>
            </a:r>
            <a:r>
              <a:rPr kumimoji="0" lang="en-US" altLang="en-US" sz="2000" b="0" i="0" u="none" strike="noStrike" cap="none" normalizeH="0" baseline="0" dirty="0" smtClean="0">
                <a:ln>
                  <a:noFill/>
                </a:ln>
                <a:solidFill>
                  <a:srgbClr val="000000"/>
                </a:solidFill>
                <a:effectLst/>
                <a:latin typeface="Consolas" pitchFamily="49" charset="0"/>
                <a:cs typeface="Arial" pitchFamily="34" charset="0"/>
              </a:rPr>
              <a:t>first = </a:t>
            </a:r>
            <a:r>
              <a:rPr kumimoji="0" lang="en-US" altLang="en-US" sz="2000" b="0" i="0" u="none" strike="noStrike" cap="none" normalizeH="0" baseline="0" dirty="0" err="1" smtClean="0">
                <a:ln>
                  <a:noFill/>
                </a:ln>
                <a:solidFill>
                  <a:srgbClr val="000000"/>
                </a:solidFill>
                <a:effectLst/>
                <a:latin typeface="Consolas" pitchFamily="49" charset="0"/>
                <a:cs typeface="Arial" pitchFamily="34" charset="0"/>
              </a:rPr>
              <a:t>pq.top</a:t>
            </a:r>
            <a:r>
              <a:rPr kumimoji="0" lang="en-US" altLang="en-US" sz="2000" b="0" i="0" u="none" strike="noStrike" cap="none" normalizeH="0" baseline="0" dirty="0" smtClean="0">
                <a:ln>
                  <a:noFill/>
                </a:ln>
                <a:solidFill>
                  <a:srgbClr val="000000"/>
                </a:solidFill>
                <a:effectLst/>
                <a:latin typeface="Consolas" pitchFamily="49" charset="0"/>
                <a:cs typeface="Arial" pitchFamily="34" charset="0"/>
              </a:rPr>
              <a:t>();</a:t>
            </a:r>
            <a:endParaRPr kumimoji="0" lang="en-US" alt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273239"/>
                </a:solidFill>
                <a:effectLst/>
                <a:latin typeface="Consolas" pitchFamily="49" charset="0"/>
                <a:cs typeface="Arial" pitchFamily="34" charset="0"/>
              </a:rPr>
              <a:t>        </a:t>
            </a:r>
            <a:r>
              <a:rPr kumimoji="0" lang="en-US" altLang="en-US" sz="2000" b="0" i="0" u="none" strike="noStrike" cap="none" normalizeH="0" baseline="0" dirty="0" err="1" smtClean="0">
                <a:ln>
                  <a:noFill/>
                </a:ln>
                <a:solidFill>
                  <a:srgbClr val="000000"/>
                </a:solidFill>
                <a:effectLst/>
                <a:latin typeface="Consolas" pitchFamily="49" charset="0"/>
                <a:cs typeface="Arial" pitchFamily="34" charset="0"/>
              </a:rPr>
              <a:t>pq.pop</a:t>
            </a:r>
            <a:r>
              <a:rPr kumimoji="0" lang="en-US" altLang="en-US" sz="2000" b="0" i="0" u="none" strike="noStrike" cap="none" normalizeH="0" baseline="0" dirty="0" smtClean="0">
                <a:ln>
                  <a:noFill/>
                </a:ln>
                <a:solidFill>
                  <a:srgbClr val="000000"/>
                </a:solidFill>
                <a:effectLst/>
                <a:latin typeface="Consolas" pitchFamily="49" charset="0"/>
                <a:cs typeface="Arial" pitchFamily="34" charset="0"/>
              </a:rPr>
              <a:t>();</a:t>
            </a:r>
            <a:endParaRPr kumimoji="0" lang="en-US" alt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273239"/>
                </a:solidFill>
                <a:effectLst/>
                <a:latin typeface="Consolas" pitchFamily="49" charset="0"/>
                <a:cs typeface="Arial" pitchFamily="34" charset="0"/>
              </a:rPr>
              <a:t>        </a:t>
            </a:r>
            <a:r>
              <a:rPr kumimoji="0" lang="en-US" altLang="en-US" sz="2000" b="1" i="0" u="none" strike="noStrike" cap="none" normalizeH="0" baseline="0" dirty="0" err="1" smtClean="0">
                <a:ln>
                  <a:noFill/>
                </a:ln>
                <a:solidFill>
                  <a:srgbClr val="808080"/>
                </a:solidFill>
                <a:effectLst/>
                <a:latin typeface="Consolas" pitchFamily="49" charset="0"/>
                <a:cs typeface="Arial" pitchFamily="34" charset="0"/>
              </a:rPr>
              <a:t>int</a:t>
            </a:r>
            <a:r>
              <a:rPr kumimoji="0" lang="en-US" altLang="en-US" sz="2000" b="0" i="0" u="none" strike="noStrike" cap="none" normalizeH="0" baseline="0" dirty="0" smtClean="0">
                <a:ln>
                  <a:noFill/>
                </a:ln>
                <a:solidFill>
                  <a:srgbClr val="273239"/>
                </a:solidFill>
                <a:effectLst/>
                <a:latin typeface="Consolas" pitchFamily="49" charset="0"/>
                <a:cs typeface="Arial" pitchFamily="34" charset="0"/>
              </a:rPr>
              <a:t> </a:t>
            </a:r>
            <a:r>
              <a:rPr kumimoji="0" lang="en-US" altLang="en-US" sz="2000" b="0" i="0" u="none" strike="noStrike" cap="none" normalizeH="0" baseline="0" dirty="0" smtClean="0">
                <a:ln>
                  <a:noFill/>
                </a:ln>
                <a:solidFill>
                  <a:srgbClr val="000000"/>
                </a:solidFill>
                <a:effectLst/>
                <a:latin typeface="Consolas" pitchFamily="49" charset="0"/>
                <a:cs typeface="Arial" pitchFamily="34" charset="0"/>
              </a:rPr>
              <a:t>second = </a:t>
            </a:r>
            <a:r>
              <a:rPr kumimoji="0" lang="en-US" altLang="en-US" sz="2000" b="0" i="0" u="none" strike="noStrike" cap="none" normalizeH="0" baseline="0" dirty="0" err="1" smtClean="0">
                <a:ln>
                  <a:noFill/>
                </a:ln>
                <a:solidFill>
                  <a:srgbClr val="000000"/>
                </a:solidFill>
                <a:effectLst/>
                <a:latin typeface="Consolas" pitchFamily="49" charset="0"/>
                <a:cs typeface="Arial" pitchFamily="34" charset="0"/>
              </a:rPr>
              <a:t>pq.top</a:t>
            </a:r>
            <a:r>
              <a:rPr kumimoji="0" lang="en-US" altLang="en-US" sz="2000" b="0" i="0" u="none" strike="noStrike" cap="none" normalizeH="0" baseline="0" dirty="0" smtClean="0">
                <a:ln>
                  <a:noFill/>
                </a:ln>
                <a:solidFill>
                  <a:srgbClr val="000000"/>
                </a:solidFill>
                <a:effectLst/>
                <a:latin typeface="Consolas" pitchFamily="49" charset="0"/>
                <a:cs typeface="Arial" pitchFamily="34" charset="0"/>
              </a:rPr>
              <a:t>();</a:t>
            </a:r>
            <a:endParaRPr kumimoji="0" lang="en-US" alt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273239"/>
                </a:solidFill>
                <a:effectLst/>
                <a:latin typeface="Consolas" pitchFamily="49" charset="0"/>
                <a:cs typeface="Arial" pitchFamily="34" charset="0"/>
              </a:rPr>
              <a:t>        </a:t>
            </a:r>
            <a:r>
              <a:rPr kumimoji="0" lang="en-US" altLang="en-US" sz="2000" b="0" i="0" u="none" strike="noStrike" cap="none" normalizeH="0" baseline="0" dirty="0" err="1" smtClean="0">
                <a:ln>
                  <a:noFill/>
                </a:ln>
                <a:solidFill>
                  <a:srgbClr val="000000"/>
                </a:solidFill>
                <a:effectLst/>
                <a:latin typeface="Consolas" pitchFamily="49" charset="0"/>
                <a:cs typeface="Arial" pitchFamily="34" charset="0"/>
              </a:rPr>
              <a:t>pq.pop</a:t>
            </a:r>
            <a:r>
              <a:rPr kumimoji="0" lang="en-US" altLang="en-US" sz="2000" b="0" i="0" u="none" strike="noStrike" cap="none" normalizeH="0" baseline="0" dirty="0" smtClean="0">
                <a:ln>
                  <a:noFill/>
                </a:ln>
                <a:solidFill>
                  <a:srgbClr val="000000"/>
                </a:solidFill>
                <a:effectLst/>
                <a:latin typeface="Consolas" pitchFamily="49" charset="0"/>
                <a:cs typeface="Arial" pitchFamily="34" charset="0"/>
              </a:rPr>
              <a:t>();</a:t>
            </a:r>
            <a:endParaRPr kumimoji="0" lang="en-US" alt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273239"/>
                </a:solidFill>
                <a:effectLst/>
                <a:latin typeface="Consolas" pitchFamily="49" charset="0"/>
                <a:cs typeface="Arial" pitchFamily="34" charset="0"/>
              </a:rPr>
              <a:t> </a:t>
            </a:r>
            <a:r>
              <a:rPr kumimoji="0" lang="en-US" altLang="en-US" sz="2000" b="0" i="0" u="none" strike="noStrike" cap="none" normalizeH="0" baseline="0" dirty="0" smtClean="0">
                <a:ln>
                  <a:noFill/>
                </a:ln>
                <a:solidFill>
                  <a:srgbClr val="008200"/>
                </a:solidFill>
                <a:effectLst/>
                <a:latin typeface="Consolas" pitchFamily="49" charset="0"/>
                <a:cs typeface="Arial" pitchFamily="34" charset="0"/>
              </a:rPr>
              <a:t>// Connect the ropes: update result and insert the new rope to </a:t>
            </a:r>
            <a:r>
              <a:rPr kumimoji="0" lang="en-US" altLang="en-US" sz="2000" b="0" i="0" u="none" strike="noStrike" cap="none" normalizeH="0" baseline="0" dirty="0" err="1" smtClean="0">
                <a:ln>
                  <a:noFill/>
                </a:ln>
                <a:solidFill>
                  <a:srgbClr val="008200"/>
                </a:solidFill>
                <a:effectLst/>
                <a:latin typeface="Consolas" pitchFamily="49" charset="0"/>
                <a:cs typeface="Arial" pitchFamily="34" charset="0"/>
              </a:rPr>
              <a:t>pq</a:t>
            </a:r>
            <a:endParaRPr kumimoji="0" lang="en-US" alt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273239"/>
                </a:solidFill>
                <a:effectLst/>
                <a:latin typeface="Consolas" pitchFamily="49" charset="0"/>
                <a:cs typeface="Arial" pitchFamily="34" charset="0"/>
              </a:rPr>
              <a:t>        </a:t>
            </a:r>
            <a:r>
              <a:rPr kumimoji="0" lang="en-US" altLang="en-US" sz="2000" b="0" i="0" u="none" strike="noStrike" cap="none" normalizeH="0" baseline="0" dirty="0" smtClean="0">
                <a:ln>
                  <a:noFill/>
                </a:ln>
                <a:solidFill>
                  <a:srgbClr val="000000"/>
                </a:solidFill>
                <a:effectLst/>
                <a:latin typeface="Consolas" pitchFamily="49" charset="0"/>
                <a:cs typeface="Arial" pitchFamily="34" charset="0"/>
              </a:rPr>
              <a:t>res += first + second;</a:t>
            </a:r>
            <a:endParaRPr kumimoji="0" lang="en-US" alt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273239"/>
                </a:solidFill>
                <a:effectLst/>
                <a:latin typeface="Consolas" pitchFamily="49" charset="0"/>
                <a:cs typeface="Arial" pitchFamily="34" charset="0"/>
              </a:rPr>
              <a:t>        </a:t>
            </a:r>
            <a:r>
              <a:rPr kumimoji="0" lang="en-US" altLang="en-US" sz="2000" b="0" i="0" u="none" strike="noStrike" cap="none" normalizeH="0" baseline="0" dirty="0" err="1" smtClean="0">
                <a:ln>
                  <a:noFill/>
                </a:ln>
                <a:solidFill>
                  <a:srgbClr val="000000"/>
                </a:solidFill>
                <a:effectLst/>
                <a:latin typeface="Consolas" pitchFamily="49" charset="0"/>
                <a:cs typeface="Arial" pitchFamily="34" charset="0"/>
              </a:rPr>
              <a:t>pq.push</a:t>
            </a:r>
            <a:r>
              <a:rPr kumimoji="0" lang="en-US" altLang="en-US" sz="2000" b="0" i="0" u="none" strike="noStrike" cap="none" normalizeH="0" baseline="0" dirty="0" smtClean="0">
                <a:ln>
                  <a:noFill/>
                </a:ln>
                <a:solidFill>
                  <a:srgbClr val="000000"/>
                </a:solidFill>
                <a:effectLst/>
                <a:latin typeface="Consolas" pitchFamily="49" charset="0"/>
                <a:cs typeface="Arial" pitchFamily="34" charset="0"/>
              </a:rPr>
              <a:t>(first + second);</a:t>
            </a:r>
            <a:endParaRPr kumimoji="0" lang="en-US" alt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273239"/>
                </a:solidFill>
                <a:effectLst/>
                <a:latin typeface="Consolas" pitchFamily="49" charset="0"/>
                <a:cs typeface="Arial" pitchFamily="34" charset="0"/>
              </a:rPr>
              <a:t>    </a:t>
            </a:r>
            <a:r>
              <a:rPr kumimoji="0" lang="en-US" altLang="en-US" sz="2000" b="0" i="0" u="none" strike="noStrike" cap="none" normalizeH="0" baseline="0" dirty="0" smtClean="0">
                <a:ln>
                  <a:noFill/>
                </a:ln>
                <a:solidFill>
                  <a:srgbClr val="000000"/>
                </a:solidFill>
                <a:effectLst/>
                <a:latin typeface="Consolas" pitchFamily="49" charset="0"/>
                <a:cs typeface="Arial" pitchFamily="34" charset="0"/>
              </a:rPr>
              <a:t>}</a:t>
            </a:r>
            <a:endParaRPr kumimoji="0" lang="en-US" alt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273239"/>
                </a:solidFill>
                <a:effectLst/>
                <a:latin typeface="Consolas" pitchFamily="49" charset="0"/>
                <a:cs typeface="Arial" pitchFamily="34" charset="0"/>
              </a:rPr>
              <a:t> </a:t>
            </a:r>
            <a:endParaRPr kumimoji="0" lang="en-US" alt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273239"/>
                </a:solidFill>
                <a:effectLst/>
                <a:latin typeface="Consolas" pitchFamily="49" charset="0"/>
                <a:cs typeface="Arial" pitchFamily="34" charset="0"/>
              </a:rPr>
              <a:t>    </a:t>
            </a:r>
            <a:r>
              <a:rPr kumimoji="0" lang="en-US" altLang="en-US" sz="2000" b="1" i="0" u="none" strike="noStrike" cap="none" normalizeH="0" baseline="0" dirty="0" smtClean="0">
                <a:ln>
                  <a:noFill/>
                </a:ln>
                <a:solidFill>
                  <a:srgbClr val="006699"/>
                </a:solidFill>
                <a:effectLst/>
                <a:latin typeface="Consolas" pitchFamily="49" charset="0"/>
                <a:cs typeface="Arial" pitchFamily="34" charset="0"/>
              </a:rPr>
              <a:t>return</a:t>
            </a:r>
            <a:r>
              <a:rPr kumimoji="0" lang="en-US" altLang="en-US" sz="2000" b="0" i="0" u="none" strike="noStrike" cap="none" normalizeH="0" baseline="0" dirty="0" smtClean="0">
                <a:ln>
                  <a:noFill/>
                </a:ln>
                <a:solidFill>
                  <a:srgbClr val="273239"/>
                </a:solidFill>
                <a:effectLst/>
                <a:latin typeface="Consolas" pitchFamily="49" charset="0"/>
                <a:cs typeface="Arial" pitchFamily="34" charset="0"/>
              </a:rPr>
              <a:t> </a:t>
            </a:r>
            <a:r>
              <a:rPr kumimoji="0" lang="en-US" altLang="en-US" sz="2000" b="0" i="0" u="none" strike="noStrike" cap="none" normalizeH="0" baseline="0" dirty="0" smtClean="0">
                <a:ln>
                  <a:noFill/>
                </a:ln>
                <a:solidFill>
                  <a:srgbClr val="000000"/>
                </a:solidFill>
                <a:effectLst/>
                <a:latin typeface="Consolas" pitchFamily="49" charset="0"/>
                <a:cs typeface="Arial" pitchFamily="34" charset="0"/>
              </a:rPr>
              <a:t>res;</a:t>
            </a:r>
            <a:endParaRPr kumimoji="0" lang="en-US" alt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itchFamily="49" charset="0"/>
                <a:cs typeface="Arial" pitchFamily="34" charset="0"/>
              </a:rPr>
              <a:t>}</a:t>
            </a:r>
            <a:endParaRPr kumimoji="0" lang="en-US" altLang="en-US" sz="2000" b="0" i="0" u="none" strike="noStrike" cap="none" normalizeH="0" baseline="0" dirty="0" smtClean="0">
              <a:ln>
                <a:noFill/>
              </a:ln>
              <a:solidFill>
                <a:schemeClr val="tx1"/>
              </a:solidFill>
              <a:effectLst/>
              <a:cs typeface="Arial" pitchFamily="34" charset="0"/>
            </a:endParaRPr>
          </a:p>
        </p:txBody>
      </p:sp>
    </p:spTree>
    <p:extLst>
      <p:ext uri="{BB962C8B-B14F-4D97-AF65-F5344CB8AC3E}">
        <p14:creationId xmlns:p14="http://schemas.microsoft.com/office/powerpoint/2010/main" val="5103261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764704"/>
            <a:ext cx="8784976" cy="2677656"/>
          </a:xfrm>
          <a:prstGeom prst="rect">
            <a:avLst/>
          </a:prstGeom>
        </p:spPr>
        <p:txBody>
          <a:bodyPr wrap="square">
            <a:spAutoFit/>
          </a:bodyPr>
          <a:lstStyle/>
          <a:p>
            <a:pPr fontAlgn="base"/>
            <a:r>
              <a:rPr lang="en-GB" sz="2400" b="1" dirty="0"/>
              <a:t>Complexity Analysis:</a:t>
            </a:r>
            <a:endParaRPr lang="en-GB" sz="2400" dirty="0"/>
          </a:p>
          <a:p>
            <a:pPr fontAlgn="base"/>
            <a:r>
              <a:rPr lang="en-GB" sz="2400" b="1" dirty="0"/>
              <a:t>Time Complexity: </a:t>
            </a:r>
            <a:r>
              <a:rPr lang="en-GB" sz="2400" dirty="0"/>
              <a:t>O(</a:t>
            </a:r>
            <a:r>
              <a:rPr lang="en-GB" sz="2400" dirty="0" err="1"/>
              <a:t>nLogn</a:t>
            </a:r>
            <a:r>
              <a:rPr lang="en-GB" sz="2400" dirty="0"/>
              <a:t>), assuming that we use a O(</a:t>
            </a:r>
            <a:r>
              <a:rPr lang="en-GB" sz="2400" dirty="0" err="1"/>
              <a:t>nLogn</a:t>
            </a:r>
            <a:r>
              <a:rPr lang="en-GB" sz="2400" dirty="0"/>
              <a:t>) sorting algorithm. </a:t>
            </a:r>
            <a:br>
              <a:rPr lang="en-GB" sz="2400" dirty="0"/>
            </a:br>
            <a:r>
              <a:rPr lang="en-GB" sz="2400" dirty="0"/>
              <a:t>Note that heap operations like insert and extract take O(</a:t>
            </a:r>
            <a:r>
              <a:rPr lang="en-GB" sz="2400" dirty="0" err="1"/>
              <a:t>Logn</a:t>
            </a:r>
            <a:r>
              <a:rPr lang="en-GB" sz="2400" dirty="0"/>
              <a:t>) time</a:t>
            </a:r>
            <a:r>
              <a:rPr lang="en-GB" sz="2400" dirty="0" smtClean="0"/>
              <a:t>.</a:t>
            </a:r>
          </a:p>
          <a:p>
            <a:pPr fontAlgn="base"/>
            <a:r>
              <a:rPr lang="en-GB" sz="2400" dirty="0" smtClean="0"/>
              <a:t>Since they are performed n times it is </a:t>
            </a:r>
            <a:r>
              <a:rPr lang="en-GB" sz="2400" dirty="0" err="1" smtClean="0"/>
              <a:t>nlogn</a:t>
            </a:r>
            <a:endParaRPr lang="en-GB" sz="2400" dirty="0"/>
          </a:p>
          <a:p>
            <a:pPr fontAlgn="base"/>
            <a:r>
              <a:rPr lang="en-GB" sz="2400" b="1" dirty="0"/>
              <a:t>Auxiliary Complexity:</a:t>
            </a:r>
            <a:r>
              <a:rPr lang="en-GB" sz="2400" dirty="0"/>
              <a:t> O(n). </a:t>
            </a:r>
            <a:br>
              <a:rPr lang="en-GB" sz="2400" dirty="0"/>
            </a:br>
            <a:r>
              <a:rPr lang="en-GB" sz="2400" dirty="0"/>
              <a:t>The space required to store the values in min heap</a:t>
            </a:r>
          </a:p>
        </p:txBody>
      </p:sp>
    </p:spTree>
    <p:extLst>
      <p:ext uri="{BB962C8B-B14F-4D97-AF65-F5344CB8AC3E}">
        <p14:creationId xmlns:p14="http://schemas.microsoft.com/office/powerpoint/2010/main" val="29076902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643</TotalTime>
  <Words>119</Words>
  <Application>Microsoft Office PowerPoint</Application>
  <PresentationFormat>On-screen Show (4:3)</PresentationFormat>
  <Paragraphs>61</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Connect n ropes with minimum cost </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Connect n ropes with minimum cost-Problem1 </dc:title>
  <dc:creator>ismail - [2010]</dc:creator>
  <cp:lastModifiedBy>ismail - [2010]</cp:lastModifiedBy>
  <cp:revision>11</cp:revision>
  <dcterms:created xsi:type="dcterms:W3CDTF">2022-04-21T03:58:10Z</dcterms:created>
  <dcterms:modified xsi:type="dcterms:W3CDTF">2023-01-20T01:14:12Z</dcterms:modified>
</cp:coreProperties>
</file>