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1278"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F13CB06-EA48-40A2-A560-6E4BE22DBC57}" type="datetimeFigureOut">
              <a:rPr lang="en-US" smtClean="0"/>
              <a:pPr/>
              <a:t>7/26/2020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788B5DD-CD2C-4AF2-9FFD-96B6427FE3B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13CB06-EA48-40A2-A560-6E4BE22DBC57}" type="datetimeFigureOut">
              <a:rPr lang="en-US" smtClean="0"/>
              <a:pPr/>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B5DD-CD2C-4AF2-9FFD-96B6427FE3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13CB06-EA48-40A2-A560-6E4BE22DBC57}" type="datetimeFigureOut">
              <a:rPr lang="en-US" smtClean="0"/>
              <a:pPr/>
              <a:t>7/26/2020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8B5DD-CD2C-4AF2-9FFD-96B6427FE3B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F13CB06-EA48-40A2-A560-6E4BE22DBC57}" type="datetimeFigureOut">
              <a:rPr lang="en-US" smtClean="0"/>
              <a:pPr/>
              <a:t>7/26/2020</a:t>
            </a:fld>
            <a:endParaRPr lang="en-US"/>
          </a:p>
        </p:txBody>
      </p:sp>
      <p:sp>
        <p:nvSpPr>
          <p:cNvPr id="9" name="Slide Number Placeholder 8"/>
          <p:cNvSpPr>
            <a:spLocks noGrp="1"/>
          </p:cNvSpPr>
          <p:nvPr>
            <p:ph type="sldNum" sz="quarter" idx="15"/>
          </p:nvPr>
        </p:nvSpPr>
        <p:spPr/>
        <p:txBody>
          <a:bodyPr rtlCol="0"/>
          <a:lstStyle/>
          <a:p>
            <a:fld id="{F788B5DD-CD2C-4AF2-9FFD-96B6427FE3B5}"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F13CB06-EA48-40A2-A560-6E4BE22DBC57}" type="datetimeFigureOut">
              <a:rPr lang="en-US" smtClean="0"/>
              <a:pPr/>
              <a:t>7/26/2020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788B5DD-CD2C-4AF2-9FFD-96B6427FE3B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F13CB06-EA48-40A2-A560-6E4BE22DBC57}" type="datetimeFigureOut">
              <a:rPr lang="en-US" smtClean="0"/>
              <a:pPr/>
              <a:t>7/26/2020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8B5DD-CD2C-4AF2-9FFD-96B6427FE3B5}"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F13CB06-EA48-40A2-A560-6E4BE22DBC57}" type="datetimeFigureOut">
              <a:rPr lang="en-US" smtClean="0"/>
              <a:pPr/>
              <a:t>7/26/2020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8B5DD-CD2C-4AF2-9FFD-96B6427FE3B5}"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F13CB06-EA48-40A2-A560-6E4BE22DBC57}" type="datetimeFigureOut">
              <a:rPr lang="en-US" smtClean="0"/>
              <a:pPr/>
              <a:t>7/26/2020</a:t>
            </a:fld>
            <a:endParaRPr lang="en-US"/>
          </a:p>
        </p:txBody>
      </p:sp>
      <p:sp>
        <p:nvSpPr>
          <p:cNvPr id="7" name="Slide Number Placeholder 6"/>
          <p:cNvSpPr>
            <a:spLocks noGrp="1"/>
          </p:cNvSpPr>
          <p:nvPr>
            <p:ph type="sldNum" sz="quarter" idx="11"/>
          </p:nvPr>
        </p:nvSpPr>
        <p:spPr/>
        <p:txBody>
          <a:bodyPr rtlCol="0"/>
          <a:lstStyle/>
          <a:p>
            <a:fld id="{F788B5DD-CD2C-4AF2-9FFD-96B6427FE3B5}"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13CB06-EA48-40A2-A560-6E4BE22DBC57}" type="datetimeFigureOut">
              <a:rPr lang="en-US" smtClean="0"/>
              <a:pPr/>
              <a:t>7/26/2020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88B5DD-CD2C-4AF2-9FFD-96B6427FE3B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F13CB06-EA48-40A2-A560-6E4BE22DBC57}" type="datetimeFigureOut">
              <a:rPr lang="en-US" smtClean="0"/>
              <a:pPr/>
              <a:t>7/26/2020</a:t>
            </a:fld>
            <a:endParaRPr lang="en-US"/>
          </a:p>
        </p:txBody>
      </p:sp>
      <p:sp>
        <p:nvSpPr>
          <p:cNvPr id="22" name="Slide Number Placeholder 21"/>
          <p:cNvSpPr>
            <a:spLocks noGrp="1"/>
          </p:cNvSpPr>
          <p:nvPr>
            <p:ph type="sldNum" sz="quarter" idx="15"/>
          </p:nvPr>
        </p:nvSpPr>
        <p:spPr/>
        <p:txBody>
          <a:bodyPr rtlCol="0"/>
          <a:lstStyle/>
          <a:p>
            <a:fld id="{F788B5DD-CD2C-4AF2-9FFD-96B6427FE3B5}"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F13CB06-EA48-40A2-A560-6E4BE22DBC57}" type="datetimeFigureOut">
              <a:rPr lang="en-US" smtClean="0"/>
              <a:pPr/>
              <a:t>7/26/2020</a:t>
            </a:fld>
            <a:endParaRPr lang="en-US"/>
          </a:p>
        </p:txBody>
      </p:sp>
      <p:sp>
        <p:nvSpPr>
          <p:cNvPr id="18" name="Slide Number Placeholder 17"/>
          <p:cNvSpPr>
            <a:spLocks noGrp="1"/>
          </p:cNvSpPr>
          <p:nvPr>
            <p:ph type="sldNum" sz="quarter" idx="11"/>
          </p:nvPr>
        </p:nvSpPr>
        <p:spPr/>
        <p:txBody>
          <a:bodyPr rtlCol="0"/>
          <a:lstStyle/>
          <a:p>
            <a:fld id="{F788B5DD-CD2C-4AF2-9FFD-96B6427FE3B5}"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F13CB06-EA48-40A2-A560-6E4BE22DBC57}" type="datetimeFigureOut">
              <a:rPr lang="en-US" smtClean="0"/>
              <a:pPr/>
              <a:t>7/26/2020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788B5DD-CD2C-4AF2-9FFD-96B6427FE3B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905000"/>
            <a:ext cx="6172200" cy="1066800"/>
          </a:xfrm>
        </p:spPr>
        <p:txBody>
          <a:bodyPr/>
          <a:lstStyle/>
          <a:p>
            <a:r>
              <a:rPr lang="en-US" dirty="0" smtClean="0"/>
              <a:t>EDA CASE STUDY</a:t>
            </a:r>
            <a:endParaRPr lang="en-US" dirty="0"/>
          </a:p>
        </p:txBody>
      </p:sp>
      <p:sp>
        <p:nvSpPr>
          <p:cNvPr id="3" name="Subtitle 2"/>
          <p:cNvSpPr>
            <a:spLocks noGrp="1"/>
          </p:cNvSpPr>
          <p:nvPr>
            <p:ph type="subTitle" idx="1"/>
          </p:nvPr>
        </p:nvSpPr>
        <p:spPr>
          <a:xfrm>
            <a:off x="2286000" y="4038600"/>
            <a:ext cx="6172200" cy="1219200"/>
          </a:xfrm>
        </p:spPr>
        <p:txBody>
          <a:bodyPr/>
          <a:lstStyle/>
          <a:p>
            <a:r>
              <a:rPr lang="en-US" dirty="0" smtClean="0"/>
              <a:t>	SUBMITTED BY:  AMREESH  KUMAR</a:t>
            </a:r>
          </a:p>
          <a:p>
            <a:r>
              <a:rPr lang="en-US" dirty="0" smtClean="0"/>
              <a:t>			     VIKAS  KUMAR</a:t>
            </a:r>
          </a:p>
          <a:p>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Step-7</a:t>
            </a:r>
            <a:endParaRPr lang="en-US" dirty="0"/>
          </a:p>
        </p:txBody>
      </p:sp>
      <p:sp>
        <p:nvSpPr>
          <p:cNvPr id="3" name="Content Placeholder 2"/>
          <p:cNvSpPr>
            <a:spLocks noGrp="1"/>
          </p:cNvSpPr>
          <p:nvPr>
            <p:ph sz="quarter" idx="1"/>
          </p:nvPr>
        </p:nvSpPr>
        <p:spPr/>
        <p:txBody>
          <a:bodyPr/>
          <a:lstStyle/>
          <a:p>
            <a:r>
              <a:rPr lang="en-US" dirty="0" smtClean="0"/>
              <a:t>Here in this distribution we find that most of the loan amount range are from 5k to 25k rupees</a:t>
            </a:r>
            <a:endParaRPr lang="en-US" dirty="0"/>
          </a:p>
        </p:txBody>
      </p:sp>
      <p:pic>
        <p:nvPicPr>
          <p:cNvPr id="1026" name="Picture 2"/>
          <p:cNvPicPr>
            <a:picLocks noGrp="1" noChangeAspect="1" noChangeArrowheads="1"/>
          </p:cNvPicPr>
          <p:nvPr>
            <p:ph sz="quarter" idx="2"/>
          </p:nvPr>
        </p:nvPicPr>
        <p:blipFill>
          <a:blip r:embed="rId2"/>
          <a:srcRect/>
          <a:stretch>
            <a:fillRect/>
          </a:stretch>
        </p:blipFill>
        <p:spPr bwMode="auto">
          <a:xfrm>
            <a:off x="4270374" y="1752600"/>
            <a:ext cx="4111625" cy="34290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Step-8</a:t>
            </a:r>
            <a:endParaRPr lang="en-US" dirty="0"/>
          </a:p>
        </p:txBody>
      </p:sp>
      <p:sp>
        <p:nvSpPr>
          <p:cNvPr id="3" name="Content Placeholder 2"/>
          <p:cNvSpPr>
            <a:spLocks noGrp="1"/>
          </p:cNvSpPr>
          <p:nvPr>
            <p:ph sz="quarter" idx="1"/>
          </p:nvPr>
        </p:nvSpPr>
        <p:spPr/>
        <p:txBody>
          <a:bodyPr>
            <a:normAutofit/>
          </a:bodyPr>
          <a:lstStyle/>
          <a:p>
            <a:r>
              <a:rPr lang="en-US" dirty="0" smtClean="0"/>
              <a:t>In the distribution of annual income most people have salary less than 1 million per annum very few have salary greater then 1 million so we remove those columns which are greater than 1 million and plot again</a:t>
            </a:r>
            <a:endParaRPr lang="en-US" dirty="0"/>
          </a:p>
        </p:txBody>
      </p:sp>
      <p:pic>
        <p:nvPicPr>
          <p:cNvPr id="2050" name="Picture 2"/>
          <p:cNvPicPr>
            <a:picLocks noGrp="1" noChangeAspect="1" noChangeArrowheads="1"/>
          </p:cNvPicPr>
          <p:nvPr>
            <p:ph sz="quarter" idx="2"/>
          </p:nvPr>
        </p:nvPicPr>
        <p:blipFill>
          <a:blip r:embed="rId2"/>
          <a:srcRect/>
          <a:stretch>
            <a:fillRect/>
          </a:stretch>
        </p:blipFill>
        <p:spPr bwMode="auto">
          <a:xfrm>
            <a:off x="4270374" y="1828800"/>
            <a:ext cx="4264025" cy="34290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Step-9</a:t>
            </a:r>
            <a:endParaRPr lang="en-US" dirty="0"/>
          </a:p>
        </p:txBody>
      </p:sp>
      <p:sp>
        <p:nvSpPr>
          <p:cNvPr id="3" name="Content Placeholder 2"/>
          <p:cNvSpPr>
            <a:spLocks noGrp="1"/>
          </p:cNvSpPr>
          <p:nvPr>
            <p:ph sz="quarter" idx="1"/>
          </p:nvPr>
        </p:nvSpPr>
        <p:spPr/>
        <p:txBody>
          <a:bodyPr/>
          <a:lstStyle/>
          <a:p>
            <a:r>
              <a:rPr lang="en-US" dirty="0" smtClean="0"/>
              <a:t>After that we did plot the distribution of loan amount in each category of loan status and in next column with verification status respectively.</a:t>
            </a:r>
            <a:endParaRPr lang="en-US" dirty="0"/>
          </a:p>
        </p:txBody>
      </p:sp>
      <p:pic>
        <p:nvPicPr>
          <p:cNvPr id="3074" name="Picture 2"/>
          <p:cNvPicPr>
            <a:picLocks noGrp="1" noChangeAspect="1" noChangeArrowheads="1"/>
          </p:cNvPicPr>
          <p:nvPr>
            <p:ph sz="quarter" idx="2"/>
          </p:nvPr>
        </p:nvPicPr>
        <p:blipFill>
          <a:blip r:embed="rId2"/>
          <a:srcRect/>
          <a:stretch>
            <a:fillRect/>
          </a:stretch>
        </p:blipFill>
        <p:spPr bwMode="auto">
          <a:xfrm>
            <a:off x="4270374" y="1676400"/>
            <a:ext cx="4340225" cy="38862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Step-10</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we observe that people with high risk (g grade) are much found whose salary range below 2 </a:t>
            </a:r>
            <a:r>
              <a:rPr lang="en-US" dirty="0" err="1" smtClean="0"/>
              <a:t>lakh</a:t>
            </a:r>
            <a:r>
              <a:rPr lang="en-US" dirty="0" smtClean="0"/>
              <a:t> per annum rupees.</a:t>
            </a:r>
          </a:p>
          <a:p>
            <a:r>
              <a:rPr lang="en-US" dirty="0" smtClean="0"/>
              <a:t>Most loan  taken for the purpose of </a:t>
            </a:r>
            <a:r>
              <a:rPr lang="en-US" dirty="0" err="1" smtClean="0"/>
              <a:t>debt_consolidation</a:t>
            </a:r>
            <a:r>
              <a:rPr lang="en-US" dirty="0" smtClean="0"/>
              <a:t> and most of them are already paid.</a:t>
            </a:r>
          </a:p>
          <a:p>
            <a:r>
              <a:rPr lang="en-US" dirty="0" smtClean="0"/>
              <a:t>we </a:t>
            </a:r>
            <a:r>
              <a:rPr lang="en-US" dirty="0" err="1" smtClean="0"/>
              <a:t>ploted</a:t>
            </a:r>
            <a:r>
              <a:rPr lang="en-US" dirty="0" smtClean="0"/>
              <a:t> the distribution of interest rate and found that most of the interest rate founded between 10 to 15 percent after that we analyze that the loan amount with respect to grade and found that people have f grade are taken more loan amount in which most of them are in current state.</a:t>
            </a:r>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sz="quarter" idx="1"/>
          </p:nvPr>
        </p:nvSpPr>
        <p:spPr/>
        <p:txBody>
          <a:bodyPr>
            <a:normAutofit/>
          </a:bodyPr>
          <a:lstStyle/>
          <a:p>
            <a:r>
              <a:rPr lang="en-US" dirty="0" smtClean="0"/>
              <a:t>Again we </a:t>
            </a:r>
            <a:r>
              <a:rPr lang="en-US" dirty="0" err="1" smtClean="0"/>
              <a:t>ploted</a:t>
            </a:r>
            <a:r>
              <a:rPr lang="en-US" dirty="0" smtClean="0"/>
              <a:t> the loan amount with respect to employment length and found that people have more than 10 years work are taken more loan amount in which most of them are in current state.</a:t>
            </a:r>
          </a:p>
          <a:p>
            <a:r>
              <a:rPr lang="en-US" dirty="0" smtClean="0"/>
              <a:t>After analyzing loan amount and annual income with respect to homeownership found that people who live in MORTGAGE have high annual income as well as high loan amount taken.</a:t>
            </a:r>
          </a:p>
          <a:p>
            <a:r>
              <a:rPr lang="en-US" dirty="0" smtClean="0"/>
              <a:t>Then we find co relation between loan amount and annual income and observe that people whose salary below 2 </a:t>
            </a:r>
            <a:r>
              <a:rPr lang="en-US" dirty="0" err="1" smtClean="0"/>
              <a:t>lakhs</a:t>
            </a:r>
            <a:r>
              <a:rPr lang="en-US" dirty="0" smtClean="0"/>
              <a:t> are taken more loan.</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sz="quarter" idx="1"/>
          </p:nvPr>
        </p:nvSpPr>
        <p:spPr/>
        <p:txBody>
          <a:bodyPr/>
          <a:lstStyle/>
          <a:p>
            <a:r>
              <a:rPr lang="en-US" dirty="0" smtClean="0"/>
              <a:t>After completed above part then Here we drop some un necessary columns which are not good for our target column </a:t>
            </a:r>
            <a:r>
              <a:rPr lang="en-US" dirty="0" err="1" smtClean="0"/>
              <a:t>loan_status</a:t>
            </a:r>
            <a:r>
              <a:rPr lang="en-US" dirty="0" smtClean="0"/>
              <a:t>(</a:t>
            </a:r>
            <a:r>
              <a:rPr lang="en-US" dirty="0" err="1" smtClean="0"/>
              <a:t>delinq_amnt,pub_rec_bankruptcies</a:t>
            </a:r>
            <a:r>
              <a:rPr lang="en-US" dirty="0" smtClean="0"/>
              <a:t> etc.) then again we find out the correlation between columns and remove those columns which have less </a:t>
            </a:r>
            <a:r>
              <a:rPr lang="en-US" dirty="0" err="1" smtClean="0"/>
              <a:t>correalation</a:t>
            </a:r>
            <a:r>
              <a:rPr lang="en-US" dirty="0" smtClean="0"/>
              <a:t>.</a:t>
            </a:r>
          </a:p>
          <a:p>
            <a:r>
              <a:rPr lang="en-US" dirty="0" smtClean="0"/>
              <a:t>As we see that </a:t>
            </a:r>
            <a:r>
              <a:rPr lang="en-US" dirty="0" err="1" smtClean="0"/>
              <a:t>Loan_amnt</a:t>
            </a:r>
            <a:r>
              <a:rPr lang="en-US" dirty="0" smtClean="0"/>
              <a:t> and the funded amount and funded amount Investment are approx same co-relation so we can remove two extra columns.</a:t>
            </a:r>
          </a:p>
          <a:p>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sz="quarter" idx="1"/>
          </p:nvPr>
        </p:nvSpPr>
        <p:spPr/>
        <p:txBody>
          <a:bodyPr/>
          <a:lstStyle/>
          <a:p>
            <a:r>
              <a:rPr lang="en-US" dirty="0" smtClean="0"/>
              <a:t>we trying to find out the distribution of loan amount on the basis of home ownership and found who lives in Rent are taken loan amount very less.</a:t>
            </a:r>
          </a:p>
          <a:p>
            <a:r>
              <a:rPr lang="en-US" dirty="0" smtClean="0"/>
              <a:t>The loan amount with respect to purpose of loan and found small business purpose loan are more distributed in a wide range and find correlation of columns through </a:t>
            </a:r>
            <a:r>
              <a:rPr lang="en-US" dirty="0" err="1" smtClean="0"/>
              <a:t>heatmap</a:t>
            </a:r>
            <a:r>
              <a:rPr lang="en-US" dirty="0" smtClean="0"/>
              <a:t>.</a:t>
            </a:r>
          </a:p>
          <a:p>
            <a:r>
              <a:rPr lang="en-US" dirty="0" smtClean="0"/>
              <a:t>We observe that G grade has 30 </a:t>
            </a:r>
            <a:r>
              <a:rPr lang="en-US" smtClean="0"/>
              <a:t>percent chances </a:t>
            </a:r>
            <a:r>
              <a:rPr lang="en-US" dirty="0" smtClean="0"/>
              <a:t>to get as defaulter and  more than 10 years  employment length has 14 </a:t>
            </a:r>
            <a:r>
              <a:rPr lang="en-US" smtClean="0"/>
              <a:t>percent chances </a:t>
            </a:r>
            <a:r>
              <a:rPr lang="en-US" dirty="0" smtClean="0"/>
              <a:t>to get as defaulter.</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sz="quarter" idx="1"/>
          </p:nvPr>
        </p:nvSpPr>
        <p:spPr/>
        <p:txBody>
          <a:bodyPr/>
          <a:lstStyle/>
          <a:p>
            <a:r>
              <a:rPr lang="en-US" dirty="0" smtClean="0"/>
              <a:t>Also observe that G grade and in </a:t>
            </a:r>
            <a:r>
              <a:rPr lang="en-US" smtClean="0"/>
              <a:t>G1 </a:t>
            </a:r>
            <a:r>
              <a:rPr lang="en-US" smtClean="0"/>
              <a:t>sub-grade </a:t>
            </a:r>
            <a:r>
              <a:rPr lang="en-US" dirty="0" smtClean="0"/>
              <a:t>has more than 40 percent chances to get as defaulter and home ownership category in which who are in other has 19 percent chances to get as defaulter.</a:t>
            </a:r>
          </a:p>
          <a:p>
            <a:r>
              <a:rPr lang="en-US" dirty="0" smtClean="0"/>
              <a:t>Who are taking loan for small business has more than 25 percent chances to get as defaulter and taking loan for 60 term has more than 20 percent chances to get as defaulter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INTRIDUCTION </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It is a basically loan dataset where as people had taken the loan and we shall to analyze which people eligible for the loan and which is defaulter list(which is already taken a loan but not repay) and how many people currently repaying  the loan. </a:t>
            </a:r>
          </a:p>
          <a:p>
            <a:endParaRPr lang="en-US" dirty="0" smtClean="0"/>
          </a:p>
          <a:p>
            <a:pPr>
              <a:buNone/>
            </a:pPr>
            <a:r>
              <a:rPr lang="en-US" b="1" dirty="0" smtClean="0"/>
              <a:t>GOAL :</a:t>
            </a:r>
          </a:p>
          <a:p>
            <a:r>
              <a:rPr lang="en-US" dirty="0" smtClean="0"/>
              <a:t>Our main goal to analyze and plot the dataset which  peoples in defaulter list and which one is currently active to repaying the loan and which one the not repaying the loan amount after taking.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Step-1</a:t>
            </a:r>
            <a:endParaRPr lang="en-US" dirty="0"/>
          </a:p>
        </p:txBody>
      </p:sp>
      <p:sp>
        <p:nvSpPr>
          <p:cNvPr id="3" name="Content Placeholder 2"/>
          <p:cNvSpPr>
            <a:spLocks noGrp="1"/>
          </p:cNvSpPr>
          <p:nvPr>
            <p:ph sz="quarter" idx="1"/>
          </p:nvPr>
        </p:nvSpPr>
        <p:spPr/>
        <p:txBody>
          <a:bodyPr/>
          <a:lstStyle/>
          <a:p>
            <a:r>
              <a:rPr lang="en-US" dirty="0" smtClean="0"/>
              <a:t>Firstly, we  seen the dataset and analyze which column important and which is not . There are 39717 rows and 111 column in this dataset after analyzing, The columns which are important for our target Loan status are [loan amount , annual income, interest rate, term, purpose, home ownership , grade, sub grade , employment length, </a:t>
            </a:r>
            <a:r>
              <a:rPr lang="en-US" dirty="0" err="1" smtClean="0"/>
              <a:t>issueMonth</a:t>
            </a:r>
            <a:r>
              <a:rPr lang="en-US" dirty="0" smtClean="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Step-2</a:t>
            </a:r>
            <a:endParaRPr lang="en-US" dirty="0"/>
          </a:p>
        </p:txBody>
      </p:sp>
      <p:sp>
        <p:nvSpPr>
          <p:cNvPr id="3" name="Content Placeholder 2"/>
          <p:cNvSpPr>
            <a:spLocks noGrp="1"/>
          </p:cNvSpPr>
          <p:nvPr>
            <p:ph sz="quarter" idx="1"/>
          </p:nvPr>
        </p:nvSpPr>
        <p:spPr/>
        <p:txBody>
          <a:bodyPr/>
          <a:lstStyle/>
          <a:p>
            <a:r>
              <a:rPr lang="en-US" dirty="0" smtClean="0"/>
              <a:t>After analyzing we performed the cleaning of the dataset(for remove the null value). we did remove the columns which have greater than 30000 null value after that we removed the unnecessary columns(</a:t>
            </a:r>
            <a:r>
              <a:rPr lang="en-US" dirty="0" err="1" smtClean="0"/>
              <a:t>emp_title</a:t>
            </a:r>
            <a:r>
              <a:rPr lang="en-US" dirty="0" smtClean="0"/>
              <a:t>, </a:t>
            </a:r>
            <a:r>
              <a:rPr lang="en-US" dirty="0" err="1" smtClean="0"/>
              <a:t>desc</a:t>
            </a:r>
            <a:r>
              <a:rPr lang="en-US" dirty="0" smtClean="0"/>
              <a:t>, </a:t>
            </a:r>
            <a:r>
              <a:rPr lang="en-US" dirty="0" err="1" smtClean="0"/>
              <a:t>mths_since_last_delinq</a:t>
            </a:r>
            <a:r>
              <a:rPr lang="en-US" dirty="0" smtClean="0"/>
              <a:t> ) and also rows.</a:t>
            </a:r>
          </a:p>
          <a:p>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Visualization of </a:t>
            </a:r>
            <a:r>
              <a:rPr lang="en-US" dirty="0" err="1" smtClean="0"/>
              <a:t>emp_length</a:t>
            </a:r>
            <a:endParaRPr lang="en-US" dirty="0"/>
          </a:p>
        </p:txBody>
      </p:sp>
      <p:pic>
        <p:nvPicPr>
          <p:cNvPr id="1026" name="Picture 2"/>
          <p:cNvPicPr>
            <a:picLocks noGrp="1" noChangeAspect="1" noChangeArrowheads="1"/>
          </p:cNvPicPr>
          <p:nvPr>
            <p:ph sz="quarter" idx="1"/>
          </p:nvPr>
        </p:nvPicPr>
        <p:blipFill>
          <a:blip r:embed="rId2"/>
          <a:srcRect/>
          <a:stretch>
            <a:fillRect/>
          </a:stretch>
        </p:blipFill>
        <p:spPr bwMode="auto">
          <a:xfrm>
            <a:off x="457200" y="2285999"/>
            <a:ext cx="7467600" cy="3810001"/>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Step-3</a:t>
            </a:r>
            <a:endParaRPr lang="en-US" dirty="0"/>
          </a:p>
        </p:txBody>
      </p:sp>
      <p:sp>
        <p:nvSpPr>
          <p:cNvPr id="3" name="Content Placeholder 2"/>
          <p:cNvSpPr>
            <a:spLocks noGrp="1"/>
          </p:cNvSpPr>
          <p:nvPr>
            <p:ph sz="quarter" idx="1"/>
          </p:nvPr>
        </p:nvSpPr>
        <p:spPr/>
        <p:txBody>
          <a:bodyPr>
            <a:normAutofit/>
          </a:bodyPr>
          <a:lstStyle/>
          <a:p>
            <a:r>
              <a:rPr lang="en-US" dirty="0" smtClean="0"/>
              <a:t>Filling all Null values on the basis of their respective columns( like </a:t>
            </a:r>
            <a:r>
              <a:rPr lang="en-US" dirty="0" err="1" smtClean="0"/>
              <a:t>emp_length</a:t>
            </a:r>
            <a:r>
              <a:rPr lang="en-US" dirty="0" smtClean="0"/>
              <a:t>, </a:t>
            </a:r>
            <a:r>
              <a:rPr lang="en-US" dirty="0" err="1" smtClean="0"/>
              <a:t>last_pymnt_d</a:t>
            </a:r>
            <a:r>
              <a:rPr lang="en-US" dirty="0" smtClean="0"/>
              <a:t>, collections_12_mths_ex_med, </a:t>
            </a:r>
            <a:r>
              <a:rPr lang="en-US" dirty="0" err="1" smtClean="0"/>
              <a:t>pub_rec_bankruptcies</a:t>
            </a:r>
            <a:r>
              <a:rPr lang="en-US" dirty="0" smtClean="0"/>
              <a:t> etc.)</a:t>
            </a:r>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Step-4</a:t>
            </a:r>
            <a:endParaRPr lang="en-US" dirty="0"/>
          </a:p>
        </p:txBody>
      </p:sp>
      <p:sp>
        <p:nvSpPr>
          <p:cNvPr id="3" name="Content Placeholder 2"/>
          <p:cNvSpPr>
            <a:spLocks noGrp="1"/>
          </p:cNvSpPr>
          <p:nvPr>
            <p:ph sz="quarter" idx="1"/>
          </p:nvPr>
        </p:nvSpPr>
        <p:spPr/>
        <p:txBody>
          <a:bodyPr/>
          <a:lstStyle/>
          <a:p>
            <a:r>
              <a:rPr lang="en-US" dirty="0" smtClean="0"/>
              <a:t>we did plot the term (duration of the loan) which defines the which peoples taken the loan for 36 months or 60 months and how much amount. Same as purpose(which type of loan taken like credit card ,car, small business</a:t>
            </a:r>
            <a:endParaRPr lang="en-US" dirty="0"/>
          </a:p>
        </p:txBody>
      </p:sp>
      <p:pic>
        <p:nvPicPr>
          <p:cNvPr id="3074" name="Picture 2"/>
          <p:cNvPicPr>
            <a:picLocks noGrp="1" noChangeAspect="1" noChangeArrowheads="1"/>
          </p:cNvPicPr>
          <p:nvPr>
            <p:ph sz="quarter" idx="2"/>
          </p:nvPr>
        </p:nvPicPr>
        <p:blipFill>
          <a:blip r:embed="rId2"/>
          <a:srcRect/>
          <a:stretch>
            <a:fillRect/>
          </a:stretch>
        </p:blipFill>
        <p:spPr bwMode="auto">
          <a:xfrm>
            <a:off x="4270374" y="1828800"/>
            <a:ext cx="4111625" cy="34290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Step-5</a:t>
            </a:r>
            <a:endParaRPr lang="en-US" dirty="0"/>
          </a:p>
        </p:txBody>
      </p:sp>
      <p:sp>
        <p:nvSpPr>
          <p:cNvPr id="3" name="Content Placeholder 2"/>
          <p:cNvSpPr>
            <a:spLocks noGrp="1"/>
          </p:cNvSpPr>
          <p:nvPr>
            <p:ph sz="quarter" idx="1"/>
          </p:nvPr>
        </p:nvSpPr>
        <p:spPr/>
        <p:txBody>
          <a:bodyPr/>
          <a:lstStyle/>
          <a:p>
            <a:r>
              <a:rPr lang="en-US" dirty="0" smtClean="0"/>
              <a:t>We did plot the loan status.</a:t>
            </a:r>
          </a:p>
          <a:p>
            <a:r>
              <a:rPr lang="en-US" dirty="0" smtClean="0"/>
              <a:t>After that analyze the derived </a:t>
            </a:r>
            <a:r>
              <a:rPr lang="en-US" dirty="0" err="1" smtClean="0"/>
              <a:t>matrics</a:t>
            </a:r>
            <a:r>
              <a:rPr lang="en-US" dirty="0" smtClean="0"/>
              <a:t> on the </a:t>
            </a:r>
            <a:r>
              <a:rPr lang="en-US" dirty="0" err="1" smtClean="0"/>
              <a:t>clumns</a:t>
            </a:r>
            <a:r>
              <a:rPr lang="en-US" dirty="0" smtClean="0"/>
              <a:t>(</a:t>
            </a:r>
            <a:r>
              <a:rPr lang="en-US" dirty="0" err="1" smtClean="0"/>
              <a:t>issue_d,issueMonth</a:t>
            </a:r>
            <a:r>
              <a:rPr lang="en-US" dirty="0" smtClean="0"/>
              <a:t> and </a:t>
            </a:r>
            <a:r>
              <a:rPr lang="en-US" dirty="0" err="1" smtClean="0"/>
              <a:t>issueDay</a:t>
            </a:r>
            <a:r>
              <a:rPr lang="en-US" dirty="0" smtClean="0"/>
              <a:t>)</a:t>
            </a:r>
          </a:p>
        </p:txBody>
      </p:sp>
      <p:pic>
        <p:nvPicPr>
          <p:cNvPr id="4098" name="Picture 2"/>
          <p:cNvPicPr>
            <a:picLocks noGrp="1" noChangeAspect="1" noChangeArrowheads="1"/>
          </p:cNvPicPr>
          <p:nvPr>
            <p:ph sz="quarter" idx="2"/>
          </p:nvPr>
        </p:nvPicPr>
        <p:blipFill>
          <a:blip r:embed="rId2"/>
          <a:srcRect/>
          <a:stretch>
            <a:fillRect/>
          </a:stretch>
        </p:blipFill>
        <p:spPr bwMode="auto">
          <a:xfrm>
            <a:off x="4270374" y="1828800"/>
            <a:ext cx="3883025" cy="33528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Step-6</a:t>
            </a:r>
            <a:endParaRPr lang="en-US" dirty="0"/>
          </a:p>
        </p:txBody>
      </p:sp>
      <p:sp>
        <p:nvSpPr>
          <p:cNvPr id="3" name="Content Placeholder 2"/>
          <p:cNvSpPr>
            <a:spLocks noGrp="1"/>
          </p:cNvSpPr>
          <p:nvPr>
            <p:ph sz="quarter" idx="1"/>
          </p:nvPr>
        </p:nvSpPr>
        <p:spPr/>
        <p:txBody>
          <a:bodyPr/>
          <a:lstStyle/>
          <a:p>
            <a:r>
              <a:rPr lang="en-US" dirty="0" smtClean="0"/>
              <a:t>After completed derived </a:t>
            </a:r>
            <a:r>
              <a:rPr lang="en-US" dirty="0" err="1" smtClean="0"/>
              <a:t>matrics</a:t>
            </a:r>
            <a:r>
              <a:rPr lang="en-US" dirty="0" smtClean="0"/>
              <a:t> we did analyze and plot the </a:t>
            </a:r>
            <a:r>
              <a:rPr lang="en-US" dirty="0" err="1" smtClean="0"/>
              <a:t>univariate</a:t>
            </a:r>
            <a:r>
              <a:rPr lang="en-US" dirty="0" smtClean="0"/>
              <a:t> analysis on the </a:t>
            </a:r>
            <a:r>
              <a:rPr lang="en-US" dirty="0" err="1" smtClean="0"/>
              <a:t>loan_amnt</a:t>
            </a:r>
            <a:r>
              <a:rPr lang="en-US" dirty="0" smtClean="0"/>
              <a:t> which is display the loan strategy.</a:t>
            </a:r>
            <a:endParaRPr lang="en-US" dirty="0"/>
          </a:p>
        </p:txBody>
      </p:sp>
      <p:pic>
        <p:nvPicPr>
          <p:cNvPr id="5122" name="Picture 2"/>
          <p:cNvPicPr>
            <a:picLocks noGrp="1" noChangeAspect="1" noChangeArrowheads="1"/>
          </p:cNvPicPr>
          <p:nvPr>
            <p:ph sz="quarter" idx="2"/>
          </p:nvPr>
        </p:nvPicPr>
        <p:blipFill>
          <a:blip r:embed="rId2"/>
          <a:srcRect/>
          <a:stretch>
            <a:fillRect/>
          </a:stretch>
        </p:blipFill>
        <p:spPr bwMode="auto">
          <a:xfrm>
            <a:off x="4270374" y="1752600"/>
            <a:ext cx="4035425" cy="33528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207</TotalTime>
  <Words>820</Words>
  <Application>Microsoft Office PowerPoint</Application>
  <PresentationFormat>On-screen Show (4:3)</PresentationFormat>
  <Paragraphs>58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Oriel</vt:lpstr>
      <vt:lpstr>EDA CASE STUDY</vt:lpstr>
      <vt:lpstr>INTRIDUCTION </vt:lpstr>
      <vt:lpstr>Step-1</vt:lpstr>
      <vt:lpstr>Step-2</vt:lpstr>
      <vt:lpstr>Visualization of emp_length</vt:lpstr>
      <vt:lpstr>Step-3</vt:lpstr>
      <vt:lpstr>Step-4</vt:lpstr>
      <vt:lpstr>Step-5</vt:lpstr>
      <vt:lpstr>Step-6</vt:lpstr>
      <vt:lpstr>Step-7</vt:lpstr>
      <vt:lpstr>Step-8</vt:lpstr>
      <vt:lpstr>Step-9</vt:lpstr>
      <vt:lpstr>Step-10</vt:lpstr>
      <vt:lpstr>Continue…</vt:lpstr>
      <vt:lpstr>Continue…</vt:lpstr>
      <vt:lpstr>Continue…</vt:lpstr>
      <vt:lpstr>Continue..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CASE STUDY</dc:title>
  <dc:creator>vikas rana</dc:creator>
  <cp:lastModifiedBy>vikas rana</cp:lastModifiedBy>
  <cp:revision>43</cp:revision>
  <dcterms:created xsi:type="dcterms:W3CDTF">2020-07-26T05:01:27Z</dcterms:created>
  <dcterms:modified xsi:type="dcterms:W3CDTF">2020-07-26T14:25:46Z</dcterms:modified>
</cp:coreProperties>
</file>