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048B58-E48B-4298-AAAF-CCBE3C9A615B}">
          <p14:sldIdLst>
            <p14:sldId id="256"/>
            <p14:sldId id="257"/>
          </p14:sldIdLst>
        </p14:section>
        <p14:section name="Untitled Section" id="{6BEB7274-E62B-4640-ACD5-C09E5290590F}">
          <p14:sldIdLst>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D001BC-5489-4D93-B77F-C6E46774F2C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53257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D001BC-5489-4D93-B77F-C6E46774F2C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51941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D001BC-5489-4D93-B77F-C6E46774F2C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164715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D001BC-5489-4D93-B77F-C6E46774F2C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26484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D001BC-5489-4D93-B77F-C6E46774F2C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215840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D001BC-5489-4D93-B77F-C6E46774F2CA}"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97509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D001BC-5489-4D93-B77F-C6E46774F2CA}"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82204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D001BC-5489-4D93-B77F-C6E46774F2CA}"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265654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001BC-5489-4D93-B77F-C6E46774F2CA}"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40423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D001BC-5489-4D93-B77F-C6E46774F2CA}"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151067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D001BC-5489-4D93-B77F-C6E46774F2CA}"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2FC373-AF13-48C8-9068-8C8D4C9D97A5}" type="slidenum">
              <a:rPr lang="en-IN" smtClean="0"/>
              <a:t>‹#›</a:t>
            </a:fld>
            <a:endParaRPr lang="en-IN"/>
          </a:p>
        </p:txBody>
      </p:sp>
    </p:spTree>
    <p:extLst>
      <p:ext uri="{BB962C8B-B14F-4D97-AF65-F5344CB8AC3E}">
        <p14:creationId xmlns:p14="http://schemas.microsoft.com/office/powerpoint/2010/main" val="85962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001BC-5489-4D93-B77F-C6E46774F2CA}" type="datetimeFigureOut">
              <a:rPr lang="en-IN" smtClean="0"/>
              <a:t>28-11-2023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FC373-AF13-48C8-9068-8C8D4C9D97A5}" type="slidenum">
              <a:rPr lang="en-IN" smtClean="0"/>
              <a:t>‹#›</a:t>
            </a:fld>
            <a:endParaRPr lang="en-IN"/>
          </a:p>
        </p:txBody>
      </p:sp>
    </p:spTree>
    <p:extLst>
      <p:ext uri="{BB962C8B-B14F-4D97-AF65-F5344CB8AC3E}">
        <p14:creationId xmlns:p14="http://schemas.microsoft.com/office/powerpoint/2010/main" val="353664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1414" y="1135432"/>
            <a:ext cx="5316415" cy="697645"/>
          </a:xfrm>
        </p:spPr>
        <p:txBody>
          <a:bodyPr>
            <a:normAutofit/>
          </a:bodyPr>
          <a:lstStyle/>
          <a:p>
            <a:r>
              <a:rPr lang="en-IN" sz="3600" b="1" dirty="0" smtClean="0">
                <a:solidFill>
                  <a:srgbClr val="C00000"/>
                </a:solidFill>
              </a:rPr>
              <a:t>Telangana Growth Analysis</a:t>
            </a:r>
            <a:endParaRPr lang="en-IN" sz="3600" b="1" dirty="0">
              <a:solidFill>
                <a:srgbClr val="C00000"/>
              </a:solidFill>
            </a:endParaRPr>
          </a:p>
        </p:txBody>
      </p:sp>
      <p:sp>
        <p:nvSpPr>
          <p:cNvPr id="3" name="Subtitle 2"/>
          <p:cNvSpPr>
            <a:spLocks noGrp="1"/>
          </p:cNvSpPr>
          <p:nvPr>
            <p:ph type="subTitle" idx="1"/>
          </p:nvPr>
        </p:nvSpPr>
        <p:spPr>
          <a:xfrm>
            <a:off x="1474176" y="1833077"/>
            <a:ext cx="2467707" cy="479300"/>
          </a:xfrm>
        </p:spPr>
        <p:txBody>
          <a:bodyPr>
            <a:normAutofit fontScale="92500" lnSpcReduction="10000"/>
          </a:bodyPr>
          <a:lstStyle/>
          <a:p>
            <a:r>
              <a:rPr lang="en-IN" sz="3200" b="1" dirty="0" smtClean="0"/>
              <a:t>Introduction</a:t>
            </a:r>
            <a:endParaRPr lang="en-IN" sz="32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6143" y="43720"/>
            <a:ext cx="1091712" cy="1091712"/>
          </a:xfrm>
          <a:prstGeom prst="rect">
            <a:avLst/>
          </a:prstGeom>
        </p:spPr>
      </p:pic>
      <p:sp>
        <p:nvSpPr>
          <p:cNvPr id="6" name="Rectangle 5"/>
          <p:cNvSpPr/>
          <p:nvPr/>
        </p:nvSpPr>
        <p:spPr>
          <a:xfrm>
            <a:off x="1474176" y="2455122"/>
            <a:ext cx="9533793" cy="3046988"/>
          </a:xfrm>
          <a:prstGeom prst="rect">
            <a:avLst/>
          </a:prstGeom>
        </p:spPr>
        <p:txBody>
          <a:bodyPr wrap="square">
            <a:spAutoFit/>
          </a:bodyPr>
          <a:lstStyle/>
          <a:p>
            <a:pPr>
              <a:buFont typeface="Arial" panose="020B0604020202020204" pitchFamily="34" charset="0"/>
              <a:buChar char="•"/>
            </a:pPr>
            <a:r>
              <a:rPr lang="en-US" sz="2400" b="0" i="0" dirty="0" smtClean="0">
                <a:effectLst/>
              </a:rPr>
              <a:t>Telangana, the 29th state of India, was formed in 2014 with Hyderabad as its capital.</a:t>
            </a:r>
          </a:p>
          <a:p>
            <a:pPr>
              <a:buFont typeface="Arial" panose="020B0604020202020204" pitchFamily="34" charset="0"/>
              <a:buChar char="•"/>
            </a:pPr>
            <a:r>
              <a:rPr lang="en-US" sz="2400" b="0" i="0" dirty="0" smtClean="0">
                <a:effectLst/>
              </a:rPr>
              <a:t>The state has witnessed remarkable economic growth, surpassing national averages.</a:t>
            </a:r>
          </a:p>
          <a:p>
            <a:pPr>
              <a:buFont typeface="Arial" panose="020B0604020202020204" pitchFamily="34" charset="0"/>
              <a:buChar char="•"/>
            </a:pPr>
            <a:r>
              <a:rPr lang="en-US" sz="2400" b="0" i="0" dirty="0" smtClean="0">
                <a:effectLst/>
              </a:rPr>
              <a:t>This presentation delves into the key factors driving Telangana's growth across 3 sectors.</a:t>
            </a:r>
          </a:p>
          <a:p>
            <a:pPr>
              <a:buFont typeface="Arial" panose="020B0604020202020204" pitchFamily="34" charset="0"/>
              <a:buChar char="•"/>
            </a:pPr>
            <a:r>
              <a:rPr lang="en-US" sz="2400" dirty="0"/>
              <a:t>Key </a:t>
            </a:r>
            <a:r>
              <a:rPr lang="en-US" sz="2400" dirty="0" smtClean="0"/>
              <a:t>sectors in Telangana are </a:t>
            </a:r>
            <a:r>
              <a:rPr lang="en-US" sz="2400" dirty="0"/>
              <a:t>Information Technology (IT), manufacturing, pharmaceuticals, and agriculture.</a:t>
            </a:r>
            <a:endParaRPr lang="en-US" sz="2400" b="0" i="0" dirty="0" smtClean="0">
              <a:effectLst/>
            </a:endParaRPr>
          </a:p>
        </p:txBody>
      </p:sp>
    </p:spTree>
    <p:extLst>
      <p:ext uri="{BB962C8B-B14F-4D97-AF65-F5344CB8AC3E}">
        <p14:creationId xmlns:p14="http://schemas.microsoft.com/office/powerpoint/2010/main" val="313175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061" y="112731"/>
            <a:ext cx="11246735" cy="1200329"/>
          </a:xfrm>
          <a:prstGeom prst="rect">
            <a:avLst/>
          </a:prstGeom>
        </p:spPr>
        <p:txBody>
          <a:bodyPr wrap="square">
            <a:spAutoFit/>
          </a:bodyPr>
          <a:lstStyle/>
          <a:p>
            <a:r>
              <a:rPr lang="en-US" sz="2400" dirty="0">
                <a:solidFill>
                  <a:srgbClr val="000000"/>
                </a:solidFill>
              </a:rPr>
              <a:t>11. </a:t>
            </a:r>
            <a:r>
              <a:rPr lang="en-US" sz="2400" dirty="0"/>
              <a:t>Can we identify any seasonal patterns or cyclicality in the </a:t>
            </a:r>
            <a:r>
              <a:rPr lang="en-US" sz="2400" dirty="0" smtClean="0"/>
              <a:t>investment </a:t>
            </a:r>
            <a:r>
              <a:rPr lang="en-US" sz="2400" dirty="0"/>
              <a:t>trends for specific sectors? Do certain sectors </a:t>
            </a:r>
            <a:r>
              <a:rPr lang="en-US" sz="2400" dirty="0" smtClean="0"/>
              <a:t>experience </a:t>
            </a:r>
            <a:r>
              <a:rPr lang="en-US" sz="2400" dirty="0"/>
              <a:t>higher investments during particular months? </a:t>
            </a:r>
            <a:endParaRPr lang="en-IN" sz="2400" dirty="0"/>
          </a:p>
        </p:txBody>
      </p:sp>
      <p:pic>
        <p:nvPicPr>
          <p:cNvPr id="3" name="Picture 2"/>
          <p:cNvPicPr>
            <a:picLocks noChangeAspect="1"/>
          </p:cNvPicPr>
          <p:nvPr/>
        </p:nvPicPr>
        <p:blipFill>
          <a:blip r:embed="rId2"/>
          <a:stretch>
            <a:fillRect/>
          </a:stretch>
        </p:blipFill>
        <p:spPr>
          <a:xfrm>
            <a:off x="901181" y="1313060"/>
            <a:ext cx="4342151" cy="1719507"/>
          </a:xfrm>
          <a:prstGeom prst="rect">
            <a:avLst/>
          </a:prstGeom>
        </p:spPr>
      </p:pic>
      <p:pic>
        <p:nvPicPr>
          <p:cNvPr id="4" name="Picture 3"/>
          <p:cNvPicPr>
            <a:picLocks noChangeAspect="1"/>
          </p:cNvPicPr>
          <p:nvPr/>
        </p:nvPicPr>
        <p:blipFill>
          <a:blip r:embed="rId3"/>
          <a:stretch>
            <a:fillRect/>
          </a:stretch>
        </p:blipFill>
        <p:spPr>
          <a:xfrm>
            <a:off x="6356428" y="1313060"/>
            <a:ext cx="4025823" cy="1719507"/>
          </a:xfrm>
          <a:prstGeom prst="rect">
            <a:avLst/>
          </a:prstGeom>
        </p:spPr>
      </p:pic>
      <p:pic>
        <p:nvPicPr>
          <p:cNvPr id="5" name="Picture 4"/>
          <p:cNvPicPr>
            <a:picLocks noChangeAspect="1"/>
          </p:cNvPicPr>
          <p:nvPr/>
        </p:nvPicPr>
        <p:blipFill>
          <a:blip r:embed="rId4"/>
          <a:stretch>
            <a:fillRect/>
          </a:stretch>
        </p:blipFill>
        <p:spPr>
          <a:xfrm>
            <a:off x="901181" y="3483497"/>
            <a:ext cx="4342151" cy="2034716"/>
          </a:xfrm>
          <a:prstGeom prst="rect">
            <a:avLst/>
          </a:prstGeom>
        </p:spPr>
      </p:pic>
      <p:pic>
        <p:nvPicPr>
          <p:cNvPr id="6" name="Picture 5"/>
          <p:cNvPicPr>
            <a:picLocks noChangeAspect="1"/>
          </p:cNvPicPr>
          <p:nvPr/>
        </p:nvPicPr>
        <p:blipFill>
          <a:blip r:embed="rId5"/>
          <a:stretch>
            <a:fillRect/>
          </a:stretch>
        </p:blipFill>
        <p:spPr>
          <a:xfrm>
            <a:off x="6356428" y="3459553"/>
            <a:ext cx="4025823" cy="2034716"/>
          </a:xfrm>
          <a:prstGeom prst="rect">
            <a:avLst/>
          </a:prstGeom>
        </p:spPr>
      </p:pic>
      <p:sp>
        <p:nvSpPr>
          <p:cNvPr id="7" name="Rectangle 6"/>
          <p:cNvSpPr/>
          <p:nvPr/>
        </p:nvSpPr>
        <p:spPr>
          <a:xfrm>
            <a:off x="2771532" y="3032567"/>
            <a:ext cx="601447" cy="338554"/>
          </a:xfrm>
          <a:prstGeom prst="rect">
            <a:avLst/>
          </a:prstGeom>
        </p:spPr>
        <p:txBody>
          <a:bodyPr wrap="none">
            <a:spAutoFit/>
          </a:bodyPr>
          <a:lstStyle/>
          <a:p>
            <a:r>
              <a:rPr lang="en-IN" sz="1600" dirty="0"/>
              <a:t>2019</a:t>
            </a:r>
          </a:p>
        </p:txBody>
      </p:sp>
      <p:sp>
        <p:nvSpPr>
          <p:cNvPr id="8" name="Rectangle 7"/>
          <p:cNvSpPr/>
          <p:nvPr/>
        </p:nvSpPr>
        <p:spPr>
          <a:xfrm>
            <a:off x="8068615" y="3120999"/>
            <a:ext cx="601447" cy="338554"/>
          </a:xfrm>
          <a:prstGeom prst="rect">
            <a:avLst/>
          </a:prstGeom>
        </p:spPr>
        <p:txBody>
          <a:bodyPr wrap="none">
            <a:spAutoFit/>
          </a:bodyPr>
          <a:lstStyle/>
          <a:p>
            <a:r>
              <a:rPr lang="en-IN" sz="1600" dirty="0" smtClean="0"/>
              <a:t>2020</a:t>
            </a:r>
            <a:endParaRPr lang="en-IN" sz="1600" dirty="0"/>
          </a:p>
        </p:txBody>
      </p:sp>
      <p:sp>
        <p:nvSpPr>
          <p:cNvPr id="10" name="Rectangle 9"/>
          <p:cNvSpPr/>
          <p:nvPr/>
        </p:nvSpPr>
        <p:spPr>
          <a:xfrm>
            <a:off x="8068615" y="5494269"/>
            <a:ext cx="601447" cy="338554"/>
          </a:xfrm>
          <a:prstGeom prst="rect">
            <a:avLst/>
          </a:prstGeom>
        </p:spPr>
        <p:txBody>
          <a:bodyPr wrap="none">
            <a:spAutoFit/>
          </a:bodyPr>
          <a:lstStyle/>
          <a:p>
            <a:r>
              <a:rPr lang="en-IN" sz="1600" dirty="0" smtClean="0"/>
              <a:t>2022</a:t>
            </a:r>
            <a:endParaRPr lang="en-IN" sz="1600" dirty="0"/>
          </a:p>
        </p:txBody>
      </p:sp>
      <p:sp>
        <p:nvSpPr>
          <p:cNvPr id="11" name="Rectangle 10"/>
          <p:cNvSpPr/>
          <p:nvPr/>
        </p:nvSpPr>
        <p:spPr>
          <a:xfrm>
            <a:off x="2771531" y="5494269"/>
            <a:ext cx="601447" cy="338554"/>
          </a:xfrm>
          <a:prstGeom prst="rect">
            <a:avLst/>
          </a:prstGeom>
        </p:spPr>
        <p:txBody>
          <a:bodyPr wrap="none">
            <a:spAutoFit/>
          </a:bodyPr>
          <a:lstStyle/>
          <a:p>
            <a:r>
              <a:rPr lang="en-IN" sz="1600" dirty="0"/>
              <a:t>2021</a:t>
            </a:r>
            <a:endParaRPr lang="en-IN" sz="1600" dirty="0"/>
          </a:p>
        </p:txBody>
      </p:sp>
      <p:sp>
        <p:nvSpPr>
          <p:cNvPr id="12" name="Rectangle 11"/>
          <p:cNvSpPr/>
          <p:nvPr/>
        </p:nvSpPr>
        <p:spPr>
          <a:xfrm>
            <a:off x="901181" y="5969143"/>
            <a:ext cx="10986019" cy="400110"/>
          </a:xfrm>
          <a:prstGeom prst="rect">
            <a:avLst/>
          </a:prstGeom>
        </p:spPr>
        <p:txBody>
          <a:bodyPr wrap="square">
            <a:spAutoFit/>
          </a:bodyPr>
          <a:lstStyle/>
          <a:p>
            <a:r>
              <a:rPr lang="en-IN" sz="2000" dirty="0" smtClean="0"/>
              <a:t>No, there </a:t>
            </a:r>
            <a:r>
              <a:rPr lang="en-IN" sz="2000" dirty="0"/>
              <a:t>is </a:t>
            </a:r>
            <a:r>
              <a:rPr lang="en-IN" sz="2000" dirty="0" smtClean="0"/>
              <a:t>no seasonal patterns or cyclicality in the investment trends for specific sector.</a:t>
            </a:r>
            <a:endParaRPr lang="en-IN" sz="2000" dirty="0"/>
          </a:p>
        </p:txBody>
      </p:sp>
    </p:spTree>
    <p:extLst>
      <p:ext uri="{BB962C8B-B14F-4D97-AF65-F5344CB8AC3E}">
        <p14:creationId xmlns:p14="http://schemas.microsoft.com/office/powerpoint/2010/main" val="320150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356"/>
            <a:ext cx="4567177" cy="607148"/>
          </a:xfrm>
        </p:spPr>
        <p:txBody>
          <a:bodyPr>
            <a:normAutofit/>
          </a:bodyPr>
          <a:lstStyle/>
          <a:p>
            <a:r>
              <a:rPr lang="en-IN" sz="3200" dirty="0" smtClean="0">
                <a:solidFill>
                  <a:srgbClr val="C00000"/>
                </a:solidFill>
              </a:rPr>
              <a:t>SECONDARY RESEARCH</a:t>
            </a:r>
            <a:endParaRPr lang="en-IN" sz="3200" dirty="0">
              <a:solidFill>
                <a:srgbClr val="C00000"/>
              </a:solidFill>
            </a:endParaRPr>
          </a:p>
        </p:txBody>
      </p:sp>
      <p:sp>
        <p:nvSpPr>
          <p:cNvPr id="3" name="Content Placeholder 2"/>
          <p:cNvSpPr>
            <a:spLocks noGrp="1"/>
          </p:cNvSpPr>
          <p:nvPr>
            <p:ph idx="1"/>
          </p:nvPr>
        </p:nvSpPr>
        <p:spPr>
          <a:xfrm>
            <a:off x="838200" y="934373"/>
            <a:ext cx="10515600" cy="5072888"/>
          </a:xfrm>
        </p:spPr>
        <p:txBody>
          <a:bodyPr>
            <a:normAutofit/>
          </a:bodyPr>
          <a:lstStyle/>
          <a:p>
            <a:pPr marL="457200" indent="-457200">
              <a:buAutoNum type="arabicPeriod"/>
            </a:pPr>
            <a:r>
              <a:rPr lang="en-US" sz="2400" dirty="0" smtClean="0"/>
              <a:t>What </a:t>
            </a:r>
            <a:r>
              <a:rPr lang="en-US" sz="2400" dirty="0"/>
              <a:t>are the top 5 districts to buy commercial properties in Telangana? </a:t>
            </a:r>
            <a:r>
              <a:rPr lang="en-US" sz="2400" dirty="0" smtClean="0"/>
              <a:t>Justify your </a:t>
            </a:r>
            <a:r>
              <a:rPr lang="en-US" sz="2400" dirty="0"/>
              <a:t>answer. </a:t>
            </a:r>
            <a:endParaRPr lang="en-US" sz="2400" dirty="0" smtClean="0"/>
          </a:p>
          <a:p>
            <a:endParaRPr lang="en-US" sz="2000" b="1" dirty="0" smtClean="0"/>
          </a:p>
          <a:p>
            <a:r>
              <a:rPr lang="en-US" sz="2000" b="1" dirty="0" smtClean="0"/>
              <a:t>Hyderabad:</a:t>
            </a:r>
            <a:r>
              <a:rPr lang="en-US" sz="2000" dirty="0" smtClean="0"/>
              <a:t> </a:t>
            </a:r>
            <a:r>
              <a:rPr lang="en-US" sz="2000" dirty="0"/>
              <a:t>Being the capital city and a major economic hub, different zones within Hyderabad, such as HITEC City, </a:t>
            </a:r>
            <a:r>
              <a:rPr lang="en-US" sz="2000" dirty="0" err="1"/>
              <a:t>Gachibowli</a:t>
            </a:r>
            <a:r>
              <a:rPr lang="en-US" sz="2000" dirty="0"/>
              <a:t>, Banjara Hills, and </a:t>
            </a:r>
            <a:r>
              <a:rPr lang="en-US" sz="2000" dirty="0" err="1"/>
              <a:t>Secunderabad</a:t>
            </a:r>
            <a:r>
              <a:rPr lang="en-US" sz="2000" dirty="0"/>
              <a:t>, have been prime locations for commercial investments.</a:t>
            </a:r>
          </a:p>
          <a:p>
            <a:r>
              <a:rPr lang="en-US" sz="2000" b="1" dirty="0" err="1"/>
              <a:t>Rangareddy</a:t>
            </a:r>
            <a:r>
              <a:rPr lang="en-US" sz="2000" b="1" dirty="0"/>
              <a:t>:</a:t>
            </a:r>
            <a:r>
              <a:rPr lang="en-US" sz="2000" dirty="0"/>
              <a:t> This district, adjacent to Hyderabad, has seen significant commercial development, especially along the IT corridor and industrial zones.</a:t>
            </a:r>
          </a:p>
          <a:p>
            <a:r>
              <a:rPr lang="en-US" sz="2000" b="1" dirty="0" err="1"/>
              <a:t>Medchal</a:t>
            </a:r>
            <a:r>
              <a:rPr lang="en-US" sz="2000" b="1" dirty="0"/>
              <a:t> </a:t>
            </a:r>
            <a:r>
              <a:rPr lang="en-US" sz="2000" b="1" dirty="0" err="1"/>
              <a:t>Malkajgiri</a:t>
            </a:r>
            <a:r>
              <a:rPr lang="en-US" sz="2000" b="1" dirty="0"/>
              <a:t>:</a:t>
            </a:r>
            <a:r>
              <a:rPr lang="en-US" sz="2000" dirty="0"/>
              <a:t> This district, due to its proximity to Hyderabad, has attracted attention for commercial and industrial investments</a:t>
            </a:r>
            <a:r>
              <a:rPr lang="en-US" sz="2000" dirty="0" smtClean="0"/>
              <a:t>.</a:t>
            </a:r>
          </a:p>
          <a:p>
            <a:r>
              <a:rPr lang="en-US" sz="2000" b="1" dirty="0" err="1"/>
              <a:t>Sangareddy</a:t>
            </a:r>
            <a:r>
              <a:rPr lang="en-US" sz="2000" b="1" dirty="0"/>
              <a:t>:</a:t>
            </a:r>
            <a:r>
              <a:rPr lang="en-US" sz="2000" dirty="0"/>
              <a:t> With its strategic location and connectivity, </a:t>
            </a:r>
            <a:r>
              <a:rPr lang="en-US" sz="2000" dirty="0" err="1"/>
              <a:t>Sangareddy</a:t>
            </a:r>
            <a:r>
              <a:rPr lang="en-US" sz="2000" dirty="0"/>
              <a:t> has become a focus for industrial and commercial developments.</a:t>
            </a:r>
          </a:p>
          <a:p>
            <a:pPr marL="0" indent="0">
              <a:buNone/>
            </a:pPr>
            <a:endParaRPr lang="en-US" sz="2000" dirty="0" smtClean="0"/>
          </a:p>
          <a:p>
            <a:pPr marL="0" indent="0">
              <a:buNone/>
            </a:pPr>
            <a:endParaRPr lang="en-US" sz="2000" dirty="0"/>
          </a:p>
          <a:p>
            <a:pPr marL="0" indent="0">
              <a:buNone/>
            </a:pPr>
            <a:endParaRPr lang="en-IN" sz="2400" dirty="0"/>
          </a:p>
        </p:txBody>
      </p:sp>
    </p:spTree>
    <p:extLst>
      <p:ext uri="{BB962C8B-B14F-4D97-AF65-F5344CB8AC3E}">
        <p14:creationId xmlns:p14="http://schemas.microsoft.com/office/powerpoint/2010/main" val="410141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757" y="232955"/>
            <a:ext cx="11088547" cy="7017306"/>
          </a:xfrm>
          <a:prstGeom prst="rect">
            <a:avLst/>
          </a:prstGeom>
        </p:spPr>
        <p:txBody>
          <a:bodyPr wrap="square">
            <a:spAutoFit/>
          </a:bodyPr>
          <a:lstStyle/>
          <a:p>
            <a:endParaRPr lang="en-IN" sz="1400" dirty="0">
              <a:solidFill>
                <a:srgbClr val="000000"/>
              </a:solidFill>
              <a:latin typeface="Arial" panose="020B0604020202020204" pitchFamily="34" charset="0"/>
            </a:endParaRPr>
          </a:p>
          <a:p>
            <a:r>
              <a:rPr lang="en-US" sz="2400" dirty="0" smtClean="0">
                <a:solidFill>
                  <a:srgbClr val="000000"/>
                </a:solidFill>
                <a:latin typeface="Arial" panose="020B0604020202020204" pitchFamily="34" charset="0"/>
              </a:rPr>
              <a:t>2</a:t>
            </a:r>
            <a:r>
              <a:rPr lang="en-US" sz="2400" dirty="0">
                <a:solidFill>
                  <a:srgbClr val="000000"/>
                </a:solidFill>
                <a:latin typeface="Arial" panose="020B0604020202020204" pitchFamily="34" charset="0"/>
              </a:rPr>
              <a:t>. The current government implemented what significant policies or initiatives </a:t>
            </a:r>
            <a:r>
              <a:rPr lang="en-US" sz="2400" dirty="0" smtClean="0">
                <a:solidFill>
                  <a:srgbClr val="000000"/>
                </a:solidFill>
                <a:latin typeface="Arial" panose="020B0604020202020204" pitchFamily="34" charset="0"/>
              </a:rPr>
              <a:t>to enhance </a:t>
            </a:r>
            <a:r>
              <a:rPr lang="en-US" sz="2400" dirty="0">
                <a:solidFill>
                  <a:srgbClr val="000000"/>
                </a:solidFill>
                <a:latin typeface="Arial" panose="020B0604020202020204" pitchFamily="34" charset="0"/>
              </a:rPr>
              <a:t>economic growth, investments, and employment in Telangana? Can we quantify the impact of these policies using available data? </a:t>
            </a:r>
            <a:endParaRPr lang="en-US" sz="2400" dirty="0" smtClean="0">
              <a:solidFill>
                <a:srgbClr val="000000"/>
              </a:solidFill>
              <a:latin typeface="Arial" panose="020B0604020202020204" pitchFamily="34" charset="0"/>
            </a:endParaRPr>
          </a:p>
          <a:p>
            <a:pPr marL="342900" indent="-342900">
              <a:buFont typeface="Arial" panose="020B0604020202020204" pitchFamily="34" charset="0"/>
              <a:buChar char="•"/>
            </a:pPr>
            <a:r>
              <a:rPr lang="en-US" sz="2000" b="1" dirty="0"/>
              <a:t>TS-</a:t>
            </a:r>
            <a:r>
              <a:rPr lang="en-US" sz="2000" b="1" dirty="0" err="1"/>
              <a:t>iPASS</a:t>
            </a:r>
            <a:r>
              <a:rPr lang="en-US" sz="2000" b="1" dirty="0"/>
              <a:t> (Telangana State Industrial Project Approval and Self-Certification System):</a:t>
            </a:r>
            <a:r>
              <a:rPr lang="en-US" sz="2000" dirty="0"/>
              <a:t> TS-</a:t>
            </a:r>
            <a:r>
              <a:rPr lang="en-US" sz="2000" dirty="0" err="1"/>
              <a:t>iPASS</a:t>
            </a:r>
            <a:r>
              <a:rPr lang="en-US" sz="2000" dirty="0"/>
              <a:t> is an industrial policy launched by the Telangana government to facilitate a hassle-free and transparent process for businesses to obtain necessary approvals for setting up industries. The streamlined process aims to attract investments and promote ease of doing business in the state.</a:t>
            </a:r>
          </a:p>
          <a:p>
            <a:pPr marL="342900" indent="-342900">
              <a:buFont typeface="Arial" panose="020B0604020202020204" pitchFamily="34" charset="0"/>
              <a:buChar char="•"/>
            </a:pPr>
            <a:r>
              <a:rPr lang="en-US" sz="2000" b="1" dirty="0"/>
              <a:t>T-Hub:</a:t>
            </a:r>
            <a:r>
              <a:rPr lang="en-US" sz="2000" dirty="0"/>
              <a:t> T-Hub is India's largest startup incubator located in Hyderabad. It is an initiative to support and nurture startups, fostering innovation and entrepreneurship in the state. This initiative is expected to contribute to job creation and economic growth.</a:t>
            </a:r>
          </a:p>
          <a:p>
            <a:pPr marL="342900" indent="-342900">
              <a:buFont typeface="Arial" panose="020B0604020202020204" pitchFamily="34" charset="0"/>
              <a:buChar char="•"/>
            </a:pPr>
            <a:r>
              <a:rPr lang="en-US" sz="2000" b="1" dirty="0"/>
              <a:t>Industrial and Investment Promotion Policy:</a:t>
            </a:r>
            <a:r>
              <a:rPr lang="en-US" sz="2000" dirty="0"/>
              <a:t> The Telangana government </a:t>
            </a:r>
            <a:r>
              <a:rPr lang="en-US" sz="2000" dirty="0" smtClean="0"/>
              <a:t>introduced </a:t>
            </a:r>
            <a:r>
              <a:rPr lang="en-US" sz="2000" dirty="0"/>
              <a:t>an industrial policy focused on promoting key sectors, including IT, manufacturing, and pharma. The policy includes incentives such as subsidies, tax benefits, and infrastructure support to attract investments.</a:t>
            </a:r>
          </a:p>
          <a:p>
            <a:pPr marL="342900" indent="-342900">
              <a:buFont typeface="Arial" panose="020B0604020202020204" pitchFamily="34" charset="0"/>
              <a:buChar char="•"/>
            </a:pPr>
            <a:r>
              <a:rPr lang="en-US" sz="2000" b="1" dirty="0"/>
              <a:t>Rural Development Initiatives:</a:t>
            </a:r>
            <a:r>
              <a:rPr lang="en-US" sz="2000" dirty="0"/>
              <a:t> The government had also focused on rural development initiatives, including the Mission </a:t>
            </a:r>
            <a:r>
              <a:rPr lang="en-US" sz="2000" dirty="0" err="1"/>
              <a:t>Kakatiya</a:t>
            </a:r>
            <a:r>
              <a:rPr lang="en-US" sz="2000" dirty="0"/>
              <a:t> program for the restoration of tanks and the Mission </a:t>
            </a:r>
            <a:r>
              <a:rPr lang="en-US" sz="2000" dirty="0" err="1"/>
              <a:t>Bhagiratha</a:t>
            </a:r>
            <a:r>
              <a:rPr lang="en-US" sz="2000" dirty="0"/>
              <a:t> program for providing safe drinking water. These initiatives aim to improve rural infrastructure and livelihoods</a:t>
            </a:r>
            <a:r>
              <a:rPr lang="en-US" sz="2000" dirty="0" smtClean="0"/>
              <a:t>.</a:t>
            </a:r>
          </a:p>
          <a:p>
            <a:r>
              <a:rPr lang="en-US" sz="2000" dirty="0" smtClean="0"/>
              <a:t>These policies have helped for the steeped rise in today’s economic growth of Telangana. However, the exact impact cannot be seen in the given data set because they were put into practice when Telangana was newly formed.</a:t>
            </a:r>
            <a:endParaRPr lang="en-US" sz="2000" dirty="0"/>
          </a:p>
          <a:p>
            <a:endParaRPr 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62426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6525" y="336333"/>
            <a:ext cx="10509813" cy="7602081"/>
          </a:xfrm>
          <a:prstGeom prst="rect">
            <a:avLst/>
          </a:prstGeom>
        </p:spPr>
        <p:txBody>
          <a:bodyPr wrap="square">
            <a:spAutoFit/>
          </a:bodyPr>
          <a:lstStyle/>
          <a:p>
            <a:r>
              <a:rPr lang="en-US" sz="2400" dirty="0" smtClean="0">
                <a:solidFill>
                  <a:srgbClr val="000000"/>
                </a:solidFill>
              </a:rPr>
              <a:t>3. Provide </a:t>
            </a:r>
            <a:r>
              <a:rPr lang="en-US" sz="2400" dirty="0">
                <a:solidFill>
                  <a:srgbClr val="000000"/>
                </a:solidFill>
              </a:rPr>
              <a:t>top 5 Insights &amp; </a:t>
            </a:r>
            <a:r>
              <a:rPr lang="en-US" sz="2400" dirty="0" smtClean="0">
                <a:solidFill>
                  <a:srgbClr val="000000"/>
                </a:solidFill>
              </a:rPr>
              <a:t>and 5 </a:t>
            </a:r>
            <a:r>
              <a:rPr lang="en-US" sz="2400" dirty="0">
                <a:solidFill>
                  <a:srgbClr val="000000"/>
                </a:solidFill>
              </a:rPr>
              <a:t>recommendations to </a:t>
            </a:r>
            <a:r>
              <a:rPr lang="en-US" sz="2400" dirty="0" smtClean="0">
                <a:solidFill>
                  <a:srgbClr val="000000"/>
                </a:solidFill>
              </a:rPr>
              <a:t>the Telangana </a:t>
            </a:r>
            <a:r>
              <a:rPr lang="en-US" sz="2400" dirty="0">
                <a:solidFill>
                  <a:srgbClr val="000000"/>
                </a:solidFill>
              </a:rPr>
              <a:t>government for sustained growth in the next 5 years based on your analysis</a:t>
            </a:r>
            <a:r>
              <a:rPr lang="en-US" sz="2400" dirty="0" smtClean="0">
                <a:solidFill>
                  <a:srgbClr val="000000"/>
                </a:solidFill>
              </a:rPr>
              <a:t>.</a:t>
            </a:r>
          </a:p>
          <a:p>
            <a:pPr marL="342900" indent="-342900">
              <a:buFont typeface="Arial" panose="020B0604020202020204" pitchFamily="34" charset="0"/>
              <a:buChar char="•"/>
            </a:pPr>
            <a:r>
              <a:rPr lang="en-US" sz="2000" dirty="0" smtClean="0">
                <a:solidFill>
                  <a:srgbClr val="000000"/>
                </a:solidFill>
              </a:rPr>
              <a:t>Stamp registration revenue provided the highest revenue among all the given different revenue, which is followed by transportation revenue and TS-IPASS revenue.</a:t>
            </a:r>
          </a:p>
          <a:p>
            <a:pPr marL="342900" indent="-342900">
              <a:buFont typeface="Arial" panose="020B0604020202020204" pitchFamily="34" charset="0"/>
              <a:buChar char="•"/>
            </a:pPr>
            <a:r>
              <a:rPr lang="en-US" sz="2000" dirty="0" smtClean="0">
                <a:solidFill>
                  <a:srgbClr val="000000"/>
                </a:solidFill>
              </a:rPr>
              <a:t>In the coming years, E-stamp will continue to generate more revenue compared to document registration and even surpass it by a large margin.</a:t>
            </a:r>
          </a:p>
          <a:p>
            <a:pPr marL="342900" indent="-342900">
              <a:buFont typeface="Arial" panose="020B0604020202020204" pitchFamily="34" charset="0"/>
              <a:buChar char="•"/>
            </a:pPr>
            <a:r>
              <a:rPr lang="en-US" sz="2000" dirty="0" smtClean="0">
                <a:solidFill>
                  <a:srgbClr val="000000"/>
                </a:solidFill>
              </a:rPr>
              <a:t>Motorcars are the most bought and preferred vehicle in Telangana and their demand will continue to increase in the future (especially in Hyderabad and the cities surrounding it).</a:t>
            </a:r>
          </a:p>
          <a:p>
            <a:pPr marL="342900" indent="-342900">
              <a:buFont typeface="Arial" panose="020B0604020202020204" pitchFamily="34" charset="0"/>
              <a:buChar char="•"/>
            </a:pPr>
            <a:r>
              <a:rPr lang="en-US" sz="2000" dirty="0" smtClean="0">
                <a:solidFill>
                  <a:srgbClr val="000000"/>
                </a:solidFill>
              </a:rPr>
              <a:t>The demand for vehicles other than motorcars and motorbikes has been decreasing over the years.</a:t>
            </a:r>
          </a:p>
          <a:p>
            <a:pPr marL="342900" indent="-342900">
              <a:buFont typeface="Arial" panose="020B0604020202020204" pitchFamily="34" charset="0"/>
              <a:buChar char="•"/>
            </a:pPr>
            <a:r>
              <a:rPr lang="en-US" sz="2000" dirty="0" smtClean="0">
                <a:solidFill>
                  <a:srgbClr val="000000"/>
                </a:solidFill>
              </a:rPr>
              <a:t>Real estate, IT buildings, and industrial parks are the most booming sector recently.</a:t>
            </a:r>
          </a:p>
          <a:p>
            <a:pPr marL="342900" indent="-342900">
              <a:buFont typeface="Arial" panose="020B0604020202020204" pitchFamily="34" charset="0"/>
              <a:buChar char="•"/>
            </a:pPr>
            <a:endParaRPr lang="en-US" sz="2000" dirty="0">
              <a:solidFill>
                <a:srgbClr val="000000"/>
              </a:solidFill>
            </a:endParaRPr>
          </a:p>
          <a:p>
            <a:r>
              <a:rPr lang="en-US" sz="2000" dirty="0" smtClean="0">
                <a:solidFill>
                  <a:srgbClr val="000000"/>
                </a:solidFill>
              </a:rPr>
              <a:t>My recommendations to the Telangana government will be:</a:t>
            </a:r>
          </a:p>
          <a:p>
            <a:pPr marL="285750" indent="-285750">
              <a:buFont typeface="Arial" panose="020B0604020202020204" pitchFamily="34" charset="0"/>
              <a:buChar char="•"/>
            </a:pPr>
            <a:r>
              <a:rPr lang="en-US" sz="2000" dirty="0" smtClean="0"/>
              <a:t>Identify </a:t>
            </a:r>
            <a:r>
              <a:rPr lang="en-US" sz="2000" dirty="0"/>
              <a:t>and promote industries with high growth potential to reduce dependency on specific sectors</a:t>
            </a:r>
            <a:r>
              <a:rPr lang="en-US" sz="2000" dirty="0" smtClean="0"/>
              <a:t>.</a:t>
            </a:r>
          </a:p>
          <a:p>
            <a:pPr marL="285750" indent="-285750">
              <a:buFont typeface="Arial" panose="020B0604020202020204" pitchFamily="34" charset="0"/>
              <a:buChar char="•"/>
            </a:pPr>
            <a:r>
              <a:rPr lang="en-US" sz="2000" dirty="0"/>
              <a:t>Invest in education and skill development programs to enhance the capabilities of the workforce.</a:t>
            </a:r>
          </a:p>
          <a:p>
            <a:pPr marL="285750" indent="-285750">
              <a:buFont typeface="Arial" panose="020B0604020202020204" pitchFamily="34" charset="0"/>
              <a:buChar char="•"/>
            </a:pPr>
            <a:r>
              <a:rPr lang="en-US" sz="2000" dirty="0"/>
              <a:t>Foster collaborations between industries and educational institutions to ensure that skills align with market demands</a:t>
            </a:r>
            <a:r>
              <a:rPr lang="en-US" sz="2000" dirty="0" smtClean="0"/>
              <a:t>.</a:t>
            </a:r>
          </a:p>
          <a:p>
            <a:pPr marL="285750" indent="-285750">
              <a:buFont typeface="Arial" panose="020B0604020202020204" pitchFamily="34" charset="0"/>
              <a:buChar char="•"/>
            </a:pPr>
            <a:r>
              <a:rPr lang="en-US" sz="2000" dirty="0" smtClean="0"/>
              <a:t>Focus on the districts that are falling behind in terms of revenue and technology compared to other districts.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2000" dirty="0" smtClean="0">
              <a:solidFill>
                <a:srgbClr val="000000"/>
              </a:solidFill>
            </a:endParaRPr>
          </a:p>
          <a:p>
            <a:pPr marL="342900" indent="-342900">
              <a:buFont typeface="Arial" panose="020B0604020202020204" pitchFamily="34" charset="0"/>
              <a:buChar char="•"/>
            </a:pPr>
            <a:endParaRPr 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91142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733"/>
            <a:ext cx="4982308" cy="830629"/>
          </a:xfrm>
        </p:spPr>
        <p:txBody>
          <a:bodyPr>
            <a:normAutofit fontScale="90000"/>
          </a:bodyPr>
          <a:lstStyle/>
          <a:p>
            <a:r>
              <a:rPr lang="en-IN" sz="3600" b="1" dirty="0" smtClean="0">
                <a:solidFill>
                  <a:srgbClr val="C00000"/>
                </a:solidFill>
              </a:rPr>
              <a:t>Stamp Registration Revenue</a:t>
            </a:r>
            <a:endParaRPr lang="en-IN" sz="3600" b="1" dirty="0">
              <a:solidFill>
                <a:srgbClr val="C00000"/>
              </a:solidFill>
            </a:endParaRPr>
          </a:p>
        </p:txBody>
      </p:sp>
      <p:sp>
        <p:nvSpPr>
          <p:cNvPr id="3" name="Content Placeholder 2"/>
          <p:cNvSpPr>
            <a:spLocks noGrp="1"/>
          </p:cNvSpPr>
          <p:nvPr>
            <p:ph idx="1"/>
          </p:nvPr>
        </p:nvSpPr>
        <p:spPr>
          <a:xfrm>
            <a:off x="715109" y="1072662"/>
            <a:ext cx="10248900" cy="1169377"/>
          </a:xfrm>
        </p:spPr>
        <p:txBody>
          <a:bodyPr>
            <a:normAutofit/>
          </a:bodyPr>
          <a:lstStyle/>
          <a:p>
            <a:pPr marL="0" indent="0">
              <a:buNone/>
            </a:pPr>
            <a:r>
              <a:rPr lang="en-US" sz="2400" dirty="0" smtClean="0"/>
              <a:t>1</a:t>
            </a:r>
            <a:r>
              <a:rPr lang="en-US" sz="2400" dirty="0"/>
              <a:t>. How does the revenue generated from document registration vary across districts in Telangana? List down the top 5 districts that showed the highest document registration revenue growth between FY 2019 and 2022. </a:t>
            </a:r>
          </a:p>
        </p:txBody>
      </p:sp>
      <p:pic>
        <p:nvPicPr>
          <p:cNvPr id="4" name="Picture 3"/>
          <p:cNvPicPr>
            <a:picLocks noChangeAspect="1"/>
          </p:cNvPicPr>
          <p:nvPr/>
        </p:nvPicPr>
        <p:blipFill>
          <a:blip r:embed="rId2"/>
          <a:stretch>
            <a:fillRect/>
          </a:stretch>
        </p:blipFill>
        <p:spPr>
          <a:xfrm>
            <a:off x="715109" y="2356339"/>
            <a:ext cx="5274721" cy="3423389"/>
          </a:xfrm>
          <a:prstGeom prst="rect">
            <a:avLst/>
          </a:prstGeom>
        </p:spPr>
      </p:pic>
      <p:pic>
        <p:nvPicPr>
          <p:cNvPr id="5" name="Picture 4"/>
          <p:cNvPicPr>
            <a:picLocks noChangeAspect="1"/>
          </p:cNvPicPr>
          <p:nvPr/>
        </p:nvPicPr>
        <p:blipFill>
          <a:blip r:embed="rId3"/>
          <a:stretch>
            <a:fillRect/>
          </a:stretch>
        </p:blipFill>
        <p:spPr>
          <a:xfrm>
            <a:off x="5989830" y="2356338"/>
            <a:ext cx="5087316" cy="3423389"/>
          </a:xfrm>
          <a:prstGeom prst="rect">
            <a:avLst/>
          </a:prstGeom>
        </p:spPr>
      </p:pic>
    </p:spTree>
    <p:extLst>
      <p:ext uri="{BB962C8B-B14F-4D97-AF65-F5344CB8AC3E}">
        <p14:creationId xmlns:p14="http://schemas.microsoft.com/office/powerpoint/2010/main" val="411317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484" y="137501"/>
            <a:ext cx="10515600" cy="1471491"/>
          </a:xfrm>
        </p:spPr>
        <p:txBody>
          <a:bodyPr>
            <a:normAutofit/>
          </a:bodyPr>
          <a:lstStyle/>
          <a:p>
            <a:pPr marL="0" indent="0">
              <a:buNone/>
            </a:pPr>
            <a:r>
              <a:rPr lang="en-US" sz="2400" dirty="0" smtClean="0"/>
              <a:t>2</a:t>
            </a:r>
            <a:r>
              <a:rPr lang="en-US" sz="2400" dirty="0"/>
              <a:t>. How does the revenue generated from document registration compare to the revenue generated from e-stamp challans across districts? List down the top 5 districts where e-stamps revenue contributes significantly more to the revenue than the documents in FY </a:t>
            </a:r>
            <a:r>
              <a:rPr lang="en-US" sz="2400" dirty="0" smtClean="0"/>
              <a:t>2022. </a:t>
            </a:r>
            <a:endParaRPr lang="en-US" sz="2400" dirty="0"/>
          </a:p>
        </p:txBody>
      </p:sp>
      <p:pic>
        <p:nvPicPr>
          <p:cNvPr id="4" name="Picture 3"/>
          <p:cNvPicPr>
            <a:picLocks noChangeAspect="1"/>
          </p:cNvPicPr>
          <p:nvPr/>
        </p:nvPicPr>
        <p:blipFill>
          <a:blip r:embed="rId2"/>
          <a:stretch>
            <a:fillRect/>
          </a:stretch>
        </p:blipFill>
        <p:spPr>
          <a:xfrm>
            <a:off x="741484" y="1475098"/>
            <a:ext cx="5040017" cy="3307918"/>
          </a:xfrm>
          <a:prstGeom prst="rect">
            <a:avLst/>
          </a:prstGeom>
        </p:spPr>
      </p:pic>
      <p:pic>
        <p:nvPicPr>
          <p:cNvPr id="5" name="Picture 4"/>
          <p:cNvPicPr>
            <a:picLocks noChangeAspect="1"/>
          </p:cNvPicPr>
          <p:nvPr/>
        </p:nvPicPr>
        <p:blipFill>
          <a:blip r:embed="rId3"/>
          <a:stretch>
            <a:fillRect/>
          </a:stretch>
        </p:blipFill>
        <p:spPr>
          <a:xfrm>
            <a:off x="5855878" y="1608992"/>
            <a:ext cx="4889720" cy="3174024"/>
          </a:xfrm>
          <a:prstGeom prst="rect">
            <a:avLst/>
          </a:prstGeom>
        </p:spPr>
      </p:pic>
    </p:spTree>
    <p:extLst>
      <p:ext uri="{BB962C8B-B14F-4D97-AF65-F5344CB8AC3E}">
        <p14:creationId xmlns:p14="http://schemas.microsoft.com/office/powerpoint/2010/main" val="352068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655" y="1741790"/>
            <a:ext cx="4412375" cy="2205955"/>
          </a:xfrm>
          <a:prstGeom prst="rect">
            <a:avLst/>
          </a:prstGeom>
        </p:spPr>
      </p:pic>
      <p:sp>
        <p:nvSpPr>
          <p:cNvPr id="6" name="Content Placeholder 5"/>
          <p:cNvSpPr>
            <a:spLocks noGrp="1"/>
          </p:cNvSpPr>
          <p:nvPr>
            <p:ph idx="1"/>
          </p:nvPr>
        </p:nvSpPr>
        <p:spPr>
          <a:xfrm>
            <a:off x="5539152" y="1741791"/>
            <a:ext cx="6251331" cy="2205955"/>
          </a:xfrm>
        </p:spPr>
        <p:txBody>
          <a:bodyPr>
            <a:normAutofit/>
          </a:bodyPr>
          <a:lstStyle/>
          <a:p>
            <a:r>
              <a:rPr lang="en-IN" sz="2000" dirty="0" smtClean="0"/>
              <a:t>Yes, After the introduction of E-Stamps the revenue from document registration has gone down.</a:t>
            </a:r>
          </a:p>
          <a:p>
            <a:r>
              <a:rPr lang="en-IN" sz="2000" dirty="0" smtClean="0"/>
              <a:t>The reasons may be because e-stamps are easy to use, time saving, and cheaper.</a:t>
            </a:r>
          </a:p>
        </p:txBody>
      </p:sp>
      <p:sp>
        <p:nvSpPr>
          <p:cNvPr id="7" name="Rectangle 6"/>
          <p:cNvSpPr/>
          <p:nvPr/>
        </p:nvSpPr>
        <p:spPr>
          <a:xfrm>
            <a:off x="920260" y="340613"/>
            <a:ext cx="10553701" cy="1200329"/>
          </a:xfrm>
          <a:prstGeom prst="rect">
            <a:avLst/>
          </a:prstGeom>
        </p:spPr>
        <p:txBody>
          <a:bodyPr wrap="square">
            <a:spAutoFit/>
          </a:bodyPr>
          <a:lstStyle/>
          <a:p>
            <a:r>
              <a:rPr lang="en-US" sz="2400" dirty="0" smtClean="0">
                <a:solidFill>
                  <a:srgbClr val="000000"/>
                </a:solidFill>
              </a:rPr>
              <a:t>3. Is </a:t>
            </a:r>
            <a:r>
              <a:rPr lang="en-US" sz="2400" dirty="0">
                <a:solidFill>
                  <a:srgbClr val="000000"/>
                </a:solidFill>
              </a:rPr>
              <a:t>there any alteration of </a:t>
            </a:r>
            <a:r>
              <a:rPr lang="en-US" sz="2400" dirty="0" smtClean="0">
                <a:solidFill>
                  <a:srgbClr val="000000"/>
                </a:solidFill>
              </a:rPr>
              <a:t>the e-Stamp </a:t>
            </a:r>
            <a:r>
              <a:rPr lang="en-US" sz="2400" dirty="0">
                <a:solidFill>
                  <a:srgbClr val="000000"/>
                </a:solidFill>
              </a:rPr>
              <a:t>challan count and document registration count pattern since the implementation of </a:t>
            </a:r>
            <a:r>
              <a:rPr lang="en-US" sz="2400" dirty="0" smtClean="0">
                <a:solidFill>
                  <a:srgbClr val="000000"/>
                </a:solidFill>
              </a:rPr>
              <a:t>the e-Stamp </a:t>
            </a:r>
            <a:r>
              <a:rPr lang="en-US" sz="2400" dirty="0">
                <a:solidFill>
                  <a:srgbClr val="000000"/>
                </a:solidFill>
              </a:rPr>
              <a:t>challan? If so, what suggestions would you propose to the government? </a:t>
            </a:r>
          </a:p>
        </p:txBody>
      </p:sp>
      <p:sp>
        <p:nvSpPr>
          <p:cNvPr id="8" name="Rectangle 7"/>
          <p:cNvSpPr/>
          <p:nvPr/>
        </p:nvSpPr>
        <p:spPr>
          <a:xfrm>
            <a:off x="990305" y="3947745"/>
            <a:ext cx="10483656" cy="830997"/>
          </a:xfrm>
          <a:prstGeom prst="rect">
            <a:avLst/>
          </a:prstGeom>
        </p:spPr>
        <p:txBody>
          <a:bodyPr wrap="square">
            <a:spAutoFit/>
          </a:bodyPr>
          <a:lstStyle/>
          <a:p>
            <a:r>
              <a:rPr lang="en-US" sz="2400" dirty="0" smtClean="0">
                <a:solidFill>
                  <a:srgbClr val="000000"/>
                </a:solidFill>
              </a:rPr>
              <a:t>4</a:t>
            </a:r>
            <a:r>
              <a:rPr lang="en-US" dirty="0">
                <a:solidFill>
                  <a:srgbClr val="000000"/>
                </a:solidFill>
              </a:rPr>
              <a:t>. </a:t>
            </a:r>
            <a:r>
              <a:rPr lang="en-US" sz="2400" dirty="0">
                <a:solidFill>
                  <a:srgbClr val="000000"/>
                </a:solidFill>
              </a:rPr>
              <a:t>Categorize districts into three segments based on their stamp registration revenue generation during the fiscal year 2021 to 2022. </a:t>
            </a:r>
          </a:p>
        </p:txBody>
      </p:sp>
      <p:pic>
        <p:nvPicPr>
          <p:cNvPr id="9" name="Picture 8"/>
          <p:cNvPicPr>
            <a:picLocks noChangeAspect="1"/>
          </p:cNvPicPr>
          <p:nvPr/>
        </p:nvPicPr>
        <p:blipFill>
          <a:blip r:embed="rId3"/>
          <a:stretch>
            <a:fillRect/>
          </a:stretch>
        </p:blipFill>
        <p:spPr>
          <a:xfrm>
            <a:off x="920260" y="4841293"/>
            <a:ext cx="5638801" cy="1044030"/>
          </a:xfrm>
          <a:prstGeom prst="rect">
            <a:avLst/>
          </a:prstGeom>
        </p:spPr>
      </p:pic>
      <p:sp>
        <p:nvSpPr>
          <p:cNvPr id="10" name="Rectangle 9"/>
          <p:cNvSpPr/>
          <p:nvPr/>
        </p:nvSpPr>
        <p:spPr>
          <a:xfrm>
            <a:off x="2043266" y="5885323"/>
            <a:ext cx="3392788" cy="338554"/>
          </a:xfrm>
          <a:prstGeom prst="rect">
            <a:avLst/>
          </a:prstGeom>
        </p:spPr>
        <p:txBody>
          <a:bodyPr wrap="none">
            <a:spAutoFit/>
          </a:bodyPr>
          <a:lstStyle/>
          <a:p>
            <a:r>
              <a:rPr lang="en-IN" sz="1600" dirty="0" smtClean="0"/>
              <a:t>Districts with more than 10bn revenue</a:t>
            </a:r>
            <a:endParaRPr lang="en-IN" sz="1600" dirty="0"/>
          </a:p>
        </p:txBody>
      </p:sp>
      <p:pic>
        <p:nvPicPr>
          <p:cNvPr id="11" name="Picture 10"/>
          <p:cNvPicPr>
            <a:picLocks noChangeAspect="1"/>
          </p:cNvPicPr>
          <p:nvPr/>
        </p:nvPicPr>
        <p:blipFill>
          <a:blip r:embed="rId4"/>
          <a:stretch>
            <a:fillRect/>
          </a:stretch>
        </p:blipFill>
        <p:spPr>
          <a:xfrm>
            <a:off x="7216057" y="4841293"/>
            <a:ext cx="2358765" cy="1044031"/>
          </a:xfrm>
          <a:prstGeom prst="rect">
            <a:avLst/>
          </a:prstGeom>
        </p:spPr>
      </p:pic>
      <p:sp>
        <p:nvSpPr>
          <p:cNvPr id="12" name="Rectangle 11"/>
          <p:cNvSpPr/>
          <p:nvPr/>
        </p:nvSpPr>
        <p:spPr>
          <a:xfrm>
            <a:off x="7088103" y="5884246"/>
            <a:ext cx="3153427" cy="338554"/>
          </a:xfrm>
          <a:prstGeom prst="rect">
            <a:avLst/>
          </a:prstGeom>
        </p:spPr>
        <p:txBody>
          <a:bodyPr wrap="none">
            <a:spAutoFit/>
          </a:bodyPr>
          <a:lstStyle/>
          <a:p>
            <a:r>
              <a:rPr lang="en-IN" sz="1600" dirty="0" smtClean="0"/>
              <a:t>Districts with less than 2bn revenue</a:t>
            </a:r>
            <a:endParaRPr lang="en-IN" sz="1600" dirty="0"/>
          </a:p>
        </p:txBody>
      </p:sp>
    </p:spTree>
    <p:extLst>
      <p:ext uri="{BB962C8B-B14F-4D97-AF65-F5344CB8AC3E}">
        <p14:creationId xmlns:p14="http://schemas.microsoft.com/office/powerpoint/2010/main" val="259016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6232" y="537315"/>
            <a:ext cx="3331806" cy="4553432"/>
          </a:xfrm>
          <a:prstGeom prst="rect">
            <a:avLst/>
          </a:prstGeom>
        </p:spPr>
      </p:pic>
      <p:sp>
        <p:nvSpPr>
          <p:cNvPr id="3" name="Rectangle 2"/>
          <p:cNvSpPr/>
          <p:nvPr/>
        </p:nvSpPr>
        <p:spPr>
          <a:xfrm>
            <a:off x="1047327" y="5240188"/>
            <a:ext cx="4984196" cy="338554"/>
          </a:xfrm>
          <a:prstGeom prst="rect">
            <a:avLst/>
          </a:prstGeom>
        </p:spPr>
        <p:txBody>
          <a:bodyPr wrap="square">
            <a:spAutoFit/>
          </a:bodyPr>
          <a:lstStyle/>
          <a:p>
            <a:r>
              <a:rPr lang="en-IN" sz="1600" dirty="0" smtClean="0"/>
              <a:t>Districts with less than 10bn and more than 2bn revenue</a:t>
            </a:r>
            <a:endParaRPr lang="en-IN" sz="1600" dirty="0"/>
          </a:p>
        </p:txBody>
      </p:sp>
    </p:spTree>
    <p:extLst>
      <p:ext uri="{BB962C8B-B14F-4D97-AF65-F5344CB8AC3E}">
        <p14:creationId xmlns:p14="http://schemas.microsoft.com/office/powerpoint/2010/main" val="156022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0"/>
            <a:ext cx="4234962" cy="716329"/>
          </a:xfrm>
        </p:spPr>
        <p:txBody>
          <a:bodyPr>
            <a:normAutofit/>
          </a:bodyPr>
          <a:lstStyle/>
          <a:p>
            <a:r>
              <a:rPr lang="en-IN" sz="3200" b="1" dirty="0" smtClean="0">
                <a:solidFill>
                  <a:srgbClr val="C00000"/>
                </a:solidFill>
              </a:rPr>
              <a:t>Transportation Revenue</a:t>
            </a:r>
            <a:endParaRPr lang="en-IN" sz="3200" b="1" dirty="0">
              <a:solidFill>
                <a:srgbClr val="C00000"/>
              </a:solidFill>
            </a:endParaRPr>
          </a:p>
        </p:txBody>
      </p:sp>
      <p:sp>
        <p:nvSpPr>
          <p:cNvPr id="3" name="Content Placeholder 2"/>
          <p:cNvSpPr>
            <a:spLocks noGrp="1"/>
          </p:cNvSpPr>
          <p:nvPr>
            <p:ph idx="1"/>
          </p:nvPr>
        </p:nvSpPr>
        <p:spPr>
          <a:xfrm>
            <a:off x="838200" y="870438"/>
            <a:ext cx="10275277" cy="5644662"/>
          </a:xfrm>
        </p:spPr>
        <p:txBody>
          <a:bodyPr>
            <a:normAutofit/>
          </a:bodyPr>
          <a:lstStyle/>
          <a:p>
            <a:pPr marL="0" indent="0">
              <a:buNone/>
            </a:pPr>
            <a:r>
              <a:rPr lang="en-US" sz="2400" dirty="0" smtClean="0"/>
              <a:t>5</a:t>
            </a:r>
            <a:r>
              <a:rPr lang="en-US" sz="2400" dirty="0"/>
              <a:t>. Investigate whether there is any correlation between vehicle sales and specific months or seasons in different districts. Are there any months or seasons </a:t>
            </a:r>
            <a:r>
              <a:rPr lang="en-US" sz="2400" dirty="0" smtClean="0"/>
              <a:t>consistently showing </a:t>
            </a:r>
            <a:r>
              <a:rPr lang="en-US" sz="2400" dirty="0"/>
              <a:t>higher or lower sales </a:t>
            </a:r>
            <a:r>
              <a:rPr lang="en-US" sz="2400" dirty="0" smtClean="0"/>
              <a:t>rates, </a:t>
            </a:r>
            <a:r>
              <a:rPr lang="en-US" sz="2400" dirty="0"/>
              <a:t>and if yes, what could be the driving factors? (Consider Fuel-Type category only) </a:t>
            </a:r>
            <a:endParaRPr lang="en-US" sz="2400" dirty="0" smtClean="0"/>
          </a:p>
          <a:p>
            <a:r>
              <a:rPr lang="en-US" sz="2000" dirty="0" smtClean="0"/>
              <a:t>No correlation exists </a:t>
            </a:r>
            <a:r>
              <a:rPr lang="en-US" sz="2000" dirty="0" smtClean="0"/>
              <a:t>between vehicle sales and specific months in different districts. </a:t>
            </a:r>
          </a:p>
          <a:p>
            <a:r>
              <a:rPr lang="en-US" sz="2000" dirty="0" smtClean="0"/>
              <a:t>But Hyderabad, </a:t>
            </a:r>
            <a:r>
              <a:rPr lang="en-US" sz="2000" dirty="0" err="1" smtClean="0"/>
              <a:t>Medchal</a:t>
            </a:r>
            <a:r>
              <a:rPr lang="en-US" sz="2000" dirty="0" smtClean="0"/>
              <a:t> </a:t>
            </a:r>
            <a:r>
              <a:rPr lang="en-US" sz="2000" dirty="0" err="1" smtClean="0"/>
              <a:t>Malkajgiri</a:t>
            </a:r>
            <a:r>
              <a:rPr lang="en-US" sz="2000" dirty="0" smtClean="0"/>
              <a:t>, </a:t>
            </a:r>
            <a:r>
              <a:rPr lang="en-US" sz="2000" dirty="0" err="1" smtClean="0"/>
              <a:t>Rangareddy</a:t>
            </a:r>
            <a:r>
              <a:rPr lang="en-US" sz="2000" dirty="0" smtClean="0"/>
              <a:t>, and </a:t>
            </a:r>
            <a:r>
              <a:rPr lang="en-US" sz="2000" dirty="0" err="1" smtClean="0"/>
              <a:t>Sangareddy</a:t>
            </a:r>
            <a:r>
              <a:rPr lang="en-US" sz="2000" dirty="0" smtClean="0"/>
              <a:t> are always in the top districts generating revenue in vehicle sales, and </a:t>
            </a:r>
            <a:r>
              <a:rPr lang="en-US" sz="2000" dirty="0" err="1" smtClean="0"/>
              <a:t>Kumarambheem</a:t>
            </a:r>
            <a:r>
              <a:rPr lang="en-US" sz="2000" dirty="0" smtClean="0"/>
              <a:t> </a:t>
            </a:r>
            <a:r>
              <a:rPr lang="en-US" sz="2000" dirty="0" err="1" smtClean="0"/>
              <a:t>Asifabad</a:t>
            </a:r>
            <a:r>
              <a:rPr lang="en-US" sz="2000" dirty="0" smtClean="0"/>
              <a:t>, </a:t>
            </a:r>
            <a:r>
              <a:rPr lang="en-US" sz="2000" dirty="0" err="1" smtClean="0"/>
              <a:t>Jangoan</a:t>
            </a:r>
            <a:r>
              <a:rPr lang="en-US" sz="2000" dirty="0" smtClean="0"/>
              <a:t>, and </a:t>
            </a:r>
            <a:r>
              <a:rPr lang="en-US" sz="2000" dirty="0" err="1" smtClean="0"/>
              <a:t>Wanarpathy</a:t>
            </a:r>
            <a:r>
              <a:rPr lang="en-US" sz="2000" dirty="0" smtClean="0"/>
              <a:t> are always in the last position.</a:t>
            </a:r>
            <a:endParaRPr lang="en-US" sz="2000" dirty="0"/>
          </a:p>
          <a:p>
            <a:pPr marL="0" indent="0">
              <a:buNone/>
            </a:pPr>
            <a:endParaRPr lang="en-US" sz="2400" dirty="0" smtClean="0"/>
          </a:p>
          <a:p>
            <a:pPr marL="0" indent="0">
              <a:buNone/>
            </a:pPr>
            <a:r>
              <a:rPr lang="en-US" sz="2400" dirty="0" smtClean="0"/>
              <a:t>6</a:t>
            </a:r>
            <a:r>
              <a:rPr lang="en-US" sz="2400" dirty="0"/>
              <a:t>. How does the distribution of vehicles vary by vehicle class (</a:t>
            </a:r>
            <a:r>
              <a:rPr lang="en-US" sz="2400" dirty="0" err="1"/>
              <a:t>MotorCycle</a:t>
            </a:r>
            <a:r>
              <a:rPr lang="en-US" sz="2400" dirty="0"/>
              <a:t>, </a:t>
            </a:r>
            <a:r>
              <a:rPr lang="en-US" sz="2400" dirty="0" err="1"/>
              <a:t>MotorCar</a:t>
            </a:r>
            <a:r>
              <a:rPr lang="en-US" sz="2400" dirty="0"/>
              <a:t>, </a:t>
            </a:r>
            <a:r>
              <a:rPr lang="en-US" sz="2400" dirty="0" err="1"/>
              <a:t>AutoRickshaw</a:t>
            </a:r>
            <a:r>
              <a:rPr lang="en-US" sz="2400" dirty="0"/>
              <a:t>, Agriculture) across different districts? Are there any districts with a predominant preference for a specific vehicle class? Consider FY 2022 for analysis. </a:t>
            </a:r>
            <a:endParaRPr lang="en-US" sz="2400" dirty="0" smtClean="0"/>
          </a:p>
          <a:p>
            <a:r>
              <a:rPr lang="en-US" sz="2000" dirty="0" smtClean="0"/>
              <a:t>People in Hyderabad and the districts surrounding Hyderabad predominantly prefer motor cars to any other vehicle. 74% of total vehicle sales were motor cars in these districts.</a:t>
            </a:r>
            <a:endParaRPr lang="en-US" sz="2000" dirty="0"/>
          </a:p>
          <a:p>
            <a:pPr marL="0" indent="0">
              <a:buNone/>
            </a:pPr>
            <a:endParaRPr lang="en-IN" sz="2400" dirty="0"/>
          </a:p>
        </p:txBody>
      </p:sp>
    </p:spTree>
    <p:extLst>
      <p:ext uri="{BB962C8B-B14F-4D97-AF65-F5344CB8AC3E}">
        <p14:creationId xmlns:p14="http://schemas.microsoft.com/office/powerpoint/2010/main" val="206916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537" y="3402623"/>
            <a:ext cx="10298723" cy="1107831"/>
          </a:xfrm>
        </p:spPr>
        <p:txBody>
          <a:bodyPr>
            <a:normAutofit lnSpcReduction="10000"/>
          </a:bodyPr>
          <a:lstStyle/>
          <a:p>
            <a:pPr marL="0" indent="0">
              <a:buNone/>
            </a:pPr>
            <a:r>
              <a:rPr lang="en-US" dirty="0" smtClean="0"/>
              <a:t>7</a:t>
            </a:r>
            <a:r>
              <a:rPr lang="en-US" dirty="0"/>
              <a:t>. </a:t>
            </a:r>
            <a:r>
              <a:rPr lang="en-US" sz="2400" dirty="0"/>
              <a:t>List down the top 3 and bottom 3 districts that have shown the highest and lowest vehicle sales growth during FY 2022 compared to FY 2021? (Consider and compare categories: Petrol, Diesel and Electric) </a:t>
            </a:r>
          </a:p>
          <a:p>
            <a:endParaRPr lang="en-IN" dirty="0"/>
          </a:p>
        </p:txBody>
      </p:sp>
      <p:pic>
        <p:nvPicPr>
          <p:cNvPr id="5" name="Picture 4"/>
          <p:cNvPicPr>
            <a:picLocks noChangeAspect="1"/>
          </p:cNvPicPr>
          <p:nvPr/>
        </p:nvPicPr>
        <p:blipFill>
          <a:blip r:embed="rId2"/>
          <a:stretch>
            <a:fillRect/>
          </a:stretch>
        </p:blipFill>
        <p:spPr>
          <a:xfrm>
            <a:off x="643537" y="401314"/>
            <a:ext cx="4596678" cy="2728747"/>
          </a:xfrm>
          <a:prstGeom prst="rect">
            <a:avLst/>
          </a:prstGeom>
        </p:spPr>
      </p:pic>
      <p:pic>
        <p:nvPicPr>
          <p:cNvPr id="2" name="Picture 1"/>
          <p:cNvPicPr>
            <a:picLocks noChangeAspect="1"/>
          </p:cNvPicPr>
          <p:nvPr/>
        </p:nvPicPr>
        <p:blipFill>
          <a:blip r:embed="rId3"/>
          <a:stretch>
            <a:fillRect/>
          </a:stretch>
        </p:blipFill>
        <p:spPr>
          <a:xfrm>
            <a:off x="950893" y="4627638"/>
            <a:ext cx="3638692" cy="1210454"/>
          </a:xfrm>
          <a:prstGeom prst="rect">
            <a:avLst/>
          </a:prstGeom>
        </p:spPr>
      </p:pic>
      <p:pic>
        <p:nvPicPr>
          <p:cNvPr id="4" name="Picture 3"/>
          <p:cNvPicPr>
            <a:picLocks noChangeAspect="1"/>
          </p:cNvPicPr>
          <p:nvPr/>
        </p:nvPicPr>
        <p:blipFill>
          <a:blip r:embed="rId4"/>
          <a:stretch>
            <a:fillRect/>
          </a:stretch>
        </p:blipFill>
        <p:spPr>
          <a:xfrm>
            <a:off x="6425944" y="4627638"/>
            <a:ext cx="3749181" cy="1210454"/>
          </a:xfrm>
          <a:prstGeom prst="rect">
            <a:avLst/>
          </a:prstGeom>
        </p:spPr>
      </p:pic>
      <p:sp>
        <p:nvSpPr>
          <p:cNvPr id="6" name="Rectangle 5"/>
          <p:cNvSpPr/>
          <p:nvPr/>
        </p:nvSpPr>
        <p:spPr>
          <a:xfrm>
            <a:off x="643538" y="5955276"/>
            <a:ext cx="4816486" cy="584775"/>
          </a:xfrm>
          <a:prstGeom prst="rect">
            <a:avLst/>
          </a:prstGeom>
        </p:spPr>
        <p:txBody>
          <a:bodyPr wrap="square">
            <a:spAutoFit/>
          </a:bodyPr>
          <a:lstStyle/>
          <a:p>
            <a:r>
              <a:rPr lang="en-IN" sz="1600" dirty="0"/>
              <a:t>The top 3 districts that have shown highest vehicle sales growth in FY 2022 compared to FY </a:t>
            </a:r>
            <a:r>
              <a:rPr lang="en-IN" sz="1600" dirty="0" smtClean="0"/>
              <a:t>2021</a:t>
            </a:r>
            <a:endParaRPr lang="en-IN" sz="1600" dirty="0"/>
          </a:p>
        </p:txBody>
      </p:sp>
      <p:sp>
        <p:nvSpPr>
          <p:cNvPr id="7" name="Rectangle 6"/>
          <p:cNvSpPr/>
          <p:nvPr/>
        </p:nvSpPr>
        <p:spPr>
          <a:xfrm>
            <a:off x="5659316" y="5955275"/>
            <a:ext cx="6096000" cy="584775"/>
          </a:xfrm>
          <a:prstGeom prst="rect">
            <a:avLst/>
          </a:prstGeom>
        </p:spPr>
        <p:txBody>
          <a:bodyPr>
            <a:spAutoFit/>
          </a:bodyPr>
          <a:lstStyle/>
          <a:p>
            <a:r>
              <a:rPr lang="en-IN" sz="1600" dirty="0"/>
              <a:t>The top 3 districts that have shown </a:t>
            </a:r>
            <a:r>
              <a:rPr lang="en-IN" sz="1600" dirty="0" smtClean="0"/>
              <a:t>lowest </a:t>
            </a:r>
            <a:r>
              <a:rPr lang="en-IN" sz="1600" dirty="0"/>
              <a:t>vehicle sales growth in FY 2022 compared to FY 2021</a:t>
            </a:r>
            <a:endParaRPr lang="en-IN" sz="1600" dirty="0"/>
          </a:p>
        </p:txBody>
      </p:sp>
    </p:spTree>
    <p:extLst>
      <p:ext uri="{BB962C8B-B14F-4D97-AF65-F5344CB8AC3E}">
        <p14:creationId xmlns:p14="http://schemas.microsoft.com/office/powerpoint/2010/main" val="285011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3179885" cy="628406"/>
          </a:xfrm>
        </p:spPr>
        <p:txBody>
          <a:bodyPr>
            <a:normAutofit/>
          </a:bodyPr>
          <a:lstStyle/>
          <a:p>
            <a:r>
              <a:rPr lang="en-IN" sz="3200" b="1" dirty="0" smtClean="0">
                <a:solidFill>
                  <a:srgbClr val="C00000"/>
                </a:solidFill>
              </a:rPr>
              <a:t>TS-IPASS REVENUE</a:t>
            </a:r>
            <a:endParaRPr lang="en-IN" sz="3200" b="1" dirty="0">
              <a:solidFill>
                <a:srgbClr val="C00000"/>
              </a:solidFill>
            </a:endParaRPr>
          </a:p>
        </p:txBody>
      </p:sp>
      <p:sp>
        <p:nvSpPr>
          <p:cNvPr id="6" name="Rectangle 5"/>
          <p:cNvSpPr/>
          <p:nvPr/>
        </p:nvSpPr>
        <p:spPr>
          <a:xfrm>
            <a:off x="838199" y="681382"/>
            <a:ext cx="10583008" cy="1200329"/>
          </a:xfrm>
          <a:prstGeom prst="rect">
            <a:avLst/>
          </a:prstGeom>
        </p:spPr>
        <p:txBody>
          <a:bodyPr wrap="square">
            <a:spAutoFit/>
          </a:bodyPr>
          <a:lstStyle/>
          <a:p>
            <a:r>
              <a:rPr lang="en-US" sz="2400" dirty="0" smtClean="0">
                <a:solidFill>
                  <a:srgbClr val="000000"/>
                </a:solidFill>
              </a:rPr>
              <a:t>8. </a:t>
            </a:r>
            <a:r>
              <a:rPr lang="en-US" sz="2400" dirty="0">
                <a:solidFill>
                  <a:srgbClr val="000000"/>
                </a:solidFill>
              </a:rPr>
              <a:t>List down the top 3 districts that have attracted the most significant sector investments during FY 2019 to </a:t>
            </a:r>
            <a:r>
              <a:rPr lang="en-US" sz="2400" dirty="0" smtClean="0">
                <a:solidFill>
                  <a:srgbClr val="000000"/>
                </a:solidFill>
              </a:rPr>
              <a:t>2022. </a:t>
            </a:r>
            <a:r>
              <a:rPr lang="en-US" sz="2400" dirty="0">
                <a:solidFill>
                  <a:srgbClr val="000000"/>
                </a:solidFill>
              </a:rPr>
              <a:t>What factors could have led to the substantial investments in these particular districts? </a:t>
            </a:r>
          </a:p>
        </p:txBody>
      </p:sp>
      <p:pic>
        <p:nvPicPr>
          <p:cNvPr id="7" name="Picture 6"/>
          <p:cNvPicPr>
            <a:picLocks noChangeAspect="1"/>
          </p:cNvPicPr>
          <p:nvPr/>
        </p:nvPicPr>
        <p:blipFill>
          <a:blip r:embed="rId2"/>
          <a:stretch>
            <a:fillRect/>
          </a:stretch>
        </p:blipFill>
        <p:spPr>
          <a:xfrm>
            <a:off x="838199" y="2052028"/>
            <a:ext cx="4601902" cy="2219030"/>
          </a:xfrm>
          <a:prstGeom prst="rect">
            <a:avLst/>
          </a:prstGeom>
        </p:spPr>
      </p:pic>
      <p:sp>
        <p:nvSpPr>
          <p:cNvPr id="8" name="Rectangle 7"/>
          <p:cNvSpPr/>
          <p:nvPr/>
        </p:nvSpPr>
        <p:spPr>
          <a:xfrm>
            <a:off x="838199" y="4271058"/>
            <a:ext cx="10111452" cy="2862322"/>
          </a:xfrm>
          <a:prstGeom prst="rect">
            <a:avLst/>
          </a:prstGeom>
        </p:spPr>
        <p:txBody>
          <a:bodyPr wrap="square">
            <a:spAutoFit/>
          </a:bodyPr>
          <a:lstStyle/>
          <a:p>
            <a:r>
              <a:rPr lang="en-IN" sz="2000" dirty="0" smtClean="0"/>
              <a:t>Reasons:</a:t>
            </a:r>
          </a:p>
          <a:p>
            <a:pPr marL="342900" indent="-342900">
              <a:buFont typeface="Arial" panose="020B0604020202020204" pitchFamily="34" charset="0"/>
              <a:buChar char="•"/>
            </a:pPr>
            <a:r>
              <a:rPr lang="en-IN" sz="2000" dirty="0"/>
              <a:t>Proximity to </a:t>
            </a:r>
            <a:r>
              <a:rPr lang="en-IN" sz="2000" dirty="0" smtClean="0"/>
              <a:t>Hyderabad                                               </a:t>
            </a:r>
          </a:p>
          <a:p>
            <a:pPr marL="342900" indent="-342900">
              <a:buFont typeface="Arial" panose="020B0604020202020204" pitchFamily="34" charset="0"/>
              <a:buChar char="•"/>
            </a:pPr>
            <a:r>
              <a:rPr lang="en-IN" sz="2000" dirty="0" smtClean="0"/>
              <a:t>Industrial and IT Growth</a:t>
            </a:r>
          </a:p>
          <a:p>
            <a:pPr marL="342900" indent="-342900">
              <a:buFont typeface="Arial" panose="020B0604020202020204" pitchFamily="34" charset="0"/>
              <a:buChar char="•"/>
            </a:pPr>
            <a:r>
              <a:rPr lang="en-IN" sz="2000" dirty="0" smtClean="0"/>
              <a:t>Government Policies</a:t>
            </a:r>
          </a:p>
          <a:p>
            <a:pPr marL="342900" indent="-342900">
              <a:buFont typeface="Arial" panose="020B0604020202020204" pitchFamily="34" charset="0"/>
              <a:buChar char="•"/>
            </a:pPr>
            <a:r>
              <a:rPr lang="en-IN" sz="2000" dirty="0"/>
              <a:t>Infrastructure Development</a:t>
            </a:r>
            <a:endParaRPr lang="en-IN" sz="2000" dirty="0" smtClean="0"/>
          </a:p>
          <a:p>
            <a:pPr marL="342900" indent="-342900">
              <a:buFont typeface="Arial" panose="020B0604020202020204" pitchFamily="34" charset="0"/>
              <a:buChar char="•"/>
            </a:pPr>
            <a:r>
              <a:rPr lang="en-US" sz="2000" dirty="0"/>
              <a:t>Special Economic Zones (SEZs) and Industrial </a:t>
            </a:r>
            <a:r>
              <a:rPr lang="en-US" sz="2000" dirty="0" smtClean="0"/>
              <a:t>Parks</a:t>
            </a:r>
          </a:p>
          <a:p>
            <a:pPr marL="342900" indent="-342900">
              <a:buFont typeface="Arial" panose="020B0604020202020204" pitchFamily="34" charset="0"/>
              <a:buChar char="•"/>
            </a:pPr>
            <a:r>
              <a:rPr lang="en-IN" sz="2000" dirty="0"/>
              <a:t>Skilled </a:t>
            </a:r>
            <a:r>
              <a:rPr lang="en-IN" sz="2000" dirty="0" smtClean="0"/>
              <a:t>Workforce</a:t>
            </a:r>
          </a:p>
          <a:p>
            <a:pPr marL="342900" indent="-342900">
              <a:buFont typeface="Arial" panose="020B0604020202020204" pitchFamily="34" charset="0"/>
              <a:buChar char="•"/>
            </a:pPr>
            <a:r>
              <a:rPr lang="en-IN" sz="2000" dirty="0"/>
              <a:t>Natural </a:t>
            </a:r>
            <a:r>
              <a:rPr lang="en-IN" sz="2000" dirty="0" smtClean="0"/>
              <a:t>Resources</a:t>
            </a:r>
            <a:endParaRPr lang="en-IN" sz="2000" dirty="0"/>
          </a:p>
          <a:p>
            <a:pPr marL="342900" indent="-342900">
              <a:buFont typeface="Arial" panose="020B0604020202020204" pitchFamily="34" charset="0"/>
              <a:buChar char="•"/>
            </a:pPr>
            <a:endParaRPr lang="en-IN" sz="2000" dirty="0" smtClean="0"/>
          </a:p>
        </p:txBody>
      </p:sp>
    </p:spTree>
    <p:extLst>
      <p:ext uri="{BB962C8B-B14F-4D97-AF65-F5344CB8AC3E}">
        <p14:creationId xmlns:p14="http://schemas.microsoft.com/office/powerpoint/2010/main" val="421817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361" y="327912"/>
            <a:ext cx="10586978" cy="830997"/>
          </a:xfrm>
          <a:prstGeom prst="rect">
            <a:avLst/>
          </a:prstGeom>
        </p:spPr>
        <p:txBody>
          <a:bodyPr wrap="square">
            <a:spAutoFit/>
          </a:bodyPr>
          <a:lstStyle/>
          <a:p>
            <a:r>
              <a:rPr lang="en-US" sz="2400" dirty="0"/>
              <a:t>9. List down the top 5 sectors that have witnessed the most significant investments in FY 2022. </a:t>
            </a:r>
            <a:endParaRPr lang="en-US" sz="2400" dirty="0"/>
          </a:p>
        </p:txBody>
      </p:sp>
      <p:pic>
        <p:nvPicPr>
          <p:cNvPr id="3" name="Picture 2"/>
          <p:cNvPicPr>
            <a:picLocks noChangeAspect="1"/>
          </p:cNvPicPr>
          <p:nvPr/>
        </p:nvPicPr>
        <p:blipFill>
          <a:blip r:embed="rId2"/>
          <a:stretch>
            <a:fillRect/>
          </a:stretch>
        </p:blipFill>
        <p:spPr>
          <a:xfrm>
            <a:off x="872921" y="1099262"/>
            <a:ext cx="4619403" cy="2140535"/>
          </a:xfrm>
          <a:prstGeom prst="rect">
            <a:avLst/>
          </a:prstGeom>
        </p:spPr>
      </p:pic>
      <p:sp>
        <p:nvSpPr>
          <p:cNvPr id="4" name="Rectangle 3"/>
          <p:cNvSpPr/>
          <p:nvPr/>
        </p:nvSpPr>
        <p:spPr>
          <a:xfrm>
            <a:off x="872921" y="3209973"/>
            <a:ext cx="8490995" cy="338554"/>
          </a:xfrm>
          <a:prstGeom prst="rect">
            <a:avLst/>
          </a:prstGeom>
        </p:spPr>
        <p:txBody>
          <a:bodyPr wrap="square">
            <a:spAutoFit/>
          </a:bodyPr>
          <a:lstStyle/>
          <a:p>
            <a:r>
              <a:rPr lang="en-IN" sz="1600" dirty="0"/>
              <a:t>The top 5 sectors that have witnessed the most significant investment in the FY 2022</a:t>
            </a:r>
            <a:endParaRPr lang="en-IN" sz="1600" dirty="0"/>
          </a:p>
        </p:txBody>
      </p:sp>
      <p:sp>
        <p:nvSpPr>
          <p:cNvPr id="5" name="Rectangle 4"/>
          <p:cNvSpPr/>
          <p:nvPr/>
        </p:nvSpPr>
        <p:spPr>
          <a:xfrm>
            <a:off x="872921" y="3595648"/>
            <a:ext cx="10759636" cy="830997"/>
          </a:xfrm>
          <a:prstGeom prst="rect">
            <a:avLst/>
          </a:prstGeom>
        </p:spPr>
        <p:txBody>
          <a:bodyPr wrap="square">
            <a:spAutoFit/>
          </a:bodyPr>
          <a:lstStyle/>
          <a:p>
            <a:r>
              <a:rPr lang="en-US" sz="2400" dirty="0">
                <a:solidFill>
                  <a:srgbClr val="000000"/>
                </a:solidFill>
              </a:rPr>
              <a:t>10. Is there any relationship between district investments, </a:t>
            </a:r>
            <a:r>
              <a:rPr lang="en-US" sz="2400" dirty="0" smtClean="0">
                <a:solidFill>
                  <a:srgbClr val="000000"/>
                </a:solidFill>
              </a:rPr>
              <a:t>vehicle sales, </a:t>
            </a:r>
            <a:r>
              <a:rPr lang="en-US" sz="2400" dirty="0">
                <a:solidFill>
                  <a:srgbClr val="000000"/>
                </a:solidFill>
              </a:rPr>
              <a:t>and </a:t>
            </a:r>
            <a:r>
              <a:rPr lang="en-US" sz="2400" dirty="0" smtClean="0">
                <a:solidFill>
                  <a:srgbClr val="000000"/>
                </a:solidFill>
              </a:rPr>
              <a:t>stamp </a:t>
            </a:r>
            <a:r>
              <a:rPr lang="en-US" sz="2400" dirty="0">
                <a:solidFill>
                  <a:srgbClr val="000000"/>
                </a:solidFill>
              </a:rPr>
              <a:t>revenue within the same district between FY 2021 </a:t>
            </a:r>
            <a:r>
              <a:rPr lang="en-IN" sz="2400" dirty="0" smtClean="0">
                <a:solidFill>
                  <a:srgbClr val="000000"/>
                </a:solidFill>
              </a:rPr>
              <a:t>and </a:t>
            </a:r>
            <a:r>
              <a:rPr lang="en-IN" sz="2400" dirty="0">
                <a:solidFill>
                  <a:srgbClr val="000000"/>
                </a:solidFill>
              </a:rPr>
              <a:t>2022? </a:t>
            </a:r>
            <a:endParaRPr lang="en-IN" sz="2400" dirty="0"/>
          </a:p>
        </p:txBody>
      </p:sp>
      <p:pic>
        <p:nvPicPr>
          <p:cNvPr id="6" name="Picture 5"/>
          <p:cNvPicPr>
            <a:picLocks noChangeAspect="1"/>
          </p:cNvPicPr>
          <p:nvPr/>
        </p:nvPicPr>
        <p:blipFill>
          <a:blip r:embed="rId3"/>
          <a:stretch>
            <a:fillRect/>
          </a:stretch>
        </p:blipFill>
        <p:spPr>
          <a:xfrm>
            <a:off x="872921" y="4426645"/>
            <a:ext cx="3025402" cy="1617784"/>
          </a:xfrm>
          <a:prstGeom prst="rect">
            <a:avLst/>
          </a:prstGeom>
        </p:spPr>
      </p:pic>
      <p:pic>
        <p:nvPicPr>
          <p:cNvPr id="7" name="Picture 6"/>
          <p:cNvPicPr>
            <a:picLocks noChangeAspect="1"/>
          </p:cNvPicPr>
          <p:nvPr/>
        </p:nvPicPr>
        <p:blipFill>
          <a:blip r:embed="rId4"/>
          <a:stretch>
            <a:fillRect/>
          </a:stretch>
        </p:blipFill>
        <p:spPr>
          <a:xfrm>
            <a:off x="4655984" y="4426645"/>
            <a:ext cx="3109456" cy="1617784"/>
          </a:xfrm>
          <a:prstGeom prst="rect">
            <a:avLst/>
          </a:prstGeom>
        </p:spPr>
      </p:pic>
      <p:pic>
        <p:nvPicPr>
          <p:cNvPr id="8" name="Picture 7"/>
          <p:cNvPicPr>
            <a:picLocks noChangeAspect="1"/>
          </p:cNvPicPr>
          <p:nvPr/>
        </p:nvPicPr>
        <p:blipFill>
          <a:blip r:embed="rId5"/>
          <a:stretch>
            <a:fillRect/>
          </a:stretch>
        </p:blipFill>
        <p:spPr>
          <a:xfrm>
            <a:off x="8438630" y="4426645"/>
            <a:ext cx="3101609" cy="1617784"/>
          </a:xfrm>
          <a:prstGeom prst="rect">
            <a:avLst/>
          </a:prstGeom>
        </p:spPr>
      </p:pic>
      <p:sp>
        <p:nvSpPr>
          <p:cNvPr id="9" name="Rectangle 8"/>
          <p:cNvSpPr/>
          <p:nvPr/>
        </p:nvSpPr>
        <p:spPr>
          <a:xfrm>
            <a:off x="779361" y="6044429"/>
            <a:ext cx="10667318" cy="707886"/>
          </a:xfrm>
          <a:prstGeom prst="rect">
            <a:avLst/>
          </a:prstGeom>
        </p:spPr>
        <p:txBody>
          <a:bodyPr wrap="square">
            <a:spAutoFit/>
          </a:bodyPr>
          <a:lstStyle/>
          <a:p>
            <a:r>
              <a:rPr lang="en-IN" sz="2000" dirty="0" smtClean="0"/>
              <a:t>No, except </a:t>
            </a:r>
            <a:r>
              <a:rPr lang="en-IN" sz="2000" dirty="0"/>
              <a:t>Hyderabad there </a:t>
            </a:r>
            <a:r>
              <a:rPr lang="en-IN" sz="2000" dirty="0" smtClean="0"/>
              <a:t>are </a:t>
            </a:r>
            <a:r>
              <a:rPr lang="en-IN" sz="2000" dirty="0"/>
              <a:t>no common districts </a:t>
            </a:r>
            <a:r>
              <a:rPr lang="en-IN" sz="2000" dirty="0" smtClean="0"/>
              <a:t>between district investments, vehicle sales, and stamp revenue.</a:t>
            </a:r>
            <a:endParaRPr lang="en-IN" sz="2000" dirty="0"/>
          </a:p>
        </p:txBody>
      </p:sp>
    </p:spTree>
    <p:extLst>
      <p:ext uri="{BB962C8B-B14F-4D97-AF65-F5344CB8AC3E}">
        <p14:creationId xmlns:p14="http://schemas.microsoft.com/office/powerpoint/2010/main" val="1638420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1307</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Telangana Growth Analysis</vt:lpstr>
      <vt:lpstr>Stamp Registration Revenue</vt:lpstr>
      <vt:lpstr>PowerPoint Presentation</vt:lpstr>
      <vt:lpstr>PowerPoint Presentation</vt:lpstr>
      <vt:lpstr>PowerPoint Presentation</vt:lpstr>
      <vt:lpstr>Transportation Revenue</vt:lpstr>
      <vt:lpstr>PowerPoint Presentation</vt:lpstr>
      <vt:lpstr>TS-IPASS REVENUE</vt:lpstr>
      <vt:lpstr>PowerPoint Presentation</vt:lpstr>
      <vt:lpstr>PowerPoint Presentation</vt:lpstr>
      <vt:lpstr>SECONDARY RESEARCH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VIKAS</dc:creator>
  <cp:lastModifiedBy>VIKAS</cp:lastModifiedBy>
  <cp:revision>27</cp:revision>
  <dcterms:created xsi:type="dcterms:W3CDTF">2023-11-27T11:59:07Z</dcterms:created>
  <dcterms:modified xsi:type="dcterms:W3CDTF">2023-11-28T14:27:32Z</dcterms:modified>
</cp:coreProperties>
</file>