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8" r:id="rId1"/>
  </p:sldMasterIdLst>
  <p:notesMasterIdLst>
    <p:notesMasterId r:id="rId25"/>
  </p:notesMasterIdLst>
  <p:sldIdLst>
    <p:sldId id="256" r:id="rId2"/>
    <p:sldId id="257" r:id="rId3"/>
    <p:sldId id="258" r:id="rId4"/>
    <p:sldId id="288" r:id="rId5"/>
    <p:sldId id="291" r:id="rId6"/>
    <p:sldId id="259" r:id="rId7"/>
    <p:sldId id="284" r:id="rId8"/>
    <p:sldId id="308" r:id="rId9"/>
    <p:sldId id="292" r:id="rId10"/>
    <p:sldId id="298" r:id="rId11"/>
    <p:sldId id="294" r:id="rId12"/>
    <p:sldId id="286" r:id="rId13"/>
    <p:sldId id="299" r:id="rId14"/>
    <p:sldId id="300" r:id="rId15"/>
    <p:sldId id="301" r:id="rId16"/>
    <p:sldId id="302" r:id="rId17"/>
    <p:sldId id="264" r:id="rId18"/>
    <p:sldId id="303" r:id="rId19"/>
    <p:sldId id="304" r:id="rId20"/>
    <p:sldId id="305" r:id="rId21"/>
    <p:sldId id="306" r:id="rId22"/>
    <p:sldId id="307" r:id="rId23"/>
    <p:sldId id="296"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Gill Sans" panose="020B0604020202020204"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434" autoAdjust="0"/>
  </p:normalViewPr>
  <p:slideViewPr>
    <p:cSldViewPr snapToGrid="0">
      <p:cViewPr varScale="1">
        <p:scale>
          <a:sx n="81" d="100"/>
          <a:sy n="81"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14727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16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08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47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29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76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6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0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4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34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27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63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14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63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3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51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0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3AF8-B2A3-4737-A235-E77F45911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01282F-3C87-45DE-866E-63BAB35B6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FEE71B-6147-4651-94F6-CE89D097460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6B9DFC-A214-446C-9546-888A266A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3D755-7C58-496F-AAE0-03855D018D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786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531B-0998-4320-8E1C-B31A8ADA77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9CD309-AB59-4751-9D8F-B8A2CF899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23CDD-C98B-4953-8461-FF3F7DA686D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0B6A291-BDE7-4EA5-B7DA-D5A7AEB72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3BEEE-5917-4B7D-B63E-7AEC80328B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003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AECA4-7CCA-4B2A-93C9-A7E11888E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777EAB-BE73-49FE-B33E-0E11F04391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F4843-6C25-44EA-9221-AF7CA9E20E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A33DDB3-0888-49C9-ABAE-DB754A51D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DCA38-9805-4603-B1B7-F6E68D1B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458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139E-9B12-4EDF-A9C4-B89CBA86DB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5FE43C-8F14-4D53-9BF2-5F00D0DEE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37A94-99C1-4E9E-84A8-1B0D9765C87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7CBC359-BD2C-469E-97C7-4A92AF566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83BE1-F302-4BBE-9AFF-F5EEC8DA7A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116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BDCF-BFAB-4D78-B2DF-30C6CEB39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BE1699-EB37-42C7-BCA9-EC8824422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28007-3F91-4CB8-8DCB-67C8DA915CB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7D17D2B-9896-4343-9338-D420B3836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FB6A0-9062-4FB5-A104-35205F1D09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416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AA4B-00BA-4DB9-8357-C4155E68C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FD766-CE9F-40AF-A88E-544564E3B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63651C-E4BE-456B-9640-6F3B53774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61C22-4EDE-4258-B189-B1D11DAF04F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288BD83-F979-4D64-B56C-117CFA9D33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69683-4049-49E0-B7FA-0551E121FB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856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313C-D686-4F28-8CCA-5A8144C0A9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3CAB31-B778-4DB4-B9A3-9D3200AC8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84B7C-E382-43B7-AD00-DD6CAF3E0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925696-9AEB-4114-A07D-AF40EABE2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49FED-7E15-4A17-8AE6-0408D658F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7B5AD6-1D4A-43C6-BD03-B32787916F0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A096AA3-74B0-45CD-BD05-BE23151D92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D54686-ACC3-4CB0-95F1-B29961A33D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646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4E2B-3030-42BC-89BF-88B4CC0210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ED651-F706-4C8D-976F-EA448FACAE4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8DC4AB9-A3DC-40D4-9A57-5B2A81F67F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E1C63D-5D00-4CFD-BE99-C271F9BE4D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62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28C50-261F-4120-AF6C-A1035D5C951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7A9E71F-1AAB-4C2D-AEBB-350D5DD8F0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2C69F0-79CB-42EB-BCDC-DD83C80DCD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521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1A8B-1AC7-46AD-9C2F-A67BE7881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7A7323-B205-4E07-8D10-28B52B50D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03F63A-AC7A-4025-B1C8-1245E2C20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1D6CC-D0F3-4923-B319-C305AF05658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BCB8BBF-E527-4E21-B07A-091D0FEC3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46C1D-93F4-43A9-B402-1C860BC356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40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1EC2-EE25-4DC8-B52A-A3AF14F7D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01426-ED6E-4EC7-A74C-DE9BF5FED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ED9D73-DE9C-44DE-8F8E-4C98F9240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C77E-B568-4B17-B4FC-548767D33CD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A6F3D3B-31CF-4F0E-AFB3-F17994F86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AA477-9264-4410-AE0A-DB392D853C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3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EBA32-241B-4766-A276-2FA752681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C7579E-A0AA-4E86-B2D8-8D84FD06D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AD556-2021-4D96-AA46-0D67B69B6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CDCE7FEE-C797-4A60-9B7F-B0ABC1DD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629921-4CF8-404F-A4C2-7DCEB749D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713955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rchive.ics.uci.edu/ml/datasets/heart+diseas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874098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777463" y="952500"/>
            <a:ext cx="8637073" cy="1723817"/>
          </a:xfrm>
          <a:prstGeom prst="rect">
            <a:avLst/>
          </a:prstGeom>
          <a:noFill/>
          <a:ln>
            <a:noFill/>
          </a:ln>
        </p:spPr>
        <p:txBody>
          <a:bodyPr spcFirstLastPara="1" wrap="square" lIns="91425" tIns="45700" rIns="91425" bIns="0" anchor="b" anchorCtr="0">
            <a:noAutofit/>
          </a:bodyPr>
          <a:lstStyle/>
          <a:p>
            <a:r>
              <a:rPr lang="en-US" sz="1800" b="0" i="0" u="none" strike="noStrike" baseline="0" dirty="0">
                <a:solidFill>
                  <a:srgbClr val="000000"/>
                </a:solidFill>
                <a:latin typeface="Times New Roman" panose="02020603050405020304" pitchFamily="18" charset="0"/>
              </a:rPr>
              <a:t> </a:t>
            </a:r>
            <a:r>
              <a:rPr lang="en-US" sz="2800" b="1" i="0" u="none" strike="noStrike" baseline="0" dirty="0">
                <a:solidFill>
                  <a:schemeClr val="accent2"/>
                </a:solidFill>
                <a:latin typeface="Times New Roman" panose="02020603050405020304" pitchFamily="18" charset="0"/>
              </a:rPr>
              <a:t>Effective Heart Disease Prediction Using</a:t>
            </a:r>
            <a:br>
              <a:rPr lang="en-US" sz="2800" b="1" i="0" u="none" strike="noStrike" baseline="0" dirty="0">
                <a:solidFill>
                  <a:schemeClr val="accent2"/>
                </a:solidFill>
                <a:latin typeface="Times New Roman" panose="02020603050405020304" pitchFamily="18" charset="0"/>
              </a:rPr>
            </a:br>
            <a:r>
              <a:rPr lang="en-US" sz="2800" b="1" i="0" u="none" strike="noStrike" baseline="0" dirty="0">
                <a:solidFill>
                  <a:schemeClr val="accent2"/>
                </a:solidFill>
                <a:latin typeface="Times New Roman" panose="02020603050405020304" pitchFamily="18" charset="0"/>
              </a:rPr>
              <a:t>Hybrid Machine Learning Techniques</a:t>
            </a:r>
            <a:br>
              <a:rPr lang="en-US" sz="2800" b="1" i="0" u="none" strike="noStrike" baseline="0" dirty="0">
                <a:solidFill>
                  <a:srgbClr val="000000"/>
                </a:solidFill>
                <a:latin typeface="Times New Roman" panose="02020603050405020304" pitchFamily="18" charset="0"/>
              </a:rPr>
            </a:br>
            <a:endParaRPr sz="2800" b="1" dirty="0">
              <a:latin typeface="Times New Roman"/>
              <a:ea typeface="Times New Roman"/>
              <a:cs typeface="Times New Roman"/>
              <a:sym typeface="Times New Roman"/>
            </a:endParaRPr>
          </a:p>
        </p:txBody>
      </p:sp>
      <p:sp>
        <p:nvSpPr>
          <p:cNvPr id="101" name="Google Shape;101;p13"/>
          <p:cNvSpPr txBox="1">
            <a:spLocks noGrp="1"/>
          </p:cNvSpPr>
          <p:nvPr>
            <p:ph type="subTitle" idx="1"/>
          </p:nvPr>
        </p:nvSpPr>
        <p:spPr>
          <a:xfrm>
            <a:off x="1409818" y="3073989"/>
            <a:ext cx="9723202" cy="3282361"/>
          </a:xfrm>
          <a:prstGeom prst="rect">
            <a:avLst/>
          </a:prstGeom>
          <a:noFill/>
          <a:ln>
            <a:noFill/>
          </a:ln>
        </p:spPr>
        <p:txBody>
          <a:bodyPr spcFirstLastPara="1" wrap="square" lIns="91425" tIns="91425" rIns="91425" bIns="91425" anchor="t" anchorCtr="0">
            <a:noAutofit/>
          </a:bodyPr>
          <a:lstStyle/>
          <a:p>
            <a:pPr algn="l">
              <a:lnSpc>
                <a:spcPct val="150000"/>
              </a:lnSpc>
              <a:spcBef>
                <a:spcPts val="0"/>
              </a:spcBef>
              <a:buSzPts val="1530"/>
            </a:pPr>
            <a:r>
              <a:rPr lang="en-US" sz="2000" b="1" dirty="0"/>
              <a:t>PRESENTED BY</a:t>
            </a:r>
            <a:r>
              <a:rPr lang="en-US" sz="2000" dirty="0"/>
              <a:t>:    PABBA ROHITH                                        -123003172  -CSE</a:t>
            </a:r>
          </a:p>
          <a:p>
            <a:pPr algn="l">
              <a:lnSpc>
                <a:spcPct val="150000"/>
              </a:lnSpc>
              <a:spcBef>
                <a:spcPts val="0"/>
              </a:spcBef>
              <a:buSzPts val="1530"/>
            </a:pPr>
            <a:r>
              <a:rPr lang="en-US" sz="2000" dirty="0"/>
              <a:t>		GUMPULA HRUTHIK KUMAR                -123003072  -CSE</a:t>
            </a:r>
          </a:p>
          <a:p>
            <a:pPr marL="0" lvl="0" indent="0" algn="l" rtl="0">
              <a:lnSpc>
                <a:spcPct val="150000"/>
              </a:lnSpc>
              <a:spcBef>
                <a:spcPts val="0"/>
              </a:spcBef>
              <a:spcAft>
                <a:spcPts val="0"/>
              </a:spcAft>
              <a:buSzPts val="1530"/>
              <a:buNone/>
            </a:pPr>
            <a:r>
              <a:rPr lang="en-US" sz="2000" dirty="0"/>
              <a:t>		MARELLA VISHNU VARDHAN REDDY   -123003133  -CSE	</a:t>
            </a:r>
          </a:p>
          <a:p>
            <a:pPr marL="0" lvl="0" indent="0" algn="l" rtl="0">
              <a:lnSpc>
                <a:spcPct val="100000"/>
              </a:lnSpc>
              <a:spcBef>
                <a:spcPts val="0"/>
              </a:spcBef>
              <a:spcAft>
                <a:spcPts val="0"/>
              </a:spcAft>
              <a:buSzPts val="1530"/>
              <a:buNone/>
            </a:pPr>
            <a:r>
              <a:rPr lang="en-SG" sz="2000" dirty="0"/>
              <a:t>                                    </a:t>
            </a:r>
          </a:p>
          <a:p>
            <a:pPr marL="0" lvl="0" indent="0" algn="l" rtl="0">
              <a:lnSpc>
                <a:spcPct val="100000"/>
              </a:lnSpc>
              <a:spcBef>
                <a:spcPts val="0"/>
              </a:spcBef>
              <a:spcAft>
                <a:spcPts val="0"/>
              </a:spcAft>
              <a:buSzPts val="1530"/>
              <a:buNone/>
            </a:pPr>
            <a:endParaRPr sz="2000" dirty="0"/>
          </a:p>
          <a:p>
            <a:pPr marL="0" lvl="0" indent="0" algn="l" rtl="0">
              <a:lnSpc>
                <a:spcPct val="80000"/>
              </a:lnSpc>
              <a:spcBef>
                <a:spcPts val="500"/>
              </a:spcBef>
              <a:spcAft>
                <a:spcPts val="0"/>
              </a:spcAft>
              <a:buSzPts val="1530"/>
              <a:buNone/>
            </a:pPr>
            <a:r>
              <a:rPr lang="en-US" sz="2000" b="1" dirty="0"/>
              <a:t>GUIDED BY      </a:t>
            </a:r>
            <a:r>
              <a:rPr lang="en-US" sz="2000" dirty="0"/>
              <a:t>: 	DR. SUDHA N(PROFESSOR, DEPT OF SOC, SCHOOL OF </a:t>
            </a:r>
            <a:endParaRPr sz="2000" dirty="0"/>
          </a:p>
          <a:p>
            <a:pPr marL="0" lvl="0" indent="0" algn="l" rtl="0">
              <a:lnSpc>
                <a:spcPct val="80000"/>
              </a:lnSpc>
              <a:spcBef>
                <a:spcPts val="500"/>
              </a:spcBef>
              <a:spcAft>
                <a:spcPts val="0"/>
              </a:spcAft>
              <a:buSzPts val="1530"/>
              <a:buNone/>
            </a:pPr>
            <a:r>
              <a:rPr lang="en-US" sz="2000" dirty="0"/>
              <a:t>		COMPUTING , SASTRA DEEMED TO BE UNIVERSITY)</a:t>
            </a:r>
            <a:endParaRPr sz="2000" dirty="0"/>
          </a:p>
          <a:p>
            <a:pPr marL="0" lvl="0" indent="0" algn="l" rtl="0">
              <a:lnSpc>
                <a:spcPct val="80000"/>
              </a:lnSpc>
              <a:spcBef>
                <a:spcPts val="500"/>
              </a:spcBef>
              <a:spcAft>
                <a:spcPts val="0"/>
              </a:spcAft>
              <a:buSzPts val="1530"/>
              <a:buNone/>
            </a:pPr>
            <a:endParaRPr sz="2000" dirty="0"/>
          </a:p>
        </p:txBody>
      </p:sp>
      <p:sp>
        <p:nvSpPr>
          <p:cNvPr id="2" name="Slide Number Placeholder 1">
            <a:extLst>
              <a:ext uri="{FF2B5EF4-FFF2-40B4-BE49-F238E27FC236}">
                <a16:creationId xmlns:a16="http://schemas.microsoft.com/office/drawing/2014/main" id="{BD195625-DAD8-4F6B-848A-30096091DE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pic>
        <p:nvPicPr>
          <p:cNvPr id="102" name="Google Shape;102;p13"/>
          <p:cNvPicPr preferRelativeResize="0"/>
          <p:nvPr/>
        </p:nvPicPr>
        <p:blipFill rotWithShape="1">
          <a:blip r:embed="rId3">
            <a:alphaModFix/>
          </a:blip>
          <a:srcRect/>
          <a:stretch/>
        </p:blipFill>
        <p:spPr>
          <a:xfrm>
            <a:off x="9353550" y="0"/>
            <a:ext cx="2838450" cy="80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58" name="Google Shape;158;p21"/>
          <p:cNvPicPr preferRelativeResize="0"/>
          <p:nvPr/>
        </p:nvPicPr>
        <p:blipFill rotWithShape="1">
          <a:blip r:embed="rId3">
            <a:alphaModFix/>
          </a:blip>
          <a:srcRect/>
          <a:stretch/>
        </p:blipFill>
        <p:spPr>
          <a:xfrm>
            <a:off x="9353550" y="-18854"/>
            <a:ext cx="2838450" cy="800100"/>
          </a:xfrm>
          <a:prstGeom prst="rect">
            <a:avLst/>
          </a:prstGeom>
          <a:noFill/>
          <a:ln>
            <a:noFill/>
          </a:ln>
        </p:spPr>
      </p:pic>
      <p:sp>
        <p:nvSpPr>
          <p:cNvPr id="8" name="TextBox 7">
            <a:extLst>
              <a:ext uri="{FF2B5EF4-FFF2-40B4-BE49-F238E27FC236}">
                <a16:creationId xmlns:a16="http://schemas.microsoft.com/office/drawing/2014/main" id="{53354EDE-0D5C-42E8-B31A-DF38C9B8A182}"/>
              </a:ext>
            </a:extLst>
          </p:cNvPr>
          <p:cNvSpPr txBox="1"/>
          <p:nvPr/>
        </p:nvSpPr>
        <p:spPr>
          <a:xfrm>
            <a:off x="395925" y="362342"/>
            <a:ext cx="707010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Proposed Methodology</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71BE8B-B8A6-A622-E4CA-91929BA13DA1}"/>
              </a:ext>
            </a:extLst>
          </p:cNvPr>
          <p:cNvSpPr txBox="1"/>
          <p:nvPr/>
        </p:nvSpPr>
        <p:spPr>
          <a:xfrm>
            <a:off x="622170" y="1385740"/>
            <a:ext cx="10218655"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Initially the UCI dataset is preprocessed by removing the rows which contain the null values.</a:t>
            </a:r>
          </a:p>
          <a:p>
            <a:pPr marL="285750" indent="-285750">
              <a:lnSpc>
                <a:spcPct val="150000"/>
              </a:lnSpc>
              <a:buFont typeface="Arial" panose="020B0604020202020204" pitchFamily="34" charset="0"/>
              <a:buChar char="•"/>
            </a:pPr>
            <a:r>
              <a:rPr lang="en-IN" dirty="0"/>
              <a:t>Converting the target variable into binary classification where 0 represents the absence of heart disease and 1 represents the presence of heart disease.</a:t>
            </a:r>
          </a:p>
          <a:p>
            <a:pPr marL="285750" indent="-285750">
              <a:lnSpc>
                <a:spcPct val="150000"/>
              </a:lnSpc>
              <a:buFont typeface="Arial" panose="020B0604020202020204" pitchFamily="34" charset="0"/>
              <a:buChar char="•"/>
            </a:pPr>
            <a:r>
              <a:rPr lang="en-IN" dirty="0"/>
              <a:t>Then the pre-processed dataset is then split into test and train data where the testing data is 15% of the whole pre-processed data.</a:t>
            </a:r>
          </a:p>
          <a:p>
            <a:pPr marL="285750" indent="-285750">
              <a:lnSpc>
                <a:spcPct val="150000"/>
              </a:lnSpc>
              <a:buFont typeface="Arial" panose="020B0604020202020204" pitchFamily="34" charset="0"/>
              <a:buChar char="•"/>
            </a:pPr>
            <a:r>
              <a:rPr lang="en-IN" dirty="0"/>
              <a:t>Now the train data is trained to the model using various classification and regression algorithms such as using Logistic Regression , Naive Bayes , Random Forest , Gradient boosted trees.</a:t>
            </a:r>
          </a:p>
          <a:p>
            <a:pPr marL="285750" indent="-285750">
              <a:lnSpc>
                <a:spcPct val="150000"/>
              </a:lnSpc>
              <a:buFont typeface="Arial" panose="020B0604020202020204" pitchFamily="34" charset="0"/>
              <a:buChar char="•"/>
            </a:pPr>
            <a:r>
              <a:rPr lang="en-IN" dirty="0"/>
              <a:t>Now after training, the test data is given to the model and the result is predicted by the model.</a:t>
            </a:r>
          </a:p>
          <a:p>
            <a:pPr marL="285750" indent="-285750">
              <a:lnSpc>
                <a:spcPct val="150000"/>
              </a:lnSpc>
              <a:buFont typeface="Arial" panose="020B0604020202020204" pitchFamily="34" charset="0"/>
              <a:buChar char="•"/>
            </a:pPr>
            <a:r>
              <a:rPr lang="en-IN" dirty="0"/>
              <a:t>Based on the results, the performance metrices are calculated such as classification error , accuracy, precision , F-measure , specificity and sensitivity.</a:t>
            </a:r>
          </a:p>
          <a:p>
            <a:pPr marL="285750" indent="-285750">
              <a:lnSpc>
                <a:spcPct val="150000"/>
              </a:lnSpc>
              <a:buFont typeface="Arial" panose="020B0604020202020204" pitchFamily="34" charset="0"/>
              <a:buChar char="•"/>
            </a:pPr>
            <a:r>
              <a:rPr lang="en-IN" dirty="0"/>
              <a:t>The best model among these is taken for proposing the hybrid model.</a:t>
            </a:r>
          </a:p>
        </p:txBody>
      </p:sp>
    </p:spTree>
    <p:extLst>
      <p:ext uri="{BB962C8B-B14F-4D97-AF65-F5344CB8AC3E}">
        <p14:creationId xmlns:p14="http://schemas.microsoft.com/office/powerpoint/2010/main" val="111434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5" name="TextBox 4">
            <a:extLst>
              <a:ext uri="{FF2B5EF4-FFF2-40B4-BE49-F238E27FC236}">
                <a16:creationId xmlns:a16="http://schemas.microsoft.com/office/drawing/2014/main" id="{117CE9FF-A957-AAAC-265F-7D3816B650F0}"/>
              </a:ext>
            </a:extLst>
          </p:cNvPr>
          <p:cNvSpPr txBox="1"/>
          <p:nvPr/>
        </p:nvSpPr>
        <p:spPr>
          <a:xfrm flipH="1">
            <a:off x="1046375" y="914400"/>
            <a:ext cx="6157118" cy="584775"/>
          </a:xfrm>
          <a:prstGeom prst="rect">
            <a:avLst/>
          </a:prstGeom>
          <a:noFill/>
        </p:spPr>
        <p:txBody>
          <a:bodyPr wrap="square" rtlCol="0">
            <a:spAutoFit/>
          </a:bodyPr>
          <a:lstStyle/>
          <a:p>
            <a:r>
              <a:rPr lang="en-US" sz="3200" b="1" dirty="0">
                <a:solidFill>
                  <a:schemeClr val="accent2"/>
                </a:solidFill>
              </a:rPr>
              <a:t>EXPECTED OUTCOME</a:t>
            </a:r>
            <a:endParaRPr lang="en-IN" sz="3200" b="1" dirty="0">
              <a:solidFill>
                <a:schemeClr val="accent2"/>
              </a:solidFill>
            </a:endParaRPr>
          </a:p>
        </p:txBody>
      </p:sp>
      <p:sp>
        <p:nvSpPr>
          <p:cNvPr id="6" name="TextBox 5">
            <a:extLst>
              <a:ext uri="{FF2B5EF4-FFF2-40B4-BE49-F238E27FC236}">
                <a16:creationId xmlns:a16="http://schemas.microsoft.com/office/drawing/2014/main" id="{9104F5E1-B2D7-1762-7778-5CBFB521DD91}"/>
              </a:ext>
            </a:extLst>
          </p:cNvPr>
          <p:cNvSpPr txBox="1"/>
          <p:nvPr/>
        </p:nvSpPr>
        <p:spPr>
          <a:xfrm>
            <a:off x="1046375" y="1772238"/>
            <a:ext cx="1009925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detect the heart disease with high accuracy and low computational time.</a:t>
            </a:r>
          </a:p>
          <a:p>
            <a:pPr marL="285750" indent="-285750">
              <a:lnSpc>
                <a:spcPct val="150000"/>
              </a:lnSpc>
              <a:buFont typeface="Arial" panose="020B0604020202020204" pitchFamily="34" charset="0"/>
              <a:buChar char="•"/>
            </a:pPr>
            <a:r>
              <a:rPr lang="en-US" dirty="0"/>
              <a:t>Identifying the algorithms which are helpful in the hybrid prediction model.</a:t>
            </a:r>
          </a:p>
          <a:p>
            <a:pPr marL="285750" indent="-285750">
              <a:buFont typeface="Arial" panose="020B0604020202020204" pitchFamily="34" charset="0"/>
              <a:buChar char="•"/>
            </a:pPr>
            <a:endParaRPr lang="en-IN" dirty="0"/>
          </a:p>
          <a:p>
            <a:pPr>
              <a:lnSpc>
                <a:spcPct val="150000"/>
              </a:lnSpc>
            </a:pPr>
            <a:r>
              <a:rPr lang="en-IN" sz="3200" b="1" dirty="0">
                <a:solidFill>
                  <a:schemeClr val="accent2"/>
                </a:solidFill>
              </a:rPr>
              <a:t>SOFTWARE TOOLS REQUIRED</a:t>
            </a:r>
          </a:p>
          <a:p>
            <a:pPr marL="285750" indent="-285750">
              <a:lnSpc>
                <a:spcPct val="150000"/>
              </a:lnSpc>
              <a:buFont typeface="Arial" panose="020B0604020202020204" pitchFamily="34" charset="0"/>
              <a:buChar char="•"/>
            </a:pPr>
            <a:r>
              <a:rPr lang="en-IN" dirty="0"/>
              <a:t>Anaconda(Jupyter notebook)</a:t>
            </a:r>
          </a:p>
          <a:p>
            <a:pPr marL="285750" indent="-285750">
              <a:lnSpc>
                <a:spcPct val="150000"/>
              </a:lnSpc>
              <a:buFont typeface="Arial" panose="020B0604020202020204" pitchFamily="34" charset="0"/>
              <a:buChar char="•"/>
            </a:pPr>
            <a:r>
              <a:rPr lang="en-IN" dirty="0"/>
              <a:t>Django</a:t>
            </a:r>
          </a:p>
        </p:txBody>
      </p:sp>
    </p:spTree>
    <p:extLst>
      <p:ext uri="{BB962C8B-B14F-4D97-AF65-F5344CB8AC3E}">
        <p14:creationId xmlns:p14="http://schemas.microsoft.com/office/powerpoint/2010/main" val="115420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A943-0844-4B62-A4C1-BB914FA28BA8}"/>
              </a:ext>
            </a:extLst>
          </p:cNvPr>
          <p:cNvSpPr>
            <a:spLocks noGrp="1"/>
          </p:cNvSpPr>
          <p:nvPr>
            <p:ph type="title"/>
          </p:nvPr>
        </p:nvSpPr>
        <p:spPr>
          <a:xfrm>
            <a:off x="390939" y="294515"/>
            <a:ext cx="10515600" cy="1325563"/>
          </a:xfrm>
        </p:spPr>
        <p:txBody>
          <a:bodyPr>
            <a:normAutofit/>
          </a:bodyPr>
          <a:lstStyle/>
          <a:p>
            <a:r>
              <a:rPr lang="en-US" sz="3600" b="1" dirty="0">
                <a:solidFill>
                  <a:schemeClr val="accent2"/>
                </a:solidFill>
                <a:latin typeface="+mn-lt"/>
                <a:cs typeface="Times New Roman" panose="02020603050405020304" pitchFamily="18" charset="0"/>
              </a:rPr>
              <a:t>TIMELINE</a:t>
            </a:r>
            <a:endParaRPr lang="en-IN" sz="3600" b="1" dirty="0">
              <a:solidFill>
                <a:schemeClr val="accent2"/>
              </a:solidFill>
              <a:latin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0FAACD-F8BC-479F-9F4B-85F57D2AC6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6" name="Table 6">
            <a:extLst>
              <a:ext uri="{FF2B5EF4-FFF2-40B4-BE49-F238E27FC236}">
                <a16:creationId xmlns:a16="http://schemas.microsoft.com/office/drawing/2014/main" id="{FDCCAD64-4F73-42EA-92FC-4CB83E3002EA}"/>
              </a:ext>
            </a:extLst>
          </p:cNvPr>
          <p:cNvGraphicFramePr>
            <a:graphicFrameLocks noGrp="1"/>
          </p:cNvGraphicFramePr>
          <p:nvPr>
            <p:extLst>
              <p:ext uri="{D42A27DB-BD31-4B8C-83A1-F6EECF244321}">
                <p14:modId xmlns:p14="http://schemas.microsoft.com/office/powerpoint/2010/main" val="4201224793"/>
              </p:ext>
            </p:extLst>
          </p:nvPr>
        </p:nvGraphicFramePr>
        <p:xfrm>
          <a:off x="686044" y="1620078"/>
          <a:ext cx="9719121" cy="4334712"/>
        </p:xfrm>
        <a:graphic>
          <a:graphicData uri="http://schemas.openxmlformats.org/drawingml/2006/table">
            <a:tbl>
              <a:tblPr firstRow="1" bandRow="1">
                <a:tableStyleId>{5C22544A-7EE6-4342-B048-85BDC9FD1C3A}</a:tableStyleId>
              </a:tblPr>
              <a:tblGrid>
                <a:gridCol w="1265304">
                  <a:extLst>
                    <a:ext uri="{9D8B030D-6E8A-4147-A177-3AD203B41FA5}">
                      <a16:colId xmlns:a16="http://schemas.microsoft.com/office/drawing/2014/main" val="2032958355"/>
                    </a:ext>
                  </a:extLst>
                </a:gridCol>
                <a:gridCol w="5214110">
                  <a:extLst>
                    <a:ext uri="{9D8B030D-6E8A-4147-A177-3AD203B41FA5}">
                      <a16:colId xmlns:a16="http://schemas.microsoft.com/office/drawing/2014/main" val="3646714889"/>
                    </a:ext>
                  </a:extLst>
                </a:gridCol>
                <a:gridCol w="3239707">
                  <a:extLst>
                    <a:ext uri="{9D8B030D-6E8A-4147-A177-3AD203B41FA5}">
                      <a16:colId xmlns:a16="http://schemas.microsoft.com/office/drawing/2014/main" val="4138400691"/>
                    </a:ext>
                  </a:extLst>
                </a:gridCol>
              </a:tblGrid>
              <a:tr h="856263">
                <a:tc>
                  <a:txBody>
                    <a:bodyPr/>
                    <a:lstStyle/>
                    <a:p>
                      <a:r>
                        <a:rPr lang="en-US" sz="2400" dirty="0"/>
                        <a:t>Module</a:t>
                      </a:r>
                      <a:endParaRPr lang="en-IN" sz="2400" dirty="0"/>
                    </a:p>
                  </a:txBody>
                  <a:tcPr/>
                </a:tc>
                <a:tc>
                  <a:txBody>
                    <a:bodyPr/>
                    <a:lstStyle/>
                    <a:p>
                      <a:r>
                        <a:rPr lang="en-US" sz="2400" dirty="0"/>
                        <a:t>TASK</a:t>
                      </a:r>
                      <a:endParaRPr lang="en-IN" sz="2400" dirty="0"/>
                    </a:p>
                  </a:txBody>
                  <a:tcPr/>
                </a:tc>
                <a:tc>
                  <a:txBody>
                    <a:bodyPr/>
                    <a:lstStyle/>
                    <a:p>
                      <a:r>
                        <a:rPr lang="en-US" sz="2400" dirty="0"/>
                        <a:t>TIME</a:t>
                      </a:r>
                      <a:endParaRPr lang="en-IN" sz="2400" dirty="0"/>
                    </a:p>
                  </a:txBody>
                  <a:tcPr/>
                </a:tc>
                <a:extLst>
                  <a:ext uri="{0D108BD9-81ED-4DB2-BD59-A6C34878D82A}">
                    <a16:rowId xmlns:a16="http://schemas.microsoft.com/office/drawing/2014/main" val="4078958280"/>
                  </a:ext>
                </a:extLst>
              </a:tr>
              <a:tr h="470473">
                <a:tc>
                  <a:txBody>
                    <a:bodyPr/>
                    <a:lstStyle/>
                    <a:p>
                      <a:r>
                        <a:rPr lang="en-IN" sz="1800" dirty="0"/>
                        <a:t>I</a:t>
                      </a:r>
                    </a:p>
                  </a:txBody>
                  <a:tcPr/>
                </a:tc>
                <a:tc>
                  <a:txBody>
                    <a:bodyPr/>
                    <a:lstStyle/>
                    <a:p>
                      <a:r>
                        <a:rPr lang="en-IN" sz="1800" dirty="0"/>
                        <a:t>Identifying the problem statement and collecting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22</a:t>
                      </a:r>
                      <a:r>
                        <a:rPr lang="en-US" sz="1800" baseline="30000" dirty="0"/>
                        <a:t>nd</a:t>
                      </a:r>
                      <a:r>
                        <a:rPr lang="en-US" sz="1800" dirty="0"/>
                        <a:t> March-10</a:t>
                      </a:r>
                      <a:r>
                        <a:rPr lang="en-US" sz="1800" baseline="30000" dirty="0"/>
                        <a:t>th</a:t>
                      </a:r>
                      <a:r>
                        <a:rPr lang="en-US" sz="1800" dirty="0"/>
                        <a:t> April</a:t>
                      </a:r>
                      <a:endParaRPr lang="en-IN" sz="1800" dirty="0"/>
                    </a:p>
                    <a:p>
                      <a:endParaRPr lang="en-IN" sz="2800" dirty="0"/>
                    </a:p>
                  </a:txBody>
                  <a:tcPr/>
                </a:tc>
                <a:extLst>
                  <a:ext uri="{0D108BD9-81ED-4DB2-BD59-A6C34878D82A}">
                    <a16:rowId xmlns:a16="http://schemas.microsoft.com/office/drawing/2014/main" val="1096395777"/>
                  </a:ext>
                </a:extLst>
              </a:tr>
              <a:tr h="491409">
                <a:tc>
                  <a:txBody>
                    <a:bodyPr/>
                    <a:lstStyle/>
                    <a:p>
                      <a:r>
                        <a:rPr lang="en-US" b="0" dirty="0"/>
                        <a:t>II</a:t>
                      </a:r>
                      <a:endParaRPr lang="en-IN" b="0" dirty="0"/>
                    </a:p>
                  </a:txBody>
                  <a:tcPr/>
                </a:tc>
                <a:tc>
                  <a:txBody>
                    <a:bodyPr/>
                    <a:lstStyle/>
                    <a:p>
                      <a:r>
                        <a:rPr lang="en-US" dirty="0"/>
                        <a:t>Data preprocessing</a:t>
                      </a:r>
                      <a:endParaRPr lang="en-IN" dirty="0"/>
                    </a:p>
                  </a:txBody>
                  <a:tcPr/>
                </a:tc>
                <a:tc>
                  <a:txBody>
                    <a:bodyPr/>
                    <a:lstStyle/>
                    <a:p>
                      <a:r>
                        <a:rPr lang="en-IN" dirty="0"/>
                        <a:t>11</a:t>
                      </a:r>
                      <a:r>
                        <a:rPr lang="en-IN" baseline="30000" dirty="0"/>
                        <a:t>th</a:t>
                      </a:r>
                      <a:r>
                        <a:rPr lang="en-IN" dirty="0"/>
                        <a:t> April-23</a:t>
                      </a:r>
                      <a:r>
                        <a:rPr lang="en-IN" baseline="30000" dirty="0"/>
                        <a:t>rd</a:t>
                      </a:r>
                      <a:r>
                        <a:rPr lang="en-IN" dirty="0"/>
                        <a:t> April</a:t>
                      </a:r>
                    </a:p>
                  </a:txBody>
                  <a:tcPr/>
                </a:tc>
                <a:extLst>
                  <a:ext uri="{0D108BD9-81ED-4DB2-BD59-A6C34878D82A}">
                    <a16:rowId xmlns:a16="http://schemas.microsoft.com/office/drawing/2014/main" val="3339945797"/>
                  </a:ext>
                </a:extLst>
              </a:tr>
              <a:tr h="377072">
                <a:tc>
                  <a:txBody>
                    <a:bodyPr/>
                    <a:lstStyle/>
                    <a:p>
                      <a:r>
                        <a:rPr lang="en-US" dirty="0"/>
                        <a:t>III</a:t>
                      </a:r>
                      <a:endParaRPr lang="en-IN" dirty="0"/>
                    </a:p>
                  </a:txBody>
                  <a:tcPr/>
                </a:tc>
                <a:tc>
                  <a:txBody>
                    <a:bodyPr/>
                    <a:lstStyle/>
                    <a:p>
                      <a:r>
                        <a:rPr lang="en-US" dirty="0"/>
                        <a:t>Training the model using Logistic Regression , Naive Bayes , Random Forest , Gradient boosted trees and calculating performance metrices</a:t>
                      </a:r>
                      <a:endParaRPr lang="en-IN" dirty="0"/>
                    </a:p>
                  </a:txBody>
                  <a:tcPr/>
                </a:tc>
                <a:tc>
                  <a:txBody>
                    <a:bodyPr/>
                    <a:lstStyle/>
                    <a:p>
                      <a:r>
                        <a:rPr lang="en-US" dirty="0"/>
                        <a:t>24</a:t>
                      </a:r>
                      <a:r>
                        <a:rPr lang="en-US" baseline="30000" dirty="0"/>
                        <a:t>th</a:t>
                      </a:r>
                      <a:r>
                        <a:rPr lang="en-US" dirty="0"/>
                        <a:t> April-15</a:t>
                      </a:r>
                      <a:r>
                        <a:rPr lang="en-US" baseline="30000" dirty="0"/>
                        <a:t>th</a:t>
                      </a:r>
                      <a:r>
                        <a:rPr lang="en-US" dirty="0"/>
                        <a:t> May</a:t>
                      </a:r>
                      <a:endParaRPr lang="en-IN" dirty="0"/>
                    </a:p>
                  </a:txBody>
                  <a:tcPr/>
                </a:tc>
                <a:extLst>
                  <a:ext uri="{0D108BD9-81ED-4DB2-BD59-A6C34878D82A}">
                    <a16:rowId xmlns:a16="http://schemas.microsoft.com/office/drawing/2014/main" val="1964466763"/>
                  </a:ext>
                </a:extLst>
              </a:tr>
              <a:tr h="557875">
                <a:tc>
                  <a:txBody>
                    <a:bodyPr/>
                    <a:lstStyle/>
                    <a:p>
                      <a:r>
                        <a:rPr lang="en-US" dirty="0"/>
                        <a:t>IV</a:t>
                      </a:r>
                      <a:endParaRPr lang="en-IN" dirty="0"/>
                    </a:p>
                  </a:txBody>
                  <a:tcPr/>
                </a:tc>
                <a:tc>
                  <a:txBody>
                    <a:bodyPr/>
                    <a:lstStyle/>
                    <a:p>
                      <a:r>
                        <a:rPr lang="en-IN" dirty="0"/>
                        <a:t>Training the model using Generalised Linear model , Neural networks and the proposed HRFLM</a:t>
                      </a:r>
                    </a:p>
                  </a:txBody>
                  <a:tcPr/>
                </a:tc>
                <a:tc>
                  <a:txBody>
                    <a:bodyPr/>
                    <a:lstStyle/>
                    <a:p>
                      <a:r>
                        <a:rPr lang="en-IN" dirty="0"/>
                        <a:t>16</a:t>
                      </a:r>
                      <a:r>
                        <a:rPr lang="en-IN" baseline="30000" dirty="0"/>
                        <a:t>th</a:t>
                      </a:r>
                      <a:r>
                        <a:rPr lang="en-IN" dirty="0"/>
                        <a:t> May-5</a:t>
                      </a:r>
                      <a:r>
                        <a:rPr lang="en-IN" baseline="30000" dirty="0"/>
                        <a:t>th</a:t>
                      </a:r>
                      <a:r>
                        <a:rPr lang="en-IN" dirty="0"/>
                        <a:t> June</a:t>
                      </a:r>
                    </a:p>
                  </a:txBody>
                  <a:tcPr/>
                </a:tc>
                <a:extLst>
                  <a:ext uri="{0D108BD9-81ED-4DB2-BD59-A6C34878D82A}">
                    <a16:rowId xmlns:a16="http://schemas.microsoft.com/office/drawing/2014/main" val="4058593277"/>
                  </a:ext>
                </a:extLst>
              </a:tr>
              <a:tr h="557875">
                <a:tc>
                  <a:txBody>
                    <a:bodyPr/>
                    <a:lstStyle/>
                    <a:p>
                      <a:r>
                        <a:rPr lang="en-US" dirty="0"/>
                        <a:t>V</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Implementing GUI</a:t>
                      </a:r>
                    </a:p>
                    <a:p>
                      <a:endParaRPr lang="en-US" dirty="0"/>
                    </a:p>
                  </a:txBody>
                  <a:tcPr/>
                </a:tc>
                <a:tc>
                  <a:txBody>
                    <a:bodyPr/>
                    <a:lstStyle/>
                    <a:p>
                      <a:r>
                        <a:rPr lang="en-US" dirty="0"/>
                        <a:t>5</a:t>
                      </a:r>
                      <a:r>
                        <a:rPr lang="en-US" baseline="30000" dirty="0"/>
                        <a:t>th</a:t>
                      </a:r>
                      <a:r>
                        <a:rPr lang="en-US" dirty="0"/>
                        <a:t> June-10</a:t>
                      </a:r>
                      <a:r>
                        <a:rPr lang="en-US" baseline="30000" dirty="0"/>
                        <a:t>th</a:t>
                      </a:r>
                      <a:r>
                        <a:rPr lang="en-US" dirty="0"/>
                        <a:t> June</a:t>
                      </a:r>
                      <a:endParaRPr lang="en-IN" dirty="0"/>
                    </a:p>
                  </a:txBody>
                  <a:tcPr/>
                </a:tc>
                <a:extLst>
                  <a:ext uri="{0D108BD9-81ED-4DB2-BD59-A6C34878D82A}">
                    <a16:rowId xmlns:a16="http://schemas.microsoft.com/office/drawing/2014/main" val="3607375173"/>
                  </a:ext>
                </a:extLst>
              </a:tr>
            </a:tbl>
          </a:graphicData>
        </a:graphic>
      </p:graphicFrame>
      <p:pic>
        <p:nvPicPr>
          <p:cNvPr id="5" name="Google Shape;230;p31">
            <a:extLst>
              <a:ext uri="{FF2B5EF4-FFF2-40B4-BE49-F238E27FC236}">
                <a16:creationId xmlns:a16="http://schemas.microsoft.com/office/drawing/2014/main" id="{BC3E95A7-AC37-4C73-BB38-F50C3AF60FA0}"/>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Tree>
    <p:extLst>
      <p:ext uri="{BB962C8B-B14F-4D97-AF65-F5344CB8AC3E}">
        <p14:creationId xmlns:p14="http://schemas.microsoft.com/office/powerpoint/2010/main" val="392619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8" name="TextBox 7">
            <a:extLst>
              <a:ext uri="{FF2B5EF4-FFF2-40B4-BE49-F238E27FC236}">
                <a16:creationId xmlns:a16="http://schemas.microsoft.com/office/drawing/2014/main" id="{53354EDE-0D5C-42E8-B31A-DF38C9B8A182}"/>
              </a:ext>
            </a:extLst>
          </p:cNvPr>
          <p:cNvSpPr txBox="1"/>
          <p:nvPr/>
        </p:nvSpPr>
        <p:spPr>
          <a:xfrm>
            <a:off x="820132" y="499620"/>
            <a:ext cx="7070103" cy="3600986"/>
          </a:xfrm>
          <a:prstGeom prst="rect">
            <a:avLst/>
          </a:prstGeom>
          <a:noFill/>
        </p:spPr>
        <p:txBody>
          <a:bodyPr wrap="square" rtlCol="0">
            <a:spAutoFit/>
          </a:bodyPr>
          <a:lstStyle/>
          <a:p>
            <a:pPr>
              <a:lnSpc>
                <a:spcPct val="150000"/>
              </a:lnSpc>
            </a:pPr>
            <a:r>
              <a:rPr lang="en-US" sz="3200" b="1" dirty="0">
                <a:solidFill>
                  <a:schemeClr val="accent2"/>
                </a:solidFill>
                <a:latin typeface="Calibri" panose="020F0502020204030204" pitchFamily="34" charset="0"/>
                <a:cs typeface="Calibri" panose="020F0502020204030204" pitchFamily="34" charset="0"/>
              </a:rPr>
              <a:t>MODULE-1</a:t>
            </a:r>
          </a:p>
          <a:p>
            <a:pPr marL="457200" indent="-4572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UCI dataset is used for training and testing the model.</a:t>
            </a:r>
          </a:p>
          <a:p>
            <a:pPr marL="457200" indent="-4572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Dataset Link: </a:t>
            </a:r>
            <a:r>
              <a:rPr lang="en-US" sz="1800" dirty="0">
                <a:hlinkClick r:id="rId4"/>
              </a:rPr>
              <a:t>https://archive.ics.uci.edu/ml/datasets/heart+disease</a:t>
            </a:r>
            <a:endParaRPr lang="en-US" sz="1800" dirty="0"/>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Dataset attributes :</a:t>
            </a:r>
          </a:p>
        </p:txBody>
      </p:sp>
      <p:pic>
        <p:nvPicPr>
          <p:cNvPr id="6" name="Picture 5">
            <a:extLst>
              <a:ext uri="{FF2B5EF4-FFF2-40B4-BE49-F238E27FC236}">
                <a16:creationId xmlns:a16="http://schemas.microsoft.com/office/drawing/2014/main" id="{5358560F-8B12-8870-1892-65DA996E3DE9}"/>
              </a:ext>
            </a:extLst>
          </p:cNvPr>
          <p:cNvPicPr>
            <a:picLocks noChangeAspect="1"/>
          </p:cNvPicPr>
          <p:nvPr/>
        </p:nvPicPr>
        <p:blipFill rotWithShape="1">
          <a:blip r:embed="rId5"/>
          <a:srcRect l="50872" t="23240" r="19939" b="13311"/>
          <a:stretch/>
        </p:blipFill>
        <p:spPr>
          <a:xfrm>
            <a:off x="3449426" y="2187574"/>
            <a:ext cx="3558701" cy="4351338"/>
          </a:xfrm>
          <a:prstGeom prst="rect">
            <a:avLst/>
          </a:prstGeom>
        </p:spPr>
      </p:pic>
    </p:spTree>
    <p:extLst>
      <p:ext uri="{BB962C8B-B14F-4D97-AF65-F5344CB8AC3E}">
        <p14:creationId xmlns:p14="http://schemas.microsoft.com/office/powerpoint/2010/main" val="352499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8" name="TextBox 7">
            <a:extLst>
              <a:ext uri="{FF2B5EF4-FFF2-40B4-BE49-F238E27FC236}">
                <a16:creationId xmlns:a16="http://schemas.microsoft.com/office/drawing/2014/main" id="{53354EDE-0D5C-42E8-B31A-DF38C9B8A182}"/>
              </a:ext>
            </a:extLst>
          </p:cNvPr>
          <p:cNvSpPr txBox="1"/>
          <p:nvPr/>
        </p:nvSpPr>
        <p:spPr>
          <a:xfrm>
            <a:off x="848412" y="1084081"/>
            <a:ext cx="9125147" cy="2662267"/>
          </a:xfrm>
          <a:prstGeom prst="rect">
            <a:avLst/>
          </a:prstGeom>
          <a:noFill/>
        </p:spPr>
        <p:txBody>
          <a:bodyPr wrap="square" rtlCol="0">
            <a:spAutoFit/>
          </a:bodyPr>
          <a:lstStyle/>
          <a:p>
            <a:r>
              <a:rPr lang="en-US" sz="2800" b="1" dirty="0">
                <a:solidFill>
                  <a:schemeClr val="accent2"/>
                </a:solidFill>
                <a:cs typeface="Times New Roman" panose="02020603050405020304" pitchFamily="18" charset="0"/>
              </a:rPr>
              <a:t>MODULE-2</a:t>
            </a:r>
          </a:p>
          <a:p>
            <a:pPr marL="457200" indent="-457200">
              <a:lnSpc>
                <a:spcPct val="150000"/>
              </a:lnSpc>
              <a:buFont typeface="Arial" panose="020B0604020202020204" pitchFamily="34" charset="0"/>
              <a:buChar char="•"/>
            </a:pPr>
            <a:r>
              <a:rPr lang="en-US" sz="1600" dirty="0">
                <a:cs typeface="Times New Roman" panose="02020603050405020304" pitchFamily="18" charset="0"/>
              </a:rPr>
              <a:t>This module forms the basis for the entire implementation part.</a:t>
            </a:r>
          </a:p>
          <a:p>
            <a:pPr marL="457200" indent="-457200">
              <a:lnSpc>
                <a:spcPct val="150000"/>
              </a:lnSpc>
              <a:buFont typeface="Arial" panose="020B0604020202020204" pitchFamily="34" charset="0"/>
              <a:buChar char="•"/>
            </a:pPr>
            <a:r>
              <a:rPr lang="en-US" sz="1600" dirty="0">
                <a:cs typeface="Times New Roman" panose="02020603050405020304" pitchFamily="18" charset="0"/>
              </a:rPr>
              <a:t>Data preprocessing for the UCI dataset is done.</a:t>
            </a:r>
          </a:p>
          <a:p>
            <a:pPr marL="457200" indent="-457200">
              <a:lnSpc>
                <a:spcPct val="150000"/>
              </a:lnSpc>
              <a:buFont typeface="Arial" panose="020B0604020202020204" pitchFamily="34" charset="0"/>
              <a:buChar char="•"/>
            </a:pPr>
            <a:r>
              <a:rPr lang="en-US" sz="1600" dirty="0">
                <a:cs typeface="Times New Roman" panose="02020603050405020304" pitchFamily="18" charset="0"/>
              </a:rPr>
              <a:t>The UCI dataset contains some null values in some rows. So all the rows that contain the null values are removed from the dataset.</a:t>
            </a:r>
          </a:p>
          <a:p>
            <a:pPr>
              <a:lnSpc>
                <a:spcPct val="150000"/>
              </a:lnSpc>
            </a:pPr>
            <a:r>
              <a:rPr lang="en-US" b="1" dirty="0">
                <a:cs typeface="Times New Roman" panose="02020603050405020304" pitchFamily="18" charset="0"/>
              </a:rPr>
              <a:t>First five records of UCI dataset before preprocessing</a:t>
            </a:r>
          </a:p>
          <a:p>
            <a:endParaRPr lang="en-IN" sz="1600" dirty="0">
              <a:cs typeface="Times New Roman" panose="02020603050405020304" pitchFamily="18" charset="0"/>
            </a:endParaRPr>
          </a:p>
        </p:txBody>
      </p:sp>
      <p:pic>
        <p:nvPicPr>
          <p:cNvPr id="4" name="Picture 3">
            <a:extLst>
              <a:ext uri="{FF2B5EF4-FFF2-40B4-BE49-F238E27FC236}">
                <a16:creationId xmlns:a16="http://schemas.microsoft.com/office/drawing/2014/main" id="{5E1BC69A-1BDA-AB93-E05F-B1BBF0FAE6AF}"/>
              </a:ext>
            </a:extLst>
          </p:cNvPr>
          <p:cNvPicPr>
            <a:picLocks noChangeAspect="1"/>
          </p:cNvPicPr>
          <p:nvPr/>
        </p:nvPicPr>
        <p:blipFill rotWithShape="1">
          <a:blip r:embed="rId4"/>
          <a:srcRect l="11907" t="26392" r="32810" b="34846"/>
          <a:stretch/>
        </p:blipFill>
        <p:spPr>
          <a:xfrm>
            <a:off x="1216057" y="3569469"/>
            <a:ext cx="6740165" cy="2658359"/>
          </a:xfrm>
          <a:prstGeom prst="rect">
            <a:avLst/>
          </a:prstGeom>
        </p:spPr>
      </p:pic>
    </p:spTree>
    <p:extLst>
      <p:ext uri="{BB962C8B-B14F-4D97-AF65-F5344CB8AC3E}">
        <p14:creationId xmlns:p14="http://schemas.microsoft.com/office/powerpoint/2010/main" val="94618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8" name="TextBox 7">
            <a:extLst>
              <a:ext uri="{FF2B5EF4-FFF2-40B4-BE49-F238E27FC236}">
                <a16:creationId xmlns:a16="http://schemas.microsoft.com/office/drawing/2014/main" id="{53354EDE-0D5C-42E8-B31A-DF38C9B8A182}"/>
              </a:ext>
            </a:extLst>
          </p:cNvPr>
          <p:cNvSpPr txBox="1"/>
          <p:nvPr/>
        </p:nvSpPr>
        <p:spPr>
          <a:xfrm>
            <a:off x="301657" y="538489"/>
            <a:ext cx="10369485" cy="5539978"/>
          </a:xfrm>
          <a:prstGeom prst="rect">
            <a:avLst/>
          </a:prstGeom>
          <a:noFill/>
        </p:spPr>
        <p:txBody>
          <a:bodyPr wrap="square" rtlCol="0">
            <a:spAutoFit/>
          </a:bodyPr>
          <a:lstStyle/>
          <a:p>
            <a:r>
              <a:rPr lang="en-US" sz="2400" dirty="0">
                <a:cs typeface="Times New Roman" panose="02020603050405020304" pitchFamily="18" charset="0"/>
              </a:rPr>
              <a:t>Null values are checked before deleting them</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dirty="0">
                <a:cs typeface="Times New Roman" panose="02020603050405020304" pitchFamily="18" charset="0"/>
              </a:rPr>
              <a:t>UCI dataset contains null values in 4 rows of ca and two rows of </a:t>
            </a:r>
            <a:r>
              <a:rPr lang="en-US" dirty="0" err="1">
                <a:cs typeface="Times New Roman" panose="02020603050405020304" pitchFamily="18" charset="0"/>
              </a:rPr>
              <a:t>thal</a:t>
            </a: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IN" sz="2400" dirty="0">
              <a:cs typeface="Times New Roman" panose="02020603050405020304" pitchFamily="18" charset="0"/>
            </a:endParaRPr>
          </a:p>
        </p:txBody>
      </p:sp>
      <p:pic>
        <p:nvPicPr>
          <p:cNvPr id="4" name="Picture 3">
            <a:extLst>
              <a:ext uri="{FF2B5EF4-FFF2-40B4-BE49-F238E27FC236}">
                <a16:creationId xmlns:a16="http://schemas.microsoft.com/office/drawing/2014/main" id="{8EC7E733-37EF-BEC0-578A-A1C5F046C9B8}"/>
              </a:ext>
            </a:extLst>
          </p:cNvPr>
          <p:cNvPicPr>
            <a:picLocks noChangeAspect="1"/>
          </p:cNvPicPr>
          <p:nvPr/>
        </p:nvPicPr>
        <p:blipFill rotWithShape="1">
          <a:blip r:embed="rId4"/>
          <a:srcRect l="13608" t="55945" r="47886" b="7852"/>
          <a:stretch/>
        </p:blipFill>
        <p:spPr>
          <a:xfrm>
            <a:off x="1838226" y="1074655"/>
            <a:ext cx="6363093" cy="3365244"/>
          </a:xfrm>
          <a:prstGeom prst="rect">
            <a:avLst/>
          </a:prstGeom>
        </p:spPr>
      </p:pic>
    </p:spTree>
    <p:extLst>
      <p:ext uri="{BB962C8B-B14F-4D97-AF65-F5344CB8AC3E}">
        <p14:creationId xmlns:p14="http://schemas.microsoft.com/office/powerpoint/2010/main" val="92543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pic>
        <p:nvPicPr>
          <p:cNvPr id="7" name="Picture 6">
            <a:extLst>
              <a:ext uri="{FF2B5EF4-FFF2-40B4-BE49-F238E27FC236}">
                <a16:creationId xmlns:a16="http://schemas.microsoft.com/office/drawing/2014/main" id="{3822255D-A532-3FA2-A684-61E86FF9FE60}"/>
              </a:ext>
            </a:extLst>
          </p:cNvPr>
          <p:cNvPicPr>
            <a:picLocks noChangeAspect="1"/>
          </p:cNvPicPr>
          <p:nvPr/>
        </p:nvPicPr>
        <p:blipFill rotWithShape="1">
          <a:blip r:embed="rId4"/>
          <a:srcRect l="12474" t="37113" r="13711" b="5567"/>
          <a:stretch/>
        </p:blipFill>
        <p:spPr>
          <a:xfrm>
            <a:off x="1121790" y="1649854"/>
            <a:ext cx="8829499" cy="3856741"/>
          </a:xfrm>
          <a:prstGeom prst="rect">
            <a:avLst/>
          </a:prstGeom>
        </p:spPr>
      </p:pic>
      <p:sp>
        <p:nvSpPr>
          <p:cNvPr id="4" name="TextBox 3">
            <a:extLst>
              <a:ext uri="{FF2B5EF4-FFF2-40B4-BE49-F238E27FC236}">
                <a16:creationId xmlns:a16="http://schemas.microsoft.com/office/drawing/2014/main" id="{0F114487-58F1-5728-352C-67D6AFBE4E6E}"/>
              </a:ext>
            </a:extLst>
          </p:cNvPr>
          <p:cNvSpPr txBox="1"/>
          <p:nvPr/>
        </p:nvSpPr>
        <p:spPr>
          <a:xfrm>
            <a:off x="1121790" y="707010"/>
            <a:ext cx="8305014" cy="646331"/>
          </a:xfrm>
          <a:prstGeom prst="rect">
            <a:avLst/>
          </a:prstGeom>
          <a:noFill/>
        </p:spPr>
        <p:txBody>
          <a:bodyPr wrap="square" rtlCol="0">
            <a:spAutoFit/>
          </a:bodyPr>
          <a:lstStyle/>
          <a:p>
            <a:r>
              <a:rPr lang="en-US" sz="1800" dirty="0">
                <a:cs typeface="Times New Roman" panose="02020603050405020304" pitchFamily="18" charset="0"/>
              </a:rPr>
              <a:t>As a part of preprocessing rows containing null values are removed and target variable is converted to the range of(0,1)</a:t>
            </a:r>
            <a:endParaRPr lang="en-IN" dirty="0"/>
          </a:p>
        </p:txBody>
      </p:sp>
    </p:spTree>
    <p:extLst>
      <p:ext uri="{BB962C8B-B14F-4D97-AF65-F5344CB8AC3E}">
        <p14:creationId xmlns:p14="http://schemas.microsoft.com/office/powerpoint/2010/main" val="247664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Module-3</a:t>
            </a:r>
          </a:p>
          <a:p>
            <a:pPr marL="457200" lvl="0" indent="-457200" algn="l" rtl="0">
              <a:lnSpc>
                <a:spcPct val="150000"/>
              </a:lnSpc>
              <a:spcBef>
                <a:spcPts val="0"/>
              </a:spcBef>
              <a:spcAft>
                <a:spcPts val="0"/>
              </a:spcAft>
              <a:buClr>
                <a:schemeClr val="dk1"/>
              </a:buClr>
              <a:buSzPts val="1700"/>
              <a:buFont typeface="Arial" panose="020B0604020202020204" pitchFamily="34" charset="0"/>
              <a:buChar char="•"/>
            </a:pPr>
            <a:r>
              <a:rPr lang="en-US" dirty="0">
                <a:cs typeface="Times New Roman" panose="02020603050405020304" pitchFamily="18" charset="0"/>
              </a:rPr>
              <a:t>Now, the UCI dataset is splitted into training and testing data, the training data  is taken as 85% of the whole data and testing data is 15% of whole data.</a:t>
            </a:r>
          </a:p>
          <a:p>
            <a:pPr marL="457200" indent="-457200">
              <a:lnSpc>
                <a:spcPct val="150000"/>
              </a:lnSpc>
              <a:buClr>
                <a:schemeClr val="dk1"/>
              </a:buClr>
              <a:buSzPts val="1700"/>
              <a:buFont typeface="Arial" panose="020B0604020202020204" pitchFamily="34" charset="0"/>
              <a:buChar char="•"/>
            </a:pPr>
            <a:r>
              <a:rPr lang="en-US" dirty="0">
                <a:cs typeface="Times New Roman" panose="02020603050405020304" pitchFamily="18" charset="0"/>
              </a:rPr>
              <a:t> This training and test data is now used for training the model using </a:t>
            </a:r>
            <a:r>
              <a:rPr lang="en-IN" dirty="0"/>
              <a:t>Logistic Regression , Naive Bayes , Random Forest , Gradient boosted trees.</a:t>
            </a:r>
          </a:p>
          <a:p>
            <a:pPr marL="457200" lvl="0" indent="-457200" algn="l" rtl="0">
              <a:lnSpc>
                <a:spcPct val="150000"/>
              </a:lnSpc>
              <a:spcBef>
                <a:spcPts val="0"/>
              </a:spcBef>
              <a:spcAft>
                <a:spcPts val="0"/>
              </a:spcAft>
              <a:buClr>
                <a:schemeClr val="dk1"/>
              </a:buClr>
              <a:buSzPts val="1700"/>
              <a:buFont typeface="Arial" panose="020B0604020202020204" pitchFamily="34" charset="0"/>
              <a:buChar char="•"/>
            </a:pPr>
            <a:r>
              <a:rPr lang="en-US" dirty="0">
                <a:cs typeface="Times New Roman" panose="02020603050405020304" pitchFamily="18" charset="0"/>
              </a:rPr>
              <a:t>Now based on the results predicted by the model performance metrices </a:t>
            </a:r>
            <a:r>
              <a:rPr lang="en-IN" dirty="0"/>
              <a:t>such as classification error , accuracy, precision , F-measure , specificity and sensitivity are calculated.</a:t>
            </a:r>
            <a:endParaRPr lang="en-US" dirty="0">
              <a:cs typeface="Times New Roman" panose="02020603050405020304" pitchFamily="18" charset="0"/>
            </a:endParaRPr>
          </a:p>
          <a:p>
            <a:pPr marL="0" lvl="0" indent="0" algn="l" rtl="0">
              <a:lnSpc>
                <a:spcPct val="120000"/>
              </a:lnSpc>
              <a:spcBef>
                <a:spcPts val="0"/>
              </a:spcBef>
              <a:spcAft>
                <a:spcPts val="0"/>
              </a:spcAft>
              <a:buClr>
                <a:schemeClr val="dk1"/>
              </a:buClr>
              <a:buSzPts val="1700"/>
              <a:buFont typeface="Arial"/>
              <a:buNone/>
            </a:pPr>
            <a:endParaRPr lang="en-US" sz="2800" b="1" dirty="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8200" y="365126"/>
            <a:ext cx="7990002" cy="53984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2800" b="1" dirty="0">
                <a:solidFill>
                  <a:schemeClr val="accent2"/>
                </a:solidFill>
                <a:latin typeface="+mn-lt"/>
              </a:rPr>
              <a:t>Logistic Regression</a:t>
            </a: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pic>
        <p:nvPicPr>
          <p:cNvPr id="4" name="Picture 3">
            <a:extLst>
              <a:ext uri="{FF2B5EF4-FFF2-40B4-BE49-F238E27FC236}">
                <a16:creationId xmlns:a16="http://schemas.microsoft.com/office/drawing/2014/main" id="{ACB11413-2159-7668-5228-85A7CC89E45D}"/>
              </a:ext>
            </a:extLst>
          </p:cNvPr>
          <p:cNvPicPr>
            <a:picLocks noChangeAspect="1"/>
          </p:cNvPicPr>
          <p:nvPr/>
        </p:nvPicPr>
        <p:blipFill rotWithShape="1">
          <a:blip r:embed="rId4"/>
          <a:srcRect l="19639" t="21442" r="21830" b="7315"/>
          <a:stretch/>
        </p:blipFill>
        <p:spPr>
          <a:xfrm>
            <a:off x="1474509" y="986115"/>
            <a:ext cx="7990002" cy="5470406"/>
          </a:xfrm>
          <a:prstGeom prst="rect">
            <a:avLst/>
          </a:prstGeom>
        </p:spPr>
      </p:pic>
    </p:spTree>
    <p:extLst>
      <p:ext uri="{BB962C8B-B14F-4D97-AF65-F5344CB8AC3E}">
        <p14:creationId xmlns:p14="http://schemas.microsoft.com/office/powerpoint/2010/main" val="386833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Naive Bayes</a:t>
            </a:r>
          </a:p>
        </p:txBody>
      </p:sp>
      <p:pic>
        <p:nvPicPr>
          <p:cNvPr id="4" name="Picture 3">
            <a:extLst>
              <a:ext uri="{FF2B5EF4-FFF2-40B4-BE49-F238E27FC236}">
                <a16:creationId xmlns:a16="http://schemas.microsoft.com/office/drawing/2014/main" id="{D09DF9B1-C8E3-ABAB-C420-344C5494BDED}"/>
              </a:ext>
            </a:extLst>
          </p:cNvPr>
          <p:cNvPicPr>
            <a:picLocks noChangeAspect="1"/>
          </p:cNvPicPr>
          <p:nvPr/>
        </p:nvPicPr>
        <p:blipFill rotWithShape="1">
          <a:blip r:embed="rId4"/>
          <a:srcRect l="19639" t="22818" r="21521" b="5324"/>
          <a:stretch/>
        </p:blipFill>
        <p:spPr>
          <a:xfrm>
            <a:off x="1762812" y="1564848"/>
            <a:ext cx="7173798" cy="4928026"/>
          </a:xfrm>
          <a:prstGeom prst="rect">
            <a:avLst/>
          </a:prstGeom>
        </p:spPr>
      </p:pic>
    </p:spTree>
    <p:extLst>
      <p:ext uri="{BB962C8B-B14F-4D97-AF65-F5344CB8AC3E}">
        <p14:creationId xmlns:p14="http://schemas.microsoft.com/office/powerpoint/2010/main" val="260842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3600" b="1" dirty="0">
                <a:solidFill>
                  <a:schemeClr val="accent2"/>
                </a:solidFill>
                <a:latin typeface="+mn-lt"/>
                <a:cs typeface="Times New Roman" panose="02020603050405020304" pitchFamily="18" charset="0"/>
              </a:rPr>
              <a:t>AGENDA</a:t>
            </a:r>
            <a:endParaRPr sz="3600" b="1" dirty="0">
              <a:solidFill>
                <a:schemeClr val="accent2"/>
              </a:solidFill>
              <a:latin typeface="+mn-lt"/>
              <a:cs typeface="Times New Roman" panose="02020603050405020304" pitchFamily="18" charset="0"/>
            </a:endParaRPr>
          </a:p>
        </p:txBody>
      </p:sp>
      <p:sp>
        <p:nvSpPr>
          <p:cNvPr id="108" name="Google Shape;108;p14"/>
          <p:cNvSpPr txBox="1">
            <a:spLocks noGrp="1"/>
          </p:cNvSpPr>
          <p:nvPr>
            <p:ph idx="1"/>
          </p:nvPr>
        </p:nvSpPr>
        <p:spPr>
          <a:xfrm>
            <a:off x="838200" y="894729"/>
            <a:ext cx="10515600" cy="5826746"/>
          </a:xfrm>
          <a:prstGeom prst="rect">
            <a:avLst/>
          </a:prstGeom>
          <a:noFill/>
          <a:ln>
            <a:noFill/>
          </a:ln>
        </p:spPr>
        <p:txBody>
          <a:bodyPr spcFirstLastPara="1" wrap="square" lIns="91425" tIns="45700" rIns="91425" bIns="45700" anchor="t" anchorCtr="0">
            <a:noAutofit/>
          </a:bodyPr>
          <a:lstStyle/>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Base Paper Details</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Problem Statement</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Aim and Objectives</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Abstract</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Literature Survey</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Proposed Methodology</a:t>
            </a:r>
          </a:p>
          <a:p>
            <a:pPr algn="just">
              <a:lnSpc>
                <a:spcPct val="200000"/>
              </a:lnSpc>
              <a:spcBef>
                <a:spcPts val="0"/>
              </a:spcBef>
              <a:buSzPts val="1850"/>
              <a:buFont typeface="Wingdings" panose="05000000000000000000" pitchFamily="2" charset="2"/>
              <a:buChar char="Ø"/>
            </a:pPr>
            <a:r>
              <a:rPr lang="en-US" sz="2000" dirty="0">
                <a:ea typeface="Times New Roman"/>
                <a:cs typeface="Times New Roman"/>
                <a:sym typeface="Times New Roman"/>
              </a:rPr>
              <a:t>Timeline</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Implementation of Modules</a:t>
            </a:r>
          </a:p>
          <a:p>
            <a:pPr lvl="0" algn="just" rtl="0">
              <a:lnSpc>
                <a:spcPct val="200000"/>
              </a:lnSpc>
              <a:spcBef>
                <a:spcPts val="0"/>
              </a:spcBef>
              <a:spcAft>
                <a:spcPts val="0"/>
              </a:spcAft>
              <a:buSzPts val="1850"/>
              <a:buFont typeface="Wingdings" panose="05000000000000000000" pitchFamily="2" charset="2"/>
              <a:buChar char="Ø"/>
            </a:pPr>
            <a:r>
              <a:rPr lang="en-US" sz="2000" dirty="0">
                <a:ea typeface="Times New Roman"/>
                <a:cs typeface="Times New Roman"/>
                <a:sym typeface="Times New Roman"/>
              </a:rPr>
              <a:t>References</a:t>
            </a:r>
          </a:p>
          <a:p>
            <a:pPr lvl="0" algn="just" rtl="0">
              <a:lnSpc>
                <a:spcPct val="200000"/>
              </a:lnSpc>
              <a:spcBef>
                <a:spcPts val="0"/>
              </a:spcBef>
              <a:spcAft>
                <a:spcPts val="0"/>
              </a:spcAft>
              <a:buSzPts val="1850"/>
              <a:buFont typeface="Wingdings" panose="05000000000000000000" pitchFamily="2" charset="2"/>
              <a:buChar char="Ø"/>
            </a:pPr>
            <a:endParaRPr lang="en-US" sz="2000" dirty="0">
              <a:ea typeface="Times New Roman"/>
              <a:cs typeface="Times New Roman"/>
              <a:sym typeface="Times New Roman"/>
            </a:endParaRPr>
          </a:p>
          <a:p>
            <a:pPr marL="0" lvl="0" indent="0" algn="just" rtl="0">
              <a:lnSpc>
                <a:spcPct val="200000"/>
              </a:lnSpc>
              <a:spcBef>
                <a:spcPts val="0"/>
              </a:spcBef>
              <a:spcAft>
                <a:spcPts val="0"/>
              </a:spcAft>
              <a:buSzPts val="1850"/>
              <a:buNone/>
            </a:pPr>
            <a:r>
              <a:rPr lang="en-US" sz="2000" dirty="0">
                <a:ea typeface="Times New Roman"/>
                <a:cs typeface="Times New Roman"/>
                <a:sym typeface="Times New Roman"/>
              </a:rPr>
              <a:t>          </a:t>
            </a:r>
          </a:p>
        </p:txBody>
      </p:sp>
      <p:sp>
        <p:nvSpPr>
          <p:cNvPr id="2" name="Slide Number Placeholder 1">
            <a:extLst>
              <a:ext uri="{FF2B5EF4-FFF2-40B4-BE49-F238E27FC236}">
                <a16:creationId xmlns:a16="http://schemas.microsoft.com/office/drawing/2014/main" id="{8ACB0C9C-4B23-46ED-9CC2-01084D145D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9" name="Google Shape;109;p14"/>
          <p:cNvPicPr preferRelativeResize="0"/>
          <p:nvPr/>
        </p:nvPicPr>
        <p:blipFill rotWithShape="1">
          <a:blip r:embed="rId3">
            <a:alphaModFix/>
          </a:blip>
          <a:srcRect/>
          <a:stretch/>
        </p:blipFill>
        <p:spPr>
          <a:xfrm>
            <a:off x="9353550" y="4419"/>
            <a:ext cx="2838450" cy="800100"/>
          </a:xfrm>
          <a:prstGeom prst="rect">
            <a:avLst/>
          </a:prstGeom>
          <a:noFill/>
          <a:ln>
            <a:noFill/>
          </a:ln>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Random Forest</a:t>
            </a:r>
          </a:p>
          <a:p>
            <a:pPr marL="0" lvl="0" indent="0" algn="l" rtl="0">
              <a:lnSpc>
                <a:spcPct val="120000"/>
              </a:lnSpc>
              <a:spcBef>
                <a:spcPts val="0"/>
              </a:spcBef>
              <a:spcAft>
                <a:spcPts val="0"/>
              </a:spcAft>
              <a:buClr>
                <a:schemeClr val="dk1"/>
              </a:buClr>
              <a:buSzPts val="1700"/>
              <a:buFont typeface="Arial"/>
              <a:buNone/>
            </a:pPr>
            <a:endParaRPr lang="en-US" sz="2800" dirty="0">
              <a:cs typeface="Times New Roman" panose="02020603050405020304" pitchFamily="18" charset="0"/>
            </a:endParaRPr>
          </a:p>
        </p:txBody>
      </p:sp>
      <p:pic>
        <p:nvPicPr>
          <p:cNvPr id="4" name="Picture 3">
            <a:extLst>
              <a:ext uri="{FF2B5EF4-FFF2-40B4-BE49-F238E27FC236}">
                <a16:creationId xmlns:a16="http://schemas.microsoft.com/office/drawing/2014/main" id="{9B3E0C99-AF78-C171-B231-4EE7145C6D51}"/>
              </a:ext>
            </a:extLst>
          </p:cNvPr>
          <p:cNvPicPr>
            <a:picLocks noChangeAspect="1"/>
          </p:cNvPicPr>
          <p:nvPr/>
        </p:nvPicPr>
        <p:blipFill rotWithShape="1">
          <a:blip r:embed="rId4"/>
          <a:srcRect l="19793" t="22680" r="21211" b="5324"/>
          <a:stretch/>
        </p:blipFill>
        <p:spPr>
          <a:xfrm>
            <a:off x="1649691" y="1190300"/>
            <a:ext cx="7192651" cy="4937451"/>
          </a:xfrm>
          <a:prstGeom prst="rect">
            <a:avLst/>
          </a:prstGeom>
        </p:spPr>
      </p:pic>
    </p:spTree>
    <p:extLst>
      <p:ext uri="{BB962C8B-B14F-4D97-AF65-F5344CB8AC3E}">
        <p14:creationId xmlns:p14="http://schemas.microsoft.com/office/powerpoint/2010/main" val="62051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Gradient Boosted Trees</a:t>
            </a:r>
          </a:p>
          <a:p>
            <a:pPr marL="0" lvl="0" indent="0" algn="l" rtl="0">
              <a:lnSpc>
                <a:spcPct val="120000"/>
              </a:lnSpc>
              <a:spcBef>
                <a:spcPts val="0"/>
              </a:spcBef>
              <a:spcAft>
                <a:spcPts val="0"/>
              </a:spcAft>
              <a:buClr>
                <a:schemeClr val="dk1"/>
              </a:buClr>
              <a:buSzPts val="1700"/>
              <a:buFont typeface="Arial"/>
              <a:buNone/>
            </a:pPr>
            <a:endParaRPr lang="en-US" sz="2800" b="1" dirty="0">
              <a:cs typeface="Times New Roman" panose="02020603050405020304" pitchFamily="18" charset="0"/>
            </a:endParaRPr>
          </a:p>
        </p:txBody>
      </p:sp>
      <p:pic>
        <p:nvPicPr>
          <p:cNvPr id="4" name="Picture 3">
            <a:extLst>
              <a:ext uri="{FF2B5EF4-FFF2-40B4-BE49-F238E27FC236}">
                <a16:creationId xmlns:a16="http://schemas.microsoft.com/office/drawing/2014/main" id="{166FC425-1B96-6263-EC2E-5DE3A28E37E3}"/>
              </a:ext>
            </a:extLst>
          </p:cNvPr>
          <p:cNvPicPr>
            <a:picLocks noChangeAspect="1"/>
          </p:cNvPicPr>
          <p:nvPr/>
        </p:nvPicPr>
        <p:blipFill rotWithShape="1">
          <a:blip r:embed="rId4"/>
          <a:srcRect l="19639" t="21993" r="20593" b="5324"/>
          <a:stretch/>
        </p:blipFill>
        <p:spPr>
          <a:xfrm>
            <a:off x="1743958" y="1192378"/>
            <a:ext cx="7286920" cy="4984585"/>
          </a:xfrm>
          <a:prstGeom prst="rect">
            <a:avLst/>
          </a:prstGeom>
        </p:spPr>
      </p:pic>
    </p:spTree>
    <p:extLst>
      <p:ext uri="{BB962C8B-B14F-4D97-AF65-F5344CB8AC3E}">
        <p14:creationId xmlns:p14="http://schemas.microsoft.com/office/powerpoint/2010/main" val="242502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0FAACD-F8BC-479F-9F4B-85F57D2AC6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230;p31">
            <a:extLst>
              <a:ext uri="{FF2B5EF4-FFF2-40B4-BE49-F238E27FC236}">
                <a16:creationId xmlns:a16="http://schemas.microsoft.com/office/drawing/2014/main" id="{BC3E95A7-AC37-4C73-BB38-F50C3AF60FA0}"/>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
        <p:nvSpPr>
          <p:cNvPr id="3" name="TextBox 2">
            <a:extLst>
              <a:ext uri="{FF2B5EF4-FFF2-40B4-BE49-F238E27FC236}">
                <a16:creationId xmlns:a16="http://schemas.microsoft.com/office/drawing/2014/main" id="{D81A4476-7206-DC21-2F63-43B48D000F8F}"/>
              </a:ext>
            </a:extLst>
          </p:cNvPr>
          <p:cNvSpPr txBox="1"/>
          <p:nvPr/>
        </p:nvSpPr>
        <p:spPr>
          <a:xfrm>
            <a:off x="688157" y="612741"/>
            <a:ext cx="9898144" cy="4955203"/>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References</a:t>
            </a:r>
          </a:p>
          <a:p>
            <a:endParaRPr lang="en-US" sz="3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t>A. S. Abdullah and R. R. </a:t>
            </a:r>
            <a:r>
              <a:rPr lang="en-IN" dirty="0" err="1"/>
              <a:t>Rajalaxmi</a:t>
            </a:r>
            <a:r>
              <a:rPr lang="en-IN" dirty="0"/>
              <a:t>, ‘‘A data mining model for predicting the coronary heart disease using random forest classifier,’’ in Proc. Int. Conf. Recent Trends </a:t>
            </a:r>
            <a:r>
              <a:rPr lang="en-IN" dirty="0" err="1"/>
              <a:t>Comput</a:t>
            </a:r>
            <a:r>
              <a:rPr lang="en-IN" dirty="0"/>
              <a:t>. Methods, </a:t>
            </a:r>
            <a:r>
              <a:rPr lang="en-IN" dirty="0" err="1"/>
              <a:t>Commun</a:t>
            </a:r>
            <a:r>
              <a:rPr lang="en-IN" dirty="0"/>
              <a:t>. Controls, Apr. 2012, pp. 22–25.</a:t>
            </a:r>
          </a:p>
          <a:p>
            <a:pPr marL="285750" indent="-285750">
              <a:buFont typeface="Arial" panose="020B0604020202020204" pitchFamily="34" charset="0"/>
              <a:buChar char="•"/>
            </a:pPr>
            <a:r>
              <a:rPr lang="en-IN" dirty="0"/>
              <a:t>C. A. Devi, S. P. </a:t>
            </a:r>
            <a:r>
              <a:rPr lang="en-IN" dirty="0" err="1"/>
              <a:t>Rajamhoana</a:t>
            </a:r>
            <a:r>
              <a:rPr lang="en-IN" dirty="0"/>
              <a:t>, K. </a:t>
            </a:r>
            <a:r>
              <a:rPr lang="en-IN" dirty="0" err="1"/>
              <a:t>Umamaheswari</a:t>
            </a:r>
            <a:r>
              <a:rPr lang="en-IN" dirty="0"/>
              <a:t>, R. </a:t>
            </a:r>
            <a:r>
              <a:rPr lang="en-IN" dirty="0" err="1"/>
              <a:t>Kiruba</a:t>
            </a:r>
            <a:r>
              <a:rPr lang="en-IN" dirty="0"/>
              <a:t>, K. </a:t>
            </a:r>
            <a:r>
              <a:rPr lang="en-IN" dirty="0" err="1"/>
              <a:t>Karunya</a:t>
            </a:r>
            <a:r>
              <a:rPr lang="en-IN" dirty="0"/>
              <a:t>, and R. Deepika, ‘‘Analysis of neural networks based heart disease prediction system,’’ in Proc. 11th Int. Conf. Hum. Syst. Interact. (HSI), Gdansk, Poland, Jul. 2018, pp. 233–239. </a:t>
            </a:r>
          </a:p>
          <a:p>
            <a:pPr marL="285750" indent="-285750">
              <a:buFont typeface="Arial" panose="020B0604020202020204" pitchFamily="34" charset="0"/>
              <a:buChar char="•"/>
            </a:pPr>
            <a:r>
              <a:rPr lang="en-IN" dirty="0"/>
              <a:t>H. A. </a:t>
            </a:r>
            <a:r>
              <a:rPr lang="en-IN" dirty="0" err="1"/>
              <a:t>Esfahani</a:t>
            </a:r>
            <a:r>
              <a:rPr lang="en-IN" dirty="0"/>
              <a:t> and M. </a:t>
            </a:r>
            <a:r>
              <a:rPr lang="en-IN" dirty="0" err="1"/>
              <a:t>Ghazanfari</a:t>
            </a:r>
            <a:r>
              <a:rPr lang="en-IN" dirty="0"/>
              <a:t>, ‘‘Cardiovascular disease detection using a new ensemble classifier,’’ in Proc. IEEE 4th Int. Conf. </a:t>
            </a:r>
            <a:r>
              <a:rPr lang="en-IN" dirty="0" err="1"/>
              <a:t>Knowl</a:t>
            </a:r>
            <a:r>
              <a:rPr lang="en-IN" dirty="0"/>
              <a:t>.- Based Eng. </a:t>
            </a:r>
            <a:r>
              <a:rPr lang="en-IN" dirty="0" err="1"/>
              <a:t>Innov</a:t>
            </a:r>
            <a:r>
              <a:rPr lang="en-IN" dirty="0"/>
              <a:t>. (KBEI), Dec. 2017, pp. 1011–1014. </a:t>
            </a:r>
          </a:p>
          <a:p>
            <a:pPr marL="285750" indent="-285750">
              <a:buFont typeface="Arial" panose="020B0604020202020204" pitchFamily="34" charset="0"/>
              <a:buChar char="•"/>
            </a:pPr>
            <a:r>
              <a:rPr lang="en-IN" dirty="0"/>
              <a:t>F. </a:t>
            </a:r>
            <a:r>
              <a:rPr lang="en-IN" dirty="0" err="1"/>
              <a:t>Dammak</a:t>
            </a:r>
            <a:r>
              <a:rPr lang="en-IN" dirty="0"/>
              <a:t>, L. </a:t>
            </a:r>
            <a:r>
              <a:rPr lang="en-IN" dirty="0" err="1"/>
              <a:t>Baccour</a:t>
            </a:r>
            <a:r>
              <a:rPr lang="en-IN" dirty="0"/>
              <a:t>, and A. M. </a:t>
            </a:r>
            <a:r>
              <a:rPr lang="en-IN" dirty="0" err="1"/>
              <a:t>Alimi</a:t>
            </a:r>
            <a:r>
              <a:rPr lang="en-IN" dirty="0"/>
              <a:t>, ‘‘The impact of criterion weights techniques in TOPSIS method of multi-criteria decision making in crisp and intuitionistic fuzzy domains,’’ in Proc. IEEE Int. Conf. Fuzzy Syst. (FUZZ-IEEE), vol. 9, Aug. 2015, pp. 1–8.</a:t>
            </a:r>
          </a:p>
          <a:p>
            <a:pPr marL="285750" indent="-285750">
              <a:buFont typeface="Arial" panose="020B0604020202020204" pitchFamily="34" charset="0"/>
              <a:buChar char="•"/>
            </a:pPr>
            <a:r>
              <a:rPr lang="en-IN" dirty="0"/>
              <a:t>A. </a:t>
            </a:r>
            <a:r>
              <a:rPr lang="en-IN" dirty="0" err="1"/>
              <a:t>Gavhane</a:t>
            </a:r>
            <a:r>
              <a:rPr lang="en-IN" dirty="0"/>
              <a:t>, G. </a:t>
            </a:r>
            <a:r>
              <a:rPr lang="en-IN" dirty="0" err="1"/>
              <a:t>Kokkula</a:t>
            </a:r>
            <a:r>
              <a:rPr lang="en-IN" dirty="0"/>
              <a:t>, I. Pandya, and K. </a:t>
            </a:r>
            <a:r>
              <a:rPr lang="en-IN" dirty="0" err="1"/>
              <a:t>Devadkar</a:t>
            </a:r>
            <a:r>
              <a:rPr lang="en-IN" dirty="0"/>
              <a:t>, ‘‘Prediction of heart disease using machine learning,’’ in Proc. 2nd Int. Conf. Electron., </a:t>
            </a:r>
            <a:r>
              <a:rPr lang="en-IN" dirty="0" err="1"/>
              <a:t>Commun</a:t>
            </a:r>
            <a:r>
              <a:rPr lang="en-IN" dirty="0"/>
              <a:t>. </a:t>
            </a:r>
            <a:r>
              <a:rPr lang="en-IN" dirty="0" err="1"/>
              <a:t>Aerosp</a:t>
            </a:r>
            <a:r>
              <a:rPr lang="en-IN" dirty="0"/>
              <a:t>. Technol. (ICECA), Mar. 2018, pp. 1275–1278.</a:t>
            </a:r>
          </a:p>
        </p:txBody>
      </p:sp>
    </p:spTree>
    <p:extLst>
      <p:ext uri="{BB962C8B-B14F-4D97-AF65-F5344CB8AC3E}">
        <p14:creationId xmlns:p14="http://schemas.microsoft.com/office/powerpoint/2010/main" val="22845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0FAACD-F8BC-479F-9F4B-85F57D2AC6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Google Shape;230;p31">
            <a:extLst>
              <a:ext uri="{FF2B5EF4-FFF2-40B4-BE49-F238E27FC236}">
                <a16:creationId xmlns:a16="http://schemas.microsoft.com/office/drawing/2014/main" id="{BC3E95A7-AC37-4C73-BB38-F50C3AF60FA0}"/>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
        <p:nvSpPr>
          <p:cNvPr id="7" name="Title 6">
            <a:extLst>
              <a:ext uri="{FF2B5EF4-FFF2-40B4-BE49-F238E27FC236}">
                <a16:creationId xmlns:a16="http://schemas.microsoft.com/office/drawing/2014/main" id="{913A01DD-A178-4E65-B748-612B3E39043A}"/>
              </a:ext>
            </a:extLst>
          </p:cNvPr>
          <p:cNvSpPr>
            <a:spLocks noGrp="1"/>
          </p:cNvSpPr>
          <p:nvPr>
            <p:ph type="title"/>
          </p:nvPr>
        </p:nvSpPr>
        <p:spPr>
          <a:xfrm>
            <a:off x="951322" y="2561571"/>
            <a:ext cx="10515600" cy="1325563"/>
          </a:xfrm>
        </p:spPr>
        <p:txBody>
          <a:bodyPr/>
          <a:lstStyle/>
          <a:p>
            <a:r>
              <a:rPr lang="en-US" b="1" dirty="0"/>
              <a:t>			   </a:t>
            </a:r>
            <a:r>
              <a:rPr lang="en-US" b="1" dirty="0">
                <a:solidFill>
                  <a:schemeClr val="accent2"/>
                </a:solidFill>
              </a:rPr>
              <a:t>THANK YOU</a:t>
            </a:r>
            <a:endParaRPr lang="en-IN" b="1" dirty="0">
              <a:solidFill>
                <a:schemeClr val="accent2"/>
              </a:solidFill>
            </a:endParaRPr>
          </a:p>
        </p:txBody>
      </p:sp>
    </p:spTree>
    <p:extLst>
      <p:ext uri="{BB962C8B-B14F-4D97-AF65-F5344CB8AC3E}">
        <p14:creationId xmlns:p14="http://schemas.microsoft.com/office/powerpoint/2010/main" val="427466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3600" b="1" dirty="0">
                <a:solidFill>
                  <a:schemeClr val="accent2"/>
                </a:solidFill>
                <a:latin typeface="+mn-lt"/>
                <a:cs typeface="Times New Roman" panose="02020603050405020304" pitchFamily="18" charset="0"/>
              </a:rPr>
              <a:t>BASE PAPER DETAILS:</a:t>
            </a:r>
            <a:endParaRPr sz="3600" b="1" dirty="0">
              <a:solidFill>
                <a:schemeClr val="accent2"/>
              </a:solidFill>
              <a:latin typeface="+mn-lt"/>
              <a:cs typeface="Times New Roman" panose="02020603050405020304" pitchFamily="18" charset="0"/>
            </a:endParaRPr>
          </a:p>
        </p:txBody>
      </p:sp>
      <p:sp>
        <p:nvSpPr>
          <p:cNvPr id="115" name="Google Shape;115;p15"/>
          <p:cNvSpPr txBox="1">
            <a:spLocks noGrp="1"/>
          </p:cNvSpPr>
          <p:nvPr>
            <p:ph idx="1"/>
          </p:nvPr>
        </p:nvSpPr>
        <p:spPr>
          <a:xfrm>
            <a:off x="267093" y="1354341"/>
            <a:ext cx="11924907" cy="5184571"/>
          </a:xfrm>
          <a:prstGeom prst="rect">
            <a:avLst/>
          </a:prstGeom>
          <a:noFill/>
          <a:ln>
            <a:noFill/>
          </a:ln>
        </p:spPr>
        <p:txBody>
          <a:bodyPr spcFirstLastPara="1" wrap="square" lIns="91425" tIns="45700" rIns="91425" bIns="45700" anchor="t" anchorCtr="0">
            <a:noAutofit/>
          </a:bodyPr>
          <a:lstStyle/>
          <a:p>
            <a:pPr lvl="0">
              <a:lnSpc>
                <a:spcPct val="200000"/>
              </a:lnSpc>
              <a:spcBef>
                <a:spcPts val="0"/>
              </a:spcBef>
              <a:buSzPts val="1700"/>
            </a:pPr>
            <a:r>
              <a:rPr lang="en-US" sz="2000" b="1" dirty="0">
                <a:solidFill>
                  <a:schemeClr val="accent2"/>
                </a:solidFill>
              </a:rPr>
              <a:t>Base paper URL              </a:t>
            </a:r>
            <a:r>
              <a:rPr lang="en-US" sz="2000" b="1" dirty="0"/>
              <a:t>:  </a:t>
            </a:r>
            <a:r>
              <a:rPr lang="en-US" sz="2000" dirty="0">
                <a:hlinkClick r:id="rId3"/>
              </a:rPr>
              <a:t>https://ieeexplore.ieee.org/document/8740989</a:t>
            </a:r>
            <a:endParaRPr lang="en-US" sz="2000" dirty="0"/>
          </a:p>
          <a:p>
            <a:pPr>
              <a:lnSpc>
                <a:spcPct val="200000"/>
              </a:lnSpc>
              <a:spcBef>
                <a:spcPts val="0"/>
              </a:spcBef>
              <a:buSzPts val="1700"/>
            </a:pPr>
            <a:r>
              <a:rPr lang="en-US" sz="2000" b="1" dirty="0">
                <a:solidFill>
                  <a:schemeClr val="accent2"/>
                </a:solidFill>
              </a:rPr>
              <a:t>Title of the Base Paper  </a:t>
            </a:r>
            <a:r>
              <a:rPr lang="en-US" sz="2000" b="1" dirty="0"/>
              <a:t>: </a:t>
            </a:r>
            <a:r>
              <a:rPr lang="en-US" sz="1800" i="0" dirty="0">
                <a:solidFill>
                  <a:srgbClr val="333333"/>
                </a:solidFill>
                <a:effectLst/>
                <a:latin typeface="Arial" panose="020B0604020202020204" pitchFamily="34" charset="0"/>
              </a:rPr>
              <a:t>Effective Heart Disease Prediction Using Hybrid Machine Learning Techniques</a:t>
            </a:r>
          </a:p>
          <a:p>
            <a:pPr>
              <a:lnSpc>
                <a:spcPct val="200000"/>
              </a:lnSpc>
              <a:spcBef>
                <a:spcPts val="0"/>
              </a:spcBef>
              <a:buSzPts val="1700"/>
            </a:pPr>
            <a:r>
              <a:rPr lang="en-US" sz="2000" b="1" dirty="0">
                <a:solidFill>
                  <a:schemeClr val="accent2"/>
                </a:solidFill>
                <a:latin typeface="Calibri" panose="020F0502020204030204" pitchFamily="34" charset="0"/>
                <a:cs typeface="Calibri" panose="020F0502020204030204" pitchFamily="34" charset="0"/>
              </a:rPr>
              <a:t>Journal</a:t>
            </a:r>
            <a:r>
              <a:rPr lang="en-US" sz="2000" b="1" dirty="0">
                <a:solidFill>
                  <a:srgbClr val="333333"/>
                </a:solidFill>
                <a:latin typeface="Calibri" panose="020F0502020204030204" pitchFamily="34" charset="0"/>
                <a:cs typeface="Calibri" panose="020F0502020204030204" pitchFamily="34" charset="0"/>
              </a:rPr>
              <a:t>		: </a:t>
            </a:r>
            <a:r>
              <a:rPr lang="en-US" sz="2000" dirty="0">
                <a:solidFill>
                  <a:srgbClr val="333333"/>
                </a:solidFill>
                <a:latin typeface="Calibri" panose="020F0502020204030204" pitchFamily="34" charset="0"/>
                <a:cs typeface="Calibri" panose="020F0502020204030204" pitchFamily="34" charset="0"/>
              </a:rPr>
              <a:t>IEEE Access</a:t>
            </a:r>
          </a:p>
          <a:p>
            <a:pPr>
              <a:lnSpc>
                <a:spcPct val="200000"/>
              </a:lnSpc>
              <a:spcBef>
                <a:spcPts val="0"/>
              </a:spcBef>
              <a:buSzPts val="1700"/>
            </a:pPr>
            <a:r>
              <a:rPr lang="en-US" sz="2000" b="1" i="0" dirty="0">
                <a:solidFill>
                  <a:schemeClr val="accent2"/>
                </a:solidFill>
                <a:effectLst/>
                <a:latin typeface="Calibri" panose="020F0502020204030204" pitchFamily="34" charset="0"/>
                <a:cs typeface="Calibri" panose="020F0502020204030204" pitchFamily="34" charset="0"/>
              </a:rPr>
              <a:t>Page no.</a:t>
            </a:r>
            <a:r>
              <a:rPr lang="en-US" sz="2000" b="1" i="0" dirty="0">
                <a:solidFill>
                  <a:srgbClr val="333333"/>
                </a:solidFill>
                <a:effectLst/>
                <a:latin typeface="Calibri" panose="020F0502020204030204" pitchFamily="34" charset="0"/>
                <a:cs typeface="Calibri" panose="020F0502020204030204" pitchFamily="34" charset="0"/>
              </a:rPr>
              <a:t>		: </a:t>
            </a:r>
            <a:r>
              <a:rPr lang="en-US" sz="2000" i="0" dirty="0">
                <a:solidFill>
                  <a:srgbClr val="333333"/>
                </a:solidFill>
                <a:effectLst/>
                <a:latin typeface="Calibri" panose="020F0502020204030204" pitchFamily="34" charset="0"/>
                <a:cs typeface="Calibri" panose="020F0502020204030204" pitchFamily="34" charset="0"/>
              </a:rPr>
              <a:t>81542-81554</a:t>
            </a:r>
          </a:p>
          <a:p>
            <a:pPr>
              <a:lnSpc>
                <a:spcPct val="200000"/>
              </a:lnSpc>
              <a:spcBef>
                <a:spcPts val="0"/>
              </a:spcBef>
              <a:buSzPts val="1700"/>
            </a:pPr>
            <a:r>
              <a:rPr lang="en-US" sz="2000" b="1" dirty="0">
                <a:solidFill>
                  <a:schemeClr val="accent2"/>
                </a:solidFill>
                <a:latin typeface="Calibri" panose="020F0502020204030204" pitchFamily="34" charset="0"/>
                <a:cs typeface="Calibri" panose="020F0502020204030204" pitchFamily="34" charset="0"/>
              </a:rPr>
              <a:t>Volume</a:t>
            </a:r>
            <a:r>
              <a:rPr lang="en-US" sz="2000" b="1" dirty="0">
                <a:solidFill>
                  <a:srgbClr val="333333"/>
                </a:solidFill>
                <a:latin typeface="Calibri" panose="020F0502020204030204" pitchFamily="34" charset="0"/>
                <a:cs typeface="Calibri" panose="020F0502020204030204" pitchFamily="34" charset="0"/>
              </a:rPr>
              <a:t>		: </a:t>
            </a:r>
            <a:r>
              <a:rPr lang="en-US" sz="2000" dirty="0">
                <a:solidFill>
                  <a:srgbClr val="333333"/>
                </a:solidFill>
                <a:latin typeface="Calibri" panose="020F0502020204030204" pitchFamily="34" charset="0"/>
                <a:cs typeface="Calibri" panose="020F0502020204030204" pitchFamily="34" charset="0"/>
              </a:rPr>
              <a:t>7</a:t>
            </a:r>
            <a:endParaRPr lang="en-US" sz="2000" i="0" dirty="0">
              <a:solidFill>
                <a:srgbClr val="333333"/>
              </a:solidFill>
              <a:effectLst/>
              <a:latin typeface="Calibri" panose="020F0502020204030204" pitchFamily="34" charset="0"/>
              <a:cs typeface="Calibri" panose="020F0502020204030204" pitchFamily="34" charset="0"/>
            </a:endParaRPr>
          </a:p>
          <a:p>
            <a:pPr>
              <a:lnSpc>
                <a:spcPct val="200000"/>
              </a:lnSpc>
              <a:spcBef>
                <a:spcPts val="0"/>
              </a:spcBef>
              <a:buSzPts val="1700"/>
            </a:pPr>
            <a:r>
              <a:rPr lang="en-US" sz="2000" b="1" dirty="0">
                <a:solidFill>
                  <a:schemeClr val="accent2"/>
                </a:solidFill>
              </a:rPr>
              <a:t>Year of publication         </a:t>
            </a:r>
            <a:r>
              <a:rPr lang="en-US" sz="2000" b="1" dirty="0"/>
              <a:t>:</a:t>
            </a:r>
            <a:r>
              <a:rPr lang="en-US" sz="2000" dirty="0"/>
              <a:t> 2019</a:t>
            </a:r>
          </a:p>
          <a:p>
            <a:pPr lvl="0">
              <a:lnSpc>
                <a:spcPct val="150000"/>
              </a:lnSpc>
              <a:buSzPts val="1600"/>
            </a:pPr>
            <a:r>
              <a:rPr lang="en-US" sz="2000" b="1" dirty="0">
                <a:solidFill>
                  <a:schemeClr val="accent2"/>
                </a:solidFill>
              </a:rPr>
              <a:t>Author   </a:t>
            </a:r>
            <a:r>
              <a:rPr lang="en-US" sz="2000" b="1" dirty="0"/>
              <a:t>                            :</a:t>
            </a:r>
            <a:r>
              <a:rPr lang="en-IN" sz="2000" dirty="0"/>
              <a:t>SENTHILKUMAR MOHAN, CHANDRASEGAR THIRUMALAI,GAUTAM SRIVASTAVA</a:t>
            </a:r>
            <a:endParaRPr sz="2000" b="1" dirty="0"/>
          </a:p>
        </p:txBody>
      </p:sp>
      <p:sp>
        <p:nvSpPr>
          <p:cNvPr id="3" name="Slide Number Placeholder 2">
            <a:extLst>
              <a:ext uri="{FF2B5EF4-FFF2-40B4-BE49-F238E27FC236}">
                <a16:creationId xmlns:a16="http://schemas.microsoft.com/office/drawing/2014/main" id="{AF6FF2B3-B4B0-433C-965A-A7FF87E207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16" name="Google Shape;116;p15"/>
          <p:cNvPicPr preferRelativeResize="0"/>
          <p:nvPr/>
        </p:nvPicPr>
        <p:blipFill rotWithShape="1">
          <a:blip r:embed="rId4">
            <a:alphaModFix/>
          </a:blip>
          <a:srcRect/>
          <a:stretch/>
        </p:blipFill>
        <p:spPr>
          <a:xfrm>
            <a:off x="9351018" y="5874"/>
            <a:ext cx="2840982" cy="7986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b="1" dirty="0">
                <a:solidFill>
                  <a:schemeClr val="accent2"/>
                </a:solidFill>
                <a:latin typeface="+mn-lt"/>
                <a:cs typeface="Times New Roman" panose="02020603050405020304" pitchFamily="18" charset="0"/>
              </a:rPr>
              <a:t>PROBLEM STATEMENT</a:t>
            </a:r>
          </a:p>
        </p:txBody>
      </p:sp>
      <p:sp>
        <p:nvSpPr>
          <p:cNvPr id="3" name="Content Placeholder 2"/>
          <p:cNvSpPr>
            <a:spLocks noGrp="1"/>
          </p:cNvSpPr>
          <p:nvPr>
            <p:ph idx="1"/>
          </p:nvPr>
        </p:nvSpPr>
        <p:spPr>
          <a:xfrm>
            <a:off x="677944" y="1688444"/>
            <a:ext cx="9864144" cy="2926679"/>
          </a:xfrm>
        </p:spPr>
        <p:txBody>
          <a:bodyPr>
            <a:normAutofit/>
          </a:bodyPr>
          <a:lstStyle/>
          <a:p>
            <a:pPr algn="just"/>
            <a:r>
              <a:rPr lang="en-US" sz="2000" dirty="0">
                <a:latin typeface="Times New Roman" panose="02020603050405020304" pitchFamily="18" charset="0"/>
                <a:cs typeface="Times New Roman" panose="02020603050405020304" pitchFamily="18" charset="0"/>
              </a:rPr>
              <a:t>Heart diseases can be managed effectively with a combination of lifestyle changes, medicines and even food habits. With the right treatment, the symptoms of the heart disease can be reduced and the functioning of the heart also becomes improved. The predicted results can be used to prevent and also reduce the cost for surgical treatment and other expensives and even the side effects are also reduced.</a:t>
            </a:r>
          </a:p>
          <a:p>
            <a:pPr algn="just"/>
            <a:r>
              <a:rPr lang="en-US" sz="2000" dirty="0">
                <a:latin typeface="Times New Roman" panose="02020603050405020304" pitchFamily="18" charset="0"/>
                <a:cs typeface="Times New Roman" panose="02020603050405020304" pitchFamily="18" charset="0"/>
              </a:rPr>
              <a:t>Due to the disease is related to the heart and also it is the most sensitive part the disease has to be handled carefully and also more faster way with a greater accuracy. So, we propose a model called HRFLM which is better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some of the parameters such as accuracy, specificity and in error control. </a:t>
            </a:r>
            <a:endParaRPr lang="en-SG" sz="20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230;p31">
            <a:extLst>
              <a:ext uri="{FF2B5EF4-FFF2-40B4-BE49-F238E27FC236}">
                <a16:creationId xmlns:a16="http://schemas.microsoft.com/office/drawing/2014/main" id="{395A9CBA-116C-45B6-A388-7DC7A8686172}"/>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Tree>
    <p:extLst>
      <p:ext uri="{BB962C8B-B14F-4D97-AF65-F5344CB8AC3E}">
        <p14:creationId xmlns:p14="http://schemas.microsoft.com/office/powerpoint/2010/main" val="17472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97B75C-6C34-4419-B1E9-855FCF27AA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230;p31">
            <a:extLst>
              <a:ext uri="{FF2B5EF4-FFF2-40B4-BE49-F238E27FC236}">
                <a16:creationId xmlns:a16="http://schemas.microsoft.com/office/drawing/2014/main" id="{8AB39A5D-4656-4054-92D2-89BE85926944}"/>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
        <p:nvSpPr>
          <p:cNvPr id="10" name="TextBox 9">
            <a:extLst>
              <a:ext uri="{FF2B5EF4-FFF2-40B4-BE49-F238E27FC236}">
                <a16:creationId xmlns:a16="http://schemas.microsoft.com/office/drawing/2014/main" id="{352B8793-7E0F-4345-9E87-AC95D685AA58}"/>
              </a:ext>
            </a:extLst>
          </p:cNvPr>
          <p:cNvSpPr txBox="1"/>
          <p:nvPr/>
        </p:nvSpPr>
        <p:spPr>
          <a:xfrm>
            <a:off x="659876" y="1781665"/>
            <a:ext cx="10693924" cy="4989186"/>
          </a:xfrm>
          <a:prstGeom prst="rect">
            <a:avLst/>
          </a:prstGeom>
          <a:noFill/>
        </p:spPr>
        <p:txBody>
          <a:bodyPr wrap="square" rtlCol="0">
            <a:spAutoFit/>
          </a:bodyPr>
          <a:lstStyle/>
          <a:p>
            <a:pPr algn="just">
              <a:lnSpc>
                <a:spcPct val="150000"/>
              </a:lnSpc>
            </a:pPr>
            <a:r>
              <a:rPr lang="en-IN" sz="2800" b="1" dirty="0">
                <a:solidFill>
                  <a:schemeClr val="accent2"/>
                </a:solidFill>
                <a:cs typeface="Times New Roman" panose="02020603050405020304" pitchFamily="18" charset="0"/>
              </a:rPr>
              <a:t>AIM :</a:t>
            </a:r>
            <a:r>
              <a:rPr lang="en-IN" sz="2800" dirty="0">
                <a:solidFill>
                  <a:schemeClr val="accent2"/>
                </a:solidFill>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Prediction of Heart Disease using proposed HRFLM(Hybrid Random Forest with Linear Model)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solidFill>
                  <a:schemeClr val="accent2"/>
                </a:solidFill>
                <a:latin typeface="Times New Roman" panose="02020603050405020304" pitchFamily="18" charset="0"/>
                <a:cs typeface="Times New Roman" panose="02020603050405020304" pitchFamily="18" charset="0"/>
              </a:rPr>
              <a:t>Objectives :</a:t>
            </a:r>
            <a:endParaRPr lang="en-IN" dirty="0">
              <a:solidFill>
                <a:schemeClr val="accent2"/>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t>To identify the null values in the dataset and pre-process the data by removing the rows that contain the null values.</a:t>
            </a:r>
          </a:p>
          <a:p>
            <a:pPr marL="342900" indent="-342900">
              <a:lnSpc>
                <a:spcPct val="150000"/>
              </a:lnSpc>
              <a:buFont typeface="+mj-lt"/>
              <a:buAutoNum type="arabicPeriod"/>
            </a:pPr>
            <a:r>
              <a:rPr lang="en-IN" dirty="0"/>
              <a:t>To convert the target variable into binary classification where 0 represents the absence of heart disease and 1 represents the presence of heart disease.</a:t>
            </a:r>
          </a:p>
          <a:p>
            <a:pPr marL="342900" indent="-342900">
              <a:lnSpc>
                <a:spcPct val="150000"/>
              </a:lnSpc>
              <a:buFont typeface="+mj-lt"/>
              <a:buAutoNum type="arabicPeriod"/>
            </a:pPr>
            <a:r>
              <a:rPr lang="en-IN" dirty="0"/>
              <a:t>Training the dataset using Logistic Regression , Naive Bayes , Random Forest , Gradient boosted trees and calculating the performance metrices.</a:t>
            </a:r>
          </a:p>
          <a:p>
            <a:pPr marL="342900" indent="-342900">
              <a:lnSpc>
                <a:spcPct val="150000"/>
              </a:lnSpc>
              <a:buFont typeface="+mj-lt"/>
              <a:buAutoNum type="arabicPeriod"/>
            </a:pPr>
            <a:r>
              <a:rPr lang="en-IN" dirty="0"/>
              <a:t>Identifying the best model based on the calculated performance metrices.</a:t>
            </a:r>
          </a:p>
          <a:p>
            <a:pPr marL="342900" indent="-342900">
              <a:lnSpc>
                <a:spcPct val="150000"/>
              </a:lnSpc>
              <a:buFont typeface="+mj-lt"/>
              <a:buAutoNum type="arabicPeriod"/>
            </a:pPr>
            <a:r>
              <a:rPr lang="en-IN" dirty="0"/>
              <a:t>Using the best predicted model proposing a hybrid model to improve the accuracy and other performance metrices.</a:t>
            </a:r>
          </a:p>
        </p:txBody>
      </p:sp>
      <p:sp>
        <p:nvSpPr>
          <p:cNvPr id="11" name="TextBox 10">
            <a:extLst>
              <a:ext uri="{FF2B5EF4-FFF2-40B4-BE49-F238E27FC236}">
                <a16:creationId xmlns:a16="http://schemas.microsoft.com/office/drawing/2014/main" id="{E4F17E9A-6375-4468-AA85-902C430B1F21}"/>
              </a:ext>
            </a:extLst>
          </p:cNvPr>
          <p:cNvSpPr txBox="1"/>
          <p:nvPr/>
        </p:nvSpPr>
        <p:spPr>
          <a:xfrm>
            <a:off x="659876" y="644551"/>
            <a:ext cx="8889476" cy="646331"/>
          </a:xfrm>
          <a:prstGeom prst="rect">
            <a:avLst/>
          </a:prstGeom>
          <a:noFill/>
        </p:spPr>
        <p:txBody>
          <a:bodyPr wrap="square" rtlCol="0">
            <a:spAutoFit/>
          </a:bodyPr>
          <a:lstStyle/>
          <a:p>
            <a:r>
              <a:rPr lang="en-US" sz="3600" b="1" dirty="0">
                <a:solidFill>
                  <a:schemeClr val="accent2"/>
                </a:solidFill>
                <a:cs typeface="Times New Roman" panose="02020603050405020304" pitchFamily="18" charset="0"/>
              </a:rPr>
              <a:t>AIMS AND OBJECTIVES</a:t>
            </a:r>
            <a:endParaRPr lang="en-IN" sz="3600" b="1" dirty="0">
              <a:solidFill>
                <a:schemeClr val="accent2"/>
              </a:solidFill>
              <a:cs typeface="Times New Roman" panose="02020603050405020304" pitchFamily="18" charset="0"/>
            </a:endParaRPr>
          </a:p>
        </p:txBody>
      </p:sp>
    </p:spTree>
    <p:extLst>
      <p:ext uri="{BB962C8B-B14F-4D97-AF65-F5344CB8AC3E}">
        <p14:creationId xmlns:p14="http://schemas.microsoft.com/office/powerpoint/2010/main" val="425553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3600" b="1" dirty="0">
                <a:solidFill>
                  <a:schemeClr val="accent2"/>
                </a:solidFill>
                <a:latin typeface="+mn-lt"/>
                <a:cs typeface="Times New Roman" panose="02020603050405020304" pitchFamily="18" charset="0"/>
              </a:rPr>
              <a:t>ABSTRACT</a:t>
            </a:r>
            <a:endParaRPr sz="3600" b="1" dirty="0">
              <a:solidFill>
                <a:schemeClr val="accent2"/>
              </a:solidFill>
              <a:latin typeface="+mn-lt"/>
              <a:cs typeface="Times New Roman" panose="02020603050405020304" pitchFamily="18" charset="0"/>
            </a:endParaRPr>
          </a:p>
        </p:txBody>
      </p:sp>
      <p:sp>
        <p:nvSpPr>
          <p:cNvPr id="122" name="Google Shape;122;p16"/>
          <p:cNvSpPr txBox="1">
            <a:spLocks noGrp="1"/>
          </p:cNvSpPr>
          <p:nvPr>
            <p:ph idx="1"/>
          </p:nvPr>
        </p:nvSpPr>
        <p:spPr>
          <a:xfrm>
            <a:off x="719580" y="1116216"/>
            <a:ext cx="10634220" cy="5171462"/>
          </a:xfrm>
          <a:prstGeom prst="rect">
            <a:avLst/>
          </a:prstGeom>
          <a:noFill/>
          <a:ln>
            <a:noFill/>
          </a:ln>
        </p:spPr>
        <p:txBody>
          <a:bodyPr spcFirstLastPara="1" wrap="square" lIns="91425" tIns="45700" rIns="91425" bIns="45700" anchor="t" anchorCtr="0">
            <a:noAutofit/>
          </a:bodyPr>
          <a:lstStyle/>
          <a:p>
            <a:pPr lvl="0" algn="just">
              <a:lnSpc>
                <a:spcPct val="120000"/>
              </a:lnSpc>
              <a:spcBef>
                <a:spcPts val="500"/>
              </a:spcBef>
              <a:buFont typeface="Wingdings" panose="05000000000000000000" pitchFamily="2" charset="2"/>
              <a:buChar char="Ø"/>
            </a:pPr>
            <a:r>
              <a:rPr lang="en-SG" sz="2000" dirty="0"/>
              <a:t> </a:t>
            </a:r>
            <a:r>
              <a:rPr lang="en-US" sz="2000" dirty="0"/>
              <a:t>Heart disease has become common cause for death in the modern world. This disease is caused irrespective of age in these days and if not controlled or predicted at the earlier stage then this can cause a great damage and even fatality of the person. </a:t>
            </a:r>
          </a:p>
          <a:p>
            <a:pPr lvl="0" algn="just">
              <a:lnSpc>
                <a:spcPct val="120000"/>
              </a:lnSpc>
              <a:spcBef>
                <a:spcPts val="500"/>
              </a:spcBef>
              <a:buFont typeface="Wingdings" panose="05000000000000000000" pitchFamily="2" charset="2"/>
              <a:buChar char="Ø"/>
            </a:pPr>
            <a:r>
              <a:rPr lang="en-US" sz="2000" dirty="0"/>
              <a:t>There are many techniques which are used to predict the heart diseases such as Genetic Algorithm, Decision Trees, Naive Bayes and even Neural Networks which gave valuable results. Since the disease is related to the heart it is more complex and more sensitive part, so the disease has to be handled very carefully and if the severity is more then the treatment has to be done immediately. So, this lead to implement an algorithm that is even more efficient than the above algorithms with such as accuracy etc., parameters.</a:t>
            </a:r>
          </a:p>
          <a:p>
            <a:pPr lvl="0" algn="just">
              <a:lnSpc>
                <a:spcPct val="120000"/>
              </a:lnSpc>
              <a:spcBef>
                <a:spcPts val="500"/>
              </a:spcBef>
              <a:buFont typeface="Wingdings" panose="05000000000000000000" pitchFamily="2" charset="2"/>
              <a:buChar char="Ø"/>
            </a:pPr>
            <a:r>
              <a:rPr lang="en-US" sz="2000" dirty="0"/>
              <a:t>So, the main objective of the current proposed model uses all the features without any restrictions on using the feature selection. The technique we used here is the hybrid model named HRFLM (Hybrid Random Forest with Linear Model) which is better than the above algorithms in some of the parameters such as accuracy, specificity and in error control. </a:t>
            </a:r>
            <a:endParaRPr sz="2000" dirty="0"/>
          </a:p>
        </p:txBody>
      </p:sp>
      <p:sp>
        <p:nvSpPr>
          <p:cNvPr id="2" name="Slide Number Placeholder 1">
            <a:extLst>
              <a:ext uri="{FF2B5EF4-FFF2-40B4-BE49-F238E27FC236}">
                <a16:creationId xmlns:a16="http://schemas.microsoft.com/office/drawing/2014/main" id="{3AB371D3-F621-417F-AED1-D0AFE20087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23" name="Google Shape;123;p16"/>
          <p:cNvPicPr preferRelativeResize="0"/>
          <p:nvPr/>
        </p:nvPicPr>
        <p:blipFill rotWithShape="1">
          <a:blip r:embed="rId3">
            <a:alphaModFix/>
          </a:blip>
          <a:srcRect/>
          <a:stretch/>
        </p:blipFill>
        <p:spPr>
          <a:xfrm>
            <a:off x="9353550" y="4419"/>
            <a:ext cx="2838450" cy="8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F979-F15F-42FF-A16A-304322A8661E}"/>
              </a:ext>
            </a:extLst>
          </p:cNvPr>
          <p:cNvSpPr>
            <a:spLocks noGrp="1"/>
          </p:cNvSpPr>
          <p:nvPr>
            <p:ph type="title"/>
          </p:nvPr>
        </p:nvSpPr>
        <p:spPr>
          <a:xfrm>
            <a:off x="20715" y="0"/>
            <a:ext cx="10515600" cy="814243"/>
          </a:xfrm>
        </p:spPr>
        <p:txBody>
          <a:bodyPr>
            <a:normAutofit/>
          </a:bodyPr>
          <a:lstStyle/>
          <a:p>
            <a:r>
              <a:rPr lang="en-IN" sz="3600" b="1" dirty="0">
                <a:solidFill>
                  <a:schemeClr val="accent2"/>
                </a:solidFill>
                <a:latin typeface="+mn-lt"/>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E4055664-79D4-459F-88AC-EBB836AADC4D}"/>
              </a:ext>
            </a:extLst>
          </p:cNvPr>
          <p:cNvGraphicFramePr>
            <a:graphicFrameLocks noGrp="1"/>
          </p:cNvGraphicFramePr>
          <p:nvPr>
            <p:ph idx="1"/>
            <p:extLst>
              <p:ext uri="{D42A27DB-BD31-4B8C-83A1-F6EECF244321}">
                <p14:modId xmlns:p14="http://schemas.microsoft.com/office/powerpoint/2010/main" val="2546397894"/>
              </p:ext>
            </p:extLst>
          </p:nvPr>
        </p:nvGraphicFramePr>
        <p:xfrm>
          <a:off x="558042" y="1104980"/>
          <a:ext cx="9503291" cy="5135029"/>
        </p:xfrm>
        <a:graphic>
          <a:graphicData uri="http://schemas.openxmlformats.org/drawingml/2006/table">
            <a:tbl>
              <a:tblPr firstRow="1" bandRow="1">
                <a:tableStyleId>{073A0DAA-6AF3-43AB-8588-CEC1D06C72B9}</a:tableStyleId>
              </a:tblPr>
              <a:tblGrid>
                <a:gridCol w="557646">
                  <a:extLst>
                    <a:ext uri="{9D8B030D-6E8A-4147-A177-3AD203B41FA5}">
                      <a16:colId xmlns:a16="http://schemas.microsoft.com/office/drawing/2014/main" val="1578976084"/>
                    </a:ext>
                  </a:extLst>
                </a:gridCol>
                <a:gridCol w="2266439">
                  <a:extLst>
                    <a:ext uri="{9D8B030D-6E8A-4147-A177-3AD203B41FA5}">
                      <a16:colId xmlns:a16="http://schemas.microsoft.com/office/drawing/2014/main" val="3644182193"/>
                    </a:ext>
                  </a:extLst>
                </a:gridCol>
                <a:gridCol w="3417531">
                  <a:extLst>
                    <a:ext uri="{9D8B030D-6E8A-4147-A177-3AD203B41FA5}">
                      <a16:colId xmlns:a16="http://schemas.microsoft.com/office/drawing/2014/main" val="3600899872"/>
                    </a:ext>
                  </a:extLst>
                </a:gridCol>
                <a:gridCol w="3261675">
                  <a:extLst>
                    <a:ext uri="{9D8B030D-6E8A-4147-A177-3AD203B41FA5}">
                      <a16:colId xmlns:a16="http://schemas.microsoft.com/office/drawing/2014/main" val="4103658971"/>
                    </a:ext>
                  </a:extLst>
                </a:gridCol>
              </a:tblGrid>
              <a:tr h="495831">
                <a:tc>
                  <a:txBody>
                    <a:bodyPr/>
                    <a:lstStyle/>
                    <a:p>
                      <a:pPr algn="ctr"/>
                      <a:r>
                        <a:rPr lang="en-IN" sz="1600" dirty="0"/>
                        <a:t>S No</a:t>
                      </a:r>
                    </a:p>
                  </a:txBody>
                  <a:tcPr marL="71614" marR="71614" marT="35807" marB="35807">
                    <a:solidFill>
                      <a:schemeClr val="accent1">
                        <a:lumMod val="75000"/>
                      </a:schemeClr>
                    </a:solidFill>
                  </a:tcPr>
                </a:tc>
                <a:tc>
                  <a:txBody>
                    <a:bodyPr/>
                    <a:lstStyle/>
                    <a:p>
                      <a:pPr algn="ctr"/>
                      <a:r>
                        <a:rPr lang="en-IN" sz="1600" dirty="0"/>
                        <a:t>Paper title</a:t>
                      </a:r>
                    </a:p>
                  </a:txBody>
                  <a:tcPr marL="71614" marR="71614" marT="35807" marB="35807">
                    <a:solidFill>
                      <a:schemeClr val="accent1">
                        <a:lumMod val="75000"/>
                      </a:schemeClr>
                    </a:solidFill>
                  </a:tcPr>
                </a:tc>
                <a:tc>
                  <a:txBody>
                    <a:bodyPr/>
                    <a:lstStyle/>
                    <a:p>
                      <a:pPr algn="ctr"/>
                      <a:r>
                        <a:rPr lang="en-IN" sz="1600" dirty="0"/>
                        <a:t>Methodology</a:t>
                      </a:r>
                    </a:p>
                  </a:txBody>
                  <a:tcPr marL="71614" marR="71614" marT="35807" marB="35807">
                    <a:solidFill>
                      <a:schemeClr val="accent1">
                        <a:lumMod val="75000"/>
                      </a:schemeClr>
                    </a:solidFill>
                  </a:tcPr>
                </a:tc>
                <a:tc>
                  <a:txBody>
                    <a:bodyPr/>
                    <a:lstStyle/>
                    <a:p>
                      <a:pPr algn="ctr"/>
                      <a:r>
                        <a:rPr lang="en-US" sz="1600" dirty="0"/>
                        <a:t>Limitations</a:t>
                      </a:r>
                      <a:endParaRPr lang="en-IN" sz="1600" dirty="0"/>
                    </a:p>
                  </a:txBody>
                  <a:tcPr marL="71614" marR="71614" marT="35807" marB="35807">
                    <a:solidFill>
                      <a:schemeClr val="accent1">
                        <a:lumMod val="75000"/>
                      </a:schemeClr>
                    </a:solidFill>
                  </a:tcPr>
                </a:tc>
                <a:extLst>
                  <a:ext uri="{0D108BD9-81ED-4DB2-BD59-A6C34878D82A}">
                    <a16:rowId xmlns:a16="http://schemas.microsoft.com/office/drawing/2014/main" val="3125299550"/>
                  </a:ext>
                </a:extLst>
              </a:tr>
              <a:tr h="1569890">
                <a:tc>
                  <a:txBody>
                    <a:bodyPr/>
                    <a:lstStyle/>
                    <a:p>
                      <a:pPr algn="ctr"/>
                      <a:r>
                        <a:rPr lang="en-IN" sz="1600" dirty="0"/>
                        <a:t>1</a:t>
                      </a:r>
                    </a:p>
                  </a:txBody>
                  <a:tcPr marL="71614" marR="71614" marT="35807" marB="35807"/>
                </a:tc>
                <a:tc>
                  <a:txBody>
                    <a:bodyPr/>
                    <a:lstStyle/>
                    <a:p>
                      <a:r>
                        <a:rPr lang="en-IN" sz="1600" dirty="0"/>
                        <a:t>A. H. </a:t>
                      </a:r>
                      <a:r>
                        <a:rPr lang="en-IN" sz="1600" dirty="0" err="1"/>
                        <a:t>Alkeshuosh</a:t>
                      </a:r>
                      <a:r>
                        <a:rPr lang="en-IN" sz="1600" dirty="0"/>
                        <a:t>, M. Z. Moghadam, I. Al </a:t>
                      </a:r>
                      <a:r>
                        <a:rPr lang="en-IN" sz="1600" dirty="0" err="1"/>
                        <a:t>Mansoori</a:t>
                      </a:r>
                      <a:r>
                        <a:rPr lang="en-IN" sz="1600" dirty="0"/>
                        <a:t>, and M. </a:t>
                      </a:r>
                      <a:r>
                        <a:rPr lang="en-IN" sz="1600" dirty="0" err="1"/>
                        <a:t>Abdar</a:t>
                      </a:r>
                      <a:r>
                        <a:rPr lang="en-IN" sz="1600" dirty="0"/>
                        <a:t>, ‘‘Using PSO algorithm for producing best rules in diagnosis of heart disease’’ </a:t>
                      </a:r>
                      <a:endParaRPr lang="en-IN" sz="1600" dirty="0">
                        <a:latin typeface="+mn-lt"/>
                        <a:cs typeface="Times New Roman" panose="02020603050405020304" pitchFamily="18" charset="0"/>
                      </a:endParaRPr>
                    </a:p>
                  </a:txBody>
                  <a:tcPr marL="71614" marR="71614" marT="35807" marB="35807"/>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dirty="0"/>
                        <a:t>PSO(Particular Swarm </a:t>
                      </a:r>
                      <a:r>
                        <a:rPr lang="en-US" sz="1600" dirty="0" err="1"/>
                        <a:t>Optimisation</a:t>
                      </a:r>
                      <a:r>
                        <a:rPr lang="en-US" sz="1600" dirty="0"/>
                        <a:t>)</a:t>
                      </a:r>
                    </a:p>
                    <a:p>
                      <a:pPr marL="0" marR="0" lvl="0" indent="0" algn="l" defTabSz="914400" rtl="0" eaLnBrk="1" fontAlgn="auto" latinLnBrk="0" hangingPunct="1">
                        <a:lnSpc>
                          <a:spcPct val="100000"/>
                        </a:lnSpc>
                        <a:spcBef>
                          <a:spcPts val="0"/>
                        </a:spcBef>
                        <a:spcAft>
                          <a:spcPts val="0"/>
                        </a:spcAft>
                        <a:buClrTx/>
                        <a:buSzTx/>
                        <a:buFontTx/>
                        <a:buNone/>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defRPr/>
                      </a:pPr>
                      <a:endParaRPr lang="en-IN" sz="1600" dirty="0"/>
                    </a:p>
                  </a:txBody>
                  <a:tcPr marL="71614" marR="71614" marT="35807" marB="35807"/>
                </a:tc>
                <a:tc>
                  <a:txBody>
                    <a:bodyPr/>
                    <a:lstStyle/>
                    <a:p>
                      <a:pPr marL="342900" indent="-342900" algn="l">
                        <a:buFont typeface="+mj-lt"/>
                        <a:buAutoNum type="arabicPeriod"/>
                      </a:pPr>
                      <a:r>
                        <a:rPr lang="en-US" sz="1600" dirty="0"/>
                        <a:t>High Computational efficiency</a:t>
                      </a:r>
                    </a:p>
                    <a:p>
                      <a:pPr marL="342900" indent="-342900" algn="l">
                        <a:buFont typeface="+mj-lt"/>
                        <a:buAutoNum type="arabicPeriod"/>
                      </a:pPr>
                      <a:r>
                        <a:rPr lang="en-US" sz="1600" dirty="0"/>
                        <a:t>Memory</a:t>
                      </a:r>
                    </a:p>
                    <a:p>
                      <a:pPr marL="342900" indent="-342900" algn="l">
                        <a:buFont typeface="+mj-lt"/>
                        <a:buAutoNum type="arabicPeriod"/>
                      </a:pPr>
                      <a:r>
                        <a:rPr lang="en-US" sz="1600" dirty="0"/>
                        <a:t>Low convergence</a:t>
                      </a:r>
                    </a:p>
                  </a:txBody>
                  <a:tcPr marL="71614" marR="71614" marT="35807" marB="35807"/>
                </a:tc>
                <a:extLst>
                  <a:ext uri="{0D108BD9-81ED-4DB2-BD59-A6C34878D82A}">
                    <a16:rowId xmlns:a16="http://schemas.microsoft.com/office/drawing/2014/main" val="2215196522"/>
                  </a:ext>
                </a:extLst>
              </a:tr>
              <a:tr h="1569890">
                <a:tc>
                  <a:txBody>
                    <a:bodyPr/>
                    <a:lstStyle/>
                    <a:p>
                      <a:pPr algn="ctr"/>
                      <a:r>
                        <a:rPr lang="en-US" sz="1600" dirty="0"/>
                        <a:t>2</a:t>
                      </a:r>
                      <a:endParaRPr lang="en-IN" sz="1600" dirty="0"/>
                    </a:p>
                  </a:txBody>
                  <a:tcPr marL="71614" marR="71614" marT="35807" marB="35807"/>
                </a:tc>
                <a:tc>
                  <a:txBody>
                    <a:bodyPr/>
                    <a:lstStyle/>
                    <a:p>
                      <a:pPr algn="l"/>
                      <a:r>
                        <a:rPr lang="en-US" sz="1600" dirty="0"/>
                        <a:t>J. P. </a:t>
                      </a:r>
                      <a:r>
                        <a:rPr lang="en-US" sz="1600" dirty="0" err="1"/>
                        <a:t>Kelwade</a:t>
                      </a:r>
                      <a:r>
                        <a:rPr lang="en-US" sz="1600" dirty="0"/>
                        <a:t> and S. S. </a:t>
                      </a:r>
                      <a:r>
                        <a:rPr lang="en-US" sz="1600" dirty="0" err="1"/>
                        <a:t>Salankar</a:t>
                      </a:r>
                      <a:r>
                        <a:rPr lang="en-US" sz="1600" dirty="0"/>
                        <a:t>, ‘‘Radial basis function neural network for prediction of cardiac arrhythmias based on heart rate time series,’’ </a:t>
                      </a:r>
                      <a:endParaRPr lang="en-US" sz="1600" b="0" dirty="0">
                        <a:latin typeface="Times New Roman" panose="02020603050405020304" pitchFamily="18" charset="0"/>
                        <a:cs typeface="Times New Roman" panose="02020603050405020304" pitchFamily="18" charset="0"/>
                      </a:endParaRPr>
                    </a:p>
                  </a:txBody>
                  <a:tcPr marL="71614" marR="71614" marT="35807" marB="35807"/>
                </a:tc>
                <a:tc>
                  <a:txBody>
                    <a:bodyPr/>
                    <a:lstStyle/>
                    <a:p>
                      <a:pPr algn="l"/>
                      <a:r>
                        <a:rPr lang="en-US" sz="1600" dirty="0"/>
                        <a:t>Radial basis function neural network</a:t>
                      </a:r>
                    </a:p>
                  </a:txBody>
                  <a:tcPr marL="71614" marR="71614" marT="35807" marB="35807"/>
                </a:tc>
                <a:tc>
                  <a:txBody>
                    <a:bodyPr/>
                    <a:lstStyle/>
                    <a:p>
                      <a:pPr marL="0" indent="0" algn="l">
                        <a:buFont typeface="+mj-lt"/>
                        <a:buNone/>
                      </a:pPr>
                      <a:r>
                        <a:rPr lang="en-US" sz="1600" dirty="0"/>
                        <a:t>Classification is slow</a:t>
                      </a:r>
                    </a:p>
                  </a:txBody>
                  <a:tcPr marL="71614" marR="71614" marT="35807" marB="35807"/>
                </a:tc>
                <a:extLst>
                  <a:ext uri="{0D108BD9-81ED-4DB2-BD59-A6C34878D82A}">
                    <a16:rowId xmlns:a16="http://schemas.microsoft.com/office/drawing/2014/main" val="362421763"/>
                  </a:ext>
                </a:extLst>
              </a:tr>
              <a:tr h="1286445">
                <a:tc>
                  <a:txBody>
                    <a:bodyPr/>
                    <a:lstStyle/>
                    <a:p>
                      <a:pPr algn="ctr"/>
                      <a:r>
                        <a:rPr lang="id-ID" sz="1600" dirty="0"/>
                        <a:t>3</a:t>
                      </a:r>
                      <a:endParaRPr lang="en-IN" sz="1600" dirty="0"/>
                    </a:p>
                  </a:txBody>
                  <a:tcPr marL="71614" marR="71614" marT="35807" marB="35807"/>
                </a:tc>
                <a:tc>
                  <a:txBody>
                    <a:bodyPr/>
                    <a:lstStyle/>
                    <a:p>
                      <a:pPr algn="l"/>
                      <a:r>
                        <a:rPr lang="en-US" sz="1600" b="0" dirty="0"/>
                        <a:t>Y.</a:t>
                      </a:r>
                      <a:r>
                        <a:rPr lang="en-US" sz="1600" dirty="0"/>
                        <a:t> . E. Shao, C.-D. Hou, and C.-C. Chiu, ‘‘Hybrid intelligent modeling schemes for heart disease classification,’’</a:t>
                      </a:r>
                      <a:endParaRPr lang="en-US" sz="1600" b="0" dirty="0"/>
                    </a:p>
                  </a:txBody>
                  <a:tcPr marL="71614" marR="71614" marT="35807" marB="35807"/>
                </a:tc>
                <a:tc>
                  <a:txBody>
                    <a:bodyPr/>
                    <a:lstStyle/>
                    <a:p>
                      <a:pPr algn="l"/>
                      <a:r>
                        <a:rPr lang="en-US" sz="1600" dirty="0"/>
                        <a:t>Logistic Regression&amp;</a:t>
                      </a:r>
                    </a:p>
                    <a:p>
                      <a:pPr algn="l"/>
                      <a:r>
                        <a:rPr lang="en-US" sz="1600" dirty="0"/>
                        <a:t>ANN</a:t>
                      </a:r>
                      <a:endParaRPr lang="en-IN" sz="1600" dirty="0"/>
                    </a:p>
                  </a:txBody>
                  <a:tcPr marL="71614" marR="71614" marT="35807" marB="35807"/>
                </a:tc>
                <a:tc>
                  <a:txBody>
                    <a:bodyPr/>
                    <a:lstStyle/>
                    <a:p>
                      <a:pPr marL="0" indent="0" algn="l">
                        <a:buFont typeface="+mj-lt"/>
                        <a:buNone/>
                      </a:pPr>
                      <a:r>
                        <a:rPr lang="en-US" sz="1600" dirty="0"/>
                        <a:t>Accuracy is low</a:t>
                      </a:r>
                      <a:endParaRPr lang="en-IN" sz="1600" dirty="0"/>
                    </a:p>
                  </a:txBody>
                  <a:tcPr marL="71614" marR="71614" marT="35807" marB="35807"/>
                </a:tc>
                <a:extLst>
                  <a:ext uri="{0D108BD9-81ED-4DB2-BD59-A6C34878D82A}">
                    <a16:rowId xmlns:a16="http://schemas.microsoft.com/office/drawing/2014/main" val="2857697649"/>
                  </a:ext>
                </a:extLst>
              </a:tr>
            </a:tbl>
          </a:graphicData>
        </a:graphic>
      </p:graphicFrame>
      <p:sp>
        <p:nvSpPr>
          <p:cNvPr id="3" name="Slide Number Placeholder 2">
            <a:extLst>
              <a:ext uri="{FF2B5EF4-FFF2-40B4-BE49-F238E27FC236}">
                <a16:creationId xmlns:a16="http://schemas.microsoft.com/office/drawing/2014/main" id="{8597B75C-6C34-4419-B1E9-855FCF27AA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230;p31">
            <a:extLst>
              <a:ext uri="{FF2B5EF4-FFF2-40B4-BE49-F238E27FC236}">
                <a16:creationId xmlns:a16="http://schemas.microsoft.com/office/drawing/2014/main" id="{8AB39A5D-4656-4054-92D2-89BE85926944}"/>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Tree>
    <p:extLst>
      <p:ext uri="{BB962C8B-B14F-4D97-AF65-F5344CB8AC3E}">
        <p14:creationId xmlns:p14="http://schemas.microsoft.com/office/powerpoint/2010/main" val="3884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4055664-79D4-459F-88AC-EBB836AADC4D}"/>
              </a:ext>
            </a:extLst>
          </p:cNvPr>
          <p:cNvGraphicFramePr>
            <a:graphicFrameLocks noGrp="1"/>
          </p:cNvGraphicFramePr>
          <p:nvPr>
            <p:ph idx="1"/>
            <p:extLst>
              <p:ext uri="{D42A27DB-BD31-4B8C-83A1-F6EECF244321}">
                <p14:modId xmlns:p14="http://schemas.microsoft.com/office/powerpoint/2010/main" val="433656481"/>
              </p:ext>
            </p:extLst>
          </p:nvPr>
        </p:nvGraphicFramePr>
        <p:xfrm>
          <a:off x="558042" y="1104980"/>
          <a:ext cx="9503291" cy="5622709"/>
        </p:xfrm>
        <a:graphic>
          <a:graphicData uri="http://schemas.openxmlformats.org/drawingml/2006/table">
            <a:tbl>
              <a:tblPr firstRow="1" bandRow="1">
                <a:tableStyleId>{073A0DAA-6AF3-43AB-8588-CEC1D06C72B9}</a:tableStyleId>
              </a:tblPr>
              <a:tblGrid>
                <a:gridCol w="557646">
                  <a:extLst>
                    <a:ext uri="{9D8B030D-6E8A-4147-A177-3AD203B41FA5}">
                      <a16:colId xmlns:a16="http://schemas.microsoft.com/office/drawing/2014/main" val="1578976084"/>
                    </a:ext>
                  </a:extLst>
                </a:gridCol>
                <a:gridCol w="2266439">
                  <a:extLst>
                    <a:ext uri="{9D8B030D-6E8A-4147-A177-3AD203B41FA5}">
                      <a16:colId xmlns:a16="http://schemas.microsoft.com/office/drawing/2014/main" val="3644182193"/>
                    </a:ext>
                  </a:extLst>
                </a:gridCol>
                <a:gridCol w="3417531">
                  <a:extLst>
                    <a:ext uri="{9D8B030D-6E8A-4147-A177-3AD203B41FA5}">
                      <a16:colId xmlns:a16="http://schemas.microsoft.com/office/drawing/2014/main" val="3600899872"/>
                    </a:ext>
                  </a:extLst>
                </a:gridCol>
                <a:gridCol w="3261675">
                  <a:extLst>
                    <a:ext uri="{9D8B030D-6E8A-4147-A177-3AD203B41FA5}">
                      <a16:colId xmlns:a16="http://schemas.microsoft.com/office/drawing/2014/main" val="4103658971"/>
                    </a:ext>
                  </a:extLst>
                </a:gridCol>
              </a:tblGrid>
              <a:tr h="495831">
                <a:tc>
                  <a:txBody>
                    <a:bodyPr/>
                    <a:lstStyle/>
                    <a:p>
                      <a:pPr algn="ctr"/>
                      <a:r>
                        <a:rPr lang="en-IN" sz="1600" dirty="0"/>
                        <a:t>S No</a:t>
                      </a:r>
                    </a:p>
                  </a:txBody>
                  <a:tcPr marL="71614" marR="71614" marT="35807" marB="35807">
                    <a:solidFill>
                      <a:schemeClr val="accent1">
                        <a:lumMod val="75000"/>
                      </a:schemeClr>
                    </a:solidFill>
                  </a:tcPr>
                </a:tc>
                <a:tc>
                  <a:txBody>
                    <a:bodyPr/>
                    <a:lstStyle/>
                    <a:p>
                      <a:pPr algn="ctr"/>
                      <a:r>
                        <a:rPr lang="en-IN" sz="1600" dirty="0"/>
                        <a:t>Paper title</a:t>
                      </a:r>
                    </a:p>
                  </a:txBody>
                  <a:tcPr marL="71614" marR="71614" marT="35807" marB="35807">
                    <a:solidFill>
                      <a:schemeClr val="accent1">
                        <a:lumMod val="75000"/>
                      </a:schemeClr>
                    </a:solidFill>
                  </a:tcPr>
                </a:tc>
                <a:tc>
                  <a:txBody>
                    <a:bodyPr/>
                    <a:lstStyle/>
                    <a:p>
                      <a:pPr algn="ctr"/>
                      <a:r>
                        <a:rPr lang="en-IN" sz="1600" dirty="0"/>
                        <a:t>Methodology</a:t>
                      </a:r>
                    </a:p>
                  </a:txBody>
                  <a:tcPr marL="71614" marR="71614" marT="35807" marB="35807">
                    <a:solidFill>
                      <a:schemeClr val="accent1">
                        <a:lumMod val="75000"/>
                      </a:schemeClr>
                    </a:solidFill>
                  </a:tcPr>
                </a:tc>
                <a:tc>
                  <a:txBody>
                    <a:bodyPr/>
                    <a:lstStyle/>
                    <a:p>
                      <a:pPr algn="ctr"/>
                      <a:r>
                        <a:rPr lang="en-US" sz="1600" dirty="0"/>
                        <a:t>Limitations</a:t>
                      </a:r>
                      <a:endParaRPr lang="en-IN" sz="1600" dirty="0"/>
                    </a:p>
                  </a:txBody>
                  <a:tcPr marL="71614" marR="71614" marT="35807" marB="35807">
                    <a:solidFill>
                      <a:schemeClr val="accent1">
                        <a:lumMod val="75000"/>
                      </a:schemeClr>
                    </a:solidFill>
                  </a:tcPr>
                </a:tc>
                <a:extLst>
                  <a:ext uri="{0D108BD9-81ED-4DB2-BD59-A6C34878D82A}">
                    <a16:rowId xmlns:a16="http://schemas.microsoft.com/office/drawing/2014/main" val="3125299550"/>
                  </a:ext>
                </a:extLst>
              </a:tr>
              <a:tr h="1569890">
                <a:tc>
                  <a:txBody>
                    <a:bodyPr/>
                    <a:lstStyle/>
                    <a:p>
                      <a:pPr algn="ctr"/>
                      <a:r>
                        <a:rPr lang="en-IN" sz="1600" dirty="0"/>
                        <a:t>4</a:t>
                      </a:r>
                    </a:p>
                  </a:txBody>
                  <a:tcPr marL="71614" marR="71614" marT="35807" marB="35807"/>
                </a:tc>
                <a:tc>
                  <a:txBody>
                    <a:bodyPr/>
                    <a:lstStyle/>
                    <a:p>
                      <a:r>
                        <a:rPr lang="en-IN" sz="1600" dirty="0"/>
                        <a:t>R. Das, I. Turkoglu, and A. </a:t>
                      </a:r>
                      <a:r>
                        <a:rPr lang="en-IN" sz="1600" dirty="0" err="1"/>
                        <a:t>Sengur</a:t>
                      </a:r>
                      <a:r>
                        <a:rPr lang="en-IN" sz="1600" dirty="0"/>
                        <a:t>, ‘‘Effective diagnosis of heart disease through neural networks ensembles,’’ </a:t>
                      </a:r>
                      <a:endParaRPr lang="en-IN" sz="1600" dirty="0">
                        <a:latin typeface="+mn-lt"/>
                        <a:cs typeface="Times New Roman" panose="02020603050405020304" pitchFamily="18" charset="0"/>
                      </a:endParaRPr>
                    </a:p>
                  </a:txBody>
                  <a:tcPr marL="71614" marR="71614" marT="35807" marB="35807"/>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Artificial Neural Networks</a:t>
                      </a:r>
                    </a:p>
                  </a:txBody>
                  <a:tcPr marL="71614" marR="71614" marT="35807" marB="35807"/>
                </a:tc>
                <a:tc>
                  <a:txBody>
                    <a:bodyPr/>
                    <a:lstStyle/>
                    <a:p>
                      <a:pPr marL="0" indent="0" algn="l">
                        <a:buFont typeface="+mj-lt"/>
                        <a:buNone/>
                      </a:pPr>
                      <a:r>
                        <a:rPr lang="en-US" sz="1600" dirty="0"/>
                        <a:t>Computational efficiency is high</a:t>
                      </a:r>
                    </a:p>
                  </a:txBody>
                  <a:tcPr marL="71614" marR="71614" marT="35807" marB="35807"/>
                </a:tc>
                <a:extLst>
                  <a:ext uri="{0D108BD9-81ED-4DB2-BD59-A6C34878D82A}">
                    <a16:rowId xmlns:a16="http://schemas.microsoft.com/office/drawing/2014/main" val="2215196522"/>
                  </a:ext>
                </a:extLst>
              </a:tr>
              <a:tr h="1569890">
                <a:tc>
                  <a:txBody>
                    <a:bodyPr/>
                    <a:lstStyle/>
                    <a:p>
                      <a:pPr algn="ctr"/>
                      <a:r>
                        <a:rPr lang="en-US" sz="1600" dirty="0"/>
                        <a:t>5</a:t>
                      </a:r>
                      <a:endParaRPr lang="en-IN" sz="1600" dirty="0"/>
                    </a:p>
                  </a:txBody>
                  <a:tcPr marL="71614" marR="71614" marT="35807" marB="35807"/>
                </a:tc>
                <a:tc>
                  <a:txBody>
                    <a:bodyPr/>
                    <a:lstStyle/>
                    <a:p>
                      <a:pPr algn="l"/>
                      <a:r>
                        <a:rPr lang="en-IN" sz="1600" dirty="0"/>
                        <a:t>P. S. Kumar, D. Anand, V. U. Kumar, D. Bhattacharyya, and T.-H. Kim, ‘‘A computational intelligence method for effective diagnosis of heart disease using genetic algorithm,’’</a:t>
                      </a:r>
                      <a:endParaRPr lang="en-US" sz="1600" b="0" dirty="0">
                        <a:latin typeface="Times New Roman" panose="02020603050405020304" pitchFamily="18" charset="0"/>
                        <a:cs typeface="Times New Roman" panose="02020603050405020304" pitchFamily="18" charset="0"/>
                      </a:endParaRPr>
                    </a:p>
                  </a:txBody>
                  <a:tcPr marL="71614" marR="71614" marT="35807" marB="35807"/>
                </a:tc>
                <a:tc>
                  <a:txBody>
                    <a:bodyPr/>
                    <a:lstStyle/>
                    <a:p>
                      <a:pPr algn="l"/>
                      <a:r>
                        <a:rPr lang="en-US" sz="1600" dirty="0"/>
                        <a:t>Genetic Algorithm</a:t>
                      </a:r>
                    </a:p>
                  </a:txBody>
                  <a:tcPr marL="71614" marR="71614" marT="35807" marB="35807"/>
                </a:tc>
                <a:tc>
                  <a:txBody>
                    <a:bodyPr/>
                    <a:lstStyle/>
                    <a:p>
                      <a:pPr marL="0" indent="0" algn="l">
                        <a:buFont typeface="+mj-lt"/>
                        <a:buNone/>
                      </a:pPr>
                      <a:r>
                        <a:rPr lang="en-US" sz="1600" dirty="0"/>
                        <a:t>Accuracy and efficiency is low</a:t>
                      </a:r>
                    </a:p>
                  </a:txBody>
                  <a:tcPr marL="71614" marR="71614" marT="35807" marB="35807"/>
                </a:tc>
                <a:extLst>
                  <a:ext uri="{0D108BD9-81ED-4DB2-BD59-A6C34878D82A}">
                    <a16:rowId xmlns:a16="http://schemas.microsoft.com/office/drawing/2014/main" val="362421763"/>
                  </a:ext>
                </a:extLst>
              </a:tr>
              <a:tr h="1286445">
                <a:tc>
                  <a:txBody>
                    <a:bodyPr/>
                    <a:lstStyle/>
                    <a:p>
                      <a:pPr algn="ctr"/>
                      <a:r>
                        <a:rPr lang="en-IN" sz="1600" dirty="0"/>
                        <a:t>6</a:t>
                      </a:r>
                    </a:p>
                  </a:txBody>
                  <a:tcPr marL="71614" marR="71614" marT="35807" marB="35807"/>
                </a:tc>
                <a:tc>
                  <a:txBody>
                    <a:bodyPr/>
                    <a:lstStyle/>
                    <a:p>
                      <a:pPr algn="l"/>
                      <a:r>
                        <a:rPr lang="en-US" sz="1600" dirty="0"/>
                        <a:t>K. </a:t>
                      </a:r>
                      <a:r>
                        <a:rPr lang="en-US" sz="1600" dirty="0" err="1"/>
                        <a:t>Uyar</a:t>
                      </a:r>
                      <a:r>
                        <a:rPr lang="en-US" sz="1600" dirty="0"/>
                        <a:t> and A. Ilhan, ‘‘Diagnosis of heart disease using genetic algorithm based trained recurrent fuzzy neural networks,’’</a:t>
                      </a:r>
                      <a:endParaRPr lang="en-US" sz="1600" b="0" dirty="0"/>
                    </a:p>
                  </a:txBody>
                  <a:tcPr marL="71614" marR="71614" marT="35807" marB="35807"/>
                </a:tc>
                <a:tc>
                  <a:txBody>
                    <a:bodyPr/>
                    <a:lstStyle/>
                    <a:p>
                      <a:pPr algn="l"/>
                      <a:r>
                        <a:rPr lang="en-IN" sz="1600" dirty="0"/>
                        <a:t>Fuzzy neural networks</a:t>
                      </a:r>
                    </a:p>
                  </a:txBody>
                  <a:tcPr marL="71614" marR="71614" marT="35807" marB="35807"/>
                </a:tc>
                <a:tc>
                  <a:txBody>
                    <a:bodyPr/>
                    <a:lstStyle/>
                    <a:p>
                      <a:pPr marL="0" indent="0" algn="l">
                        <a:buFont typeface="+mj-lt"/>
                        <a:buNone/>
                      </a:pPr>
                      <a:r>
                        <a:rPr lang="en-IN" sz="1600" dirty="0"/>
                        <a:t>They work on inaccurate inputs and the accuracy is too low</a:t>
                      </a:r>
                    </a:p>
                  </a:txBody>
                  <a:tcPr marL="71614" marR="71614" marT="35807" marB="35807"/>
                </a:tc>
                <a:extLst>
                  <a:ext uri="{0D108BD9-81ED-4DB2-BD59-A6C34878D82A}">
                    <a16:rowId xmlns:a16="http://schemas.microsoft.com/office/drawing/2014/main" val="2857697649"/>
                  </a:ext>
                </a:extLst>
              </a:tr>
            </a:tbl>
          </a:graphicData>
        </a:graphic>
      </p:graphicFrame>
      <p:sp>
        <p:nvSpPr>
          <p:cNvPr id="3" name="Slide Number Placeholder 2">
            <a:extLst>
              <a:ext uri="{FF2B5EF4-FFF2-40B4-BE49-F238E27FC236}">
                <a16:creationId xmlns:a16="http://schemas.microsoft.com/office/drawing/2014/main" id="{8597B75C-6C34-4419-B1E9-855FCF27AA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230;p31">
            <a:extLst>
              <a:ext uri="{FF2B5EF4-FFF2-40B4-BE49-F238E27FC236}">
                <a16:creationId xmlns:a16="http://schemas.microsoft.com/office/drawing/2014/main" id="{8AB39A5D-4656-4054-92D2-89BE85926944}"/>
              </a:ext>
            </a:extLst>
          </p:cNvPr>
          <p:cNvPicPr preferRelativeResize="0"/>
          <p:nvPr/>
        </p:nvPicPr>
        <p:blipFill rotWithShape="1">
          <a:blip r:embed="rId2">
            <a:alphaModFix/>
          </a:blip>
          <a:srcRect/>
          <a:stretch/>
        </p:blipFill>
        <p:spPr>
          <a:xfrm>
            <a:off x="9353550" y="0"/>
            <a:ext cx="2838450" cy="800100"/>
          </a:xfrm>
          <a:prstGeom prst="rect">
            <a:avLst/>
          </a:prstGeom>
          <a:noFill/>
          <a:ln>
            <a:noFill/>
          </a:ln>
        </p:spPr>
      </p:pic>
    </p:spTree>
    <p:extLst>
      <p:ext uri="{BB962C8B-B14F-4D97-AF65-F5344CB8AC3E}">
        <p14:creationId xmlns:p14="http://schemas.microsoft.com/office/powerpoint/2010/main" val="17503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58" name="Google Shape;158;p21"/>
          <p:cNvPicPr preferRelativeResize="0"/>
          <p:nvPr/>
        </p:nvPicPr>
        <p:blipFill rotWithShape="1">
          <a:blip r:embed="rId3">
            <a:alphaModFix/>
          </a:blip>
          <a:srcRect/>
          <a:stretch/>
        </p:blipFill>
        <p:spPr>
          <a:xfrm>
            <a:off x="9353550" y="0"/>
            <a:ext cx="2838450" cy="800100"/>
          </a:xfrm>
          <a:prstGeom prst="rect">
            <a:avLst/>
          </a:prstGeom>
          <a:noFill/>
          <a:ln>
            <a:noFill/>
          </a:ln>
        </p:spPr>
      </p:pic>
      <p:sp>
        <p:nvSpPr>
          <p:cNvPr id="8" name="TextBox 7">
            <a:extLst>
              <a:ext uri="{FF2B5EF4-FFF2-40B4-BE49-F238E27FC236}">
                <a16:creationId xmlns:a16="http://schemas.microsoft.com/office/drawing/2014/main" id="{53354EDE-0D5C-42E8-B31A-DF38C9B8A182}"/>
              </a:ext>
            </a:extLst>
          </p:cNvPr>
          <p:cNvSpPr txBox="1"/>
          <p:nvPr/>
        </p:nvSpPr>
        <p:spPr>
          <a:xfrm>
            <a:off x="848412" y="1084082"/>
            <a:ext cx="707010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WORKFLOW</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79AE202-16BE-4F83-B7EC-3E930A28C729}"/>
              </a:ext>
            </a:extLst>
          </p:cNvPr>
          <p:cNvPicPr>
            <a:picLocks noChangeAspect="1"/>
          </p:cNvPicPr>
          <p:nvPr/>
        </p:nvPicPr>
        <p:blipFill rotWithShape="1">
          <a:blip r:embed="rId4"/>
          <a:srcRect l="26134" t="32028" r="21244" b="12164"/>
          <a:stretch/>
        </p:blipFill>
        <p:spPr>
          <a:xfrm>
            <a:off x="1983557" y="2073895"/>
            <a:ext cx="6415725" cy="3827283"/>
          </a:xfrm>
          <a:prstGeom prst="rect">
            <a:avLst/>
          </a:prstGeom>
        </p:spPr>
      </p:pic>
    </p:spTree>
    <p:extLst>
      <p:ext uri="{BB962C8B-B14F-4D97-AF65-F5344CB8AC3E}">
        <p14:creationId xmlns:p14="http://schemas.microsoft.com/office/powerpoint/2010/main" val="327756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1374</TotalTime>
  <Words>1707</Words>
  <Application>Microsoft Office PowerPoint</Application>
  <PresentationFormat>Widescreen</PresentationFormat>
  <Paragraphs>192</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Times New Roman</vt:lpstr>
      <vt:lpstr>Calibri Light</vt:lpstr>
      <vt:lpstr>Wingdings</vt:lpstr>
      <vt:lpstr>Arial</vt:lpstr>
      <vt:lpstr>Gill Sans</vt:lpstr>
      <vt:lpstr>Office Theme</vt:lpstr>
      <vt:lpstr> Effective Heart Disease Prediction Using Hybrid Machine Learning Techniques </vt:lpstr>
      <vt:lpstr>AGENDA</vt:lpstr>
      <vt:lpstr>BASE PAPER DETAILS:</vt:lpstr>
      <vt:lpstr>PROBLEM STATEMENT</vt:lpstr>
      <vt:lpstr>PowerPoint Presentation</vt:lpstr>
      <vt:lpstr>ABSTRACT</vt:lpstr>
      <vt:lpstr>LITERATURE SURVEY</vt:lpstr>
      <vt:lpstr>PowerPoint Presentation</vt:lpstr>
      <vt:lpstr>PowerPoint Presentation</vt:lpstr>
      <vt:lpstr>PowerPoint Presentation</vt:lpstr>
      <vt:lpstr>PowerPoint Presentation</vt:lpstr>
      <vt:lpstr>TIMELINE</vt:lpstr>
      <vt:lpstr>PowerPoint Presentation</vt:lpstr>
      <vt:lpstr>PowerPoint Presentation</vt:lpstr>
      <vt:lpstr>PowerPoint Presentation</vt:lpstr>
      <vt:lpstr>PowerPoint Presentation</vt:lpstr>
      <vt:lpstr>  </vt:lpstr>
      <vt:lpstr>Logistic Regression  </vt:lpstr>
      <vt:lpstr>  </vt:lpstr>
      <vt:lpstr>  </vt:lpstr>
      <vt:lpstr>  </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MODEL ON COLLECTIVE DATA-DRIVEN FRAMEWORK USING MACHINE LEARNING ON SPARK</dc:title>
  <dc:creator>Rohith Pabba</dc:creator>
  <cp:lastModifiedBy>Rohith Pabba</cp:lastModifiedBy>
  <cp:revision>64</cp:revision>
  <dcterms:modified xsi:type="dcterms:W3CDTF">2022-05-12T10:40:34Z</dcterms:modified>
</cp:coreProperties>
</file>