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3" r:id="rId4"/>
    <p:sldId id="262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2F1CE-92BB-4AF0-917E-F4D22CEF74D1}" v="314" dt="2022-07-27T09:46:41.385"/>
    <p1510:client id="{496E0F9C-7C94-4DB1-954B-4B00A609DF9F}" v="60" dt="2022-07-27T11:31:08.210"/>
    <p1510:client id="{5B78F629-A0FD-4267-8B85-EF3C35E9796F}" v="361" dt="2022-07-27T11:14:55.077"/>
    <p1510:client id="{B5A6A57B-A69D-4964-A885-C1A21D809743}" v="38" dt="2022-07-28T04:52:47.512"/>
    <p1510:client id="{FBE5461A-1E04-4C06-B705-E6E2040076BE}" v="56" dt="2022-07-28T06:09:1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813DB-F755-028D-B39B-85745CEC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                            </a:t>
            </a:r>
            <a:r>
              <a:rPr lang="en-US" sz="2400" b="1" u="sng" dirty="0">
                <a:ea typeface="+mj-lt"/>
                <a:cs typeface="+mj-lt"/>
              </a:rPr>
              <a:t>What is </a:t>
            </a:r>
            <a:r>
              <a:rPr lang="en-US" sz="2400" b="1" u="sng" dirty="0" err="1">
                <a:ea typeface="+mj-lt"/>
                <a:cs typeface="+mj-lt"/>
              </a:rPr>
              <a:t>Beckn</a:t>
            </a:r>
            <a:r>
              <a:rPr lang="en-US" sz="2400" b="1" u="sng" dirty="0">
                <a:ea typeface="+mj-lt"/>
                <a:cs typeface="+mj-lt"/>
              </a:rPr>
              <a:t> Adaptor</a:t>
            </a:r>
            <a:endParaRPr lang="en-US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9C929F-8F24-9400-1ADC-0A790166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441"/>
            <a:ext cx="10515600" cy="5343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400" dirty="0" err="1">
                <a:ea typeface="+mn-lt"/>
                <a:cs typeface="+mn-lt"/>
              </a:rPr>
              <a:t>Beckn</a:t>
            </a:r>
            <a:r>
              <a:rPr lang="en-US" sz="2400" dirty="0">
                <a:ea typeface="+mn-lt"/>
                <a:cs typeface="+mn-lt"/>
              </a:rPr>
              <a:t> Adaptor is a </a:t>
            </a:r>
            <a:r>
              <a:rPr lang="en-US" sz="2400" dirty="0" err="1">
                <a:ea typeface="+mn-lt"/>
                <a:cs typeface="+mn-lt"/>
              </a:rPr>
              <a:t>multi purpose</a:t>
            </a:r>
            <a:r>
              <a:rPr lang="en-US" sz="2400" dirty="0">
                <a:ea typeface="+mn-lt"/>
                <a:cs typeface="+mn-lt"/>
              </a:rPr>
              <a:t> jar file which helps to adapt and comply with </a:t>
            </a:r>
            <a:r>
              <a:rPr lang="en-US" sz="2400" dirty="0" err="1">
                <a:ea typeface="+mn-lt"/>
                <a:cs typeface="+mn-lt"/>
              </a:rPr>
              <a:t>Beckn</a:t>
            </a:r>
            <a:r>
              <a:rPr lang="en-US" sz="2400" dirty="0">
                <a:ea typeface="+mn-lt"/>
                <a:cs typeface="+mn-lt"/>
              </a:rPr>
              <a:t> specification.</a:t>
            </a:r>
            <a:endParaRPr lang="en-US" sz="2400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It’s a platform where all the core services like search, </a:t>
            </a:r>
            <a:r>
              <a:rPr lang="en-US" sz="2400" dirty="0" err="1">
                <a:ea typeface="+mn-lt"/>
                <a:cs typeface="+mn-lt"/>
              </a:rPr>
              <a:t>on_search</a:t>
            </a:r>
            <a:r>
              <a:rPr lang="en-US" sz="2400" dirty="0">
                <a:ea typeface="+mn-lt"/>
                <a:cs typeface="+mn-lt"/>
              </a:rPr>
              <a:t>, select, </a:t>
            </a:r>
            <a:r>
              <a:rPr lang="en-US" sz="2400" dirty="0" err="1">
                <a:ea typeface="+mn-lt"/>
                <a:cs typeface="+mn-lt"/>
              </a:rPr>
              <a:t>on_select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init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on_init</a:t>
            </a:r>
            <a:r>
              <a:rPr lang="en-US" sz="2400" dirty="0">
                <a:ea typeface="+mn-lt"/>
                <a:cs typeface="+mn-lt"/>
              </a:rPr>
              <a:t>… </a:t>
            </a:r>
            <a:r>
              <a:rPr lang="en-US" sz="2400" dirty="0" err="1">
                <a:ea typeface="+mn-lt"/>
                <a:cs typeface="+mn-lt"/>
              </a:rPr>
              <a:t>etc</a:t>
            </a:r>
            <a:r>
              <a:rPr lang="en-US" sz="2400" dirty="0">
                <a:ea typeface="+mn-lt"/>
                <a:cs typeface="+mn-lt"/>
              </a:rPr>
              <a:t> are served with minimal implementation overhead.</a:t>
            </a:r>
            <a:endParaRPr lang="en-US" sz="2400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It offers seamless integrated experience to the customers.</a:t>
            </a:r>
            <a:endParaRPr lang="en-US" sz="2400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It allows two entities(buyer &amp; seller) in an integrated ecosystem to communicate with each other through structured flows and role definitions.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Below are operation performed by adaptor.</a:t>
            </a:r>
            <a:endParaRPr lang="en-US" sz="2400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Can handle multiple Buyers/Sellers at the same time.  </a:t>
            </a:r>
            <a:endParaRPr lang="en-US" sz="2400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Highly scalable, configurable and customizable.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4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021"/>
            <a:ext cx="9164052" cy="532732"/>
          </a:xfrm>
        </p:spPr>
        <p:txBody>
          <a:bodyPr>
            <a:normAutofit/>
          </a:bodyPr>
          <a:lstStyle/>
          <a:p>
            <a:r>
              <a:rPr lang="en-US" sz="3200" u="sng" dirty="0">
                <a:cs typeface="Calibri Light"/>
              </a:rPr>
              <a:t>Architecture work flow</a:t>
            </a:r>
            <a:r>
              <a:rPr lang="en-US" sz="3200" dirty="0">
                <a:cs typeface="Calibri Light"/>
              </a:rPr>
              <a:t>:-</a:t>
            </a:r>
            <a:r>
              <a:rPr lang="en-US" sz="3200" b="1" dirty="0" smtClean="0">
                <a:cs typeface="Calibri Light"/>
              </a:rPr>
              <a:t>Search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32" y="824750"/>
            <a:ext cx="12141866" cy="6087390"/>
          </a:xfrm>
        </p:spPr>
        <p:txBody>
          <a:bodyPr/>
          <a:lstStyle/>
          <a:p>
            <a:r>
              <a:rPr lang="en-US" b="1" u="sng" dirty="0" smtClean="0"/>
              <a:t>Search</a:t>
            </a:r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5A6FB0-E908-BDE4-CE2C-88A55ADCB8E8}"/>
              </a:ext>
            </a:extLst>
          </p:cNvPr>
          <p:cNvSpPr/>
          <p:nvPr/>
        </p:nvSpPr>
        <p:spPr>
          <a:xfrm>
            <a:off x="1446941" y="1581581"/>
            <a:ext cx="1524000" cy="3544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7DC24D-80FB-7AF3-0DA9-8B9E2741BD49}"/>
              </a:ext>
            </a:extLst>
          </p:cNvPr>
          <p:cNvSpPr/>
          <p:nvPr/>
        </p:nvSpPr>
        <p:spPr>
          <a:xfrm>
            <a:off x="6078670" y="1714644"/>
            <a:ext cx="983152" cy="2573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0A68001-7575-7D6D-9118-7B4EA2906367}"/>
              </a:ext>
            </a:extLst>
          </p:cNvPr>
          <p:cNvSpPr/>
          <p:nvPr/>
        </p:nvSpPr>
        <p:spPr>
          <a:xfrm>
            <a:off x="9624284" y="1440697"/>
            <a:ext cx="1687285" cy="35705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326804C-5ACA-1881-023A-F9FD856E9CAC}"/>
              </a:ext>
            </a:extLst>
          </p:cNvPr>
          <p:cNvCxnSpPr/>
          <p:nvPr/>
        </p:nvCxnSpPr>
        <p:spPr>
          <a:xfrm>
            <a:off x="2979301" y="2011320"/>
            <a:ext cx="3060265" cy="1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0F7A8E1-8691-2C50-0BBF-9BCB2F37F812}"/>
              </a:ext>
            </a:extLst>
          </p:cNvPr>
          <p:cNvCxnSpPr/>
          <p:nvPr/>
        </p:nvCxnSpPr>
        <p:spPr>
          <a:xfrm flipH="1" flipV="1">
            <a:off x="7062849" y="2415364"/>
            <a:ext cx="2525034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531D0DD-2035-8E07-FC06-E0AC6F831A95}"/>
              </a:ext>
            </a:extLst>
          </p:cNvPr>
          <p:cNvCxnSpPr/>
          <p:nvPr/>
        </p:nvCxnSpPr>
        <p:spPr>
          <a:xfrm flipV="1">
            <a:off x="7058489" y="2130641"/>
            <a:ext cx="2547150" cy="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27688FD-8C79-7B21-FED1-91C073FD35E4}"/>
              </a:ext>
            </a:extLst>
          </p:cNvPr>
          <p:cNvCxnSpPr/>
          <p:nvPr/>
        </p:nvCxnSpPr>
        <p:spPr>
          <a:xfrm flipH="1">
            <a:off x="2960199" y="2222833"/>
            <a:ext cx="3145970" cy="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0D0B06C-1F0C-B03C-CDDE-6B0F13760A4E}"/>
              </a:ext>
            </a:extLst>
          </p:cNvPr>
          <p:cNvSpPr/>
          <p:nvPr/>
        </p:nvSpPr>
        <p:spPr>
          <a:xfrm>
            <a:off x="1721089" y="1157895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1C7571-97AC-4801-6DFA-E1FA40BB97B0}"/>
              </a:ext>
            </a:extLst>
          </p:cNvPr>
          <p:cNvSpPr txBox="1"/>
          <p:nvPr/>
        </p:nvSpPr>
        <p:spPr>
          <a:xfrm>
            <a:off x="1957995" y="1156607"/>
            <a:ext cx="351422" cy="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27FC7A5-AE70-3D76-4C8A-06EFA6415F78}"/>
              </a:ext>
            </a:extLst>
          </p:cNvPr>
          <p:cNvSpPr txBox="1"/>
          <p:nvPr/>
        </p:nvSpPr>
        <p:spPr>
          <a:xfrm>
            <a:off x="1722090" y="3030668"/>
            <a:ext cx="1309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FD87D78-EBE9-C007-456C-797CCF5390C7}"/>
              </a:ext>
            </a:extLst>
          </p:cNvPr>
          <p:cNvSpPr txBox="1"/>
          <p:nvPr/>
        </p:nvSpPr>
        <p:spPr>
          <a:xfrm>
            <a:off x="10049915" y="2929178"/>
            <a:ext cx="11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5E6724-A3AE-D51F-A6A5-27C34824EAC3}"/>
              </a:ext>
            </a:extLst>
          </p:cNvPr>
          <p:cNvSpPr txBox="1"/>
          <p:nvPr/>
        </p:nvSpPr>
        <p:spPr>
          <a:xfrm>
            <a:off x="1868905" y="1203730"/>
            <a:ext cx="761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BAP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05170CB5-09D6-2D43-E804-2608146069F2}"/>
              </a:ext>
            </a:extLst>
          </p:cNvPr>
          <p:cNvSpPr/>
          <p:nvPr/>
        </p:nvSpPr>
        <p:spPr>
          <a:xfrm>
            <a:off x="9965888" y="1121437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777EAA-7ED2-62E7-588D-838D82D51B2B}"/>
              </a:ext>
            </a:extLst>
          </p:cNvPr>
          <p:cNvSpPr txBox="1"/>
          <p:nvPr/>
        </p:nvSpPr>
        <p:spPr>
          <a:xfrm>
            <a:off x="10114229" y="1241965"/>
            <a:ext cx="638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BPP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BFA129-1FF7-A92C-0C88-0662353F0E45}"/>
              </a:ext>
            </a:extLst>
          </p:cNvPr>
          <p:cNvSpPr txBox="1"/>
          <p:nvPr/>
        </p:nvSpPr>
        <p:spPr>
          <a:xfrm rot="5400000">
            <a:off x="5964082" y="2894739"/>
            <a:ext cx="1226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GATEWAY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23CF6E2-A392-73E3-B88C-CD5B33F9F08A}"/>
              </a:ext>
            </a:extLst>
          </p:cNvPr>
          <p:cNvCxnSpPr/>
          <p:nvPr/>
        </p:nvCxnSpPr>
        <p:spPr>
          <a:xfrm flipH="1">
            <a:off x="2621167" y="1576138"/>
            <a:ext cx="9166" cy="3494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F45ADDF-036F-7ED9-35A3-EA639F2BC881}"/>
              </a:ext>
            </a:extLst>
          </p:cNvPr>
          <p:cNvCxnSpPr/>
          <p:nvPr/>
        </p:nvCxnSpPr>
        <p:spPr>
          <a:xfrm>
            <a:off x="9991107" y="1486394"/>
            <a:ext cx="2581" cy="35269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AC84682-0893-5E23-1D42-A93D7CE55D09}"/>
              </a:ext>
            </a:extLst>
          </p:cNvPr>
          <p:cNvSpPr txBox="1"/>
          <p:nvPr/>
        </p:nvSpPr>
        <p:spPr>
          <a:xfrm>
            <a:off x="1831806" y="1777666"/>
            <a:ext cx="953860" cy="372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Search</a:t>
            </a:r>
            <a:endParaRPr lang="en-US">
              <a:cs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1F6E3F-F3C4-0BA7-8BA7-8885C7D86DB7}"/>
              </a:ext>
            </a:extLst>
          </p:cNvPr>
          <p:cNvSpPr txBox="1"/>
          <p:nvPr/>
        </p:nvSpPr>
        <p:spPr>
          <a:xfrm rot="16200000">
            <a:off x="9217438" y="3096836"/>
            <a:ext cx="1186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EAA86C-B33B-F207-D3D3-99F259CA3D4E}"/>
              </a:ext>
            </a:extLst>
          </p:cNvPr>
          <p:cNvSpPr txBox="1"/>
          <p:nvPr/>
        </p:nvSpPr>
        <p:spPr>
          <a:xfrm rot="16200000">
            <a:off x="2167403" y="3075798"/>
            <a:ext cx="129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D7E2F8-987D-31C8-8776-64CF3BB38FAD}"/>
              </a:ext>
            </a:extLst>
          </p:cNvPr>
          <p:cNvSpPr txBox="1"/>
          <p:nvPr/>
        </p:nvSpPr>
        <p:spPr>
          <a:xfrm>
            <a:off x="3674644" y="1711993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DA0155E-32C7-A7A9-C0C7-F4D42AA8EFCA}"/>
              </a:ext>
            </a:extLst>
          </p:cNvPr>
          <p:cNvSpPr txBox="1"/>
          <p:nvPr/>
        </p:nvSpPr>
        <p:spPr>
          <a:xfrm>
            <a:off x="3444038" y="6283993"/>
            <a:ext cx="1529013" cy="26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440D5FA-6C64-1413-1C5E-CD32EF57055B}"/>
              </a:ext>
            </a:extLst>
          </p:cNvPr>
          <p:cNvSpPr txBox="1"/>
          <p:nvPr/>
        </p:nvSpPr>
        <p:spPr>
          <a:xfrm>
            <a:off x="7945854" y="2413834"/>
            <a:ext cx="616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C5F08C-CBFA-BAE9-D0FB-C2F04D9582F4}"/>
              </a:ext>
            </a:extLst>
          </p:cNvPr>
          <p:cNvSpPr txBox="1"/>
          <p:nvPr/>
        </p:nvSpPr>
        <p:spPr>
          <a:xfrm>
            <a:off x="7725275" y="178217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B55D948-E273-6A77-30A2-E167EE1D7AEE}"/>
              </a:ext>
            </a:extLst>
          </p:cNvPr>
          <p:cNvSpPr txBox="1"/>
          <p:nvPr/>
        </p:nvSpPr>
        <p:spPr>
          <a:xfrm>
            <a:off x="4025565" y="2173202"/>
            <a:ext cx="566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81A62DF-5F01-2B19-80C1-C6935077F695}"/>
              </a:ext>
            </a:extLst>
          </p:cNvPr>
          <p:cNvSpPr txBox="1"/>
          <p:nvPr/>
        </p:nvSpPr>
        <p:spPr>
          <a:xfrm>
            <a:off x="6101012" y="1952624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F96E8F-528A-2858-E52F-8B49BAFA6180}"/>
              </a:ext>
            </a:extLst>
          </p:cNvPr>
          <p:cNvSpPr txBox="1"/>
          <p:nvPr/>
        </p:nvSpPr>
        <p:spPr>
          <a:xfrm>
            <a:off x="10028601" y="1881602"/>
            <a:ext cx="1086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0B27527-5499-0DC0-2EA1-5779443BB883}"/>
              </a:ext>
            </a:extLst>
          </p:cNvPr>
          <p:cNvSpPr txBox="1"/>
          <p:nvPr/>
        </p:nvSpPr>
        <p:spPr>
          <a:xfrm>
            <a:off x="186432" y="4620753"/>
            <a:ext cx="914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112BC18-3F69-B040-02EE-15723C2445E9}"/>
              </a:ext>
            </a:extLst>
          </p:cNvPr>
          <p:cNvSpPr txBox="1"/>
          <p:nvPr/>
        </p:nvSpPr>
        <p:spPr>
          <a:xfrm>
            <a:off x="280008" y="2608910"/>
            <a:ext cx="767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D67C049-CAF7-4C9D-DE5D-CE648B24F3F1}"/>
              </a:ext>
            </a:extLst>
          </p:cNvPr>
          <p:cNvSpPr txBox="1"/>
          <p:nvPr/>
        </p:nvSpPr>
        <p:spPr>
          <a:xfrm>
            <a:off x="297763" y="2014223"/>
            <a:ext cx="794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BAP-1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659DF0E-A962-26CA-9D42-318092FBF9F3}"/>
              </a:ext>
            </a:extLst>
          </p:cNvPr>
          <p:cNvCxnSpPr>
            <a:endCxn id="48" idx="0"/>
          </p:cNvCxnSpPr>
          <p:nvPr/>
        </p:nvCxnSpPr>
        <p:spPr>
          <a:xfrm>
            <a:off x="627523" y="2950472"/>
            <a:ext cx="16109" cy="1670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33E21F3-B6D3-2C89-824B-416E923600B7}"/>
              </a:ext>
            </a:extLst>
          </p:cNvPr>
          <p:cNvSpPr txBox="1"/>
          <p:nvPr/>
        </p:nvSpPr>
        <p:spPr>
          <a:xfrm>
            <a:off x="11339835" y="1398438"/>
            <a:ext cx="1240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BPP-1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>
            <a:off x="0" y="2077373"/>
            <a:ext cx="408374" cy="2840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>
            <a:off x="852256" y="2059619"/>
            <a:ext cx="315246" cy="2867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74523" y="6338656"/>
            <a:ext cx="24236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LIFE CYCLE OF SEARCH</a:t>
            </a:r>
            <a:endParaRPr lang="en-US" dirty="0"/>
          </a:p>
        </p:txBody>
      </p:sp>
      <p:sp>
        <p:nvSpPr>
          <p:cNvPr id="58" name="Can 57"/>
          <p:cNvSpPr/>
          <p:nvPr/>
        </p:nvSpPr>
        <p:spPr>
          <a:xfrm>
            <a:off x="6187736" y="546864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6338656" y="4296792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10230905" y="3630070"/>
            <a:ext cx="311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WORKING PROCESS OF ‘N’ SAME AS BPP-1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10235953" y="5468644"/>
            <a:ext cx="1956047" cy="12162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CAN BE ‘N’ NUMBER OF BPP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1576482" y="1855433"/>
            <a:ext cx="8878" cy="363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87736" y="4296792"/>
            <a:ext cx="17756" cy="116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968971" y="4394447"/>
            <a:ext cx="8878" cy="106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87737" y="5974673"/>
            <a:ext cx="124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Registry / DB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542845" y="4598633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Lookup call</a:t>
            </a:r>
            <a:endParaRPr lang="en-US" sz="12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5370992" y="4563122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Active seller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021"/>
            <a:ext cx="9164052" cy="532732"/>
          </a:xfrm>
        </p:spPr>
        <p:txBody>
          <a:bodyPr>
            <a:normAutofit/>
          </a:bodyPr>
          <a:lstStyle/>
          <a:p>
            <a:r>
              <a:rPr lang="en-US" sz="3200" u="sng" dirty="0">
                <a:cs typeface="Calibri Light"/>
              </a:rPr>
              <a:t>Architecture work flow</a:t>
            </a:r>
            <a:r>
              <a:rPr lang="en-US" sz="3200" dirty="0" smtClean="0">
                <a:cs typeface="Calibri Light"/>
              </a:rPr>
              <a:t>:-On-</a:t>
            </a:r>
            <a:r>
              <a:rPr lang="en-US" sz="3200" b="1" dirty="0" smtClean="0">
                <a:cs typeface="Calibri Light"/>
              </a:rPr>
              <a:t>Search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32" y="824750"/>
            <a:ext cx="12141866" cy="6087390"/>
          </a:xfrm>
        </p:spPr>
        <p:txBody>
          <a:bodyPr/>
          <a:lstStyle/>
          <a:p>
            <a:r>
              <a:rPr lang="en-US" b="1" u="sng" dirty="0" smtClean="0"/>
              <a:t>ON-SEARCH</a:t>
            </a:r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5A6FB0-E908-BDE4-CE2C-88A55ADCB8E8}"/>
              </a:ext>
            </a:extLst>
          </p:cNvPr>
          <p:cNvSpPr/>
          <p:nvPr/>
        </p:nvSpPr>
        <p:spPr>
          <a:xfrm>
            <a:off x="1446941" y="1581581"/>
            <a:ext cx="1524000" cy="3544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7DC24D-80FB-7AF3-0DA9-8B9E2741BD49}"/>
              </a:ext>
            </a:extLst>
          </p:cNvPr>
          <p:cNvSpPr/>
          <p:nvPr/>
        </p:nvSpPr>
        <p:spPr>
          <a:xfrm>
            <a:off x="6078670" y="1714644"/>
            <a:ext cx="983152" cy="3096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0A68001-7575-7D6D-9118-7B4EA2906367}"/>
              </a:ext>
            </a:extLst>
          </p:cNvPr>
          <p:cNvSpPr/>
          <p:nvPr/>
        </p:nvSpPr>
        <p:spPr>
          <a:xfrm>
            <a:off x="9624284" y="1440697"/>
            <a:ext cx="1687285" cy="35705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B8243DD-9050-8224-FD84-194D69AA16FC}"/>
              </a:ext>
            </a:extLst>
          </p:cNvPr>
          <p:cNvCxnSpPr/>
          <p:nvPr/>
        </p:nvCxnSpPr>
        <p:spPr>
          <a:xfrm>
            <a:off x="2963586" y="3918961"/>
            <a:ext cx="312420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46A8D61-992F-7E53-FB94-BEF1EDDEA4A1}"/>
              </a:ext>
            </a:extLst>
          </p:cNvPr>
          <p:cNvCxnSpPr/>
          <p:nvPr/>
        </p:nvCxnSpPr>
        <p:spPr>
          <a:xfrm flipH="1" flipV="1">
            <a:off x="7046357" y="3885485"/>
            <a:ext cx="2426117" cy="2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13CEE38-0E9E-1223-F730-C7C91C4D86AA}"/>
              </a:ext>
            </a:extLst>
          </p:cNvPr>
          <p:cNvCxnSpPr/>
          <p:nvPr/>
        </p:nvCxnSpPr>
        <p:spPr>
          <a:xfrm>
            <a:off x="7084381" y="4092607"/>
            <a:ext cx="2494625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E85649F-B418-AD77-B009-DF7B465E11A8}"/>
              </a:ext>
            </a:extLst>
          </p:cNvPr>
          <p:cNvCxnSpPr/>
          <p:nvPr/>
        </p:nvCxnSpPr>
        <p:spPr>
          <a:xfrm flipH="1" flipV="1">
            <a:off x="3031309" y="3683819"/>
            <a:ext cx="306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0D0B06C-1F0C-B03C-CDDE-6B0F13760A4E}"/>
              </a:ext>
            </a:extLst>
          </p:cNvPr>
          <p:cNvSpPr/>
          <p:nvPr/>
        </p:nvSpPr>
        <p:spPr>
          <a:xfrm>
            <a:off x="1721089" y="1157895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1C7571-97AC-4801-6DFA-E1FA40BB97B0}"/>
              </a:ext>
            </a:extLst>
          </p:cNvPr>
          <p:cNvSpPr txBox="1"/>
          <p:nvPr/>
        </p:nvSpPr>
        <p:spPr>
          <a:xfrm>
            <a:off x="1957995" y="1156607"/>
            <a:ext cx="351422" cy="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27FC7A5-AE70-3D76-4C8A-06EFA6415F78}"/>
              </a:ext>
            </a:extLst>
          </p:cNvPr>
          <p:cNvSpPr txBox="1"/>
          <p:nvPr/>
        </p:nvSpPr>
        <p:spPr>
          <a:xfrm>
            <a:off x="1722090" y="3030668"/>
            <a:ext cx="1309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FD87D78-EBE9-C007-456C-797CCF5390C7}"/>
              </a:ext>
            </a:extLst>
          </p:cNvPr>
          <p:cNvSpPr txBox="1"/>
          <p:nvPr/>
        </p:nvSpPr>
        <p:spPr>
          <a:xfrm>
            <a:off x="10049915" y="2929178"/>
            <a:ext cx="11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5E6724-A3AE-D51F-A6A5-27C34824EAC3}"/>
              </a:ext>
            </a:extLst>
          </p:cNvPr>
          <p:cNvSpPr txBox="1"/>
          <p:nvPr/>
        </p:nvSpPr>
        <p:spPr>
          <a:xfrm>
            <a:off x="1868905" y="1203730"/>
            <a:ext cx="761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BAP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05170CB5-09D6-2D43-E804-2608146069F2}"/>
              </a:ext>
            </a:extLst>
          </p:cNvPr>
          <p:cNvSpPr/>
          <p:nvPr/>
        </p:nvSpPr>
        <p:spPr>
          <a:xfrm>
            <a:off x="9965888" y="1121437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777EAA-7ED2-62E7-588D-838D82D51B2B}"/>
              </a:ext>
            </a:extLst>
          </p:cNvPr>
          <p:cNvSpPr txBox="1"/>
          <p:nvPr/>
        </p:nvSpPr>
        <p:spPr>
          <a:xfrm>
            <a:off x="10114229" y="1241965"/>
            <a:ext cx="638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BPP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BFA129-1FF7-A92C-0C88-0662353F0E45}"/>
              </a:ext>
            </a:extLst>
          </p:cNvPr>
          <p:cNvSpPr txBox="1"/>
          <p:nvPr/>
        </p:nvSpPr>
        <p:spPr>
          <a:xfrm rot="5400000">
            <a:off x="5964082" y="2894739"/>
            <a:ext cx="1226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GATEWAY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23CF6E2-A392-73E3-B88C-CD5B33F9F08A}"/>
              </a:ext>
            </a:extLst>
          </p:cNvPr>
          <p:cNvCxnSpPr/>
          <p:nvPr/>
        </p:nvCxnSpPr>
        <p:spPr>
          <a:xfrm flipH="1">
            <a:off x="2621167" y="1576138"/>
            <a:ext cx="9166" cy="3494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F45ADDF-036F-7ED9-35A3-EA639F2BC881}"/>
              </a:ext>
            </a:extLst>
          </p:cNvPr>
          <p:cNvCxnSpPr/>
          <p:nvPr/>
        </p:nvCxnSpPr>
        <p:spPr>
          <a:xfrm>
            <a:off x="9991107" y="1486394"/>
            <a:ext cx="2581" cy="35269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1F6E3F-F3C4-0BA7-8BA7-8885C7D86DB7}"/>
              </a:ext>
            </a:extLst>
          </p:cNvPr>
          <p:cNvSpPr txBox="1"/>
          <p:nvPr/>
        </p:nvSpPr>
        <p:spPr>
          <a:xfrm rot="16200000">
            <a:off x="9217438" y="3096836"/>
            <a:ext cx="1186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EAA86C-B33B-F207-D3D3-99F259CA3D4E}"/>
              </a:ext>
            </a:extLst>
          </p:cNvPr>
          <p:cNvSpPr txBox="1"/>
          <p:nvPr/>
        </p:nvSpPr>
        <p:spPr>
          <a:xfrm rot="16200000">
            <a:off x="2167403" y="3075798"/>
            <a:ext cx="129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DA0155E-32C7-A7A9-C0C7-F4D42AA8EFCA}"/>
              </a:ext>
            </a:extLst>
          </p:cNvPr>
          <p:cNvSpPr txBox="1"/>
          <p:nvPr/>
        </p:nvSpPr>
        <p:spPr>
          <a:xfrm>
            <a:off x="3444038" y="6283993"/>
            <a:ext cx="1529013" cy="26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9745770-7302-84FC-2821-9A449CB40E44}"/>
              </a:ext>
            </a:extLst>
          </p:cNvPr>
          <p:cNvSpPr txBox="1"/>
          <p:nvPr/>
        </p:nvSpPr>
        <p:spPr>
          <a:xfrm>
            <a:off x="4025564" y="3907755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CE7D47D-3BFB-C3E7-1C59-8B761D5D6473}"/>
              </a:ext>
            </a:extLst>
          </p:cNvPr>
          <p:cNvSpPr txBox="1"/>
          <p:nvPr/>
        </p:nvSpPr>
        <p:spPr>
          <a:xfrm>
            <a:off x="7786582" y="3548269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0B4BCD8-BA0C-1E5E-61A4-CFE43B3EB47B}"/>
              </a:ext>
            </a:extLst>
          </p:cNvPr>
          <p:cNvSpPr txBox="1"/>
          <p:nvPr/>
        </p:nvSpPr>
        <p:spPr>
          <a:xfrm>
            <a:off x="7945854" y="403809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A1672FF-8319-C813-4256-EA15A0FC26C2}"/>
              </a:ext>
            </a:extLst>
          </p:cNvPr>
          <p:cNvSpPr txBox="1"/>
          <p:nvPr/>
        </p:nvSpPr>
        <p:spPr>
          <a:xfrm>
            <a:off x="3674642" y="3356308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245B904-62E9-5554-A898-5538154248F3}"/>
              </a:ext>
            </a:extLst>
          </p:cNvPr>
          <p:cNvSpPr txBox="1"/>
          <p:nvPr/>
        </p:nvSpPr>
        <p:spPr>
          <a:xfrm>
            <a:off x="6161169" y="3967914"/>
            <a:ext cx="1178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2C632C8-6A41-EADE-4F7E-696A161AD0B4}"/>
              </a:ext>
            </a:extLst>
          </p:cNvPr>
          <p:cNvSpPr txBox="1"/>
          <p:nvPr/>
        </p:nvSpPr>
        <p:spPr>
          <a:xfrm>
            <a:off x="9986726" y="420885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0B27527-5499-0DC0-2EA1-5779443BB883}"/>
              </a:ext>
            </a:extLst>
          </p:cNvPr>
          <p:cNvSpPr txBox="1"/>
          <p:nvPr/>
        </p:nvSpPr>
        <p:spPr>
          <a:xfrm>
            <a:off x="186432" y="4620753"/>
            <a:ext cx="914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112BC18-3F69-B040-02EE-15723C2445E9}"/>
              </a:ext>
            </a:extLst>
          </p:cNvPr>
          <p:cNvSpPr txBox="1"/>
          <p:nvPr/>
        </p:nvSpPr>
        <p:spPr>
          <a:xfrm>
            <a:off x="280008" y="2608910"/>
            <a:ext cx="767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D67C049-CAF7-4C9D-DE5D-CE648B24F3F1}"/>
              </a:ext>
            </a:extLst>
          </p:cNvPr>
          <p:cNvSpPr txBox="1"/>
          <p:nvPr/>
        </p:nvSpPr>
        <p:spPr>
          <a:xfrm>
            <a:off x="297763" y="2014223"/>
            <a:ext cx="794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BAP-1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659DF0E-A962-26CA-9D42-318092FBF9F3}"/>
              </a:ext>
            </a:extLst>
          </p:cNvPr>
          <p:cNvCxnSpPr>
            <a:endCxn id="48" idx="0"/>
          </p:cNvCxnSpPr>
          <p:nvPr/>
        </p:nvCxnSpPr>
        <p:spPr>
          <a:xfrm>
            <a:off x="627523" y="2950472"/>
            <a:ext cx="16109" cy="1670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33E21F3-B6D3-2C89-824B-416E923600B7}"/>
              </a:ext>
            </a:extLst>
          </p:cNvPr>
          <p:cNvSpPr txBox="1"/>
          <p:nvPr/>
        </p:nvSpPr>
        <p:spPr>
          <a:xfrm>
            <a:off x="11427493" y="1558990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BPP-1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>
            <a:off x="0" y="2077373"/>
            <a:ext cx="408374" cy="2840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>
            <a:off x="852256" y="2059619"/>
            <a:ext cx="315246" cy="2867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29305" y="4421080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ON-SEARCH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33493" y="6178859"/>
            <a:ext cx="292075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LIFE CYCLE OF ON-SEARCH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576482" y="1855433"/>
            <a:ext cx="8878" cy="363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35953" y="5468644"/>
            <a:ext cx="1956047" cy="12162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CAN BE ‘N’ NUMBER OF BPP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0230905" y="3630070"/>
            <a:ext cx="311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WORKING PROCESS OF ‘N’ SAME AS BPP-1</a:t>
            </a:r>
            <a:endParaRPr lang="en-US" sz="1200" dirty="0"/>
          </a:p>
        </p:txBody>
      </p:sp>
      <p:sp>
        <p:nvSpPr>
          <p:cNvPr id="74" name="Up-Down Arrow 73"/>
          <p:cNvSpPr/>
          <p:nvPr/>
        </p:nvSpPr>
        <p:spPr>
          <a:xfrm>
            <a:off x="6329778" y="4829452"/>
            <a:ext cx="484632" cy="8610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n 74"/>
          <p:cNvSpPr/>
          <p:nvPr/>
        </p:nvSpPr>
        <p:spPr>
          <a:xfrm>
            <a:off x="6116715" y="56418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5485956" y="4988802"/>
            <a:ext cx="119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Active seller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6577910" y="5104212"/>
            <a:ext cx="102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Lookup call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090083" y="6347535"/>
            <a:ext cx="124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Registry / DB</a:t>
            </a:r>
            <a:endParaRPr lang="en-US" sz="1200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32124" y="4891596"/>
            <a:ext cx="1" cy="736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924583" y="4873841"/>
            <a:ext cx="0" cy="8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021"/>
            <a:ext cx="9164052" cy="532732"/>
          </a:xfrm>
        </p:spPr>
        <p:txBody>
          <a:bodyPr>
            <a:normAutofit/>
          </a:bodyPr>
          <a:lstStyle/>
          <a:p>
            <a:r>
              <a:rPr lang="en-US" sz="3200" u="sng" dirty="0">
                <a:cs typeface="Calibri Light"/>
              </a:rPr>
              <a:t>Architecture work flow</a:t>
            </a:r>
            <a:r>
              <a:rPr lang="en-US" sz="3200" dirty="0" smtClean="0">
                <a:cs typeface="Calibri Light"/>
              </a:rPr>
              <a:t>:-On-</a:t>
            </a:r>
            <a:r>
              <a:rPr lang="en-US" sz="3200" b="1" dirty="0" smtClean="0">
                <a:cs typeface="Calibri Light"/>
              </a:rPr>
              <a:t>Search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32" y="824750"/>
            <a:ext cx="12141866" cy="6087390"/>
          </a:xfrm>
        </p:spPr>
        <p:txBody>
          <a:bodyPr/>
          <a:lstStyle/>
          <a:p>
            <a:r>
              <a:rPr lang="en-US" b="1" u="sng" dirty="0" smtClean="0"/>
              <a:t>On-Search</a:t>
            </a:r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5A6FB0-E908-BDE4-CE2C-88A55ADCB8E8}"/>
              </a:ext>
            </a:extLst>
          </p:cNvPr>
          <p:cNvSpPr/>
          <p:nvPr/>
        </p:nvSpPr>
        <p:spPr>
          <a:xfrm>
            <a:off x="1446941" y="1581581"/>
            <a:ext cx="1524000" cy="3544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7DC24D-80FB-7AF3-0DA9-8B9E2741BD49}"/>
              </a:ext>
            </a:extLst>
          </p:cNvPr>
          <p:cNvSpPr/>
          <p:nvPr/>
        </p:nvSpPr>
        <p:spPr>
          <a:xfrm>
            <a:off x="6078670" y="1714644"/>
            <a:ext cx="983152" cy="2582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0A68001-7575-7D6D-9118-7B4EA2906367}"/>
              </a:ext>
            </a:extLst>
          </p:cNvPr>
          <p:cNvSpPr/>
          <p:nvPr/>
        </p:nvSpPr>
        <p:spPr>
          <a:xfrm>
            <a:off x="9624284" y="1440697"/>
            <a:ext cx="1687285" cy="35705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326804C-5ACA-1881-023A-F9FD856E9CAC}"/>
              </a:ext>
            </a:extLst>
          </p:cNvPr>
          <p:cNvCxnSpPr/>
          <p:nvPr/>
        </p:nvCxnSpPr>
        <p:spPr>
          <a:xfrm>
            <a:off x="2979301" y="2011320"/>
            <a:ext cx="3060265" cy="1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B8243DD-9050-8224-FD84-194D69AA16FC}"/>
              </a:ext>
            </a:extLst>
          </p:cNvPr>
          <p:cNvCxnSpPr/>
          <p:nvPr/>
        </p:nvCxnSpPr>
        <p:spPr>
          <a:xfrm>
            <a:off x="2963586" y="3918961"/>
            <a:ext cx="312420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46A8D61-992F-7E53-FB94-BEF1EDDEA4A1}"/>
              </a:ext>
            </a:extLst>
          </p:cNvPr>
          <p:cNvCxnSpPr/>
          <p:nvPr/>
        </p:nvCxnSpPr>
        <p:spPr>
          <a:xfrm flipH="1" flipV="1">
            <a:off x="7046354" y="3885484"/>
            <a:ext cx="2488263" cy="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0F7A8E1-8691-2C50-0BBF-9BCB2F37F812}"/>
              </a:ext>
            </a:extLst>
          </p:cNvPr>
          <p:cNvCxnSpPr/>
          <p:nvPr/>
        </p:nvCxnSpPr>
        <p:spPr>
          <a:xfrm flipH="1" flipV="1">
            <a:off x="7062849" y="2415364"/>
            <a:ext cx="2525034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13CEE38-0E9E-1223-F730-C7C91C4D86AA}"/>
              </a:ext>
            </a:extLst>
          </p:cNvPr>
          <p:cNvCxnSpPr/>
          <p:nvPr/>
        </p:nvCxnSpPr>
        <p:spPr>
          <a:xfrm>
            <a:off x="7056808" y="4083001"/>
            <a:ext cx="2522198" cy="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531D0DD-2035-8E07-FC06-E0AC6F831A95}"/>
              </a:ext>
            </a:extLst>
          </p:cNvPr>
          <p:cNvCxnSpPr/>
          <p:nvPr/>
        </p:nvCxnSpPr>
        <p:spPr>
          <a:xfrm flipV="1">
            <a:off x="7058489" y="2130641"/>
            <a:ext cx="2547150" cy="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27688FD-8C79-7B21-FED1-91C073FD35E4}"/>
              </a:ext>
            </a:extLst>
          </p:cNvPr>
          <p:cNvCxnSpPr/>
          <p:nvPr/>
        </p:nvCxnSpPr>
        <p:spPr>
          <a:xfrm flipH="1">
            <a:off x="2960199" y="2222833"/>
            <a:ext cx="3145970" cy="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E85649F-B418-AD77-B009-DF7B465E11A8}"/>
              </a:ext>
            </a:extLst>
          </p:cNvPr>
          <p:cNvCxnSpPr/>
          <p:nvPr/>
        </p:nvCxnSpPr>
        <p:spPr>
          <a:xfrm flipH="1" flipV="1">
            <a:off x="3031309" y="3683819"/>
            <a:ext cx="306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0D0B06C-1F0C-B03C-CDDE-6B0F13760A4E}"/>
              </a:ext>
            </a:extLst>
          </p:cNvPr>
          <p:cNvSpPr/>
          <p:nvPr/>
        </p:nvSpPr>
        <p:spPr>
          <a:xfrm>
            <a:off x="1721089" y="1157895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1C7571-97AC-4801-6DFA-E1FA40BB97B0}"/>
              </a:ext>
            </a:extLst>
          </p:cNvPr>
          <p:cNvSpPr txBox="1"/>
          <p:nvPr/>
        </p:nvSpPr>
        <p:spPr>
          <a:xfrm>
            <a:off x="1957995" y="1156607"/>
            <a:ext cx="351422" cy="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27FC7A5-AE70-3D76-4C8A-06EFA6415F78}"/>
              </a:ext>
            </a:extLst>
          </p:cNvPr>
          <p:cNvSpPr txBox="1"/>
          <p:nvPr/>
        </p:nvSpPr>
        <p:spPr>
          <a:xfrm>
            <a:off x="1722090" y="3030668"/>
            <a:ext cx="1309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FD87D78-EBE9-C007-456C-797CCF5390C7}"/>
              </a:ext>
            </a:extLst>
          </p:cNvPr>
          <p:cNvSpPr txBox="1"/>
          <p:nvPr/>
        </p:nvSpPr>
        <p:spPr>
          <a:xfrm>
            <a:off x="10049915" y="2929178"/>
            <a:ext cx="11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5E6724-A3AE-D51F-A6A5-27C34824EAC3}"/>
              </a:ext>
            </a:extLst>
          </p:cNvPr>
          <p:cNvSpPr txBox="1"/>
          <p:nvPr/>
        </p:nvSpPr>
        <p:spPr>
          <a:xfrm>
            <a:off x="1868905" y="1203730"/>
            <a:ext cx="761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BAP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05170CB5-09D6-2D43-E804-2608146069F2}"/>
              </a:ext>
            </a:extLst>
          </p:cNvPr>
          <p:cNvSpPr/>
          <p:nvPr/>
        </p:nvSpPr>
        <p:spPr>
          <a:xfrm>
            <a:off x="9965888" y="1121437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777EAA-7ED2-62E7-588D-838D82D51B2B}"/>
              </a:ext>
            </a:extLst>
          </p:cNvPr>
          <p:cNvSpPr txBox="1"/>
          <p:nvPr/>
        </p:nvSpPr>
        <p:spPr>
          <a:xfrm>
            <a:off x="10114229" y="1241965"/>
            <a:ext cx="638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BPP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BFA129-1FF7-A92C-0C88-0662353F0E45}"/>
              </a:ext>
            </a:extLst>
          </p:cNvPr>
          <p:cNvSpPr txBox="1"/>
          <p:nvPr/>
        </p:nvSpPr>
        <p:spPr>
          <a:xfrm rot="5400000">
            <a:off x="5964082" y="2894739"/>
            <a:ext cx="1226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GATEWAY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23CF6E2-A392-73E3-B88C-CD5B33F9F08A}"/>
              </a:ext>
            </a:extLst>
          </p:cNvPr>
          <p:cNvCxnSpPr/>
          <p:nvPr/>
        </p:nvCxnSpPr>
        <p:spPr>
          <a:xfrm flipH="1">
            <a:off x="2621167" y="1576138"/>
            <a:ext cx="9166" cy="3494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F45ADDF-036F-7ED9-35A3-EA639F2BC881}"/>
              </a:ext>
            </a:extLst>
          </p:cNvPr>
          <p:cNvCxnSpPr/>
          <p:nvPr/>
        </p:nvCxnSpPr>
        <p:spPr>
          <a:xfrm>
            <a:off x="9991107" y="1486394"/>
            <a:ext cx="2581" cy="35269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AC84682-0893-5E23-1D42-A93D7CE55D09}"/>
              </a:ext>
            </a:extLst>
          </p:cNvPr>
          <p:cNvSpPr txBox="1"/>
          <p:nvPr/>
        </p:nvSpPr>
        <p:spPr>
          <a:xfrm>
            <a:off x="1831806" y="1777666"/>
            <a:ext cx="953860" cy="372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Search</a:t>
            </a:r>
            <a:endParaRPr lang="en-US">
              <a:cs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1F6E3F-F3C4-0BA7-8BA7-8885C7D86DB7}"/>
              </a:ext>
            </a:extLst>
          </p:cNvPr>
          <p:cNvSpPr txBox="1"/>
          <p:nvPr/>
        </p:nvSpPr>
        <p:spPr>
          <a:xfrm rot="16200000">
            <a:off x="9217438" y="3096836"/>
            <a:ext cx="1186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EAA86C-B33B-F207-D3D3-99F259CA3D4E}"/>
              </a:ext>
            </a:extLst>
          </p:cNvPr>
          <p:cNvSpPr txBox="1"/>
          <p:nvPr/>
        </p:nvSpPr>
        <p:spPr>
          <a:xfrm rot="16200000">
            <a:off x="2167403" y="3075798"/>
            <a:ext cx="129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D7E2F8-987D-31C8-8776-64CF3BB38FAD}"/>
              </a:ext>
            </a:extLst>
          </p:cNvPr>
          <p:cNvSpPr txBox="1"/>
          <p:nvPr/>
        </p:nvSpPr>
        <p:spPr>
          <a:xfrm>
            <a:off x="3674644" y="1711993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DA0155E-32C7-A7A9-C0C7-F4D42AA8EFCA}"/>
              </a:ext>
            </a:extLst>
          </p:cNvPr>
          <p:cNvSpPr txBox="1"/>
          <p:nvPr/>
        </p:nvSpPr>
        <p:spPr>
          <a:xfrm>
            <a:off x="3444038" y="6283993"/>
            <a:ext cx="1529013" cy="26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9745770-7302-84FC-2821-9A449CB40E44}"/>
              </a:ext>
            </a:extLst>
          </p:cNvPr>
          <p:cNvSpPr txBox="1"/>
          <p:nvPr/>
        </p:nvSpPr>
        <p:spPr>
          <a:xfrm>
            <a:off x="4025564" y="3907755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CE7D47D-3BFB-C3E7-1C59-8B761D5D6473}"/>
              </a:ext>
            </a:extLst>
          </p:cNvPr>
          <p:cNvSpPr txBox="1"/>
          <p:nvPr/>
        </p:nvSpPr>
        <p:spPr>
          <a:xfrm>
            <a:off x="7795460" y="3637046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0B4BCD8-BA0C-1E5E-61A4-CFE43B3EB47B}"/>
              </a:ext>
            </a:extLst>
          </p:cNvPr>
          <p:cNvSpPr txBox="1"/>
          <p:nvPr/>
        </p:nvSpPr>
        <p:spPr>
          <a:xfrm>
            <a:off x="7945854" y="403809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440D5FA-6C64-1413-1C5E-CD32EF57055B}"/>
              </a:ext>
            </a:extLst>
          </p:cNvPr>
          <p:cNvSpPr txBox="1"/>
          <p:nvPr/>
        </p:nvSpPr>
        <p:spPr>
          <a:xfrm>
            <a:off x="7945854" y="2413834"/>
            <a:ext cx="616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C5F08C-CBFA-BAE9-D0FB-C2F04D9582F4}"/>
              </a:ext>
            </a:extLst>
          </p:cNvPr>
          <p:cNvSpPr txBox="1"/>
          <p:nvPr/>
        </p:nvSpPr>
        <p:spPr>
          <a:xfrm>
            <a:off x="7725275" y="178217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A1672FF-8319-C813-4256-EA15A0FC26C2}"/>
              </a:ext>
            </a:extLst>
          </p:cNvPr>
          <p:cNvSpPr txBox="1"/>
          <p:nvPr/>
        </p:nvSpPr>
        <p:spPr>
          <a:xfrm>
            <a:off x="3674642" y="3356308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B55D948-E273-6A77-30A2-E167EE1D7AEE}"/>
              </a:ext>
            </a:extLst>
          </p:cNvPr>
          <p:cNvSpPr txBox="1"/>
          <p:nvPr/>
        </p:nvSpPr>
        <p:spPr>
          <a:xfrm>
            <a:off x="4025565" y="2173202"/>
            <a:ext cx="566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245B904-62E9-5554-A898-5538154248F3}"/>
              </a:ext>
            </a:extLst>
          </p:cNvPr>
          <p:cNvSpPr txBox="1"/>
          <p:nvPr/>
        </p:nvSpPr>
        <p:spPr>
          <a:xfrm>
            <a:off x="6081270" y="3595052"/>
            <a:ext cx="1178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81A62DF-5F01-2B19-80C1-C6935077F695}"/>
              </a:ext>
            </a:extLst>
          </p:cNvPr>
          <p:cNvSpPr txBox="1"/>
          <p:nvPr/>
        </p:nvSpPr>
        <p:spPr>
          <a:xfrm>
            <a:off x="6101012" y="1952624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F96E8F-528A-2858-E52F-8B49BAFA6180}"/>
              </a:ext>
            </a:extLst>
          </p:cNvPr>
          <p:cNvSpPr txBox="1"/>
          <p:nvPr/>
        </p:nvSpPr>
        <p:spPr>
          <a:xfrm>
            <a:off x="10028601" y="1881602"/>
            <a:ext cx="1086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7F4B6EA-F629-A694-56D3-4F5A49DF7052}"/>
              </a:ext>
            </a:extLst>
          </p:cNvPr>
          <p:cNvSpPr txBox="1"/>
          <p:nvPr/>
        </p:nvSpPr>
        <p:spPr>
          <a:xfrm>
            <a:off x="1659355" y="4278729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2C632C8-6A41-EADE-4F7E-696A161AD0B4}"/>
              </a:ext>
            </a:extLst>
          </p:cNvPr>
          <p:cNvSpPr txBox="1"/>
          <p:nvPr/>
        </p:nvSpPr>
        <p:spPr>
          <a:xfrm>
            <a:off x="9986726" y="420885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0B27527-5499-0DC0-2EA1-5779443BB883}"/>
              </a:ext>
            </a:extLst>
          </p:cNvPr>
          <p:cNvSpPr txBox="1"/>
          <p:nvPr/>
        </p:nvSpPr>
        <p:spPr>
          <a:xfrm>
            <a:off x="186432" y="4620753"/>
            <a:ext cx="914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112BC18-3F69-B040-02EE-15723C2445E9}"/>
              </a:ext>
            </a:extLst>
          </p:cNvPr>
          <p:cNvSpPr txBox="1"/>
          <p:nvPr/>
        </p:nvSpPr>
        <p:spPr>
          <a:xfrm>
            <a:off x="280008" y="2608910"/>
            <a:ext cx="767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D67C049-CAF7-4C9D-DE5D-CE648B24F3F1}"/>
              </a:ext>
            </a:extLst>
          </p:cNvPr>
          <p:cNvSpPr txBox="1"/>
          <p:nvPr/>
        </p:nvSpPr>
        <p:spPr>
          <a:xfrm>
            <a:off x="297763" y="2014223"/>
            <a:ext cx="794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BAP-1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659DF0E-A962-26CA-9D42-318092FBF9F3}"/>
              </a:ext>
            </a:extLst>
          </p:cNvPr>
          <p:cNvCxnSpPr>
            <a:endCxn id="48" idx="0"/>
          </p:cNvCxnSpPr>
          <p:nvPr/>
        </p:nvCxnSpPr>
        <p:spPr>
          <a:xfrm>
            <a:off x="627523" y="2950472"/>
            <a:ext cx="16109" cy="1670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33E21F3-B6D3-2C89-824B-416E923600B7}"/>
              </a:ext>
            </a:extLst>
          </p:cNvPr>
          <p:cNvSpPr txBox="1"/>
          <p:nvPr/>
        </p:nvSpPr>
        <p:spPr>
          <a:xfrm>
            <a:off x="11408259" y="1434702"/>
            <a:ext cx="95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BPP-1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>
            <a:off x="0" y="2077373"/>
            <a:ext cx="408374" cy="2840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>
            <a:off x="852256" y="2059619"/>
            <a:ext cx="315246" cy="2867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6338656" y="4350057"/>
            <a:ext cx="484632" cy="12783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n 55"/>
          <p:cNvSpPr/>
          <p:nvPr/>
        </p:nvSpPr>
        <p:spPr>
          <a:xfrm>
            <a:off x="6160602" y="56418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370992" y="4563122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Active seller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542845" y="4598633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Lookup call</a:t>
            </a:r>
            <a:endParaRPr lang="en-US" sz="1200" b="1" dirty="0"/>
          </a:p>
        </p:txBody>
      </p:sp>
      <p:sp>
        <p:nvSpPr>
          <p:cNvPr id="59" name="Oval 58"/>
          <p:cNvSpPr/>
          <p:nvPr/>
        </p:nvSpPr>
        <p:spPr>
          <a:xfrm>
            <a:off x="10235953" y="5468644"/>
            <a:ext cx="1956047" cy="12162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CAN BE ‘N’ NUMBER OF BPP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0083" y="6347535"/>
            <a:ext cx="124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Registry / DB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211019" y="4364966"/>
            <a:ext cx="21106" cy="126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918385" y="4321751"/>
            <a:ext cx="6198" cy="131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6543" y="6236898"/>
            <a:ext cx="385600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 CYCLE OF SEARCH / ON-SEARCH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021"/>
            <a:ext cx="9164052" cy="532732"/>
          </a:xfrm>
        </p:spPr>
        <p:txBody>
          <a:bodyPr>
            <a:normAutofit/>
          </a:bodyPr>
          <a:lstStyle/>
          <a:p>
            <a:r>
              <a:rPr lang="en-US" sz="3200" u="sng" dirty="0">
                <a:cs typeface="Calibri Light"/>
              </a:rPr>
              <a:t>Architecture work flow</a:t>
            </a:r>
            <a:r>
              <a:rPr lang="en-US" sz="3200" dirty="0">
                <a:cs typeface="Calibri Light"/>
              </a:rPr>
              <a:t>:-</a:t>
            </a:r>
            <a:r>
              <a:rPr lang="en-US" sz="3200" b="1" dirty="0">
                <a:cs typeface="Calibri Light"/>
              </a:rPr>
              <a:t>Search/ On-search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32" y="824750"/>
            <a:ext cx="12141866" cy="6087390"/>
          </a:xfrm>
        </p:spPr>
        <p:txBody>
          <a:bodyPr/>
          <a:lstStyle/>
          <a:p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5A6FB0-E908-BDE4-CE2C-88A55ADCB8E8}"/>
              </a:ext>
            </a:extLst>
          </p:cNvPr>
          <p:cNvSpPr/>
          <p:nvPr/>
        </p:nvSpPr>
        <p:spPr>
          <a:xfrm>
            <a:off x="1446941" y="1581581"/>
            <a:ext cx="1524000" cy="3544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7DC24D-80FB-7AF3-0DA9-8B9E2741BD49}"/>
              </a:ext>
            </a:extLst>
          </p:cNvPr>
          <p:cNvSpPr/>
          <p:nvPr/>
        </p:nvSpPr>
        <p:spPr>
          <a:xfrm>
            <a:off x="6078670" y="1714644"/>
            <a:ext cx="983152" cy="3096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0A68001-7575-7D6D-9118-7B4EA2906367}"/>
              </a:ext>
            </a:extLst>
          </p:cNvPr>
          <p:cNvSpPr/>
          <p:nvPr/>
        </p:nvSpPr>
        <p:spPr>
          <a:xfrm>
            <a:off x="9624284" y="1440697"/>
            <a:ext cx="1687285" cy="35705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326804C-5ACA-1881-023A-F9FD856E9CAC}"/>
              </a:ext>
            </a:extLst>
          </p:cNvPr>
          <p:cNvCxnSpPr/>
          <p:nvPr/>
        </p:nvCxnSpPr>
        <p:spPr>
          <a:xfrm>
            <a:off x="2979301" y="2011320"/>
            <a:ext cx="3060265" cy="1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B8243DD-9050-8224-FD84-194D69AA16FC}"/>
              </a:ext>
            </a:extLst>
          </p:cNvPr>
          <p:cNvCxnSpPr/>
          <p:nvPr/>
        </p:nvCxnSpPr>
        <p:spPr>
          <a:xfrm>
            <a:off x="2963586" y="3918961"/>
            <a:ext cx="312420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46A8D61-992F-7E53-FB94-BEF1EDDEA4A1}"/>
              </a:ext>
            </a:extLst>
          </p:cNvPr>
          <p:cNvCxnSpPr/>
          <p:nvPr/>
        </p:nvCxnSpPr>
        <p:spPr>
          <a:xfrm flipH="1" flipV="1">
            <a:off x="7046354" y="3885484"/>
            <a:ext cx="2488263" cy="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0F7A8E1-8691-2C50-0BBF-9BCB2F37F812}"/>
              </a:ext>
            </a:extLst>
          </p:cNvPr>
          <p:cNvCxnSpPr/>
          <p:nvPr/>
        </p:nvCxnSpPr>
        <p:spPr>
          <a:xfrm flipH="1" flipV="1">
            <a:off x="7062849" y="2415364"/>
            <a:ext cx="2525034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13CEE38-0E9E-1223-F730-C7C91C4D86AA}"/>
              </a:ext>
            </a:extLst>
          </p:cNvPr>
          <p:cNvCxnSpPr/>
          <p:nvPr/>
        </p:nvCxnSpPr>
        <p:spPr>
          <a:xfrm>
            <a:off x="7056808" y="4083001"/>
            <a:ext cx="2522198" cy="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531D0DD-2035-8E07-FC06-E0AC6F831A95}"/>
              </a:ext>
            </a:extLst>
          </p:cNvPr>
          <p:cNvCxnSpPr/>
          <p:nvPr/>
        </p:nvCxnSpPr>
        <p:spPr>
          <a:xfrm flipV="1">
            <a:off x="7058489" y="2130641"/>
            <a:ext cx="2547150" cy="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27688FD-8C79-7B21-FED1-91C073FD35E4}"/>
              </a:ext>
            </a:extLst>
          </p:cNvPr>
          <p:cNvCxnSpPr/>
          <p:nvPr/>
        </p:nvCxnSpPr>
        <p:spPr>
          <a:xfrm flipH="1">
            <a:off x="2960199" y="2222833"/>
            <a:ext cx="3145970" cy="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E85649F-B418-AD77-B009-DF7B465E11A8}"/>
              </a:ext>
            </a:extLst>
          </p:cNvPr>
          <p:cNvCxnSpPr/>
          <p:nvPr/>
        </p:nvCxnSpPr>
        <p:spPr>
          <a:xfrm flipH="1" flipV="1">
            <a:off x="3031309" y="3683819"/>
            <a:ext cx="306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0D0B06C-1F0C-B03C-CDDE-6B0F13760A4E}"/>
              </a:ext>
            </a:extLst>
          </p:cNvPr>
          <p:cNvSpPr/>
          <p:nvPr/>
        </p:nvSpPr>
        <p:spPr>
          <a:xfrm>
            <a:off x="1721089" y="1157895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1C7571-97AC-4801-6DFA-E1FA40BB97B0}"/>
              </a:ext>
            </a:extLst>
          </p:cNvPr>
          <p:cNvSpPr txBox="1"/>
          <p:nvPr/>
        </p:nvSpPr>
        <p:spPr>
          <a:xfrm>
            <a:off x="1957995" y="1156607"/>
            <a:ext cx="351422" cy="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27FC7A5-AE70-3D76-4C8A-06EFA6415F78}"/>
              </a:ext>
            </a:extLst>
          </p:cNvPr>
          <p:cNvSpPr txBox="1"/>
          <p:nvPr/>
        </p:nvSpPr>
        <p:spPr>
          <a:xfrm>
            <a:off x="1722090" y="3030668"/>
            <a:ext cx="1309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FD87D78-EBE9-C007-456C-797CCF5390C7}"/>
              </a:ext>
            </a:extLst>
          </p:cNvPr>
          <p:cNvSpPr txBox="1"/>
          <p:nvPr/>
        </p:nvSpPr>
        <p:spPr>
          <a:xfrm>
            <a:off x="10049915" y="2929178"/>
            <a:ext cx="11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5E6724-A3AE-D51F-A6A5-27C34824EAC3}"/>
              </a:ext>
            </a:extLst>
          </p:cNvPr>
          <p:cNvSpPr txBox="1"/>
          <p:nvPr/>
        </p:nvSpPr>
        <p:spPr>
          <a:xfrm>
            <a:off x="1868905" y="1203730"/>
            <a:ext cx="761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BAP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05170CB5-09D6-2D43-E804-2608146069F2}"/>
              </a:ext>
            </a:extLst>
          </p:cNvPr>
          <p:cNvSpPr/>
          <p:nvPr/>
        </p:nvSpPr>
        <p:spPr>
          <a:xfrm>
            <a:off x="9965888" y="1121437"/>
            <a:ext cx="914400" cy="609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777EAA-7ED2-62E7-588D-838D82D51B2B}"/>
              </a:ext>
            </a:extLst>
          </p:cNvPr>
          <p:cNvSpPr txBox="1"/>
          <p:nvPr/>
        </p:nvSpPr>
        <p:spPr>
          <a:xfrm>
            <a:off x="10114229" y="1241965"/>
            <a:ext cx="638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BPP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BFA129-1FF7-A92C-0C88-0662353F0E45}"/>
              </a:ext>
            </a:extLst>
          </p:cNvPr>
          <p:cNvSpPr txBox="1"/>
          <p:nvPr/>
        </p:nvSpPr>
        <p:spPr>
          <a:xfrm rot="5400000">
            <a:off x="5964082" y="2894739"/>
            <a:ext cx="1226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GATEWAY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23CF6E2-A392-73E3-B88C-CD5B33F9F08A}"/>
              </a:ext>
            </a:extLst>
          </p:cNvPr>
          <p:cNvCxnSpPr/>
          <p:nvPr/>
        </p:nvCxnSpPr>
        <p:spPr>
          <a:xfrm flipH="1">
            <a:off x="2621167" y="1576138"/>
            <a:ext cx="9166" cy="3494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F45ADDF-036F-7ED9-35A3-EA639F2BC881}"/>
              </a:ext>
            </a:extLst>
          </p:cNvPr>
          <p:cNvCxnSpPr/>
          <p:nvPr/>
        </p:nvCxnSpPr>
        <p:spPr>
          <a:xfrm>
            <a:off x="9991107" y="1486394"/>
            <a:ext cx="2581" cy="35269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AC84682-0893-5E23-1D42-A93D7CE55D09}"/>
              </a:ext>
            </a:extLst>
          </p:cNvPr>
          <p:cNvSpPr txBox="1"/>
          <p:nvPr/>
        </p:nvSpPr>
        <p:spPr>
          <a:xfrm>
            <a:off x="1831806" y="1777666"/>
            <a:ext cx="953860" cy="372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Search</a:t>
            </a:r>
            <a:endParaRPr lang="en-US">
              <a:cs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1F6E3F-F3C4-0BA7-8BA7-8885C7D86DB7}"/>
              </a:ext>
            </a:extLst>
          </p:cNvPr>
          <p:cNvSpPr txBox="1"/>
          <p:nvPr/>
        </p:nvSpPr>
        <p:spPr>
          <a:xfrm rot="16200000">
            <a:off x="9217438" y="3096836"/>
            <a:ext cx="1186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EAA86C-B33B-F207-D3D3-99F259CA3D4E}"/>
              </a:ext>
            </a:extLst>
          </p:cNvPr>
          <p:cNvSpPr txBox="1"/>
          <p:nvPr/>
        </p:nvSpPr>
        <p:spPr>
          <a:xfrm rot="16200000">
            <a:off x="2167403" y="3075798"/>
            <a:ext cx="129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ADAPTOR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D7E2F8-987D-31C8-8776-64CF3BB38FAD}"/>
              </a:ext>
            </a:extLst>
          </p:cNvPr>
          <p:cNvSpPr txBox="1"/>
          <p:nvPr/>
        </p:nvSpPr>
        <p:spPr>
          <a:xfrm>
            <a:off x="3674644" y="1711993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DA0155E-32C7-A7A9-C0C7-F4D42AA8EFCA}"/>
              </a:ext>
            </a:extLst>
          </p:cNvPr>
          <p:cNvSpPr txBox="1"/>
          <p:nvPr/>
        </p:nvSpPr>
        <p:spPr>
          <a:xfrm>
            <a:off x="3444038" y="6283993"/>
            <a:ext cx="1529013" cy="26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9745770-7302-84FC-2821-9A449CB40E44}"/>
              </a:ext>
            </a:extLst>
          </p:cNvPr>
          <p:cNvSpPr txBox="1"/>
          <p:nvPr/>
        </p:nvSpPr>
        <p:spPr>
          <a:xfrm>
            <a:off x="4025564" y="3907755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CE7D47D-3BFB-C3E7-1C59-8B761D5D6473}"/>
              </a:ext>
            </a:extLst>
          </p:cNvPr>
          <p:cNvSpPr txBox="1"/>
          <p:nvPr/>
        </p:nvSpPr>
        <p:spPr>
          <a:xfrm>
            <a:off x="7795460" y="3637046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0B4BCD8-BA0C-1E5E-61A4-CFE43B3EB47B}"/>
              </a:ext>
            </a:extLst>
          </p:cNvPr>
          <p:cNvSpPr txBox="1"/>
          <p:nvPr/>
        </p:nvSpPr>
        <p:spPr>
          <a:xfrm>
            <a:off x="7945854" y="403809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440D5FA-6C64-1413-1C5E-CD32EF57055B}"/>
              </a:ext>
            </a:extLst>
          </p:cNvPr>
          <p:cNvSpPr txBox="1"/>
          <p:nvPr/>
        </p:nvSpPr>
        <p:spPr>
          <a:xfrm>
            <a:off x="7945854" y="2413834"/>
            <a:ext cx="616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C5F08C-CBFA-BAE9-D0FB-C2F04D9582F4}"/>
              </a:ext>
            </a:extLst>
          </p:cNvPr>
          <p:cNvSpPr txBox="1"/>
          <p:nvPr/>
        </p:nvSpPr>
        <p:spPr>
          <a:xfrm>
            <a:off x="7725275" y="178217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A1672FF-8319-C813-4256-EA15A0FC26C2}"/>
              </a:ext>
            </a:extLst>
          </p:cNvPr>
          <p:cNvSpPr txBox="1"/>
          <p:nvPr/>
        </p:nvSpPr>
        <p:spPr>
          <a:xfrm>
            <a:off x="3674642" y="3356308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B55D948-E273-6A77-30A2-E167EE1D7AEE}"/>
              </a:ext>
            </a:extLst>
          </p:cNvPr>
          <p:cNvSpPr txBox="1"/>
          <p:nvPr/>
        </p:nvSpPr>
        <p:spPr>
          <a:xfrm>
            <a:off x="4025565" y="2173202"/>
            <a:ext cx="566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245B904-62E9-5554-A898-5538154248F3}"/>
              </a:ext>
            </a:extLst>
          </p:cNvPr>
          <p:cNvSpPr txBox="1"/>
          <p:nvPr/>
        </p:nvSpPr>
        <p:spPr>
          <a:xfrm>
            <a:off x="6161169" y="3967914"/>
            <a:ext cx="1178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81A62DF-5F01-2B19-80C1-C6935077F695}"/>
              </a:ext>
            </a:extLst>
          </p:cNvPr>
          <p:cNvSpPr txBox="1"/>
          <p:nvPr/>
        </p:nvSpPr>
        <p:spPr>
          <a:xfrm>
            <a:off x="6101012" y="1952624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F96E8F-528A-2858-E52F-8B49BAFA6180}"/>
              </a:ext>
            </a:extLst>
          </p:cNvPr>
          <p:cNvSpPr txBox="1"/>
          <p:nvPr/>
        </p:nvSpPr>
        <p:spPr>
          <a:xfrm>
            <a:off x="10028601" y="1881602"/>
            <a:ext cx="1086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SEARCH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7F4B6EA-F629-A694-56D3-4F5A49DF7052}"/>
              </a:ext>
            </a:extLst>
          </p:cNvPr>
          <p:cNvSpPr txBox="1"/>
          <p:nvPr/>
        </p:nvSpPr>
        <p:spPr>
          <a:xfrm>
            <a:off x="1659355" y="4278729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REQUEST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2C632C8-6A41-EADE-4F7E-696A161AD0B4}"/>
              </a:ext>
            </a:extLst>
          </p:cNvPr>
          <p:cNvSpPr txBox="1"/>
          <p:nvPr/>
        </p:nvSpPr>
        <p:spPr>
          <a:xfrm>
            <a:off x="9986726" y="4208857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ON-SEARCH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D67C049-CAF7-4C9D-DE5D-CE648B24F3F1}"/>
              </a:ext>
            </a:extLst>
          </p:cNvPr>
          <p:cNvSpPr txBox="1"/>
          <p:nvPr/>
        </p:nvSpPr>
        <p:spPr>
          <a:xfrm>
            <a:off x="297763" y="2014223"/>
            <a:ext cx="794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BAP-1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33E21F3-B6D3-2C89-824B-416E923600B7}"/>
              </a:ext>
            </a:extLst>
          </p:cNvPr>
          <p:cNvSpPr txBox="1"/>
          <p:nvPr/>
        </p:nvSpPr>
        <p:spPr>
          <a:xfrm>
            <a:off x="11555328" y="1461335"/>
            <a:ext cx="152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BPP-1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8BAF32-C014-5B37-06F9-126FA0B0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95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                         Architecture  of flow chart :- Search/On-search</a:t>
            </a:r>
            <a:r>
              <a:rPr lang="en-US" sz="2800" dirty="0">
                <a:ea typeface="+mj-lt"/>
                <a:cs typeface="+mj-lt"/>
              </a:rPr>
              <a:t> </a:t>
            </a:r>
            <a:endParaRPr lang="en-US" sz="2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A14DE-F1E7-2E4F-DE6F-3C767D6E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573"/>
            <a:ext cx="10515600" cy="569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Client makes search call to adaptor. </a:t>
            </a:r>
            <a:endParaRPr lang="en-US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 Adaptor converts the message into </a:t>
            </a:r>
            <a:r>
              <a:rPr lang="en-US" sz="2400" dirty="0" err="1">
                <a:ea typeface="+mn-lt"/>
                <a:cs typeface="+mn-lt"/>
              </a:rPr>
              <a:t>json</a:t>
            </a:r>
            <a:r>
              <a:rPr lang="en-US" sz="2400" dirty="0">
                <a:ea typeface="+mn-lt"/>
                <a:cs typeface="+mn-lt"/>
              </a:rPr>
              <a:t> in accordance with </a:t>
            </a:r>
            <a:r>
              <a:rPr lang="en-US" sz="2400" dirty="0" err="1">
                <a:ea typeface="+mn-lt"/>
                <a:cs typeface="+mn-lt"/>
              </a:rPr>
              <a:t>beckn</a:t>
            </a:r>
            <a:r>
              <a:rPr lang="en-US" sz="2400" dirty="0">
                <a:ea typeface="+mn-lt"/>
                <a:cs typeface="+mn-lt"/>
              </a:rPr>
              <a:t> specification, adds required auth headers and then makes post call to search </a:t>
            </a:r>
            <a:r>
              <a:rPr lang="en-US" sz="2400" dirty="0" err="1">
                <a:ea typeface="+mn-lt"/>
                <a:cs typeface="+mn-lt"/>
              </a:rPr>
              <a:t>api</a:t>
            </a:r>
            <a:r>
              <a:rPr lang="en-US" sz="2400" dirty="0">
                <a:ea typeface="+mn-lt"/>
                <a:cs typeface="+mn-lt"/>
              </a:rPr>
              <a:t> of the gateway.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Gateway receives the request and authenticate it by validating the headers.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Depending on the result of authentication, required acknowledgement is send to the caller(BAP Adaptor).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 If authentication is ok, then the gateway passes the request to adaptor on </a:t>
            </a:r>
            <a:r>
              <a:rPr lang="en-US" sz="2400" dirty="0" err="1">
                <a:ea typeface="+mn-lt"/>
                <a:cs typeface="+mn-lt"/>
              </a:rPr>
              <a:t>bpp</a:t>
            </a:r>
            <a:r>
              <a:rPr lang="en-US" sz="2400" dirty="0">
                <a:ea typeface="+mn-lt"/>
                <a:cs typeface="+mn-lt"/>
              </a:rPr>
              <a:t> side.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The adaptor receives the request, validates the headers.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Adaptor return appropriate acknowledgment response depending the result of header validation . </a:t>
            </a:r>
            <a:endParaRPr lang="en-US" sz="2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0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279</Words>
  <Application>Microsoft Office PowerPoint</Application>
  <PresentationFormat>Custom</PresentationFormat>
  <Paragraphs>128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                            What is Beckn Adaptor</vt:lpstr>
      <vt:lpstr>Architecture work flow:-Search</vt:lpstr>
      <vt:lpstr>Architecture work flow:-On-Search</vt:lpstr>
      <vt:lpstr>Architecture work flow:-On-Search</vt:lpstr>
      <vt:lpstr>Architecture work flow:-Search/ On-search</vt:lpstr>
      <vt:lpstr>                         Architecture  of flow chart :- Search/On-search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satvik</dc:creator>
  <cp:lastModifiedBy>ASUS</cp:lastModifiedBy>
  <cp:revision>410</cp:revision>
  <dcterms:created xsi:type="dcterms:W3CDTF">2022-07-27T08:54:32Z</dcterms:created>
  <dcterms:modified xsi:type="dcterms:W3CDTF">2024-08-02T08:51:37Z</dcterms:modified>
</cp:coreProperties>
</file>