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0"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p:scale>
          <a:sx n="100" d="100"/>
          <a:sy n="100" d="100"/>
        </p:scale>
        <p:origin x="93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415501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341534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345546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9569037-8E63-4E7F-B4AC-D658CAA89335}" type="slidenum">
              <a:rPr lang="LID4096" smtClean="0"/>
              <a:t>‹#›</a:t>
            </a:fld>
            <a:endParaRPr lang="LID4096"/>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9010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2260679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2588496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3943629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1091412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90991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366729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331886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364186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280426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343273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217743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102574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D8B07-BEA0-4D4D-AE06-CA3C5EB25492}" type="datetimeFigureOut">
              <a:rPr lang="LID4096" smtClean="0"/>
              <a:t>03/08/2022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9569037-8E63-4E7F-B4AC-D658CAA89335}" type="slidenum">
              <a:rPr lang="LID4096" smtClean="0"/>
              <a:t>‹#›</a:t>
            </a:fld>
            <a:endParaRPr lang="LID4096"/>
          </a:p>
        </p:txBody>
      </p:sp>
    </p:spTree>
    <p:extLst>
      <p:ext uri="{BB962C8B-B14F-4D97-AF65-F5344CB8AC3E}">
        <p14:creationId xmlns:p14="http://schemas.microsoft.com/office/powerpoint/2010/main" val="257393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4D8B07-BEA0-4D4D-AE06-CA3C5EB25492}" type="datetimeFigureOut">
              <a:rPr lang="LID4096" smtClean="0"/>
              <a:t>03/08/2022</a:t>
            </a:fld>
            <a:endParaRPr lang="LID4096"/>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LID4096"/>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569037-8E63-4E7F-B4AC-D658CAA89335}" type="slidenum">
              <a:rPr lang="LID4096" smtClean="0"/>
              <a:t>‹#›</a:t>
            </a:fld>
            <a:endParaRPr lang="LID4096"/>
          </a:p>
        </p:txBody>
      </p:sp>
    </p:spTree>
    <p:extLst>
      <p:ext uri="{BB962C8B-B14F-4D97-AF65-F5344CB8AC3E}">
        <p14:creationId xmlns:p14="http://schemas.microsoft.com/office/powerpoint/2010/main" val="30368624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hyperlink" Target="https://bit.ly/3GQ9fL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6528F6-FB6C-49FF-90C7-F8DF9959E0A3}"/>
              </a:ext>
            </a:extLst>
          </p:cNvPr>
          <p:cNvSpPr>
            <a:spLocks noGrp="1"/>
          </p:cNvSpPr>
          <p:nvPr>
            <p:ph type="subTitle" idx="1"/>
          </p:nvPr>
        </p:nvSpPr>
        <p:spPr>
          <a:xfrm>
            <a:off x="1488393" y="234354"/>
            <a:ext cx="9440034" cy="1049867"/>
          </a:xfrm>
        </p:spPr>
        <p:txBody>
          <a:bodyPr/>
          <a:lstStyle/>
          <a:p>
            <a:r>
              <a:rPr lang="el-GR" dirty="0"/>
              <a:t>Εθνικό Μετσόβιο Πολυτεχνείο</a:t>
            </a:r>
          </a:p>
          <a:p>
            <a:r>
              <a:rPr lang="el-GR" dirty="0"/>
              <a:t>Σχολή Ηλεκτρολόγων Μηχανικών και Μηχανικών Υπολογιστών</a:t>
            </a:r>
            <a:endParaRPr lang="LID4096" dirty="0"/>
          </a:p>
        </p:txBody>
      </p:sp>
      <p:pic>
        <p:nvPicPr>
          <p:cNvPr id="5" name="Picture 4">
            <a:extLst>
              <a:ext uri="{FF2B5EF4-FFF2-40B4-BE49-F238E27FC236}">
                <a16:creationId xmlns:a16="http://schemas.microsoft.com/office/drawing/2014/main" id="{A39CFD5F-7ECC-4D26-8105-3A5002EDD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340" y="1284221"/>
            <a:ext cx="6972300" cy="3087025"/>
          </a:xfrm>
          <a:prstGeom prst="rect">
            <a:avLst/>
          </a:prstGeom>
        </p:spPr>
      </p:pic>
      <p:pic>
        <p:nvPicPr>
          <p:cNvPr id="7" name="Picture 6">
            <a:extLst>
              <a:ext uri="{FF2B5EF4-FFF2-40B4-BE49-F238E27FC236}">
                <a16:creationId xmlns:a16="http://schemas.microsoft.com/office/drawing/2014/main" id="{05CBD21B-DB74-4C17-9F9F-9ECF787E0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340" y="4741460"/>
            <a:ext cx="2489760" cy="1664638"/>
          </a:xfrm>
          <a:prstGeom prst="rect">
            <a:avLst/>
          </a:prstGeom>
        </p:spPr>
      </p:pic>
      <p:sp>
        <p:nvSpPr>
          <p:cNvPr id="8" name="TextBox 7">
            <a:extLst>
              <a:ext uri="{FF2B5EF4-FFF2-40B4-BE49-F238E27FC236}">
                <a16:creationId xmlns:a16="http://schemas.microsoft.com/office/drawing/2014/main" id="{F4399B7B-F8A3-45A2-8783-CFD0A32CF10E}"/>
              </a:ext>
            </a:extLst>
          </p:cNvPr>
          <p:cNvSpPr txBox="1"/>
          <p:nvPr/>
        </p:nvSpPr>
        <p:spPr>
          <a:xfrm>
            <a:off x="3599901" y="4694218"/>
            <a:ext cx="5712904" cy="2034852"/>
          </a:xfrm>
          <a:prstGeom prst="rect">
            <a:avLst/>
          </a:prstGeom>
          <a:noFill/>
        </p:spPr>
        <p:txBody>
          <a:bodyPr wrap="square" rtlCol="0">
            <a:spAutoFit/>
          </a:bodyPr>
          <a:lstStyle/>
          <a:p>
            <a:pPr marL="1828800" marR="0" algn="ctr">
              <a:lnSpc>
                <a:spcPct val="107000"/>
              </a:lnSpc>
              <a:spcBef>
                <a:spcPts val="0"/>
              </a:spcBef>
              <a:spcAft>
                <a:spcPts val="800"/>
              </a:spcAft>
            </a:pPr>
            <a:r>
              <a:rPr lang="el-GR" sz="1400" dirty="0">
                <a:effectLst/>
                <a:latin typeface="Calibri" panose="020F0502020204030204" pitchFamily="34" charset="0"/>
                <a:ea typeface="Calibri" panose="020F0502020204030204" pitchFamily="34" charset="0"/>
                <a:cs typeface="Calibri" panose="020F0502020204030204" pitchFamily="34" charset="0"/>
              </a:rPr>
              <a:t>Ροή Ο :: Διοίκηση και Απόφαση : ΗΜΜΥ</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828800" marR="0" algn="ctr">
              <a:lnSpc>
                <a:spcPct val="107000"/>
              </a:lnSpc>
              <a:spcBef>
                <a:spcPts val="0"/>
              </a:spcBef>
              <a:spcAft>
                <a:spcPts val="800"/>
              </a:spcAft>
            </a:pPr>
            <a:r>
              <a:rPr lang="el-GR" sz="1400" b="1" dirty="0">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Βικέντιος Βιτάλης el18803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828800" marR="0" indent="45720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         </a:t>
            </a:r>
            <a:r>
              <a:rPr lang="el-GR" sz="1400" b="1" u="sng" dirty="0">
                <a:effectLst/>
                <a:latin typeface="Calibri" panose="020F0502020204030204" pitchFamily="34" charset="0"/>
                <a:ea typeface="Calibri" panose="020F0502020204030204" pitchFamily="34" charset="0"/>
                <a:cs typeface="Calibri" panose="020F0502020204030204" pitchFamily="34" charset="0"/>
              </a:rPr>
              <a:t>Δημήτρης Ιωαννίδης el18166</a:t>
            </a:r>
            <a:endParaRPr lang="el-GR" sz="1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l-GR"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l-GR" sz="1400" dirty="0">
                <a:effectLst/>
                <a:latin typeface="Calibri" panose="020F0502020204030204" pitchFamily="34" charset="0"/>
                <a:ea typeface="Calibri" panose="020F0502020204030204" pitchFamily="34" charset="0"/>
                <a:cs typeface="Calibri" panose="020F0502020204030204" pitchFamily="34" charset="0"/>
              </a:rPr>
              <a:t>Συστήματα Αποφάσεων, 7</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Εξάμηνο</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800"/>
              </a:spcAft>
            </a:pPr>
            <a:r>
              <a:rPr lang="el-GR" sz="1400" dirty="0">
                <a:latin typeface="Calibri" panose="020F0502020204030204" pitchFamily="34" charset="0"/>
                <a:ea typeface="Calibri" panose="020F0502020204030204" pitchFamily="34" charset="0"/>
                <a:cs typeface="Calibri" panose="020F0502020204030204" pitchFamily="34" charset="0"/>
              </a:rPr>
              <a:t>                                             Προαιρετικό Εργαστήριο, Ομάδα 7</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41595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C2DD-B922-4017-98BC-DC28BC851849}"/>
              </a:ext>
            </a:extLst>
          </p:cNvPr>
          <p:cNvSpPr>
            <a:spLocks noGrp="1"/>
          </p:cNvSpPr>
          <p:nvPr>
            <p:ph type="title"/>
          </p:nvPr>
        </p:nvSpPr>
        <p:spPr>
          <a:xfrm>
            <a:off x="913795" y="0"/>
            <a:ext cx="10353762" cy="970450"/>
          </a:xfrm>
        </p:spPr>
        <p:txBody>
          <a:bodyPr>
            <a:normAutofit fontScale="90000"/>
          </a:bodyPr>
          <a:lstStyle/>
          <a:p>
            <a:r>
              <a:rPr lang="el-GR" sz="1800" b="1" dirty="0">
                <a:effectLst/>
                <a:latin typeface="Calibri" panose="020F0502020204030204" pitchFamily="34" charset="0"/>
                <a:ea typeface="Calibri" panose="020F0502020204030204" pitchFamily="34" charset="0"/>
                <a:cs typeface="Calibri" panose="020F0502020204030204" pitchFamily="34" charset="0"/>
              </a:rPr>
              <a:t>Θέμα Α</a:t>
            </a:r>
            <a:br>
              <a:rPr lang="el-GR" sz="18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p:sp>
        <p:nvSpPr>
          <p:cNvPr id="3" name="Content Placeholder 2">
            <a:extLst>
              <a:ext uri="{FF2B5EF4-FFF2-40B4-BE49-F238E27FC236}">
                <a16:creationId xmlns:a16="http://schemas.microsoft.com/office/drawing/2014/main" id="{3A8F55A8-7AA1-4472-8BA5-182C3847EEFB}"/>
              </a:ext>
            </a:extLst>
          </p:cNvPr>
          <p:cNvSpPr>
            <a:spLocks noGrp="1"/>
          </p:cNvSpPr>
          <p:nvPr>
            <p:ph idx="1"/>
          </p:nvPr>
        </p:nvSpPr>
        <p:spPr>
          <a:xfrm>
            <a:off x="913795" y="809660"/>
            <a:ext cx="10353762" cy="4058751"/>
          </a:xfrm>
        </p:spPr>
        <p:txBody>
          <a:bodyPr>
            <a:normAutofit/>
          </a:bodyPr>
          <a:lstStyle/>
          <a:p>
            <a:pPr marL="0" marR="0" indent="0">
              <a:lnSpc>
                <a:spcPct val="107000"/>
              </a:lnSpc>
              <a:spcBef>
                <a:spcPts val="0"/>
              </a:spcBef>
              <a:spcAft>
                <a:spcPts val="800"/>
              </a:spcAft>
              <a:buNone/>
            </a:pPr>
            <a:r>
              <a:rPr lang="el-GR" sz="1600" dirty="0">
                <a:effectLst/>
                <a:latin typeface="Calibri" panose="020F0502020204030204" pitchFamily="34" charset="0"/>
                <a:ea typeface="Calibri" panose="020F0502020204030204" pitchFamily="34" charset="0"/>
                <a:cs typeface="Calibri" panose="020F0502020204030204" pitchFamily="34" charset="0"/>
              </a:rPr>
              <a:t>Από τα δεδομένα της εκφώνησης συμπεραίνουμε</a:t>
            </a:r>
            <a:r>
              <a:rPr lang="en-US" sz="16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Τιμή</a:t>
            </a:r>
            <a:r>
              <a:rPr lang="el-GR" sz="1600" baseline="-25000" dirty="0">
                <a:effectLst/>
                <a:latin typeface="Calibri" panose="020F0502020204030204" pitchFamily="34" charset="0"/>
                <a:ea typeface="Calibri" panose="020F0502020204030204" pitchFamily="34" charset="0"/>
                <a:cs typeface="Calibri" panose="020F0502020204030204" pitchFamily="34" charset="0"/>
              </a:rPr>
              <a:t>συμφωνίας </a:t>
            </a:r>
            <a:r>
              <a:rPr lang="el-GR" sz="1600" dirty="0">
                <a:effectLst/>
                <a:latin typeface="Calibri" panose="020F0502020204030204" pitchFamily="34" charset="0"/>
                <a:ea typeface="Calibri" panose="020F0502020204030204" pitchFamily="34" charset="0"/>
                <a:cs typeface="Calibri" panose="020F0502020204030204" pitchFamily="34" charset="0"/>
              </a:rPr>
              <a:t>20τόνοι * 23€ = 460.000.000€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Τιμή</a:t>
            </a:r>
            <a:r>
              <a:rPr lang="el-GR" sz="1600" baseline="-25000" dirty="0">
                <a:effectLst/>
                <a:latin typeface="Calibri" panose="020F0502020204030204" pitchFamily="34" charset="0"/>
                <a:ea typeface="Calibri" panose="020F0502020204030204" pitchFamily="34" charset="0"/>
                <a:cs typeface="Calibri" panose="020F0502020204030204" pitchFamily="34" charset="0"/>
              </a:rPr>
              <a:t>άνευ συμφωνίας</a:t>
            </a:r>
            <a:r>
              <a:rPr lang="el-GR" sz="1600" dirty="0">
                <a:effectLst/>
                <a:latin typeface="Calibri" panose="020F0502020204030204" pitchFamily="34" charset="0"/>
                <a:ea typeface="Calibri" panose="020F0502020204030204" pitchFamily="34" charset="0"/>
                <a:cs typeface="Calibri" panose="020F0502020204030204" pitchFamily="34" charset="0"/>
              </a:rPr>
              <a:t> = 50.000.000€</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Έσοδα</a:t>
            </a:r>
            <a:r>
              <a:rPr lang="el-GR" sz="1600" baseline="-25000" dirty="0">
                <a:effectLst/>
                <a:latin typeface="Calibri" panose="020F0502020204030204" pitchFamily="34" charset="0"/>
                <a:ea typeface="Calibri" panose="020F0502020204030204" pitchFamily="34" charset="0"/>
                <a:cs typeface="Calibri" panose="020F0502020204030204" pitchFamily="34" charset="0"/>
              </a:rPr>
              <a:t>αποκόμισης</a:t>
            </a:r>
            <a:r>
              <a:rPr lang="el-GR" sz="1600" dirty="0">
                <a:effectLst/>
                <a:latin typeface="Calibri" panose="020F0502020204030204" pitchFamily="34" charset="0"/>
                <a:ea typeface="Calibri" panose="020F0502020204030204" pitchFamily="34" charset="0"/>
                <a:cs typeface="Calibri" panose="020F0502020204030204" pitchFamily="34" charset="0"/>
              </a:rPr>
              <a:t> = 600.000.000€</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P(Aπόρριψης) = 0.5</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Αμοιβή συμβουλευτικής εταιρίας : 600.000€</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General Motors</a:t>
            </a:r>
            <a:r>
              <a:rPr lang="el-GR" sz="1600" baseline="-25000" dirty="0">
                <a:effectLst/>
                <a:latin typeface="Calibri" panose="020F0502020204030204" pitchFamily="34" charset="0"/>
                <a:ea typeface="Calibri" panose="020F0502020204030204" pitchFamily="34" charset="0"/>
                <a:cs typeface="Calibri" panose="020F0502020204030204" pitchFamily="34" charset="0"/>
              </a:rPr>
              <a:t>αμοιβή</a:t>
            </a:r>
            <a:r>
              <a:rPr lang="el-GR" sz="1600" dirty="0">
                <a:effectLst/>
                <a:latin typeface="Calibri" panose="020F0502020204030204" pitchFamily="34" charset="0"/>
                <a:ea typeface="Calibri" panose="020F0502020204030204" pitchFamily="34" charset="0"/>
                <a:cs typeface="Calibri" panose="020F0502020204030204" pitchFamily="34" charset="0"/>
              </a:rPr>
              <a:t> = 5.500€ * 1.000 + 5% * Ετήσιου κέρδους</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General Motors</a:t>
            </a:r>
            <a:r>
              <a:rPr lang="el-GR" sz="1600" baseline="-25000" dirty="0">
                <a:effectLst/>
                <a:latin typeface="Calibri" panose="020F0502020204030204" pitchFamily="34" charset="0"/>
                <a:ea typeface="Calibri" panose="020F0502020204030204" pitchFamily="34" charset="0"/>
                <a:cs typeface="Calibri" panose="020F0502020204030204" pitchFamily="34" charset="0"/>
              </a:rPr>
              <a:t>αποζημίωση </a:t>
            </a:r>
            <a:r>
              <a:rPr lang="el-GR" sz="1600" dirty="0">
                <a:effectLst/>
                <a:latin typeface="Calibri" panose="020F0502020204030204" pitchFamily="34" charset="0"/>
                <a:ea typeface="Calibri" panose="020F0502020204030204" pitchFamily="34" charset="0"/>
                <a:cs typeface="Calibri" panose="020F0502020204030204" pitchFamily="34" charset="0"/>
              </a:rPr>
              <a:t>= 10.000.000€</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P(Θετικής αναφοράς συμβουλευτικής εταιρίας) = 0.9</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600" dirty="0">
                <a:effectLst/>
                <a:latin typeface="Calibri" panose="020F0502020204030204" pitchFamily="34" charset="0"/>
                <a:ea typeface="Calibri" panose="020F0502020204030204" pitchFamily="34" charset="0"/>
                <a:cs typeface="Calibri" panose="020F0502020204030204" pitchFamily="34" charset="0"/>
              </a:rPr>
              <a:t>P(Αρνητικής αναφοράς συμβουλευτικής εταιρίας | Απόρριψη αίτησης) = 0.6</a:t>
            </a:r>
          </a:p>
          <a:p>
            <a:pPr marL="0" marR="0" indent="0">
              <a:lnSpc>
                <a:spcPct val="107000"/>
              </a:lnSpc>
              <a:spcBef>
                <a:spcPts val="0"/>
              </a:spcBef>
              <a:spcAft>
                <a:spcPts val="800"/>
              </a:spcAft>
              <a:buNone/>
            </a:pP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sz="2400" dirty="0"/>
          </a:p>
        </p:txBody>
      </p:sp>
    </p:spTree>
    <p:extLst>
      <p:ext uri="{BB962C8B-B14F-4D97-AF65-F5344CB8AC3E}">
        <p14:creationId xmlns:p14="http://schemas.microsoft.com/office/powerpoint/2010/main" val="330248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DF18-DE2E-48B6-95CA-96D675552DF9}"/>
              </a:ext>
            </a:extLst>
          </p:cNvPr>
          <p:cNvSpPr>
            <a:spLocks noGrp="1"/>
          </p:cNvSpPr>
          <p:nvPr>
            <p:ph type="title"/>
          </p:nvPr>
        </p:nvSpPr>
        <p:spPr>
          <a:xfrm>
            <a:off x="601305" y="13982"/>
            <a:ext cx="10353762" cy="970450"/>
          </a:xfrm>
        </p:spPr>
        <p:txBody>
          <a:bodyPr>
            <a:normAutofit fontScale="90000"/>
          </a:bodyPr>
          <a:lstStyle/>
          <a:p>
            <a:r>
              <a:rPr lang="el-GR" sz="1800" dirty="0">
                <a:effectLst/>
                <a:latin typeface="Calibri" panose="020F0502020204030204" pitchFamily="34" charset="0"/>
                <a:ea typeface="Calibri" panose="020F0502020204030204" pitchFamily="34" charset="0"/>
                <a:cs typeface="Calibri" panose="020F0502020204030204" pitchFamily="34" charset="0"/>
              </a:rPr>
              <a:t>Δέντρο αποφάσεων: </a:t>
            </a:r>
            <a:br>
              <a:rPr lang="el-GR" sz="18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p:pic>
        <p:nvPicPr>
          <p:cNvPr id="4" name="Picture 3">
            <a:extLst>
              <a:ext uri="{FF2B5EF4-FFF2-40B4-BE49-F238E27FC236}">
                <a16:creationId xmlns:a16="http://schemas.microsoft.com/office/drawing/2014/main" id="{F6D4767C-EE6C-4547-B90D-57DAF8BB34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555" y="400574"/>
            <a:ext cx="4100143" cy="6056852"/>
          </a:xfrm>
          <a:prstGeom prst="rect">
            <a:avLst/>
          </a:prstGeom>
          <a:noFill/>
          <a:ln>
            <a:noFill/>
          </a:ln>
        </p:spPr>
      </p:pic>
      <p:sp>
        <p:nvSpPr>
          <p:cNvPr id="5" name="TextBox 4">
            <a:extLst>
              <a:ext uri="{FF2B5EF4-FFF2-40B4-BE49-F238E27FC236}">
                <a16:creationId xmlns:a16="http://schemas.microsoft.com/office/drawing/2014/main" id="{287F1622-78E6-493E-B219-542E999895FC}"/>
              </a:ext>
            </a:extLst>
          </p:cNvPr>
          <p:cNvSpPr txBox="1"/>
          <p:nvPr/>
        </p:nvSpPr>
        <p:spPr>
          <a:xfrm>
            <a:off x="4866186" y="499207"/>
            <a:ext cx="6602136" cy="3801682"/>
          </a:xfrm>
          <a:prstGeom prst="rect">
            <a:avLst/>
          </a:prstGeom>
          <a:noFill/>
        </p:spPr>
        <p:txBody>
          <a:bodyPr wrap="square" rtlCol="0">
            <a:spAutoFit/>
          </a:bodyPr>
          <a:lstStyle/>
          <a:p>
            <a:pPr marL="0" marR="0">
              <a:lnSpc>
                <a:spcPct val="107000"/>
              </a:lnSpc>
              <a:spcBef>
                <a:spcPts val="0"/>
              </a:spcBef>
              <a:spcAft>
                <a:spcPts val="800"/>
              </a:spcAft>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Διαθέσιμες στρατηγικές:</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Καμία ενέργεια</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Αγορά μεταλλεύματος χωρίς συμβουλευτική εταιρία</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Υποβολή αίτησης στον αρμόδιο φορέα, κατόπιν έγκρισης επέρχεται η αγορά, αλλιώς απλά απορρίπτεται η αίτηση.</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Πρόσληψη συμβουλευτικής εταιρίας με το κόστος “Αμοιβή συμβουλευτικής εταιρίας”, και με βάση το αποτέλεσμα λήψη της επόμενης απόφασης</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Στην περίπτωση αποτυχίας αναφοράς της συμβουλευτικής εταιρίας και η επένδυση δε γίνεται.</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Επιτυχής αναφορά της συμβουλευτικής εταιρίας, η επένδυση πραγματοποιείται. </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Σύναψη συμφωνίας με την General Motors</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Επιτυχία συμφωνίας με αμοιβή “General Motors</a:t>
            </a:r>
            <a:r>
              <a:rPr lang="el-GR" sz="1400" baseline="-250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αμοιβή</a:t>
            </a: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rabicPeriod"/>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Αποτυχία και “General Motors</a:t>
            </a:r>
            <a:r>
              <a:rPr lang="el-GR" sz="1400" baseline="-250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αποζημίωση</a:t>
            </a: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
        <p:nvSpPr>
          <p:cNvPr id="7" name="TextBox 6">
            <a:extLst>
              <a:ext uri="{FF2B5EF4-FFF2-40B4-BE49-F238E27FC236}">
                <a16:creationId xmlns:a16="http://schemas.microsoft.com/office/drawing/2014/main" id="{8972658D-6F31-411A-9E0A-8F64C3732196}"/>
              </a:ext>
            </a:extLst>
          </p:cNvPr>
          <p:cNvSpPr txBox="1"/>
          <p:nvPr/>
        </p:nvSpPr>
        <p:spPr>
          <a:xfrm>
            <a:off x="4860465" y="3578317"/>
            <a:ext cx="6094602" cy="1710918"/>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ü"/>
            </a:pPr>
            <a:endParaRPr lang="el-GR"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Wingdings" panose="05000000000000000000" pitchFamily="2" charset="2"/>
              <a:buChar char="ü"/>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P(Ανταγωνιστής αναλαμβάνει την συμφωνία |  Έγκρισης) = 0.7</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ü"/>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Άρα P(Autor-Motor συμφωνίας | Έγκρισης ) = 0.3</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ü"/>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P(Δεκτή αίτηση |Θετική αναφορά Chicago ) = 0.56</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ü"/>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P(Απόρριψης αίτησης | θετική αναφορά General Motors) = 0.056</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5EE3D16-FCCC-489A-A7F5-4B95E649B022}"/>
              </a:ext>
            </a:extLst>
          </p:cNvPr>
          <p:cNvSpPr txBox="1"/>
          <p:nvPr/>
        </p:nvSpPr>
        <p:spPr>
          <a:xfrm>
            <a:off x="4860465" y="5441763"/>
            <a:ext cx="5994889" cy="1015663"/>
          </a:xfrm>
          <a:prstGeom prst="rect">
            <a:avLst/>
          </a:prstGeom>
          <a:noFill/>
        </p:spPr>
        <p:txBody>
          <a:bodyPr wrap="square" rtlCol="0">
            <a:spAutoFit/>
          </a:bodyPr>
          <a:lstStyle/>
          <a:p>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Συμπέρασμα</a:t>
            </a:r>
            <a:r>
              <a:rPr lang="en-US"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Διαλέγουμε συνεργασία με την συμβουλευτική εταιρία του Chicago καθώς από το δέντρο αποφάσεων προκύπτει πως είναι η πιο συμφέρουσα στρατηγική. </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93767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E085-F72F-4E4D-956F-1485DE720811}"/>
              </a:ext>
            </a:extLst>
          </p:cNvPr>
          <p:cNvSpPr>
            <a:spLocks noGrp="1"/>
          </p:cNvSpPr>
          <p:nvPr>
            <p:ph type="title"/>
          </p:nvPr>
        </p:nvSpPr>
        <p:spPr>
          <a:xfrm>
            <a:off x="913795" y="0"/>
            <a:ext cx="10353762" cy="970450"/>
          </a:xfrm>
        </p:spPr>
        <p:txBody>
          <a:bodyPr>
            <a:normAutofit fontScale="90000"/>
          </a:bodyPr>
          <a:lstStyle/>
          <a:p>
            <a:r>
              <a:rPr lang="el-GR" sz="1800" b="1" dirty="0">
                <a:effectLst/>
                <a:latin typeface="Calibri" panose="020F0502020204030204" pitchFamily="34" charset="0"/>
                <a:ea typeface="Calibri" panose="020F0502020204030204" pitchFamily="34" charset="0"/>
                <a:cs typeface="Calibri" panose="020F0502020204030204" pitchFamily="34" charset="0"/>
              </a:rPr>
              <a:t>Θέμα Β</a:t>
            </a:r>
            <a:br>
              <a:rPr lang="el-GR" sz="18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p:sp>
        <p:nvSpPr>
          <p:cNvPr id="3" name="Content Placeholder 2">
            <a:extLst>
              <a:ext uri="{FF2B5EF4-FFF2-40B4-BE49-F238E27FC236}">
                <a16:creationId xmlns:a16="http://schemas.microsoft.com/office/drawing/2014/main" id="{481966CB-6C62-494A-B4AF-5033890913DA}"/>
              </a:ext>
            </a:extLst>
          </p:cNvPr>
          <p:cNvSpPr>
            <a:spLocks noGrp="1"/>
          </p:cNvSpPr>
          <p:nvPr>
            <p:ph idx="1"/>
          </p:nvPr>
        </p:nvSpPr>
        <p:spPr>
          <a:xfrm>
            <a:off x="796349" y="485225"/>
            <a:ext cx="10353762" cy="4058751"/>
          </a:xfrm>
        </p:spPr>
        <p:txBody>
          <a:bodyPr>
            <a:normAutofit fontScale="92500" lnSpcReduction="10000"/>
          </a:bodyPr>
          <a:lstStyle/>
          <a:p>
            <a:pPr marL="0" marR="0" indent="0">
              <a:lnSpc>
                <a:spcPct val="107000"/>
              </a:lnSpc>
              <a:spcBef>
                <a:spcPts val="0"/>
              </a:spcBef>
              <a:spcAft>
                <a:spcPts val="800"/>
              </a:spcAft>
              <a:buNone/>
            </a:pPr>
            <a:r>
              <a:rPr lang="el-GR" sz="1500" u="sng" dirty="0">
                <a:effectLst/>
                <a:latin typeface="Calibri" panose="020F0502020204030204" pitchFamily="34" charset="0"/>
                <a:ea typeface="Calibri" panose="020F0502020204030204" pitchFamily="34" charset="0"/>
                <a:cs typeface="Calibri" panose="020F0502020204030204" pitchFamily="34" charset="0"/>
              </a:rPr>
              <a:t>Δεδομένα:</a:t>
            </a:r>
            <a:endParaRPr lang="el-GR"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500" dirty="0">
                <a:effectLst/>
                <a:latin typeface="Calibri" panose="020F0502020204030204" pitchFamily="34" charset="0"/>
                <a:ea typeface="Calibri" panose="020F0502020204030204" pitchFamily="34" charset="0"/>
                <a:cs typeface="Calibri" panose="020F0502020204030204" pitchFamily="34" charset="0"/>
              </a:rPr>
              <a:t>Από την εκφώνηση συμπεραίνουμε πως πρόκειται για ένα πρόβλημα γραμμικού προγραμματισμού. </a:t>
            </a:r>
            <a:endParaRPr lang="el-GR"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l-GR" sz="1500" dirty="0">
                <a:effectLst/>
                <a:latin typeface="Calibri" panose="020F0502020204030204" pitchFamily="34" charset="0"/>
                <a:ea typeface="Calibri" panose="020F0502020204030204" pitchFamily="34" charset="0"/>
                <a:cs typeface="Calibri" panose="020F0502020204030204" pitchFamily="34" charset="0"/>
              </a:rPr>
              <a:t>Πιο συγκεκριμένα, η μικρή Ρώσικη εταιρεία παραγωγής αυτοκινήτων διαθέτει παραγωγικό δυναμικό 3 εργοστασίων με μέγιστη δυνατότητα παραγωγής 500, 750, 700 μονάδων(αυτοκινήτων) αντίστοιχα. Δηλαδή,</a:t>
            </a:r>
            <a:endParaRPr lang="el-GR"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l-GR" sz="1500" dirty="0">
                <a:effectLst/>
                <a:latin typeface="Calibri" panose="020F0502020204030204" pitchFamily="34" charset="0"/>
                <a:ea typeface="Calibri" panose="020F0502020204030204" pitchFamily="34" charset="0"/>
                <a:cs typeface="Calibri" panose="020F0502020204030204" pitchFamily="34" charset="0"/>
              </a:rPr>
              <a:t>Εργοστάσιο 1: 500 αυτοκίνητα.</a:t>
            </a:r>
          </a:p>
          <a:p>
            <a:pPr marL="342900" marR="0" lvl="0" indent="-342900">
              <a:lnSpc>
                <a:spcPct val="107000"/>
              </a:lnSpc>
              <a:spcBef>
                <a:spcPts val="0"/>
              </a:spcBef>
              <a:spcAft>
                <a:spcPts val="0"/>
              </a:spcAft>
              <a:buFont typeface="Wingdings" panose="05000000000000000000" pitchFamily="2" charset="2"/>
              <a:buChar char=""/>
            </a:pPr>
            <a:r>
              <a:rPr lang="el-GR" sz="1500" dirty="0">
                <a:effectLst/>
                <a:latin typeface="Calibri" panose="020F0502020204030204" pitchFamily="34" charset="0"/>
                <a:ea typeface="Calibri" panose="020F0502020204030204" pitchFamily="34" charset="0"/>
                <a:cs typeface="Calibri" panose="020F0502020204030204" pitchFamily="34" charset="0"/>
              </a:rPr>
              <a:t>Εργοστάσιο 2: 750 αυτοκίνητα.</a:t>
            </a:r>
          </a:p>
          <a:p>
            <a:pPr marL="342900" marR="0" lvl="0" indent="-342900">
              <a:lnSpc>
                <a:spcPct val="107000"/>
              </a:lnSpc>
              <a:spcBef>
                <a:spcPts val="0"/>
              </a:spcBef>
              <a:spcAft>
                <a:spcPts val="800"/>
              </a:spcAft>
              <a:buFont typeface="Wingdings" panose="05000000000000000000" pitchFamily="2" charset="2"/>
              <a:buChar char=""/>
            </a:pPr>
            <a:r>
              <a:rPr lang="el-GR" sz="1500" dirty="0">
                <a:effectLst/>
                <a:latin typeface="Calibri" panose="020F0502020204030204" pitchFamily="34" charset="0"/>
                <a:ea typeface="Calibri" panose="020F0502020204030204" pitchFamily="34" charset="0"/>
                <a:cs typeface="Calibri" panose="020F0502020204030204" pitchFamily="34" charset="0"/>
              </a:rPr>
              <a:t>Εργοστάσιο 3: 700 αυτοκίνητα.</a:t>
            </a:r>
          </a:p>
          <a:p>
            <a:pPr marL="0" marR="0" indent="0">
              <a:lnSpc>
                <a:spcPct val="107000"/>
              </a:lnSpc>
              <a:spcBef>
                <a:spcPts val="0"/>
              </a:spcBef>
              <a:spcAft>
                <a:spcPts val="800"/>
              </a:spcAft>
              <a:buNone/>
            </a:pPr>
            <a:r>
              <a:rPr lang="el-GR" sz="1500" dirty="0">
                <a:effectLst/>
                <a:latin typeface="Calibri" panose="020F0502020204030204" pitchFamily="34" charset="0"/>
                <a:ea typeface="Calibri" panose="020F0502020204030204" pitchFamily="34" charset="0"/>
                <a:cs typeface="Calibri" panose="020F0502020204030204" pitchFamily="34" charset="0"/>
              </a:rPr>
              <a:t>Η μικρή Ρώσικη εταιρεία παραγωγής αυτοκινήτων έχει επίσης σύμβαση προμήθειας με 4 αποθήκες, με τις οποίες πρέπει να τηρεί ένα ελάχιστο κάτω όριο παραδόσεων αυτοκινήτων.</a:t>
            </a:r>
            <a:endParaRPr lang="el-GR"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l-GR" sz="1500" dirty="0">
                <a:effectLst/>
                <a:latin typeface="Calibri" panose="020F0502020204030204" pitchFamily="34" charset="0"/>
                <a:ea typeface="Calibri" panose="020F0502020204030204" pitchFamily="34" charset="0"/>
                <a:cs typeface="Calibri" panose="020F0502020204030204" pitchFamily="34" charset="0"/>
              </a:rPr>
              <a:t>Αποθήκη 1: 300 αυτοκίνητα.</a:t>
            </a:r>
          </a:p>
          <a:p>
            <a:pPr marL="342900" marR="0" lvl="0" indent="-342900">
              <a:lnSpc>
                <a:spcPct val="107000"/>
              </a:lnSpc>
              <a:spcBef>
                <a:spcPts val="0"/>
              </a:spcBef>
              <a:spcAft>
                <a:spcPts val="0"/>
              </a:spcAft>
              <a:buFont typeface="Wingdings" panose="05000000000000000000" pitchFamily="2" charset="2"/>
              <a:buChar char=""/>
            </a:pPr>
            <a:r>
              <a:rPr lang="el-GR" sz="1500" dirty="0">
                <a:effectLst/>
                <a:latin typeface="Calibri" panose="020F0502020204030204" pitchFamily="34" charset="0"/>
                <a:ea typeface="Calibri" panose="020F0502020204030204" pitchFamily="34" charset="0"/>
                <a:cs typeface="Calibri" panose="020F0502020204030204" pitchFamily="34" charset="0"/>
              </a:rPr>
              <a:t>Αποθήκη 2: 600 αυτοκίνητα.</a:t>
            </a:r>
          </a:p>
          <a:p>
            <a:pPr marL="342900" marR="0" lvl="0" indent="-342900">
              <a:lnSpc>
                <a:spcPct val="107000"/>
              </a:lnSpc>
              <a:spcBef>
                <a:spcPts val="0"/>
              </a:spcBef>
              <a:spcAft>
                <a:spcPts val="0"/>
              </a:spcAft>
              <a:buFont typeface="Wingdings" panose="05000000000000000000" pitchFamily="2" charset="2"/>
              <a:buChar char=""/>
            </a:pPr>
            <a:r>
              <a:rPr lang="el-GR" sz="1500" dirty="0">
                <a:effectLst/>
                <a:latin typeface="Calibri" panose="020F0502020204030204" pitchFamily="34" charset="0"/>
                <a:ea typeface="Calibri" panose="020F0502020204030204" pitchFamily="34" charset="0"/>
                <a:cs typeface="Calibri" panose="020F0502020204030204" pitchFamily="34" charset="0"/>
              </a:rPr>
              <a:t>Αποθήκη 3: 200 αυτοκίνητα.</a:t>
            </a:r>
          </a:p>
          <a:p>
            <a:pPr marL="342900" marR="0" lvl="0" indent="-342900">
              <a:lnSpc>
                <a:spcPct val="107000"/>
              </a:lnSpc>
              <a:spcBef>
                <a:spcPts val="0"/>
              </a:spcBef>
              <a:spcAft>
                <a:spcPts val="800"/>
              </a:spcAft>
              <a:buFont typeface="Wingdings" panose="05000000000000000000" pitchFamily="2" charset="2"/>
              <a:buChar char=""/>
            </a:pPr>
            <a:r>
              <a:rPr lang="el-GR" sz="1500" dirty="0">
                <a:effectLst/>
                <a:latin typeface="Calibri" panose="020F0502020204030204" pitchFamily="34" charset="0"/>
                <a:ea typeface="Calibri" panose="020F0502020204030204" pitchFamily="34" charset="0"/>
                <a:cs typeface="Calibri" panose="020F0502020204030204" pitchFamily="34" charset="0"/>
              </a:rPr>
              <a:t>Αποθήκη 4: 450 αυτοκίνητα.</a:t>
            </a:r>
          </a:p>
          <a:p>
            <a:pPr marL="0" marR="0" indent="0">
              <a:lnSpc>
                <a:spcPct val="107000"/>
              </a:lnSpc>
              <a:spcBef>
                <a:spcPts val="0"/>
              </a:spcBef>
              <a:spcAft>
                <a:spcPts val="800"/>
              </a:spcAft>
              <a:buNone/>
            </a:pPr>
            <a:r>
              <a:rPr lang="el-GR" sz="1500" dirty="0">
                <a:effectLst/>
                <a:latin typeface="Calibri" panose="020F0502020204030204" pitchFamily="34" charset="0"/>
                <a:ea typeface="Calibri" panose="020F0502020204030204" pitchFamily="34" charset="0"/>
                <a:cs typeface="Calibri" panose="020F0502020204030204" pitchFamily="34" charset="0"/>
              </a:rPr>
              <a:t>Για κάθε συνδυασμό αποθήκης και εργοστασίου προέλευσης δίνονται τα κόστη μεταφοράς και τα έξοδα μαζί με τους μισθούς των εργαζόμενων. </a:t>
            </a:r>
            <a:endParaRPr lang="el-GR"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03903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13FFAB-A9ED-43CF-B4DB-4C111B570F11}"/>
                  </a:ext>
                </a:extLst>
              </p:cNvPr>
              <p:cNvSpPr>
                <a:spLocks noGrp="1"/>
              </p:cNvSpPr>
              <p:nvPr>
                <p:ph idx="1"/>
              </p:nvPr>
            </p:nvSpPr>
            <p:spPr>
              <a:xfrm>
                <a:off x="762794" y="469784"/>
                <a:ext cx="10353762" cy="5771626"/>
              </a:xfrm>
            </p:spPr>
            <p:txBody>
              <a:bodyPr>
                <a:normAutofit fontScale="47500" lnSpcReduction="20000"/>
              </a:bodyPr>
              <a:lstStyle/>
              <a:p>
                <a:pPr marL="0" marR="0" indent="0">
                  <a:lnSpc>
                    <a:spcPct val="107000"/>
                  </a:lnSpc>
                  <a:spcBef>
                    <a:spcPts val="0"/>
                  </a:spcBef>
                  <a:spcAft>
                    <a:spcPts val="800"/>
                  </a:spcAft>
                  <a:buNone/>
                </a:pPr>
                <a:r>
                  <a:rPr lang="el-GR" sz="3000" u="sng" dirty="0">
                    <a:effectLst/>
                    <a:latin typeface="Calibri" panose="020F0502020204030204" pitchFamily="34" charset="0"/>
                    <a:ea typeface="Calibri" panose="020F0502020204030204" pitchFamily="34" charset="0"/>
                    <a:cs typeface="Calibri" panose="020F0502020204030204" pitchFamily="34" charset="0"/>
                  </a:rPr>
                  <a:t>Μεταβλητές Απόφασης:</a:t>
                </a:r>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l-GR" sz="3000" dirty="0">
                    <a:effectLst/>
                    <a:latin typeface="Calibri" panose="020F0502020204030204" pitchFamily="34" charset="0"/>
                    <a:ea typeface="Calibri" panose="020F0502020204030204" pitchFamily="34" charset="0"/>
                    <a:cs typeface="Calibri" panose="020F0502020204030204" pitchFamily="34" charset="0"/>
                  </a:rPr>
                  <a:t>Χij, ο συνδυασμός εργοστασίου/αποθήκης. Δηλαδή i = 1,2,3 (εργοστάσια) και j = 1,2,3,4 (αποθήκες). Άρα, μεταβλητές απόφασης X11, X12,…, Χ34. </a:t>
                </a:r>
              </a:p>
              <a:p>
                <a:pPr marL="0" marR="0" indent="0">
                  <a:lnSpc>
                    <a:spcPct val="107000"/>
                  </a:lnSpc>
                  <a:spcBef>
                    <a:spcPts val="0"/>
                  </a:spcBef>
                  <a:spcAft>
                    <a:spcPts val="800"/>
                  </a:spcAft>
                  <a:buNone/>
                </a:pPr>
                <a:r>
                  <a:rPr lang="el-GR" sz="3000" u="sng" dirty="0">
                    <a:effectLst/>
                    <a:latin typeface="Calibri" panose="020F0502020204030204" pitchFamily="34" charset="0"/>
                    <a:ea typeface="Calibri" panose="020F0502020204030204" pitchFamily="34" charset="0"/>
                    <a:cs typeface="Calibri" panose="020F0502020204030204" pitchFamily="34" charset="0"/>
                  </a:rPr>
                  <a:t>Αντικειμενική Συνάρτηση προς ελαχιστοποίηση: </a:t>
                </a:r>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l-GR" sz="3000" dirty="0">
                    <a:effectLst/>
                    <a:latin typeface="Calibri" panose="020F0502020204030204" pitchFamily="34" charset="0"/>
                    <a:ea typeface="Calibri" panose="020F0502020204030204" pitchFamily="34" charset="0"/>
                    <a:cs typeface="Calibri" panose="020F0502020204030204" pitchFamily="34" charset="0"/>
                  </a:rPr>
                  <a:t>Θέλουμε να ελαχιστοποιήσουμε τα κόστη μεταφοράς εφόσον τα κέρδη μας είναι εφάπαξ 2 εκατομμύρια €:</a:t>
                </a:r>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𝑚𝑖𝑛𝑍</m:t>
                      </m:r>
                      <m:r>
                        <a:rPr lang="en-US" sz="3000" b="0" i="1" smtClean="0">
                          <a:effectLst/>
                          <a:latin typeface="Cambria Math" panose="02040503050406030204" pitchFamily="18" charset="0"/>
                          <a:ea typeface="Calibri" panose="020F0502020204030204" pitchFamily="34" charset="0"/>
                          <a:cs typeface="Calibri" panose="020F0502020204030204" pitchFamily="34" charset="0"/>
                        </a:rPr>
                        <m:t>:</m:t>
                      </m:r>
                      <m:r>
                        <a:rPr lang="el-GR" sz="3000" i="1">
                          <a:effectLst/>
                          <a:latin typeface="Cambria Math" panose="02040503050406030204" pitchFamily="18" charset="0"/>
                          <a:ea typeface="Calibri" panose="020F0502020204030204" pitchFamily="34" charset="0"/>
                          <a:cs typeface="Calibri" panose="020F0502020204030204" pitchFamily="34" charset="0"/>
                        </a:rPr>
                        <m:t> 1.5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11 + 1.8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12 +  1.9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13 + 1.3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14 +2.1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21 + 1.4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22 + 1.5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23 + 1.7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24 +2.5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31 + 1.2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31 + 1.7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33 + 2.2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34</m:t>
                      </m:r>
                    </m:oMath>
                  </m:oMathPara>
                </a14:m>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l-GR" sz="3000" u="sng" dirty="0">
                    <a:effectLst/>
                    <a:latin typeface="Calibri" panose="020F0502020204030204" pitchFamily="34" charset="0"/>
                    <a:ea typeface="Calibri" panose="020F0502020204030204" pitchFamily="34" charset="0"/>
                    <a:cs typeface="Calibri" panose="020F0502020204030204" pitchFamily="34" charset="0"/>
                  </a:rPr>
                  <a:t>Περιορισμοί:</a:t>
                </a:r>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l-GR" sz="3000" dirty="0">
                    <a:effectLst/>
                    <a:latin typeface="Calibri" panose="020F0502020204030204" pitchFamily="34" charset="0"/>
                    <a:ea typeface="Times New Roman" panose="02020603050405020304" pitchFamily="18" charset="0"/>
                    <a:cs typeface="Calibri" panose="020F0502020204030204" pitchFamily="34" charset="0"/>
                  </a:rPr>
                  <a:t>Μέγιστη δυνατότητα παραγωγής ανά εργοστάσιο: </a:t>
                </a:r>
                <a:endParaRPr lang="el-GR" sz="30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11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12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13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14≤ 500</m:t>
                      </m:r>
                    </m:oMath>
                  </m:oMathPara>
                </a14:m>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21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22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23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24≤ 750</m:t>
                      </m:r>
                    </m:oMath>
                  </m:oMathPara>
                </a14:m>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31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32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33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34≤ 700</m:t>
                      </m:r>
                    </m:oMath>
                  </m:oMathPara>
                </a14:m>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l-GR" sz="3000" dirty="0">
                    <a:effectLst/>
                    <a:latin typeface="Calibri" panose="020F0502020204030204" pitchFamily="34" charset="0"/>
                    <a:ea typeface="Times New Roman" panose="02020603050405020304" pitchFamily="18" charset="0"/>
                    <a:cs typeface="Calibri" panose="020F0502020204030204" pitchFamily="34" charset="0"/>
                  </a:rPr>
                  <a:t>Κάτω όριο προμήθειας ανά αποθήκη: </a:t>
                </a:r>
                <a:endParaRPr lang="el-GR" sz="30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11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21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31≥ 300</m:t>
                      </m:r>
                    </m:oMath>
                  </m:oMathPara>
                </a14:m>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12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22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32≥ 600</m:t>
                      </m:r>
                    </m:oMath>
                  </m:oMathPara>
                </a14:m>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13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23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33≥ 200</m:t>
                      </m:r>
                    </m:oMath>
                  </m:oMathPara>
                </a14:m>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14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24 + </m:t>
                      </m:r>
                      <m:r>
                        <a:rPr lang="el-GR" sz="3000" i="1">
                          <a:effectLst/>
                          <a:latin typeface="Cambria Math" panose="02040503050406030204" pitchFamily="18" charset="0"/>
                          <a:ea typeface="Calibri" panose="020F0502020204030204" pitchFamily="34" charset="0"/>
                          <a:cs typeface="Calibri" panose="020F0502020204030204" pitchFamily="34" charset="0"/>
                        </a:rPr>
                        <m:t>𝑋</m:t>
                      </m:r>
                      <m:r>
                        <a:rPr lang="el-GR" sz="3000" i="1">
                          <a:effectLst/>
                          <a:latin typeface="Cambria Math" panose="02040503050406030204" pitchFamily="18" charset="0"/>
                          <a:ea typeface="Calibri" panose="020F0502020204030204" pitchFamily="34" charset="0"/>
                          <a:cs typeface="Calibri" panose="020F0502020204030204" pitchFamily="34" charset="0"/>
                        </a:rPr>
                        <m:t>34≥ 450</m:t>
                      </m:r>
                    </m:oMath>
                  </m:oMathPara>
                </a14:m>
                <a:endParaRPr lang="el-GR" sz="3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mc:Choice>
        <mc:Fallback xmlns="">
          <p:sp>
            <p:nvSpPr>
              <p:cNvPr id="3" name="Content Placeholder 2">
                <a:extLst>
                  <a:ext uri="{FF2B5EF4-FFF2-40B4-BE49-F238E27FC236}">
                    <a16:creationId xmlns:a16="http://schemas.microsoft.com/office/drawing/2014/main" id="{7613FFAB-A9ED-43CF-B4DB-4C111B570F11}"/>
                  </a:ext>
                </a:extLst>
              </p:cNvPr>
              <p:cNvSpPr>
                <a:spLocks noGrp="1" noRot="1" noChangeAspect="1" noMove="1" noResize="1" noEditPoints="1" noAdjustHandles="1" noChangeArrowheads="1" noChangeShapeType="1" noTextEdit="1"/>
              </p:cNvSpPr>
              <p:nvPr>
                <p:ph idx="1"/>
              </p:nvPr>
            </p:nvSpPr>
            <p:spPr>
              <a:xfrm>
                <a:off x="762794" y="469784"/>
                <a:ext cx="10353762" cy="5771626"/>
              </a:xfrm>
              <a:blipFill>
                <a:blip r:embed="rId2"/>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48966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3053-D7BA-4DF2-9F89-DD281184A5A1}"/>
              </a:ext>
            </a:extLst>
          </p:cNvPr>
          <p:cNvSpPr>
            <a:spLocks noGrp="1"/>
          </p:cNvSpPr>
          <p:nvPr>
            <p:ph type="title"/>
          </p:nvPr>
        </p:nvSpPr>
        <p:spPr/>
        <p:txBody>
          <a:bodyPr>
            <a:normAutofit fontScale="90000"/>
          </a:bodyPr>
          <a:lstStyle/>
          <a:p>
            <a:pPr marL="0" marR="0" algn="l">
              <a:lnSpc>
                <a:spcPct val="107000"/>
              </a:lnSpc>
              <a:spcBef>
                <a:spcPts val="0"/>
              </a:spcBef>
              <a:spcAft>
                <a:spcPts val="800"/>
              </a:spcAft>
            </a:pPr>
            <a:r>
              <a:rPr lang="el-GR" sz="1600" u="sng" dirty="0">
                <a:effectLst/>
                <a:latin typeface="Calibri" panose="020F0502020204030204" pitchFamily="34" charset="0"/>
                <a:ea typeface="Calibri" panose="020F0502020204030204" pitchFamily="34" charset="0"/>
                <a:cs typeface="Calibri" panose="020F0502020204030204" pitchFamily="34" charset="0"/>
              </a:rPr>
              <a:t>Επίλυση προβλήματος:</a:t>
            </a:r>
            <a:br>
              <a:rPr lang="el-GR" sz="1600" dirty="0">
                <a:effectLst/>
                <a:latin typeface="Calibri" panose="020F0502020204030204" pitchFamily="34" charset="0"/>
                <a:ea typeface="Calibri" panose="020F0502020204030204" pitchFamily="34" charset="0"/>
                <a:cs typeface="Times New Roman" panose="02020603050405020304" pitchFamily="18" charset="0"/>
              </a:rPr>
            </a:br>
            <a:r>
              <a:rPr lang="el-GR" sz="1600" dirty="0">
                <a:effectLst/>
                <a:latin typeface="Calibri" panose="020F0502020204030204" pitchFamily="34" charset="0"/>
                <a:ea typeface="Calibri" panose="020F0502020204030204" pitchFamily="34" charset="0"/>
                <a:cs typeface="Calibri" panose="020F0502020204030204" pitchFamily="34" charset="0"/>
              </a:rPr>
              <a:t>Τοποθετούμε την αντικειμενική συνάρτηση και τους περιορισμούς στον “LpSolveIDE”. Παρατίθενται ο κώδικας, τα αποτελέσματα στο Terminal και το Result Tab αντίστοιχα.</a:t>
            </a:r>
            <a:br>
              <a:rPr lang="el-GR" sz="18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p:pic>
        <p:nvPicPr>
          <p:cNvPr id="4" name="Picture 3">
            <a:extLst>
              <a:ext uri="{FF2B5EF4-FFF2-40B4-BE49-F238E27FC236}">
                <a16:creationId xmlns:a16="http://schemas.microsoft.com/office/drawing/2014/main" id="{0FF582F2-DC66-4140-8484-1BF9DF6CAF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4443" y="1318260"/>
            <a:ext cx="4855572" cy="2293620"/>
          </a:xfrm>
          <a:prstGeom prst="rect">
            <a:avLst/>
          </a:prstGeom>
          <a:noFill/>
          <a:ln>
            <a:noFill/>
          </a:ln>
        </p:spPr>
      </p:pic>
      <p:pic>
        <p:nvPicPr>
          <p:cNvPr id="5" name="Picture 4">
            <a:extLst>
              <a:ext uri="{FF2B5EF4-FFF2-40B4-BE49-F238E27FC236}">
                <a16:creationId xmlns:a16="http://schemas.microsoft.com/office/drawing/2014/main" id="{711D15A0-16C4-4A1E-9815-7D2D416B69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0427" y="1318260"/>
            <a:ext cx="4333988" cy="2293620"/>
          </a:xfrm>
          <a:prstGeom prst="rect">
            <a:avLst/>
          </a:prstGeom>
          <a:noFill/>
          <a:ln>
            <a:noFill/>
          </a:ln>
        </p:spPr>
      </p:pic>
      <p:pic>
        <p:nvPicPr>
          <p:cNvPr id="6" name="Content Placeholder 5">
            <a:extLst>
              <a:ext uri="{FF2B5EF4-FFF2-40B4-BE49-F238E27FC236}">
                <a16:creationId xmlns:a16="http://schemas.microsoft.com/office/drawing/2014/main" id="{C16470F8-DD99-4F0A-B64B-E0EF06A45A4A}"/>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24443" y="4037833"/>
            <a:ext cx="2900900" cy="2129869"/>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86812B-7AF3-4D95-A8F8-4D8C256397AE}"/>
                  </a:ext>
                </a:extLst>
              </p:cNvPr>
              <p:cNvSpPr txBox="1"/>
              <p:nvPr/>
            </p:nvSpPr>
            <p:spPr>
              <a:xfrm>
                <a:off x="4229100" y="3790869"/>
                <a:ext cx="6427715" cy="2623795"/>
              </a:xfrm>
              <a:prstGeom prst="rect">
                <a:avLst/>
              </a:prstGeom>
              <a:noFill/>
            </p:spPr>
            <p:txBody>
              <a:bodyPr wrap="square" rtlCol="0">
                <a:spAutoFit/>
              </a:bodyPr>
              <a:lstStyle/>
              <a:p>
                <a:pPr marL="0" marR="0">
                  <a:lnSpc>
                    <a:spcPct val="107000"/>
                  </a:lnSpc>
                  <a:spcBef>
                    <a:spcPts val="0"/>
                  </a:spcBef>
                  <a:spcAft>
                    <a:spcPts val="800"/>
                  </a:spcAft>
                </a:pPr>
                <a:endParaRPr lang="en-US"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Συμπεραίνουμε πως</a:t>
                </a:r>
                <a:r>
                  <a:rPr lang="el-GR" sz="1400" b="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το ελάχιστο κόστος μεταφοράς  μας είναι 1.435.000€. Οπότε τα μέγιστα κέρδη διαμορφώνονται ως η διαφορά: 	</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l-GR" sz="1400" i="1">
                          <a:solidFill>
                            <a:schemeClr val="tx2"/>
                          </a:solidFill>
                          <a:effectLst/>
                          <a:latin typeface="Cambria Math" panose="02040503050406030204" pitchFamily="18" charset="0"/>
                          <a:ea typeface="Calibri" panose="020F0502020204030204" pitchFamily="34" charset="0"/>
                          <a:cs typeface="Calibri" panose="020F0502020204030204" pitchFamily="34" charset="0"/>
                        </a:rPr>
                        <m:t>2.000.000€ − 1.435.000€ = 565.000€.</m:t>
                      </m:r>
                    </m:oMath>
                  </m:oMathPara>
                </a14:m>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l-GR" sz="14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Έτσι, αν θελήσουμε για οποιονδήποτε λόγο να αγοράσουμε σαν Auto-Motor τα αυτοκίνητα απευθείας από την Ρώσικη εταιρία μπορούμε να πάρουμε μέχρι και 113 χωρίς καθόλου ζημίες. Ωστόσο, στην συγκεκριμένη εργασία γίνεται η υπόθεση πως δε θα γίνει καμία αγορά από την Auto-Motor παρά μόνο διακίνηση των αυτοκινήτων.</a:t>
                </a:r>
                <a:endParaRPr lang="el-GR"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solidFill>
                    <a:schemeClr val="tx2"/>
                  </a:solidFill>
                </a:endParaRPr>
              </a:p>
            </p:txBody>
          </p:sp>
        </mc:Choice>
        <mc:Fallback xmlns="">
          <p:sp>
            <p:nvSpPr>
              <p:cNvPr id="7" name="TextBox 6">
                <a:extLst>
                  <a:ext uri="{FF2B5EF4-FFF2-40B4-BE49-F238E27FC236}">
                    <a16:creationId xmlns:a16="http://schemas.microsoft.com/office/drawing/2014/main" id="{E786812B-7AF3-4D95-A8F8-4D8C256397AE}"/>
                  </a:ext>
                </a:extLst>
              </p:cNvPr>
              <p:cNvSpPr txBox="1">
                <a:spLocks noRot="1" noChangeAspect="1" noMove="1" noResize="1" noEditPoints="1" noAdjustHandles="1" noChangeArrowheads="1" noChangeShapeType="1" noTextEdit="1"/>
              </p:cNvSpPr>
              <p:nvPr/>
            </p:nvSpPr>
            <p:spPr>
              <a:xfrm>
                <a:off x="4229100" y="3790869"/>
                <a:ext cx="6427715" cy="2623795"/>
              </a:xfrm>
              <a:prstGeom prst="rect">
                <a:avLst/>
              </a:prstGeom>
              <a:blipFill>
                <a:blip r:embed="rId5"/>
                <a:stretch>
                  <a:fillRect l="-285"/>
                </a:stretch>
              </a:blipFill>
            </p:spPr>
            <p:txBody>
              <a:bodyPr/>
              <a:lstStyle/>
              <a:p>
                <a:r>
                  <a:rPr lang="LID4096">
                    <a:noFill/>
                  </a:rPr>
                  <a:t> </a:t>
                </a:r>
              </a:p>
            </p:txBody>
          </p:sp>
        </mc:Fallback>
      </mc:AlternateContent>
    </p:spTree>
    <p:extLst>
      <p:ext uri="{BB962C8B-B14F-4D97-AF65-F5344CB8AC3E}">
        <p14:creationId xmlns:p14="http://schemas.microsoft.com/office/powerpoint/2010/main" val="85069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C980-3F67-4789-BD40-319BB5CE1053}"/>
              </a:ext>
            </a:extLst>
          </p:cNvPr>
          <p:cNvSpPr>
            <a:spLocks noGrp="1"/>
          </p:cNvSpPr>
          <p:nvPr>
            <p:ph type="title"/>
          </p:nvPr>
        </p:nvSpPr>
        <p:spPr>
          <a:xfrm>
            <a:off x="913795" y="0"/>
            <a:ext cx="10353762" cy="970450"/>
          </a:xfrm>
        </p:spPr>
        <p:txBody>
          <a:bodyPr>
            <a:normAutofit fontScale="90000"/>
          </a:bodyPr>
          <a:lstStyle/>
          <a:p>
            <a:r>
              <a:rPr lang="el-GR" sz="1800" b="1" dirty="0">
                <a:effectLst/>
                <a:latin typeface="Calibri" panose="020F0502020204030204" pitchFamily="34" charset="0"/>
                <a:ea typeface="Calibri" panose="020F0502020204030204" pitchFamily="34" charset="0"/>
                <a:cs typeface="Calibri" panose="020F0502020204030204" pitchFamily="34" charset="0"/>
              </a:rPr>
              <a:t>Θέμα Γ</a:t>
            </a:r>
            <a:br>
              <a:rPr lang="el-GR" sz="18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30F3F-967C-4328-AF99-2BBD9B1F639B}"/>
                  </a:ext>
                </a:extLst>
              </p:cNvPr>
              <p:cNvSpPr>
                <a:spLocks noGrp="1"/>
              </p:cNvSpPr>
              <p:nvPr>
                <p:ph idx="1"/>
              </p:nvPr>
            </p:nvSpPr>
            <p:spPr>
              <a:xfrm>
                <a:off x="924443" y="348065"/>
                <a:ext cx="10353762" cy="6307461"/>
              </a:xfrm>
            </p:spPr>
            <p:txBody>
              <a:bodyPr>
                <a:normAutofit fontScale="92500" lnSpcReduction="10000"/>
              </a:bodyPr>
              <a:lstStyle/>
              <a:p>
                <a:r>
                  <a:rPr lang="el-GR" sz="1400" dirty="0">
                    <a:effectLst/>
                    <a:latin typeface="Calibri" panose="020F0502020204030204" pitchFamily="34" charset="0"/>
                    <a:ea typeface="Calibri" panose="020F0502020204030204" pitchFamily="34" charset="0"/>
                    <a:cs typeface="Calibri" panose="020F0502020204030204" pitchFamily="34" charset="0"/>
                  </a:rPr>
                  <a:t>Από την προηγούμενη επένδυση διαθέτουμε 565.000€. Ο γενικός διευθυντής είναι πολύ επιθετικός, στοχεύουμε στην μεγιστοποίηση κέρδους χωρίς να υπολογίζουμε το ρίσκο της επένδυσης. Δηλαδή, υπολογίζουμε τα κέρδη κατά μέσο όρο και τέλος οι επενδύσεις μας θέλουμε να αρχίζουν το 2010 και να έχουν μέσο όρο ωρίμανσης λιγότερο από 5 χρόνια.</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Επένδυση Α: Ξεκινάει από την πρώτη εργάσιμη του 2010: </a:t>
                </a:r>
              </a:p>
              <a:p>
                <a:pPr marL="151200" marR="0" indent="0">
                  <a:lnSpc>
                    <a:spcPct val="107000"/>
                  </a:lnSpc>
                  <a:spcBef>
                    <a:spcPts val="0"/>
                  </a:spcBef>
                  <a:spcAft>
                    <a:spcPts val="0"/>
                  </a:spcAft>
                  <a:buNone/>
                </a:pPr>
                <a:r>
                  <a:rPr lang="el-GR" sz="1400" dirty="0">
                    <a:effectLst/>
                    <a:latin typeface="Calibri" panose="020F0502020204030204" pitchFamily="34" charset="0"/>
                    <a:ea typeface="Calibri" panose="020F0502020204030204" pitchFamily="34" charset="0"/>
                    <a:cs typeface="Calibri" panose="020F0502020204030204" pitchFamily="34" charset="0"/>
                  </a:rPr>
                  <a:t> </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 1</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o</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565.000 € ∗ 1.2=678.000 €</m:t>
                    </m:r>
                  </m:oMath>
                </a14:m>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914400" marR="0" lvl="2" indent="0">
                  <a:lnSpc>
                    <a:spcPct val="107000"/>
                  </a:lnSpc>
                  <a:spcBef>
                    <a:spcPts val="0"/>
                  </a:spcBef>
                  <a:spcAft>
                    <a:spcPts val="0"/>
                  </a:spcAft>
                  <a:buNone/>
                </a:pPr>
                <a:r>
                  <a:rPr lang="el-GR" sz="1400" dirty="0">
                    <a:effectLst/>
                    <a:latin typeface="Calibri" panose="020F0502020204030204" pitchFamily="34" charset="0"/>
                    <a:ea typeface="Calibri" panose="020F0502020204030204" pitchFamily="34" charset="0"/>
                    <a:cs typeface="Calibri" panose="020F0502020204030204" pitchFamily="34" charset="0"/>
                  </a:rPr>
                  <a:t>					 </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Επένδυση Β: Αρχίζει το 2011 και στο τέλος κάθε χρόνου έχουμε κέρδη τάξεως 25% του εκάστοτε αρχικού κεφαλαίου. Το επενδυόμενο ποσό είναι το πολύ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565.000 € ∗ 0.4 = 226.000 €</m:t>
                    </m:r>
                  </m:oMath>
                </a14:m>
                <a:r>
                  <a:rPr lang="el-GR" sz="1400" dirty="0">
                    <a:effectLst/>
                    <a:latin typeface="Calibri" panose="020F0502020204030204" pitchFamily="34" charset="0"/>
                    <a:ea typeface="Times New Roman" panose="02020603050405020304" pitchFamily="18" charset="0"/>
                    <a:cs typeface="Calibri" panose="020F0502020204030204" pitchFamily="34" charset="0"/>
                  </a:rPr>
                  <a:t>. </a:t>
                </a:r>
                <a:endParaRPr lang="el-GR" sz="1400" dirty="0">
                  <a:effectLst/>
                  <a:latin typeface="Calibri" panose="020F0502020204030204" pitchFamily="34" charset="0"/>
                  <a:ea typeface="Calibri" panose="020F0502020204030204" pitchFamily="34" charset="0"/>
                  <a:cs typeface="Calibri" panose="020F0502020204030204" pitchFamily="34" charset="0"/>
                </a:endParaRPr>
              </a:p>
              <a:p>
                <a:pPr marL="151200" marR="0" indent="0">
                  <a:lnSpc>
                    <a:spcPct val="107000"/>
                  </a:lnSpc>
                  <a:spcBef>
                    <a:spcPts val="0"/>
                  </a:spcBef>
                  <a:spcAft>
                    <a:spcPts val="0"/>
                  </a:spcAft>
                  <a:buNone/>
                </a:pPr>
                <a:r>
                  <a:rPr lang="el-GR" sz="1400" dirty="0">
                    <a:effectLst/>
                    <a:latin typeface="Calibri" panose="020F0502020204030204" pitchFamily="34" charset="0"/>
                    <a:ea typeface="Calibri" panose="020F0502020204030204" pitchFamily="34" charset="0"/>
                    <a:cs typeface="Calibri" panose="020F0502020204030204" pitchFamily="34" charset="0"/>
                  </a:rPr>
                  <a:t> </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1</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o</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226.000 € ∗ 1.25 = 282.500 €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2</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282.500 € ∗ 1.25 = 353.125 €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3</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353.125 € ∗ 1.25 = 441.406 €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065600" marR="0" indent="0">
                  <a:lnSpc>
                    <a:spcPct val="107000"/>
                  </a:lnSpc>
                  <a:spcBef>
                    <a:spcPts val="0"/>
                  </a:spcBef>
                  <a:spcAft>
                    <a:spcPts val="0"/>
                  </a:spcAft>
                  <a:buNone/>
                </a:pP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Επένδυση Γ: Αρχίζει το 2012, διαρκεί 3 έτη και έχει μέση απόδοση 40%/ έτος. Το επενδυόμενο ποσό είναι το πολύ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565.000€ ∗ 0.4 = 226.000€</m:t>
                    </m:r>
                  </m:oMath>
                </a14:m>
                <a:r>
                  <a:rPr lang="el-GR" sz="1400" dirty="0">
                    <a:effectLst/>
                    <a:latin typeface="Calibri" panose="020F0502020204030204" pitchFamily="34" charset="0"/>
                    <a:ea typeface="Times New Roman" panose="02020603050405020304" pitchFamily="18" charset="0"/>
                    <a:cs typeface="Calibri" panose="020F0502020204030204" pitchFamily="34" charset="0"/>
                  </a:rPr>
                  <a:t>. </a:t>
                </a:r>
                <a:endParaRPr lang="el-GR" sz="1400" dirty="0">
                  <a:effectLst/>
                  <a:latin typeface="Calibri" panose="020F0502020204030204" pitchFamily="34" charset="0"/>
                  <a:ea typeface="Calibri" panose="020F0502020204030204" pitchFamily="34" charset="0"/>
                  <a:cs typeface="Calibri" panose="020F0502020204030204" pitchFamily="34" charset="0"/>
                </a:endParaRPr>
              </a:p>
              <a:p>
                <a:pPr marL="151200" marR="0" indent="0">
                  <a:lnSpc>
                    <a:spcPct val="107000"/>
                  </a:lnSpc>
                  <a:spcBef>
                    <a:spcPts val="0"/>
                  </a:spcBef>
                  <a:spcAft>
                    <a:spcPts val="0"/>
                  </a:spcAft>
                  <a:buNone/>
                </a:pPr>
                <a:r>
                  <a:rPr lang="el-GR" sz="1400" dirty="0">
                    <a:effectLst/>
                    <a:latin typeface="Calibri" panose="020F0502020204030204" pitchFamily="34" charset="0"/>
                    <a:ea typeface="Calibri" panose="020F0502020204030204" pitchFamily="34" charset="0"/>
                    <a:cs typeface="Calibri" panose="020F0502020204030204" pitchFamily="34" charset="0"/>
                  </a:rPr>
                  <a:t> </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1</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226.000 € ∗ 1.4 = 317.100 €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2</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317.100 € ∗ 1.4 = 443.940 €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3</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443.940 € ∗ 1.4 = 621.516 €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065600" marR="0" indent="0">
                  <a:lnSpc>
                    <a:spcPct val="107000"/>
                  </a:lnSpc>
                  <a:spcBef>
                    <a:spcPts val="0"/>
                  </a:spcBef>
                  <a:spcAft>
                    <a:spcPts val="0"/>
                  </a:spcAft>
                  <a:buNone/>
                </a:pPr>
                <a:r>
                  <a:rPr lang="el-GR" sz="1400" dirty="0">
                    <a:effectLst/>
                    <a:latin typeface="Calibri" panose="020F0502020204030204" pitchFamily="34" charset="0"/>
                    <a:ea typeface="Calibri" panose="020F0502020204030204" pitchFamily="34" charset="0"/>
                    <a:cs typeface="Calibri" panose="020F0502020204030204" pitchFamily="34" charset="0"/>
                  </a:rPr>
                  <a:t> </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Επένδυση Δ: Αρχίζει το 2012, αποφέρει απόδοση τάξης 25%. Διετής διάρκεια επένδυσης. Ποσό επένδυσης μέχρι και 30%, δηλαδή 565.000 € * 0.3 = 169.500 €.</a:t>
                </a:r>
              </a:p>
              <a:p>
                <a:pPr marL="457200" marR="0">
                  <a:lnSpc>
                    <a:spcPct val="107000"/>
                  </a:lnSpc>
                  <a:spcBef>
                    <a:spcPts val="0"/>
                  </a:spcBef>
                  <a:spcAft>
                    <a:spcPts val="0"/>
                  </a:spcAft>
                </a:pP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1</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169.500 € ∗ 1.25 = 211.875 €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2</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211.875 € ∗ 1.25 = 264.843 €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1065600" marR="0" indent="0">
                  <a:lnSpc>
                    <a:spcPct val="107000"/>
                  </a:lnSpc>
                  <a:spcBef>
                    <a:spcPts val="0"/>
                  </a:spcBef>
                  <a:spcAft>
                    <a:spcPts val="0"/>
                  </a:spcAft>
                  <a:buNone/>
                </a:pP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Επένδυση E: Άμεσα διαθέσιμη, μονοετής διάρκεια, απόδοση 15%.</a:t>
                </a:r>
              </a:p>
              <a:p>
                <a:pPr marL="1143000" marR="0" lvl="2" indent="-228600">
                  <a:lnSpc>
                    <a:spcPct val="107000"/>
                  </a:lnSpc>
                  <a:spcBef>
                    <a:spcPts val="0"/>
                  </a:spcBef>
                  <a:spcAft>
                    <a:spcPts val="800"/>
                  </a:spcAft>
                  <a:buFont typeface="Wingdings" panose="05000000000000000000"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1</a:t>
                </a:r>
                <a:r>
                  <a:rPr lang="el-GR" sz="1400" baseline="30000" dirty="0">
                    <a:effectLst/>
                    <a:latin typeface="Calibri" panose="020F0502020204030204" pitchFamily="34" charset="0"/>
                    <a:ea typeface="Calibri" panose="020F0502020204030204" pitchFamily="34" charset="0"/>
                    <a:cs typeface="Calibri" panose="020F0502020204030204" pitchFamily="34" charset="0"/>
                  </a:rPr>
                  <a:t>ο</a:t>
                </a:r>
                <a:r>
                  <a:rPr lang="el-GR" sz="1400" dirty="0">
                    <a:effectLst/>
                    <a:latin typeface="Calibri" panose="020F0502020204030204" pitchFamily="34" charset="0"/>
                    <a:ea typeface="Calibri" panose="020F0502020204030204" pitchFamily="34" charset="0"/>
                    <a:cs typeface="Calibri" panose="020F0502020204030204" pitchFamily="34" charset="0"/>
                  </a:rPr>
                  <a:t> Έτος: </a:t>
                </a:r>
                <a14:m>
                  <m:oMath xmlns:m="http://schemas.openxmlformats.org/officeDocument/2006/math">
                    <m:r>
                      <a:rPr lang="el-GR" sz="1400" i="1">
                        <a:effectLst/>
                        <a:latin typeface="Cambria Math" panose="02040503050406030204" pitchFamily="18" charset="0"/>
                        <a:ea typeface="Calibri" panose="020F0502020204030204" pitchFamily="34" charset="0"/>
                        <a:cs typeface="Calibri" panose="020F0502020204030204" pitchFamily="34" charset="0"/>
                      </a:rPr>
                      <m:t>565.000 € ∗ 1.15 = 649.750 €</m:t>
                    </m:r>
                  </m:oMath>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l-GR" sz="1400" dirty="0">
                    <a:effectLst/>
                    <a:latin typeface="Calibri" panose="020F0502020204030204" pitchFamily="34" charset="0"/>
                    <a:ea typeface="Times New Roman" panose="02020603050405020304" pitchFamily="18" charset="0"/>
                    <a:cs typeface="Calibri" panose="020F0502020204030204" pitchFamily="34" charset="0"/>
                  </a:rPr>
                  <a:t>Καταλήγουμε πως η συμφέρουσα επένδυση με βάση το επενδυτικό προφίλ του επιθετικού γενικού διευθυντή είναι η Α. </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mc:Choice>
        <mc:Fallback xmlns="">
          <p:sp>
            <p:nvSpPr>
              <p:cNvPr id="3" name="Content Placeholder 2">
                <a:extLst>
                  <a:ext uri="{FF2B5EF4-FFF2-40B4-BE49-F238E27FC236}">
                    <a16:creationId xmlns:a16="http://schemas.microsoft.com/office/drawing/2014/main" id="{9D230F3F-967C-4328-AF99-2BBD9B1F639B}"/>
                  </a:ext>
                </a:extLst>
              </p:cNvPr>
              <p:cNvSpPr>
                <a:spLocks noGrp="1" noRot="1" noChangeAspect="1" noMove="1" noResize="1" noEditPoints="1" noAdjustHandles="1" noChangeArrowheads="1" noChangeShapeType="1" noTextEdit="1"/>
              </p:cNvSpPr>
              <p:nvPr>
                <p:ph idx="1"/>
              </p:nvPr>
            </p:nvSpPr>
            <p:spPr>
              <a:xfrm>
                <a:off x="924443" y="348065"/>
                <a:ext cx="10353762" cy="6307461"/>
              </a:xfrm>
              <a:blipFill>
                <a:blip r:embed="rId2"/>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548542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103</TotalTime>
  <Words>1045</Words>
  <Application>Microsoft Office PowerPoint</Application>
  <PresentationFormat>Widescreen</PresentationFormat>
  <Paragraphs>94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Calisto MT</vt:lpstr>
      <vt:lpstr>Cambria Math</vt:lpstr>
      <vt:lpstr>Wingdings</vt:lpstr>
      <vt:lpstr>Wingdings 2</vt:lpstr>
      <vt:lpstr>Slate</vt:lpstr>
      <vt:lpstr>PowerPoint Presentation</vt:lpstr>
      <vt:lpstr>Θέμα Α </vt:lpstr>
      <vt:lpstr>Δέντρο αποφάσεων:  </vt:lpstr>
      <vt:lpstr>Θέμα Β </vt:lpstr>
      <vt:lpstr>PowerPoint Presentation</vt:lpstr>
      <vt:lpstr>Επίλυση προβλήματος: Τοποθετούμε την αντικειμενική συνάρτηση και τους περιορισμούς στον “LpSolveIDE”. Παρατίθενται ο κώδικας, τα αποτελέσματα στο Terminal και το Result Tab αντίστοιχα. </vt:lpstr>
      <vt:lpstr>Θέμα Γ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Βικέντιος Βιτάλης</dc:creator>
  <cp:lastModifiedBy>Βικέντιος Βιτάλης</cp:lastModifiedBy>
  <cp:revision>22</cp:revision>
  <dcterms:created xsi:type="dcterms:W3CDTF">2022-03-08T12:11:30Z</dcterms:created>
  <dcterms:modified xsi:type="dcterms:W3CDTF">2022-03-08T16:59:01Z</dcterms:modified>
</cp:coreProperties>
</file>