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86" r:id="rId5"/>
    <p:sldId id="263" r:id="rId6"/>
    <p:sldId id="291" r:id="rId7"/>
    <p:sldId id="292" r:id="rId8"/>
    <p:sldId id="293" r:id="rId9"/>
    <p:sldId id="265" r:id="rId10"/>
    <p:sldId id="275" r:id="rId11"/>
    <p:sldId id="288" r:id="rId12"/>
    <p:sldId id="276" r:id="rId13"/>
    <p:sldId id="280" r:id="rId14"/>
    <p:sldId id="287" r:id="rId15"/>
    <p:sldId id="283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35929-E9FE-4907-917D-E76BA7C83034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4495800" cy="2286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USERS &amp; OTHER CMS TOOLS</a:t>
            </a:r>
            <a:endParaRPr lang="en-US" sz="36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6096000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33800"/>
            <a:ext cx="62484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INDUSTRY ADOPTION</a:t>
            </a:r>
            <a:endParaRPr lang="en-US" sz="3600" b="1" dirty="0"/>
          </a:p>
        </p:txBody>
      </p:sp>
      <p:pic>
        <p:nvPicPr>
          <p:cNvPr id="18434" name="Picture 2" descr="C:\Users\admin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86200"/>
            <a:ext cx="5943600" cy="2409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435" name="Picture 3" descr="C:\Users\admin\Desktop\Git-Hub-Sta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5943600" cy="231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533400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CASE STUDY: I-BANKING INDIA ROLLOUT</a:t>
            </a:r>
            <a:endParaRPr lang="en-US" sz="34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1090910"/>
            <a:ext cx="8610600" cy="538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PROBLEM STATEMENT:</a:t>
            </a:r>
            <a:endParaRPr lang="en-US" sz="2000" b="1" dirty="0" smtClean="0"/>
          </a:p>
          <a:p>
            <a:r>
              <a:rPr lang="en-US" sz="1600" b="1" dirty="0" smtClean="0">
                <a:solidFill>
                  <a:srgbClr val="7030A0"/>
                </a:solidFill>
              </a:rPr>
              <a:t>Application</a:t>
            </a:r>
            <a:r>
              <a:rPr lang="en-US" sz="1600" b="1" dirty="0" smtClean="0">
                <a:solidFill>
                  <a:srgbClr val="C00000"/>
                </a:solidFill>
              </a:rPr>
              <a:t>: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ONLINE BANKINK; </a:t>
            </a:r>
            <a:r>
              <a:rPr lang="en-US" sz="1600" b="1" dirty="0" smtClean="0">
                <a:solidFill>
                  <a:srgbClr val="7030A0"/>
                </a:solidFill>
              </a:rPr>
              <a:t>Country</a:t>
            </a:r>
            <a:r>
              <a:rPr lang="en-US" sz="1600" b="1" dirty="0" smtClean="0">
                <a:solidFill>
                  <a:srgbClr val="C00000"/>
                </a:solidFill>
              </a:rPr>
              <a:t>: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INDIA; </a:t>
            </a:r>
            <a:r>
              <a:rPr lang="en-US" sz="1600" b="1" dirty="0" smtClean="0">
                <a:solidFill>
                  <a:srgbClr val="7030A0"/>
                </a:solidFill>
              </a:rPr>
              <a:t>Module: 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</a:t>
            </a:r>
          </a:p>
          <a:p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smtClean="0">
                <a:solidFill>
                  <a:srgbClr val="7030A0"/>
                </a:solidFill>
              </a:rPr>
              <a:t>Local System:</a:t>
            </a:r>
            <a:r>
              <a:rPr lang="en-US" sz="1600" dirty="0" smtClean="0"/>
              <a:t> We were able to implement the build and Test in developers Local system successfully using  </a:t>
            </a:r>
            <a:r>
              <a:rPr lang="en-US" sz="1600" b="1" dirty="0" smtClean="0"/>
              <a:t>openjdk-8-jdk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</a:rPr>
              <a:t>Test Environment:  </a:t>
            </a:r>
            <a:r>
              <a:rPr lang="en-US" sz="1600" dirty="0" smtClean="0"/>
              <a:t>Through Service-delivery while we implement same into UAT environment the implementation got failed due version mismatch because the test environment contains</a:t>
            </a:r>
          </a:p>
          <a:p>
            <a:r>
              <a:rPr lang="en-US" sz="1600" b="1" dirty="0" smtClean="0"/>
              <a:t> openjdk-11-jdk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</a:rPr>
              <a:t>Impact: </a:t>
            </a:r>
            <a:r>
              <a:rPr lang="en-US" sz="1600" dirty="0" smtClean="0"/>
              <a:t>Which resulted delay in UAT, and leads software delivery slowness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SOLUTION</a:t>
            </a:r>
            <a:r>
              <a:rPr lang="en-US" sz="2000" dirty="0" smtClean="0"/>
              <a:t>:</a:t>
            </a:r>
          </a:p>
          <a:p>
            <a:r>
              <a:rPr lang="en-US" sz="1600" dirty="0" smtClean="0"/>
              <a:t>We have launched Ansible configuration management tool to auto updating of the configurations and make sure no failure in deployment due to  environment dependencies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</a:rPr>
              <a:t>Automation:</a:t>
            </a:r>
            <a:r>
              <a:rPr lang="en-US" sz="1600" dirty="0" smtClean="0"/>
              <a:t> Automated end-to-end project phases configuration using Ansible.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CONCLUSION:</a:t>
            </a:r>
            <a:r>
              <a:rPr lang="en-US" sz="1600" b="1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this scenario falls in Testing Environment, consider if it happens in </a:t>
            </a:r>
          </a:p>
          <a:p>
            <a:r>
              <a:rPr lang="en-US" sz="1600" dirty="0" smtClean="0"/>
              <a:t>Production Environment causes of the impact is huge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382000" cy="762000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600" b="1" dirty="0" smtClean="0"/>
              <a:t>INSTALLATION &amp; SET-UP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990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ANSIBLE INSTALLATION &amp; SET-UP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dmin\Desktop\HOW TO INST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4648200" cy="312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562600" y="3352800"/>
          <a:ext cx="2667000" cy="685800"/>
        </p:xfrm>
        <a:graphic>
          <a:graphicData uri="http://schemas.openxmlformats.org/presentationml/2006/ole">
            <p:oleObj spid="_x0000_s16387" name="Packager Shell Object" showAsIcon="1" r:id="rId4" imgW="26676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ANSBILE COMPONENTS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2286000" cy="381000"/>
          </a:xfrm>
        </p:spPr>
        <p:txBody>
          <a:bodyPr>
            <a:normAutofit fontScale="85000" lnSpcReduction="20000"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360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ANSIBLE AD-HOC COMMANDS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9812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ANSIBLE PLAYBOOK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295400"/>
            <a:ext cx="597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Execute single Task to multiple Nodes through modules  </a:t>
            </a:r>
            <a:endParaRPr lang="en-US" sz="1600" dirty="0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5791200" y="914400"/>
          <a:ext cx="3124200" cy="685800"/>
        </p:xfrm>
        <a:graphic>
          <a:graphicData uri="http://schemas.openxmlformats.org/presentationml/2006/ole">
            <p:oleObj spid="_x0000_s41985" name="Packager Shell Object" showAsIcon="1" r:id="rId3" imgW="3722040" imgH="685800" progId="Package">
              <p:embed/>
            </p:oleObj>
          </a:graphicData>
        </a:graphic>
      </p:graphicFrame>
      <p:pic>
        <p:nvPicPr>
          <p:cNvPr id="41986" name="Picture 2" descr="C:\Users\admin\Desktop\PLAYBOOK EXAM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0"/>
            <a:ext cx="2286000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2895600" y="2057400"/>
            <a:ext cx="597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EXECUTE  MULTIPLE TASK  AS A PLAYBOOK USING YAML</a:t>
            </a:r>
            <a:endParaRPr lang="en-US" sz="1600" b="1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181600" y="3429000"/>
          <a:ext cx="1612900" cy="685800"/>
        </p:xfrm>
        <a:graphic>
          <a:graphicData uri="http://schemas.openxmlformats.org/presentationml/2006/ole">
            <p:oleObj spid="_x0000_s41987" name="Packager Shell Object" showAsIcon="1" r:id="rId5" imgW="1613160" imgH="685800" progId="Package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572000" y="4191000"/>
          <a:ext cx="2743200" cy="685800"/>
        </p:xfrm>
        <a:graphic>
          <a:graphicData uri="http://schemas.openxmlformats.org/presentationml/2006/ole">
            <p:oleObj spid="_x0000_s41990" name="Packager Shell Object" showAsIcon="1" r:id="rId6" imgW="2743920" imgH="685800" progId="Package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352800" y="3429000"/>
          <a:ext cx="1435100" cy="685800"/>
        </p:xfrm>
        <a:graphic>
          <a:graphicData uri="http://schemas.openxmlformats.org/presentationml/2006/ole">
            <p:oleObj spid="_x0000_s41991" name="Packager Shell Object" showAsIcon="1" r:id="rId7" imgW="1435320" imgH="685800" progId="Package">
              <p:embed/>
            </p:oleObj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7467600" y="2514600"/>
          <a:ext cx="1054100" cy="685800"/>
        </p:xfrm>
        <a:graphic>
          <a:graphicData uri="http://schemas.openxmlformats.org/presentationml/2006/ole">
            <p:oleObj spid="_x0000_s41992" name="Packager Shell Object" showAsIcon="1" r:id="rId8" imgW="1054440" imgH="685800" progId="Package">
              <p:embed/>
            </p:oleObj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5334000" y="2514600"/>
          <a:ext cx="1308100" cy="685800"/>
        </p:xfrm>
        <a:graphic>
          <a:graphicData uri="http://schemas.openxmlformats.org/presentationml/2006/ole">
            <p:oleObj spid="_x0000_s41993" name="Packager Shell Object" showAsIcon="1" r:id="rId9" imgW="1308240" imgH="685800" progId="Package">
              <p:embed/>
            </p:oleObj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7391400" y="3429000"/>
          <a:ext cx="1143000" cy="685800"/>
        </p:xfrm>
        <a:graphic>
          <a:graphicData uri="http://schemas.openxmlformats.org/presentationml/2006/ole">
            <p:oleObj spid="_x0000_s41994" name="Packager Shell Object" showAsIcon="1" r:id="rId10" imgW="1143360" imgH="685800" progId="Package">
              <p:embed/>
            </p:oleObj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3276600" y="2514600"/>
          <a:ext cx="1524000" cy="685800"/>
        </p:xfrm>
        <a:graphic>
          <a:graphicData uri="http://schemas.openxmlformats.org/presentationml/2006/ole">
            <p:oleObj spid="_x0000_s41995" name="Packager Shell Object" showAsIcon="1" r:id="rId11" imgW="1524240" imgH="685800" progId="Package">
              <p:embed/>
            </p:oleObj>
          </a:graphicData>
        </a:graphic>
      </p:graphicFrame>
      <p:sp>
        <p:nvSpPr>
          <p:cNvPr id="23" name="Rectangle 22"/>
          <p:cNvSpPr/>
          <p:nvPr/>
        </p:nvSpPr>
        <p:spPr>
          <a:xfrm>
            <a:off x="609600" y="5334000"/>
            <a:ext cx="1971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ANSIBLE-ROLES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" y="6172200"/>
            <a:ext cx="2020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ANSIBLE-VAULT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95600" y="53340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DIRECTORY STRUCTURE OF ANSIBLE MODULES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971800" y="61722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ENCRYPT CONFIDENTIAL YAML</a:t>
            </a:r>
            <a:endParaRPr lang="en-US" b="1" dirty="0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7010400" y="5867400"/>
          <a:ext cx="1346200" cy="685800"/>
        </p:xfrm>
        <a:graphic>
          <a:graphicData uri="http://schemas.openxmlformats.org/presentationml/2006/ole">
            <p:oleObj spid="_x0000_s41996" name="Packager Shell Object" showAsIcon="1" r:id="rId12" imgW="13464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SUPPORTIVE DOCUMENTS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6129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ANSIBLE SELF DOCUMENT END TO END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819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ANSIBLE AND JENKINS INTEGRATION THROUGH SSH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648200"/>
            <a:ext cx="7590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ANSIBLE INTERVIEW QUESTIONS AND ANSWERS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52400" y="1524000"/>
          <a:ext cx="2984500" cy="685800"/>
        </p:xfrm>
        <a:graphic>
          <a:graphicData uri="http://schemas.openxmlformats.org/presentationml/2006/ole">
            <p:oleObj spid="_x0000_s12297" name="Packager Shell Object" showAsIcon="1" r:id="rId3" imgW="2985120" imgH="685800" progId="Package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962400" y="1600200"/>
          <a:ext cx="2070100" cy="533400"/>
        </p:xfrm>
        <a:graphic>
          <a:graphicData uri="http://schemas.openxmlformats.org/presentationml/2006/ole">
            <p:oleObj spid="_x0000_s12298" name="Packager Shell Object" showAsIcon="1" r:id="rId4" imgW="2070720" imgH="685800" progId="Package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990600" y="5410200"/>
          <a:ext cx="5564187" cy="685800"/>
        </p:xfrm>
        <a:graphic>
          <a:graphicData uri="http://schemas.openxmlformats.org/presentationml/2006/ole">
            <p:oleObj spid="_x0000_s12299" name="Packager Shell Object" showAsIcon="1" r:id="rId5" imgW="55638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457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6962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TRADITIONAL CONFIGURATION SYSTEM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PRESENT CONFIGURATION SYSTEM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ANSIBLE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ARCHITECTURE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ANSIBLE – VALUE ADD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AGENTLESS ARCHITECTURE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PUSH &amp; PULL CMS 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USERS &amp; OTHER CMS TOOLS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INDUSTRY ADOPTION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CASE STUDY:  I-BANKING INDIA ROLLOUT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INSTALLATION &amp; SET</a:t>
            </a:r>
            <a:r>
              <a:rPr lang="en-US" sz="2300" dirty="0" smtClean="0">
                <a:solidFill>
                  <a:srgbClr val="002060"/>
                </a:solidFill>
              </a:rPr>
              <a:t>-</a:t>
            </a:r>
            <a:r>
              <a:rPr lang="en-US" sz="2300" b="1" dirty="0" smtClean="0">
                <a:solidFill>
                  <a:srgbClr val="002060"/>
                </a:solidFill>
              </a:rPr>
              <a:t>UP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ANSIBLE COMPONENTS</a:t>
            </a:r>
          </a:p>
          <a:p>
            <a:pPr marL="1428750" lvl="3" indent="-514350">
              <a:buFont typeface="Wingdings" pitchFamily="2" charset="2"/>
              <a:buChar char="Ø"/>
            </a:pPr>
            <a:r>
              <a:rPr lang="en-US" sz="2300" b="1" dirty="0" smtClean="0">
                <a:solidFill>
                  <a:srgbClr val="002060"/>
                </a:solidFill>
              </a:rPr>
              <a:t>SUPPORTIVE DOCMENTS</a:t>
            </a:r>
          </a:p>
          <a:p>
            <a:pPr marL="1428750" lvl="3" indent="-514350">
              <a:buFont typeface="Wingdings" pitchFamily="2" charset="2"/>
              <a:buChar char="Ø"/>
            </a:pPr>
            <a:endParaRPr lang="en-US" sz="2300" b="1" dirty="0" smtClean="0">
              <a:solidFill>
                <a:srgbClr val="002060"/>
              </a:solidFill>
            </a:endParaRPr>
          </a:p>
          <a:p>
            <a:pPr marL="1428750" lvl="3" indent="-514350">
              <a:buFont typeface="Wingdings" pitchFamily="2" charset="2"/>
              <a:buChar char="Ø"/>
            </a:pPr>
            <a:endParaRPr lang="en-US" sz="23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TRADITIONAL CONFIGURATION SYSTEM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066800"/>
            <a:ext cx="7696200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Manual Intervention: </a:t>
            </a:r>
            <a:r>
              <a:rPr lang="en-US" sz="2000" b="1" dirty="0" smtClean="0"/>
              <a:t>Huge amount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Expected Error</a:t>
            </a:r>
            <a:r>
              <a:rPr lang="en-US" sz="2000" b="1" dirty="0" smtClean="0"/>
              <a:t>:             Human Error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Mechanism</a:t>
            </a:r>
            <a:r>
              <a:rPr lang="en-US" sz="2000" b="1" dirty="0" smtClean="0"/>
              <a:t> :                  Shell Script / Custom Script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Communication gap</a:t>
            </a:r>
            <a:r>
              <a:rPr lang="en-US" sz="2000" b="1" dirty="0" smtClean="0"/>
              <a:t>:  Physical and Logical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Impact</a:t>
            </a:r>
            <a:r>
              <a:rPr lang="en-US" sz="2000" b="1" dirty="0" smtClean="0"/>
              <a:t>: 	             Change – Impact level </a:t>
            </a:r>
          </a:p>
          <a:p>
            <a:r>
              <a:rPr lang="en-US" sz="2000" b="1" dirty="0" smtClean="0"/>
              <a:t>                                            Business Impact </a:t>
            </a:r>
          </a:p>
          <a:p>
            <a:r>
              <a:rPr lang="en-US" sz="2000" b="1" dirty="0" smtClean="0"/>
              <a:t>                                            Reputational loss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Outcome</a:t>
            </a:r>
            <a:r>
              <a:rPr lang="en-US" sz="2000" b="1" dirty="0" smtClean="0"/>
              <a:t>:                        System Outages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Delivery</a:t>
            </a:r>
            <a:r>
              <a:rPr lang="en-US" sz="2000" b="1" dirty="0" smtClean="0"/>
              <a:t>:                          No Efficient Service Delivery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  PRESENT CONFIGURATION SYSTEM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39140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INFRASTRUCTURE: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Server Engineering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Storage Engineering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Network Engineering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Application Engineering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Security Engineering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Database Engineering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391400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CURRECT CMS:</a:t>
            </a:r>
          </a:p>
          <a:p>
            <a:r>
              <a:rPr lang="en-US" sz="1400" dirty="0" smtClean="0"/>
              <a:t>Automating entire IT Infrastructure and manage the configuration on a Automated fashion and Provisioning the same on End-to-End project management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638800"/>
            <a:ext cx="739140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METHODOLOGY:</a:t>
            </a:r>
          </a:p>
          <a:p>
            <a:r>
              <a:rPr lang="en-US" sz="1500" dirty="0" smtClean="0"/>
              <a:t>MASTER AND SLAVE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343400"/>
            <a:ext cx="73914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MECHANISM:</a:t>
            </a:r>
          </a:p>
          <a:p>
            <a:r>
              <a:rPr lang="en-US" sz="1500" dirty="0" smtClean="0"/>
              <a:t>PUSH BASED CONFIGURATION MECHANISM</a:t>
            </a:r>
          </a:p>
          <a:p>
            <a:r>
              <a:rPr lang="en-US" sz="1500" dirty="0" smtClean="0"/>
              <a:t>PULL BASED CONFIGURATION MECHANISM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ANSIBLE</a:t>
            </a:r>
            <a:endParaRPr lang="en-US" sz="36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26670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953000"/>
            <a:ext cx="32004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667000"/>
            <a:ext cx="31242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81000" y="5030450"/>
            <a:ext cx="4876800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yaml</a:t>
            </a: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002060"/>
                </a:solidFill>
              </a:rPr>
              <a:t>Ansible uses </a:t>
            </a:r>
            <a:r>
              <a:rPr lang="en-US" sz="1400" dirty="0" err="1" smtClean="0">
                <a:solidFill>
                  <a:srgbClr val="002060"/>
                </a:solidFill>
              </a:rPr>
              <a:t>yaml</a:t>
            </a:r>
            <a:r>
              <a:rPr lang="en-US" sz="1400" dirty="0" smtClean="0">
                <a:solidFill>
                  <a:srgbClr val="002060"/>
                </a:solidFill>
              </a:rPr>
              <a:t> for Automation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Human readable – serialization language 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Mainly uses in configuration setup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User friendly Programming language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667000"/>
            <a:ext cx="50292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1066801"/>
            <a:ext cx="274320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971800" y="609600"/>
            <a:ext cx="6019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Ansible= CMS + IT Automation + Provisioning tool)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</a:rPr>
              <a:t>Open-source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</a:rPr>
              <a:t>light-</a:t>
            </a:r>
            <a:r>
              <a:rPr lang="en-US" sz="1400" dirty="0" err="1" smtClean="0">
                <a:solidFill>
                  <a:srgbClr val="002060"/>
                </a:solidFill>
              </a:rPr>
              <a:t>weigted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1"/>
            <a:r>
              <a:rPr lang="en-US" sz="1400" dirty="0" smtClean="0">
                <a:solidFill>
                  <a:srgbClr val="002060"/>
                </a:solidFill>
              </a:rPr>
              <a:t>Simple to learn and control</a:t>
            </a:r>
          </a:p>
          <a:p>
            <a:pPr lvl="1"/>
            <a:r>
              <a:rPr lang="en-US" sz="1400" dirty="0" err="1" smtClean="0">
                <a:solidFill>
                  <a:srgbClr val="002060"/>
                </a:solidFill>
              </a:rPr>
              <a:t>Agentless</a:t>
            </a:r>
            <a:r>
              <a:rPr lang="en-US" sz="1400" dirty="0" smtClean="0">
                <a:solidFill>
                  <a:srgbClr val="002060"/>
                </a:solidFill>
              </a:rPr>
              <a:t> architecture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</a:rPr>
              <a:t>Master/Slaves architecture</a:t>
            </a:r>
          </a:p>
          <a:p>
            <a:pPr lvl="1"/>
            <a:r>
              <a:rPr lang="en-US" sz="1400" dirty="0" smtClean="0">
                <a:solidFill>
                  <a:srgbClr val="002060"/>
                </a:solidFill>
              </a:rPr>
              <a:t>SSH connectivity</a:t>
            </a:r>
          </a:p>
          <a:p>
            <a:pPr lvl="1"/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ARCHITECTURE</a:t>
            </a:r>
            <a:endParaRPr lang="en-US" sz="3600" dirty="0"/>
          </a:p>
        </p:txBody>
      </p:sp>
      <p:pic>
        <p:nvPicPr>
          <p:cNvPr id="45058" name="Picture 2" descr="C:\Users\admin\Desktop\ansible-architecture-1-500x27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41148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04800" y="35814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Host inventories</a:t>
            </a:r>
            <a:r>
              <a:rPr lang="en-US" sz="1400" dirty="0" smtClean="0"/>
              <a:t> - </a:t>
            </a:r>
            <a:r>
              <a:rPr lang="en-US" sz="1400" b="1" dirty="0" smtClean="0"/>
              <a:t>Ansible </a:t>
            </a:r>
            <a:r>
              <a:rPr lang="en-US" sz="1400" dirty="0" smtClean="0"/>
              <a:t>uses a combination of a </a:t>
            </a:r>
            <a:r>
              <a:rPr lang="en-US" sz="1400" b="1" dirty="0" smtClean="0"/>
              <a:t>hosts</a:t>
            </a:r>
            <a:r>
              <a:rPr lang="en-US" sz="1400" dirty="0" smtClean="0"/>
              <a:t> file and a group </a:t>
            </a:r>
            <a:r>
              <a:rPr lang="en-US" sz="1400" dirty="0" err="1" smtClean="0"/>
              <a:t>vars</a:t>
            </a:r>
            <a:r>
              <a:rPr lang="en-US" sz="1400" dirty="0" smtClean="0"/>
              <a:t> directory to pull variables per </a:t>
            </a:r>
            <a:r>
              <a:rPr lang="en-US" sz="1400" b="1" dirty="0" smtClean="0"/>
              <a:t>host</a:t>
            </a:r>
            <a:r>
              <a:rPr lang="en-US" sz="1400" dirty="0" smtClean="0"/>
              <a:t> group and run </a:t>
            </a:r>
            <a:r>
              <a:rPr lang="en-US" sz="1400" b="1" dirty="0" smtClean="0"/>
              <a:t>Ansible</a:t>
            </a:r>
            <a:r>
              <a:rPr lang="en-US" sz="1400" dirty="0" smtClean="0"/>
              <a:t> plays/tasks against </a:t>
            </a:r>
            <a:r>
              <a:rPr lang="en-US" sz="1400" b="1" dirty="0" smtClean="0"/>
              <a:t>hosts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04800" y="4267200"/>
            <a:ext cx="8534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An </a:t>
            </a:r>
            <a:r>
              <a:rPr lang="en-US" sz="1400" b="1" dirty="0" smtClean="0">
                <a:solidFill>
                  <a:srgbClr val="FF0000"/>
                </a:solidFill>
              </a:rPr>
              <a:t>Ansible playbook</a:t>
            </a:r>
            <a:r>
              <a:rPr lang="en-US" sz="1400" dirty="0" smtClean="0"/>
              <a:t> is an organized unit of scripts that defines work for a server configuration managed  by the automation tool </a:t>
            </a:r>
            <a:r>
              <a:rPr lang="en-US" sz="1400" b="1" dirty="0" smtClean="0"/>
              <a:t>Ansible</a:t>
            </a:r>
            <a:r>
              <a:rPr lang="en-US" sz="1400" dirty="0" smtClean="0"/>
              <a:t>.  configuration management tool that automates  configuration of multiple   servers by the use of </a:t>
            </a:r>
            <a:r>
              <a:rPr lang="en-US" sz="1400" b="1" dirty="0" smtClean="0"/>
              <a:t>Ansible playbooks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04800" y="5181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Ansible modules</a:t>
            </a:r>
            <a:r>
              <a:rPr lang="en-US" sz="1400" dirty="0" smtClean="0"/>
              <a:t> are reusable, standalone scripts that can be used by the </a:t>
            </a:r>
            <a:r>
              <a:rPr lang="en-US" sz="1400" b="1" dirty="0" smtClean="0"/>
              <a:t>Ansible</a:t>
            </a:r>
            <a:r>
              <a:rPr lang="en-US" sz="1400" dirty="0" smtClean="0"/>
              <a:t> API, or by the </a:t>
            </a:r>
            <a:r>
              <a:rPr lang="en-US" sz="1400" b="1" dirty="0" err="1" smtClean="0"/>
              <a:t>ansible</a:t>
            </a:r>
            <a:r>
              <a:rPr lang="en-US" sz="1400" dirty="0" smtClean="0"/>
              <a:t> or </a:t>
            </a:r>
            <a:r>
              <a:rPr lang="en-US" sz="1400" b="1" dirty="0" err="1" smtClean="0"/>
              <a:t>ansible</a:t>
            </a:r>
            <a:r>
              <a:rPr lang="en-US" sz="1400" dirty="0" smtClean="0"/>
              <a:t>-playbook programs. 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04800" y="59436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PlungIns</a:t>
            </a:r>
            <a:r>
              <a:rPr lang="en-US" sz="1400" dirty="0" smtClean="0"/>
              <a:t> are uses to establish connection, Daemon process, Runs in backend, No end user interaction</a:t>
            </a:r>
          </a:p>
          <a:p>
            <a:r>
              <a:rPr lang="en-US" sz="1400" dirty="0" smtClean="0"/>
              <a:t>Email, Logging and Connection </a:t>
            </a:r>
            <a:r>
              <a:rPr lang="en-US" sz="1400" dirty="0" err="1" smtClean="0"/>
              <a:t>PlugIns</a:t>
            </a:r>
            <a:r>
              <a:rPr lang="en-US" sz="1400" dirty="0" smtClean="0"/>
              <a:t> are few we use.</a:t>
            </a:r>
            <a:endParaRPr lang="en-US" sz="1400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62484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 descr="C:\Users\admin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838200"/>
            <a:ext cx="40386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0010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ANSIBLE – VALUE ADD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 marL="1371600" lvl="2" indent="-457200">
              <a:buNone/>
            </a:pPr>
            <a:endParaRPr lang="en-US" sz="3600" b="1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C:\Users\admin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0"/>
            <a:ext cx="1219200" cy="533400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55626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1000" y="1905000"/>
            <a:ext cx="2362200" cy="3093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/>
              <a:t>AGENTLESS</a:t>
            </a:r>
          </a:p>
          <a:p>
            <a:r>
              <a:rPr lang="en-US" sz="1500" b="1" dirty="0" err="1" smtClean="0"/>
              <a:t>env</a:t>
            </a:r>
            <a:r>
              <a:rPr lang="en-US" sz="1500" b="1" dirty="0" smtClean="0"/>
              <a:t> LOOKUP PLUGINS</a:t>
            </a:r>
          </a:p>
          <a:p>
            <a:r>
              <a:rPr lang="en-US" sz="1500" b="1" dirty="0" smtClean="0"/>
              <a:t>HOST INVENTORY</a:t>
            </a:r>
          </a:p>
          <a:p>
            <a:r>
              <a:rPr lang="en-US" sz="1500" b="1" dirty="0" smtClean="0"/>
              <a:t>ANSIBLE -GALAXY</a:t>
            </a:r>
          </a:p>
          <a:p>
            <a:r>
              <a:rPr lang="en-US" sz="1500" b="1" dirty="0" smtClean="0"/>
              <a:t>ANSIBLE-TOWER</a:t>
            </a:r>
          </a:p>
          <a:p>
            <a:r>
              <a:rPr lang="en-US" sz="1500" b="1" dirty="0" smtClean="0"/>
              <a:t>ANSIBLE-AWX</a:t>
            </a:r>
          </a:p>
          <a:p>
            <a:r>
              <a:rPr lang="en-US" sz="1500" b="1" dirty="0" smtClean="0"/>
              <a:t>ANSIBLE-REDHAT</a:t>
            </a:r>
          </a:p>
          <a:p>
            <a:r>
              <a:rPr lang="en-US" sz="1500" b="1" dirty="0" smtClean="0"/>
              <a:t>CONTROL -NODE</a:t>
            </a:r>
          </a:p>
          <a:p>
            <a:r>
              <a:rPr lang="en-US" sz="1500" b="1" dirty="0" smtClean="0"/>
              <a:t>IDEMPOTENCY</a:t>
            </a:r>
          </a:p>
          <a:p>
            <a:r>
              <a:rPr lang="en-US" sz="1500" b="1" dirty="0" smtClean="0"/>
              <a:t>ANSIBLE-VAULT</a:t>
            </a:r>
          </a:p>
          <a:p>
            <a:r>
              <a:rPr lang="en-US" sz="1500" b="1" dirty="0" smtClean="0"/>
              <a:t>ANSIBLE COWSAY</a:t>
            </a:r>
          </a:p>
          <a:p>
            <a:r>
              <a:rPr lang="en-US" sz="1500" b="1" dirty="0" smtClean="0"/>
              <a:t>ANSIBLE MODULES</a:t>
            </a:r>
          </a:p>
          <a:p>
            <a:r>
              <a:rPr lang="en-US" sz="1500" b="1" dirty="0" smtClean="0"/>
              <a:t>YAML</a:t>
            </a:r>
            <a:endParaRPr 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AGENTLESS ARCHITECTURE</a:t>
            </a:r>
            <a:endParaRPr lang="en-US" sz="3600" b="1" dirty="0"/>
          </a:p>
        </p:txBody>
      </p:sp>
      <p:pic>
        <p:nvPicPr>
          <p:cNvPr id="46082" name="Picture 2" descr="C:\Users\admin\Desktop\ansible-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5257800" cy="2743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1" descr="C:\Users\admin\Desktop\download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037462"/>
            <a:ext cx="4953000" cy="2439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096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 smtClean="0"/>
              <a:t>PUSH &amp; PULL CMS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0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57150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00800" y="1905000"/>
            <a:ext cx="2514600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C00000"/>
                </a:solidFill>
              </a:rPr>
              <a:t>ANSIBLE                  – PUSH</a:t>
            </a:r>
          </a:p>
          <a:p>
            <a:r>
              <a:rPr lang="en-US" sz="1300" b="1" dirty="0" smtClean="0">
                <a:solidFill>
                  <a:srgbClr val="C00000"/>
                </a:solidFill>
              </a:rPr>
              <a:t>SALT STACK    – PUSH &amp; PULL</a:t>
            </a:r>
          </a:p>
          <a:p>
            <a:r>
              <a:rPr lang="en-US" sz="1300" b="1" dirty="0" smtClean="0">
                <a:solidFill>
                  <a:srgbClr val="C00000"/>
                </a:solidFill>
              </a:rPr>
              <a:t>CHEF &amp; PUPPET    - PULL</a:t>
            </a:r>
            <a:endParaRPr lang="en-US" sz="13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343400"/>
          <a:ext cx="8382000" cy="2133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383628">
                <a:tc>
                  <a:txBody>
                    <a:bodyPr/>
                    <a:lstStyle/>
                    <a:p>
                      <a:r>
                        <a:rPr lang="en-US" dirty="0" smtClean="0"/>
                        <a:t>ANSIBLE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(PUSH)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CHEF or PUPPET  (PULL)</a:t>
                      </a:r>
                      <a:endParaRPr lang="en-US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Master</a:t>
                      </a:r>
                      <a:r>
                        <a:rPr lang="en-US" sz="1600" baseline="0" dirty="0" smtClean="0"/>
                        <a:t> has centralized control over nodes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do</a:t>
                      </a:r>
                      <a:r>
                        <a:rPr lang="en-US" sz="1600" baseline="0" dirty="0" smtClean="0"/>
                        <a:t> 100% Automation</a:t>
                      </a:r>
                      <a:endParaRPr lang="en-US" sz="16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Easy to learn and implement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Dynamic Scaling is possible </a:t>
                      </a:r>
                      <a:endParaRPr lang="en-US" sz="1600" dirty="0"/>
                    </a:p>
                  </a:txBody>
                  <a:tcPr/>
                </a:tc>
              </a:tr>
              <a:tr h="599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</a:t>
                      </a:r>
                      <a:r>
                        <a:rPr lang="en-US" sz="1600" baseline="0" dirty="0" smtClean="0"/>
                        <a:t> Automate upto certain level not 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</a:t>
                      </a:r>
                      <a:r>
                        <a:rPr lang="en-US" sz="1600" baseline="0" dirty="0" smtClean="0"/>
                        <a:t> Agent wise manual setup is required initially and it cost time and effort</a:t>
                      </a:r>
                      <a:endParaRPr lang="en-US" sz="1600" dirty="0"/>
                    </a:p>
                  </a:txBody>
                  <a:tcPr/>
                </a:tc>
              </a:tr>
              <a:tr h="3836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</a:t>
                      </a:r>
                      <a:r>
                        <a:rPr lang="en-US" sz="1600" baseline="0" dirty="0" smtClean="0"/>
                        <a:t> is no Scaling facility available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993</TotalTime>
  <Words>485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Flow</vt:lpstr>
      <vt:lpstr>Packager Shell Object</vt:lpstr>
      <vt:lpstr>Package</vt:lpstr>
      <vt:lpstr>Slide 1</vt:lpstr>
      <vt:lpstr>AGENDA</vt:lpstr>
      <vt:lpstr>TRADITIONAL CONFIGURATION SYSTEM</vt:lpstr>
      <vt:lpstr>  PRESENT CONFIGURATION SYSTEM</vt:lpstr>
      <vt:lpstr>ANSIBLE</vt:lpstr>
      <vt:lpstr>ARCHITECTURE</vt:lpstr>
      <vt:lpstr>ANSIBLE – VALUE ADD</vt:lpstr>
      <vt:lpstr>AGENTLESS ARCHITECTURE</vt:lpstr>
      <vt:lpstr>PUSH &amp; PULL CMS </vt:lpstr>
      <vt:lpstr>USERS &amp; OTHER CMS TOOLS</vt:lpstr>
      <vt:lpstr>INDUSTRY ADOPTION</vt:lpstr>
      <vt:lpstr>CASE STUDY: I-BANKING INDIA ROLLOUT</vt:lpstr>
      <vt:lpstr>INSTALLATION &amp; SET-UP</vt:lpstr>
      <vt:lpstr>ANSBILE COMPONENTS</vt:lpstr>
      <vt:lpstr>SUPPORTIVE DOCUMENTS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admin</dc:creator>
  <cp:lastModifiedBy>admin</cp:lastModifiedBy>
  <cp:revision>165</cp:revision>
  <dcterms:created xsi:type="dcterms:W3CDTF">2019-10-21T14:58:09Z</dcterms:created>
  <dcterms:modified xsi:type="dcterms:W3CDTF">2019-11-04T11:45:04Z</dcterms:modified>
</cp:coreProperties>
</file>