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7" r:id="rId4"/>
    <p:sldId id="268" r:id="rId5"/>
    <p:sldId id="269" r:id="rId6"/>
    <p:sldId id="270" r:id="rId7"/>
    <p:sldId id="271" r:id="rId8"/>
    <p:sldId id="266" r:id="rId9"/>
  </p:sldIdLst>
  <p:sldSz cx="17678400" cy="10515600"/>
  <p:notesSz cx="6858000" cy="9144000"/>
  <p:defaultTextStyle>
    <a:defPPr>
      <a:defRPr lang="en-US"/>
    </a:defPPr>
    <a:lvl1pPr marL="0" algn="l" defTabSz="1353312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1pPr>
    <a:lvl2pPr marL="676656" algn="l" defTabSz="1353312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2pPr>
    <a:lvl3pPr marL="1353312" algn="l" defTabSz="1353312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3pPr>
    <a:lvl4pPr marL="2029968" algn="l" defTabSz="1353312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4pPr>
    <a:lvl5pPr marL="2706624" algn="l" defTabSz="1353312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5pPr>
    <a:lvl6pPr marL="3383280" algn="l" defTabSz="1353312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6pPr>
    <a:lvl7pPr marL="4059936" algn="l" defTabSz="1353312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7pPr>
    <a:lvl8pPr marL="4736592" algn="l" defTabSz="1353312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8pPr>
    <a:lvl9pPr marL="5413248" algn="l" defTabSz="1353312" rtl="0" eaLnBrk="1" latinLnBrk="0" hangingPunct="1">
      <a:defRPr sz="26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93DE6-36CD-4845-A291-FDABFBB6AEC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5025" y="1143000"/>
            <a:ext cx="518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696ED-5F33-402B-BBEF-1C930A0B4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1720956"/>
            <a:ext cx="13258800" cy="3660987"/>
          </a:xfrm>
        </p:spPr>
        <p:txBody>
          <a:bodyPr anchor="b"/>
          <a:lstStyle>
            <a:lvl1pPr algn="ctr">
              <a:defRPr sz="8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523125"/>
            <a:ext cx="13258800" cy="2538835"/>
          </a:xfrm>
        </p:spPr>
        <p:txBody>
          <a:bodyPr/>
          <a:lstStyle>
            <a:lvl1pPr marL="0" indent="0" algn="ctr">
              <a:buNone/>
              <a:defRPr sz="3480"/>
            </a:lvl1pPr>
            <a:lvl2pPr marL="662940" indent="0" algn="ctr">
              <a:buNone/>
              <a:defRPr sz="2900"/>
            </a:lvl2pPr>
            <a:lvl3pPr marL="1325880" indent="0" algn="ctr">
              <a:buNone/>
              <a:defRPr sz="2610"/>
            </a:lvl3pPr>
            <a:lvl4pPr marL="1988820" indent="0" algn="ctr">
              <a:buNone/>
              <a:defRPr sz="2320"/>
            </a:lvl4pPr>
            <a:lvl5pPr marL="2651760" indent="0" algn="ctr">
              <a:buNone/>
              <a:defRPr sz="2320"/>
            </a:lvl5pPr>
            <a:lvl6pPr marL="3314700" indent="0" algn="ctr">
              <a:buNone/>
              <a:defRPr sz="2320"/>
            </a:lvl6pPr>
            <a:lvl7pPr marL="3977640" indent="0" algn="ctr">
              <a:buNone/>
              <a:defRPr sz="2320"/>
            </a:lvl7pPr>
            <a:lvl8pPr marL="4640580" indent="0" algn="ctr">
              <a:buNone/>
              <a:defRPr sz="2320"/>
            </a:lvl8pPr>
            <a:lvl9pPr marL="5303520" indent="0" algn="ctr">
              <a:buNone/>
              <a:defRPr sz="2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C387-8ABE-4489-BD8A-E61798DFC1C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CEE-CD88-4ECB-AEF9-8FA067F3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46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C387-8ABE-4489-BD8A-E61798DFC1C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CEE-CD88-4ECB-AEF9-8FA067F3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91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51105" y="559858"/>
            <a:ext cx="3811905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5390" y="559858"/>
            <a:ext cx="11214735" cy="891148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C387-8ABE-4489-BD8A-E61798DFC1C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CEE-CD88-4ECB-AEF9-8FA067F3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0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C387-8ABE-4489-BD8A-E61798DFC1C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CEE-CD88-4ECB-AEF9-8FA067F3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183" y="2621599"/>
            <a:ext cx="15247620" cy="4374197"/>
          </a:xfrm>
        </p:spPr>
        <p:txBody>
          <a:bodyPr anchor="b"/>
          <a:lstStyle>
            <a:lvl1pPr>
              <a:defRPr sz="8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183" y="7037177"/>
            <a:ext cx="15247620" cy="2300287"/>
          </a:xfrm>
        </p:spPr>
        <p:txBody>
          <a:bodyPr/>
          <a:lstStyle>
            <a:lvl1pPr marL="0" indent="0">
              <a:buNone/>
              <a:defRPr sz="3480">
                <a:solidFill>
                  <a:schemeClr val="tx1">
                    <a:tint val="75000"/>
                  </a:schemeClr>
                </a:solidFill>
              </a:defRPr>
            </a:lvl1pPr>
            <a:lvl2pPr marL="66294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325880" indent="0">
              <a:buNone/>
              <a:defRPr sz="2610">
                <a:solidFill>
                  <a:schemeClr val="tx1">
                    <a:tint val="75000"/>
                  </a:schemeClr>
                </a:solidFill>
              </a:defRPr>
            </a:lvl3pPr>
            <a:lvl4pPr marL="19888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4pPr>
            <a:lvl5pPr marL="265176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5pPr>
            <a:lvl6pPr marL="331470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6pPr>
            <a:lvl7pPr marL="397764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7pPr>
            <a:lvl8pPr marL="464058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8pPr>
            <a:lvl9pPr marL="5303520" indent="0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C387-8ABE-4489-BD8A-E61798DFC1C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CEE-CD88-4ECB-AEF9-8FA067F3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4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5390" y="2799291"/>
            <a:ext cx="7513320" cy="66720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49690" y="2799291"/>
            <a:ext cx="7513320" cy="66720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C387-8ABE-4489-BD8A-E61798DFC1C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CEE-CD88-4ECB-AEF9-8FA067F3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3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559859"/>
            <a:ext cx="1524762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93" y="2577783"/>
            <a:ext cx="7478791" cy="1263332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93" y="3841115"/>
            <a:ext cx="7478791" cy="5649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49690" y="2577783"/>
            <a:ext cx="7515623" cy="1263332"/>
          </a:xfrm>
        </p:spPr>
        <p:txBody>
          <a:bodyPr anchor="b"/>
          <a:lstStyle>
            <a:lvl1pPr marL="0" indent="0">
              <a:buNone/>
              <a:defRPr sz="3480" b="1"/>
            </a:lvl1pPr>
            <a:lvl2pPr marL="662940" indent="0">
              <a:buNone/>
              <a:defRPr sz="2900" b="1"/>
            </a:lvl2pPr>
            <a:lvl3pPr marL="1325880" indent="0">
              <a:buNone/>
              <a:defRPr sz="2610" b="1"/>
            </a:lvl3pPr>
            <a:lvl4pPr marL="1988820" indent="0">
              <a:buNone/>
              <a:defRPr sz="2320" b="1"/>
            </a:lvl4pPr>
            <a:lvl5pPr marL="2651760" indent="0">
              <a:buNone/>
              <a:defRPr sz="2320" b="1"/>
            </a:lvl5pPr>
            <a:lvl6pPr marL="3314700" indent="0">
              <a:buNone/>
              <a:defRPr sz="2320" b="1"/>
            </a:lvl6pPr>
            <a:lvl7pPr marL="3977640" indent="0">
              <a:buNone/>
              <a:defRPr sz="2320" b="1"/>
            </a:lvl7pPr>
            <a:lvl8pPr marL="4640580" indent="0">
              <a:buNone/>
              <a:defRPr sz="2320" b="1"/>
            </a:lvl8pPr>
            <a:lvl9pPr marL="5303520" indent="0">
              <a:buNone/>
              <a:defRPr sz="23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49690" y="3841115"/>
            <a:ext cx="7515623" cy="56497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C387-8ABE-4489-BD8A-E61798DFC1C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CEE-CD88-4ECB-AEF9-8FA067F3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C387-8ABE-4489-BD8A-E61798DFC1C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CEE-CD88-4ECB-AEF9-8FA067F3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7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C387-8ABE-4489-BD8A-E61798DFC1C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CEE-CD88-4ECB-AEF9-8FA067F3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9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701040"/>
            <a:ext cx="5701744" cy="245364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5623" y="1514052"/>
            <a:ext cx="8949690" cy="7472892"/>
          </a:xfrm>
        </p:spPr>
        <p:txBody>
          <a:bodyPr/>
          <a:lstStyle>
            <a:lvl1pPr>
              <a:defRPr sz="4640"/>
            </a:lvl1pPr>
            <a:lvl2pPr>
              <a:defRPr sz="4060"/>
            </a:lvl2pPr>
            <a:lvl3pPr>
              <a:defRPr sz="348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693" y="3154680"/>
            <a:ext cx="5701744" cy="5844435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C387-8ABE-4489-BD8A-E61798DFC1C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CEE-CD88-4ECB-AEF9-8FA067F3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5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93" y="701040"/>
            <a:ext cx="5701744" cy="2453640"/>
          </a:xfrm>
        </p:spPr>
        <p:txBody>
          <a:bodyPr anchor="b"/>
          <a:lstStyle>
            <a:lvl1pPr>
              <a:defRPr sz="4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15623" y="1514052"/>
            <a:ext cx="8949690" cy="7472892"/>
          </a:xfrm>
        </p:spPr>
        <p:txBody>
          <a:bodyPr anchor="t"/>
          <a:lstStyle>
            <a:lvl1pPr marL="0" indent="0">
              <a:buNone/>
              <a:defRPr sz="4640"/>
            </a:lvl1pPr>
            <a:lvl2pPr marL="662940" indent="0">
              <a:buNone/>
              <a:defRPr sz="4060"/>
            </a:lvl2pPr>
            <a:lvl3pPr marL="1325880" indent="0">
              <a:buNone/>
              <a:defRPr sz="3480"/>
            </a:lvl3pPr>
            <a:lvl4pPr marL="1988820" indent="0">
              <a:buNone/>
              <a:defRPr sz="2900"/>
            </a:lvl4pPr>
            <a:lvl5pPr marL="2651760" indent="0">
              <a:buNone/>
              <a:defRPr sz="2900"/>
            </a:lvl5pPr>
            <a:lvl6pPr marL="3314700" indent="0">
              <a:buNone/>
              <a:defRPr sz="2900"/>
            </a:lvl6pPr>
            <a:lvl7pPr marL="3977640" indent="0">
              <a:buNone/>
              <a:defRPr sz="2900"/>
            </a:lvl7pPr>
            <a:lvl8pPr marL="4640580" indent="0">
              <a:buNone/>
              <a:defRPr sz="2900"/>
            </a:lvl8pPr>
            <a:lvl9pPr marL="5303520" indent="0">
              <a:buNone/>
              <a:defRPr sz="2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7693" y="3154680"/>
            <a:ext cx="5701744" cy="5844435"/>
          </a:xfrm>
        </p:spPr>
        <p:txBody>
          <a:bodyPr/>
          <a:lstStyle>
            <a:lvl1pPr marL="0" indent="0">
              <a:buNone/>
              <a:defRPr sz="2320"/>
            </a:lvl1pPr>
            <a:lvl2pPr marL="662940" indent="0">
              <a:buNone/>
              <a:defRPr sz="2030"/>
            </a:lvl2pPr>
            <a:lvl3pPr marL="1325880" indent="0">
              <a:buNone/>
              <a:defRPr sz="1740"/>
            </a:lvl3pPr>
            <a:lvl4pPr marL="1988820" indent="0">
              <a:buNone/>
              <a:defRPr sz="1450"/>
            </a:lvl4pPr>
            <a:lvl5pPr marL="2651760" indent="0">
              <a:buNone/>
              <a:defRPr sz="1450"/>
            </a:lvl5pPr>
            <a:lvl6pPr marL="3314700" indent="0">
              <a:buNone/>
              <a:defRPr sz="1450"/>
            </a:lvl6pPr>
            <a:lvl7pPr marL="3977640" indent="0">
              <a:buNone/>
              <a:defRPr sz="1450"/>
            </a:lvl7pPr>
            <a:lvl8pPr marL="4640580" indent="0">
              <a:buNone/>
              <a:defRPr sz="1450"/>
            </a:lvl8pPr>
            <a:lvl9pPr marL="5303520" indent="0">
              <a:buNone/>
              <a:defRPr sz="14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C387-8ABE-4489-BD8A-E61798DFC1C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52CEE-CD88-4ECB-AEF9-8FA067F3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9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5390" y="559859"/>
            <a:ext cx="1524762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5390" y="2799291"/>
            <a:ext cx="1524762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5390" y="9746404"/>
            <a:ext cx="397764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C387-8ABE-4489-BD8A-E61798DFC1CD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55970" y="9746404"/>
            <a:ext cx="596646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85370" y="9746404"/>
            <a:ext cx="397764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52CEE-CD88-4ECB-AEF9-8FA067F3D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25880" rtl="0" eaLnBrk="1" latinLnBrk="0" hangingPunct="1">
        <a:lnSpc>
          <a:spcPct val="90000"/>
        </a:lnSpc>
        <a:spcBef>
          <a:spcPct val="0"/>
        </a:spcBef>
        <a:buNone/>
        <a:defRPr sz="63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1470" indent="-331470" algn="l" defTabSz="1325880" rtl="0" eaLnBrk="1" latinLnBrk="0" hangingPunct="1">
        <a:lnSpc>
          <a:spcPct val="90000"/>
        </a:lnSpc>
        <a:spcBef>
          <a:spcPts val="1450"/>
        </a:spcBef>
        <a:buFont typeface="Arial" panose="020B0604020202020204" pitchFamily="34" charset="0"/>
        <a:buChar char="•"/>
        <a:defRPr sz="4060" kern="1200">
          <a:solidFill>
            <a:schemeClr val="tx1"/>
          </a:solidFill>
          <a:latin typeface="+mn-lt"/>
          <a:ea typeface="+mn-ea"/>
          <a:cs typeface="+mn-cs"/>
        </a:defRPr>
      </a:lvl1pPr>
      <a:lvl2pPr marL="9944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2pPr>
      <a:lvl3pPr marL="16573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3202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98323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64617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430911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97205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634990" indent="-331470" algn="l" defTabSz="1325880" rtl="0" eaLnBrk="1" latinLnBrk="0" hangingPunct="1">
        <a:lnSpc>
          <a:spcPct val="90000"/>
        </a:lnSpc>
        <a:spcBef>
          <a:spcPts val="725"/>
        </a:spcBef>
        <a:buFont typeface="Arial" panose="020B0604020202020204" pitchFamily="34" charset="0"/>
        <a:buChar char="•"/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1pPr>
      <a:lvl2pPr marL="6629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2pPr>
      <a:lvl3pPr marL="13258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3pPr>
      <a:lvl4pPr marL="19888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4pPr>
      <a:lvl5pPr marL="265176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5pPr>
      <a:lvl6pPr marL="331470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6pPr>
      <a:lvl7pPr marL="397764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7pPr>
      <a:lvl8pPr marL="464058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8pPr>
      <a:lvl9pPr marL="5303520" algn="l" defTabSz="1325880" rtl="0" eaLnBrk="1" latinLnBrk="0" hangingPunct="1">
        <a:defRPr sz="26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sodl.edu.in/index.ph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renene.2019.11.103" TargetMode="External"/><Relationship Id="rId13" Type="http://schemas.openxmlformats.org/officeDocument/2006/relationships/hyperlink" Target="https://doi.org/10.1016/j.oneear.2022.05.005" TargetMode="External"/><Relationship Id="rId3" Type="http://schemas.openxmlformats.org/officeDocument/2006/relationships/hyperlink" Target="https://doi.org/10.1016/j.egyr.2024.07.013" TargetMode="External"/><Relationship Id="rId7" Type="http://schemas.openxmlformats.org/officeDocument/2006/relationships/hyperlink" Target="https://doi.org/10.1016/j.erss.2019.05.024" TargetMode="External"/><Relationship Id="rId12" Type="http://schemas.openxmlformats.org/officeDocument/2006/relationships/hyperlink" Target="https://doi.org/10.1016/j.rser.2024.115311" TargetMode="External"/><Relationship Id="rId2" Type="http://schemas.openxmlformats.org/officeDocument/2006/relationships/hyperlink" Target="https://doi.org/10.3390/en17174500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en14206452" TargetMode="External"/><Relationship Id="rId11" Type="http://schemas.openxmlformats.org/officeDocument/2006/relationships/hyperlink" Target="https://doi.org/10.1016/j.egyr.2021.06.041" TargetMode="External"/><Relationship Id="rId5" Type="http://schemas.openxmlformats.org/officeDocument/2006/relationships/hyperlink" Target="https://doi.org/10.3390/en16166075" TargetMode="External"/><Relationship Id="rId15" Type="http://schemas.openxmlformats.org/officeDocument/2006/relationships/hyperlink" Target="https://doi.org/10.1016/j.esr.2024.101387" TargetMode="External"/><Relationship Id="rId10" Type="http://schemas.openxmlformats.org/officeDocument/2006/relationships/hyperlink" Target="https://doi.org/10.1016/j.energy.2023.126683" TargetMode="External"/><Relationship Id="rId4" Type="http://schemas.openxmlformats.org/officeDocument/2006/relationships/hyperlink" Target="https://doi.org/10.1016/j.heliyon.2024.e31355" TargetMode="External"/><Relationship Id="rId9" Type="http://schemas.openxmlformats.org/officeDocument/2006/relationships/hyperlink" Target="https://doi.org/10.1016/j.erss.2024.103806" TargetMode="External"/><Relationship Id="rId14" Type="http://schemas.openxmlformats.org/officeDocument/2006/relationships/hyperlink" Target="https://doi.org/10.1016/j.sftr.2024.10023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4558773" y="7995206"/>
            <a:ext cx="8144134" cy="923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Vishwas Khandelwal &amp; 230291412459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0" y="4448607"/>
            <a:ext cx="17849889" cy="14823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“Impact of Renewable Energy in Reducing Energy Inequality”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315640" y="2322178"/>
            <a:ext cx="14630400" cy="18629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defRPr/>
            </a:pPr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defRPr/>
            </a:pPr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defRPr/>
            </a:pPr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defRPr/>
            </a:pPr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defRPr/>
            </a:pPr>
            <a:endParaRPr lang="en-US" b="1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defRPr/>
            </a:pPr>
            <a:r>
              <a:rPr lang="en-US" b="1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2025</a:t>
            </a:r>
          </a:p>
          <a:p>
            <a:pPr lvl="0" algn="ctr"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07225" y="3419278"/>
            <a:ext cx="14955535" cy="502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Symposium on “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Innovation, Discovery, Exploration, Achievement</a:t>
            </a:r>
            <a:r>
              <a:rPr lang="en-US" sz="2400" b="1" i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”</a:t>
            </a:r>
            <a:endParaRPr lang="en-US" sz="1400" i="1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5" name="Picture 4" descr="Symbiosis Distance Learning Courses">
            <a:hlinkClick r:id="rId2"/>
            <a:extLst>
              <a:ext uri="{FF2B5EF4-FFF2-40B4-BE49-F238E27FC236}">
                <a16:creationId xmlns:a16="http://schemas.microsoft.com/office/drawing/2014/main" id="{9F530D16-AA76-0D3E-4EDD-ADC298194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63" y="207290"/>
            <a:ext cx="12926021" cy="1534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600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16868" y="-63272"/>
            <a:ext cx="13865028" cy="1215440"/>
          </a:xfrm>
        </p:spPr>
        <p:txBody>
          <a:bodyPr/>
          <a:lstStyle/>
          <a:p>
            <a:pPr algn="ctr"/>
            <a:r>
              <a:rPr lang="en-US" sz="4400" b="1" u="sng" dirty="0">
                <a:latin typeface="Times New Roman"/>
              </a:rPr>
              <a:t>Motivation and Objective</a:t>
            </a:r>
            <a:r>
              <a:rPr sz="4400" dirty="0">
                <a:latin typeface="Times New Roman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46C37-4521-1C11-D68B-2C820D5CF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5" y="119489"/>
            <a:ext cx="1215440" cy="121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5274EF-EDBD-0E83-B545-40BAAC8CD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1223605"/>
            <a:ext cx="8650735" cy="38387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D5225F-D631-B6CF-8B87-BDBB1D2AF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400" y="5257800"/>
            <a:ext cx="4876800" cy="487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27319C-379D-CCB2-38DA-8A1AD3A98BF8}"/>
              </a:ext>
            </a:extLst>
          </p:cNvPr>
          <p:cNvSpPr txBox="1"/>
          <p:nvPr/>
        </p:nvSpPr>
        <p:spPr>
          <a:xfrm>
            <a:off x="188465" y="1517690"/>
            <a:ext cx="8455473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/>
              <a:t>⚡ </a:t>
            </a:r>
            <a:r>
              <a:rPr lang="en-US" sz="3200" b="1" dirty="0"/>
              <a:t>Energy Inequality = Development Inequality</a:t>
            </a:r>
          </a:p>
          <a:p>
            <a:pPr>
              <a:buNone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Millions still lack reliable electricity, especially in rural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Urban regions often have 2–3× more access than rural ones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None/>
            </a:pPr>
            <a:r>
              <a:rPr lang="en-US" sz="3200" dirty="0"/>
              <a:t>🌿 </a:t>
            </a:r>
            <a:r>
              <a:rPr lang="en-US" sz="3200" b="1" dirty="0"/>
              <a:t>Renewable Energy = A Beacon of Hope?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Clean, scalable, and decentralized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But does it really reduce the urban-rural access gap?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None/>
            </a:pPr>
            <a:r>
              <a:rPr lang="en-US" sz="3200" dirty="0"/>
              <a:t>🎯 </a:t>
            </a:r>
            <a:r>
              <a:rPr lang="en-US" sz="3200" b="1" dirty="0"/>
              <a:t>Objective: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Analyze the role of renewable energy in addressing the urban-rural electricity access gap.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CA395-EF40-7A99-5394-12F304359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D9EF-9C5A-1D3F-A059-A6868BAC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87" y="52030"/>
            <a:ext cx="7748588" cy="1215440"/>
          </a:xfrm>
        </p:spPr>
        <p:txBody>
          <a:bodyPr/>
          <a:lstStyle/>
          <a:p>
            <a:pPr algn="ctr"/>
            <a:r>
              <a:rPr lang="en-US" sz="4400" b="1" u="sng" dirty="0">
                <a:latin typeface="Times New Roman"/>
              </a:rPr>
              <a:t>Relevance and Research Gap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019C0-C78E-6AA2-0291-4D8D3385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5" y="119489"/>
            <a:ext cx="1215440" cy="1215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9CCC75-652A-6844-6EB9-8ECE1018CEBF}"/>
              </a:ext>
            </a:extLst>
          </p:cNvPr>
          <p:cNvSpPr txBox="1"/>
          <p:nvPr/>
        </p:nvSpPr>
        <p:spPr>
          <a:xfrm>
            <a:off x="298350" y="1507272"/>
            <a:ext cx="1220321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⚠️ Despite significant investments in renewables, their impact on </a:t>
            </a:r>
            <a:r>
              <a:rPr lang="en-US" sz="3600" b="1" dirty="0"/>
              <a:t>bridging electricity access gaps</a:t>
            </a:r>
            <a:r>
              <a:rPr lang="en-US" sz="3600" dirty="0"/>
              <a:t> remains unclear.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/>
              <a:t>🌐 Urban-rural electrification disparity still exists, particularly in low- and middle-income regions.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None/>
            </a:pPr>
            <a:r>
              <a:rPr lang="en-US" sz="3600" dirty="0"/>
              <a:t>📉 </a:t>
            </a:r>
            <a:r>
              <a:rPr lang="en-US" sz="3600" b="1" dirty="0"/>
              <a:t>What’s Missing in Existing Research</a:t>
            </a:r>
          </a:p>
          <a:p>
            <a:pPr>
              <a:buNone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Focus mostly on </a:t>
            </a:r>
            <a:r>
              <a:rPr lang="en-US" sz="3600" b="1" dirty="0"/>
              <a:t>environmental &amp; economic benefits</a:t>
            </a:r>
            <a:r>
              <a:rPr lang="en-US" sz="3600" dirty="0"/>
              <a:t>, not on </a:t>
            </a:r>
            <a:r>
              <a:rPr lang="en-US" sz="3600" b="1" dirty="0"/>
              <a:t>energy equality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Limited to specific countries; lacks </a:t>
            </a:r>
            <a:r>
              <a:rPr lang="en-US" sz="3600" b="1" dirty="0"/>
              <a:t>holistic global + regional perspective</a:t>
            </a:r>
            <a:r>
              <a:rPr lang="en-US" sz="3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Few studies link </a:t>
            </a:r>
            <a:r>
              <a:rPr lang="en-US" sz="3600" b="1" dirty="0"/>
              <a:t>renewable share in TFEC</a:t>
            </a:r>
            <a:r>
              <a:rPr lang="en-US" sz="3600" dirty="0"/>
              <a:t> directly with </a:t>
            </a:r>
            <a:r>
              <a:rPr lang="en-US" sz="3600" b="1" dirty="0"/>
              <a:t>urban-rural access disparity</a:t>
            </a:r>
            <a:r>
              <a:rPr lang="en-US" sz="3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7623F-8398-6285-3074-6F3F0ED3E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562" y="504825"/>
            <a:ext cx="4876800" cy="4876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2EC7FE-4578-B4ED-9B25-79BC1ACB7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8688" y="548419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3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B9D46-DC72-11E5-ABE0-49AC58F75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E236-2D56-F3B0-2F9D-1E40A6DF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87" y="52030"/>
            <a:ext cx="7748588" cy="1215440"/>
          </a:xfrm>
        </p:spPr>
        <p:txBody>
          <a:bodyPr/>
          <a:lstStyle/>
          <a:p>
            <a:pPr algn="ctr"/>
            <a:r>
              <a:rPr lang="en-US" sz="4400" b="1" u="sng" dirty="0">
                <a:latin typeface="Times New Roman"/>
              </a:rPr>
              <a:t>Research 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C08D84-CF9E-03A3-CDD8-EB412605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5" y="119489"/>
            <a:ext cx="1215440" cy="12154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728B45-7FE1-C908-1F0F-975B193C9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5" t="6043" r="1307" b="4371"/>
          <a:stretch/>
        </p:blipFill>
        <p:spPr>
          <a:xfrm>
            <a:off x="735305" y="1543050"/>
            <a:ext cx="16102012" cy="825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1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02D29-F4F0-4D8E-C67E-64FD25A50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FEDF-A882-C808-E72C-023B009E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79" y="-93562"/>
            <a:ext cx="4219576" cy="1163861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Times New Roman"/>
              </a:rPr>
              <a:t>Key Findings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6E745C-203B-B490-53B0-4E8377B50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5" y="119489"/>
            <a:ext cx="737761" cy="737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3E64B8-4806-CE14-BC05-27FC5BC73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65" y="953452"/>
            <a:ext cx="6708321" cy="445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31CDB9-2127-D7FF-7277-B17EA5231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76" y="5409593"/>
            <a:ext cx="7798169" cy="4648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No description has been provided for this image">
            <a:extLst>
              <a:ext uri="{FF2B5EF4-FFF2-40B4-BE49-F238E27FC236}">
                <a16:creationId xmlns:a16="http://schemas.microsoft.com/office/drawing/2014/main" id="{8A58EB63-8DB8-ED2B-CAAE-DFEF5B39E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685" y="5457693"/>
            <a:ext cx="7101081" cy="4552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No description has been provided for this image">
            <a:extLst>
              <a:ext uri="{FF2B5EF4-FFF2-40B4-BE49-F238E27FC236}">
                <a16:creationId xmlns:a16="http://schemas.microsoft.com/office/drawing/2014/main" id="{46454663-9B28-1BAF-6EC3-60E2CE8875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78" y="97222"/>
            <a:ext cx="5793107" cy="53123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78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488AB-0C90-A336-B319-426BBD09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2C5B11-D5E7-CBFF-21E6-4CDC7AE04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5" y="119489"/>
            <a:ext cx="737761" cy="737761"/>
          </a:xfrm>
          <a:prstGeom prst="rect">
            <a:avLst/>
          </a:prstGeom>
        </p:spPr>
      </p:pic>
      <p:pic>
        <p:nvPicPr>
          <p:cNvPr id="3" name="Picture 2" descr="No description has been provided for this image">
            <a:extLst>
              <a:ext uri="{FF2B5EF4-FFF2-40B4-BE49-F238E27FC236}">
                <a16:creationId xmlns:a16="http://schemas.microsoft.com/office/drawing/2014/main" id="{51907833-AA8D-3647-ECB2-034B262C3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65" y="756578"/>
            <a:ext cx="7197300" cy="4686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No description has been provided for this image">
            <a:extLst>
              <a:ext uri="{FF2B5EF4-FFF2-40B4-BE49-F238E27FC236}">
                <a16:creationId xmlns:a16="http://schemas.microsoft.com/office/drawing/2014/main" id="{8661DE86-DBFC-86B2-9EAC-2D2DD8B23A5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5543550"/>
            <a:ext cx="7171339" cy="4671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No description has been provided for this image">
            <a:extLst>
              <a:ext uri="{FF2B5EF4-FFF2-40B4-BE49-F238E27FC236}">
                <a16:creationId xmlns:a16="http://schemas.microsoft.com/office/drawing/2014/main" id="{CA066160-EF38-83D8-5196-B1BB9371C34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0" y="5543549"/>
            <a:ext cx="7350693" cy="4696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No description has been provided for this image">
            <a:extLst>
              <a:ext uri="{FF2B5EF4-FFF2-40B4-BE49-F238E27FC236}">
                <a16:creationId xmlns:a16="http://schemas.microsoft.com/office/drawing/2014/main" id="{250C1CDC-3E5A-8A53-DD1D-B41B36F752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788074"/>
            <a:ext cx="7171338" cy="46233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866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6DAC5-AECA-2FBE-ABF8-CDDDD0E1B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FC98-7485-91D5-32EF-3CFCCE4E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87" y="52030"/>
            <a:ext cx="7748588" cy="1215440"/>
          </a:xfrm>
        </p:spPr>
        <p:txBody>
          <a:bodyPr/>
          <a:lstStyle/>
          <a:p>
            <a:pPr algn="ctr"/>
            <a:r>
              <a:rPr lang="en-US" sz="4400" b="1" u="sng" dirty="0">
                <a:latin typeface="Times New Roman"/>
              </a:rPr>
              <a:t>Implications and Conclusion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2E9A0-0A99-E04E-47A1-E07DE137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5" y="119489"/>
            <a:ext cx="1215440" cy="1215440"/>
          </a:xfrm>
          <a:prstGeom prst="rect">
            <a:avLst/>
          </a:prstGeom>
        </p:spPr>
      </p:pic>
      <p:pic>
        <p:nvPicPr>
          <p:cNvPr id="3" name="Picture 2" descr="No description has been provided for this image">
            <a:extLst>
              <a:ext uri="{FF2B5EF4-FFF2-40B4-BE49-F238E27FC236}">
                <a16:creationId xmlns:a16="http://schemas.microsoft.com/office/drawing/2014/main" id="{8717E2DF-E0A2-5975-B298-8DF64BEA9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42" y="659750"/>
            <a:ext cx="7247255" cy="432378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B053B5B3-7A0A-D8C5-4559-8928267BB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42" y="1534747"/>
            <a:ext cx="9634538" cy="821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👨‍⚖️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Policymakers: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reduce disparity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 only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targeted rural strategies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decentralized energy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equitable funding,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 expansion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Hydropower and wind should be prioritized for infrastructure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🧩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Planners: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 share alone doesn’t ensure equity—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context matters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plans that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renewables with rural electrification programs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tech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wind) and bridge regional infrastructure gaps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🔬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Researchers: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disparity reduces even when RE share stagnates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models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trend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 region-specific strategies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long-term sustainable energy equity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Renewable energy is a key tool for reducing energy inequality— but its success depends on how it's implemented, distributed, and supported by 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EB963F-B8D9-420E-D34F-0A7F193C2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3934" y="5464609"/>
            <a:ext cx="4641416" cy="464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1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5390" y="251778"/>
            <a:ext cx="14423490" cy="1094951"/>
          </a:xfrm>
        </p:spPr>
        <p:txBody>
          <a:bodyPr/>
          <a:lstStyle/>
          <a:p>
            <a:r>
              <a:rPr sz="4400" b="1" u="sng" dirty="0">
                <a:latin typeface="Times New Roman"/>
              </a:rPr>
              <a:t>References</a:t>
            </a:r>
            <a:r>
              <a:rPr lang="en-US" sz="4400" b="1" u="sng" dirty="0">
                <a:latin typeface="Times New Roman"/>
              </a:rPr>
              <a:t>:</a:t>
            </a:r>
            <a:endParaRPr sz="4400" b="1" u="sng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390" y="2242078"/>
            <a:ext cx="15247620" cy="6672052"/>
          </a:xfrm>
        </p:spPr>
        <p:txBody>
          <a:bodyPr>
            <a:normAutofit fontScale="47500" lnSpcReduction="20000"/>
          </a:bodyPr>
          <a:lstStyle/>
          <a:p>
            <a:endParaRPr dirty="0"/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Volodzkiene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L,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Streimikiene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D. Towards Energy Equity: Understanding and Addressing Multifaceted Energy Inequality. Energies. (2024); 17(17):4500. </a:t>
            </a:r>
            <a:r>
              <a:rPr lang="en-US" sz="23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https://doi.org/10.3390/en17174500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Daniel Adu, Du Jianguo, Stephen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Ntiri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Asomani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Agnes Abbey, "Energy generation and carbon dioxide emission—The role of renewable energy for green development,", ISSN 2352-4847, </a:t>
            </a:r>
            <a:r>
              <a:rPr lang="en-US" sz="23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https://doi.org/10.1016/j.egyr.2024.07.013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Sun,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Chenzhou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; Sun,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Shurui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; Yue,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Xiaolu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"Does the transition to low-carbon energy alleviate urban-rural energy inequality? The case of China,"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Heliyon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Volume 10, (2024), Elsevier, </a:t>
            </a:r>
            <a:r>
              <a:rPr lang="en-US" sz="23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https://doi.org/10.1016/j.heliyon.2024.e31355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Volodzkiene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L.;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Streimikiene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D., "Energy Inequality Indicators: A Comprehensive Review for Exploring Ways to Reduce Inequality," Energies, Volume 16, (2023), 6075, </a:t>
            </a:r>
            <a:r>
              <a:rPr lang="en-US" sz="23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https://doi.org/10.3390/en16166075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Emami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Meybodi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Mehdi &amp;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Owjimehr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Sakine. (2024). The nexus of climate policy uncertainty, renewable energy and energy inequality under income disparities. Energy Strategy Reviews. 53. 101381. 10.1016/j.esr.2024.101381.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Streimikiene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D.;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Baležentis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T.; Volkov, A.;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Morkūnas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M.;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Žičkienė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A.;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Streimikis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J., "Barriers and Drivers of Renewable Energy Penetration in Rural Areas," Energies, Volume 14, (2021), 6452, </a:t>
            </a:r>
            <a:r>
              <a:rPr lang="en-US" sz="23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https://doi.org/10.3390/en14206452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Julius Alexander McGee, Patrick Trent Greiner, "Renewable energy injustice: The socio-environmental implications of renewable energy consumption," ISSN 2214-6296, </a:t>
            </a:r>
            <a:r>
              <a:rPr lang="en-US" sz="23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7"/>
              </a:rPr>
              <a:t>https://doi.org/10.1016/j.erss.2019.05.024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3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Mehmood, U.; Agyekum, E.B.; Tariq, S.;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Ul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Haq, Z.;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Uhunamure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S.E.;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Edokpayi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, J.N.; Azhar, A. "Socio-Economic Drivers of Renewable Energy: Empirical Evidence from BRICS," Int. J. Environ. Res. Public Health (2022), 19, 4614, </a:t>
            </a:r>
            <a:r>
              <a:rPr lang="en-US" sz="2300" i="1" u="sng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https://doi.org/10.3390/ijerph19084614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Mert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Topcu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Can Tansel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Tugcu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The impact of renewable energy consumption on income inequality: Evidence from developed countries, Renewable Energy (2019),</a:t>
            </a:r>
            <a:r>
              <a:rPr lang="en-US" sz="2300" i="1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3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8"/>
              </a:rPr>
              <a:t>https://doi.org/10.1016/j.renene.2019.11.103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Leire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Urkidi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Azkarraga, Mikel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Gurrutxaga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"Making space for environmental justice in renewable energy planning," Energy Research &amp; Social Science, Volume 118, (2024), 103806, ISSN 2214-6296, </a:t>
            </a:r>
            <a:r>
              <a:rPr lang="en-US" sz="23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9"/>
              </a:rPr>
              <a:t>https://doi.org/10.1016/j.erss.2024.103806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Jawad Abbas, Lisu Wang, Samira Ben Belgacem, Puja Sunil Pawar, Hina Najam, Jaffar Abbas, "Investment in renewable energy and electricity output: Role of green finance, environmental tax, and geopolitical risk: Empirical evidence from China," Energy, Volume 269, (2023), 126683, ISSN 0360-5442, </a:t>
            </a:r>
            <a:r>
              <a:rPr lang="en-US" sz="23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10"/>
              </a:rPr>
              <a:t>https://doi.org/10.1016/j.energy.2023.126683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Sikandar Abdul Qadir,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Hessah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Al-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Motairi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Furqan Tahir,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Luluwah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Al-Fagih, "Incentives and strategies for financing the renewable energy transition: A review," Energy Reports, Volume 7, (2021), Pages 3590-3606, ISSN 2352-4847, </a:t>
            </a:r>
            <a:r>
              <a:rPr lang="en-US" sz="23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11"/>
              </a:rPr>
              <a:t>https://doi.org/10.1016/j.egyr.2021.06.041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Sławomir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Śmiech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Lilia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Karpinska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Stefan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Bouzarovski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"Impact of energy transitions on energy poverty in the European Union," Renewable and Sustainable Energy Reviews, Volume 211, (2025), 115311, ISSN 1364-0321, </a:t>
            </a:r>
            <a:r>
              <a:rPr lang="en-US" sz="23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12"/>
              </a:rPr>
              <a:t>https://doi.org/10.1016/j.rser.2024.115311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Fergus Green, Noel Healy, "How inequality fuels climate change: The climate case for a Green New Deal," One Earth, Elsevier, ISSN 2590-3330, </a:t>
            </a:r>
            <a:r>
              <a:rPr lang="en-US" sz="23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13"/>
              </a:rPr>
              <a:t>https://doi.org/10.1016/j.oneear.2022.05.005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Kanchan Kumar Sen, Shahadat Hosan, Shamal Chandra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Karmaker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Andrew J. Chapman, Bidyut Baran Saha, "Clarifying the linkage between renewable energy deployment and energy justice: Toward equitable sustainability," Sustainable Futures, Volume 8, (2024), 100236, ISSN 2666-1888, </a:t>
            </a:r>
            <a:r>
              <a:rPr lang="en-US" sz="23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14"/>
              </a:rPr>
              <a:t>https://doi.org/10.1016/j.sftr.2024.100236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Erna Farina Mohamed,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Azlina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Abdullah, Amar Hisham Jaaffar, Romanus </a:t>
            </a:r>
            <a:r>
              <a:rPr lang="en-US" sz="23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Osabohien</a:t>
            </a:r>
            <a:r>
              <a:rPr lang="en-US" sz="23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"Reinvestigating the EKC hypothesis: Does renewable energy in power generation reduce carbon emissions and ecological footprint?" Energy Strategy Reviews, Volume 53, (2024), 101387, ISSN 2211-467X, </a:t>
            </a:r>
            <a:r>
              <a:rPr lang="en-US" sz="2300" i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  <a:hlinkClick r:id="rId15"/>
              </a:rPr>
              <a:t>https://doi.org/10.1016/j.esr.2024.101387</a:t>
            </a:r>
            <a:endParaRPr sz="6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DD57D-0D6F-1BD3-5559-72B5FEFA83F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0440" y="133776"/>
            <a:ext cx="1094950" cy="1094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1146</Words>
  <Application>Microsoft Office PowerPoint</Application>
  <PresentationFormat>Custom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Motivation and Objective </vt:lpstr>
      <vt:lpstr>Relevance and Research Gap</vt:lpstr>
      <vt:lpstr>Research Methodology</vt:lpstr>
      <vt:lpstr>Key Findings</vt:lpstr>
      <vt:lpstr>PowerPoint Presentation</vt:lpstr>
      <vt:lpstr>Implications and Conclusion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Vishwas Khandelwal</cp:lastModifiedBy>
  <cp:revision>17</cp:revision>
  <dcterms:created xsi:type="dcterms:W3CDTF">2023-04-19T23:53:13Z</dcterms:created>
  <dcterms:modified xsi:type="dcterms:W3CDTF">2025-04-25T09:06:09Z</dcterms:modified>
</cp:coreProperties>
</file>