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7" r:id="rId10"/>
    <p:sldId id="269" r:id="rId11"/>
    <p:sldId id="268" r:id="rId12"/>
    <p:sldId id="263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1178" y="2520778"/>
            <a:ext cx="10124302" cy="16640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Клиентская часть с элементами интерфейса </a:t>
            </a: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системы </a:t>
            </a:r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управления программными проектами ZIRO </a:t>
            </a: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на </a:t>
            </a:r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базе </a:t>
            </a:r>
            <a:r>
              <a:rPr lang="ru-RU" sz="3600" b="1" dirty="0" err="1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-технологий</a:t>
            </a: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56670" y="5082745"/>
            <a:ext cx="7677663" cy="98579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003366"/>
                </a:solidFill>
              </a:rPr>
              <a:t>Дипломница: студентка гр. 30701114 Драгун Инна Сергеевна</a:t>
            </a:r>
          </a:p>
          <a:p>
            <a:pPr algn="l"/>
            <a:r>
              <a:rPr lang="ru-RU" dirty="0" smtClean="0">
                <a:solidFill>
                  <a:srgbClr val="003366"/>
                </a:solidFill>
              </a:rPr>
              <a:t>Руководитель: ст. преподаватель Иванченко Виктор Викторович</a:t>
            </a: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178907" y="244163"/>
            <a:ext cx="9324116" cy="985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cap="all" dirty="0">
                <a:solidFill>
                  <a:srgbClr val="003366"/>
                </a:solidFill>
                <a:latin typeface="+mj-lt"/>
              </a:rPr>
              <a:t>БЕЛОРУССКИЙ НАЦИОНАЛЬНЫЙ ТЕХНИЧЕСКИЙ </a:t>
            </a:r>
            <a:r>
              <a:rPr lang="ru-RU" sz="1600" cap="all" dirty="0" smtClean="0">
                <a:solidFill>
                  <a:srgbClr val="003366"/>
                </a:solidFill>
                <a:latin typeface="+mj-lt"/>
              </a:rPr>
              <a:t>УНИВЕРСИТЕТ</a:t>
            </a:r>
          </a:p>
          <a:p>
            <a:pPr algn="ctr"/>
            <a:r>
              <a:rPr lang="ru-RU" sz="1600" dirty="0">
                <a:solidFill>
                  <a:srgbClr val="003366"/>
                </a:solidFill>
                <a:latin typeface="+mj-lt"/>
              </a:rPr>
              <a:t>Факультет информационных технологий и робототехники</a:t>
            </a:r>
          </a:p>
          <a:p>
            <a:pPr algn="ctr"/>
            <a:r>
              <a:rPr lang="ru-RU" sz="1600" dirty="0">
                <a:solidFill>
                  <a:srgbClr val="003366"/>
                </a:solidFill>
                <a:latin typeface="+mj-lt"/>
              </a:rPr>
              <a:t>Кафедра «Программное обеспечение информационных систем и технологий»</a:t>
            </a:r>
          </a:p>
          <a:p>
            <a:pPr algn="ctr"/>
            <a:endParaRPr lang="ru-RU" sz="1600" dirty="0">
              <a:latin typeface="+mj-lt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935068" y="1674114"/>
            <a:ext cx="6076521" cy="907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Дипломный проект</a:t>
            </a:r>
            <a:endParaRPr lang="ru-RU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121" y="144913"/>
            <a:ext cx="8091947" cy="494189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</a:rPr>
              <a:t>Главная страница со списком задач</a:t>
            </a:r>
            <a:endParaRPr lang="ru-RU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086170" y="1327351"/>
            <a:ext cx="6115662" cy="46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2900"/>
              </a:lnSpc>
            </a:pPr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</a:rPr>
              <a:t>Страница детального описания задачи</a:t>
            </a:r>
            <a:endParaRPr lang="ru-RU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 descr="D:\_ФИТР_\Диплом\Новая папка\tasks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" y="648934"/>
            <a:ext cx="5935364" cy="4168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722375" y="1890152"/>
            <a:ext cx="6184489" cy="4650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87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121" y="154745"/>
            <a:ext cx="8091947" cy="494189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Страница со списком проектов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222658" y="1528174"/>
            <a:ext cx="2917907" cy="438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29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Страница команд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401" y="737967"/>
            <a:ext cx="6152900" cy="4148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01" y="2075359"/>
            <a:ext cx="5624054" cy="4571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12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6875" y="351384"/>
            <a:ext cx="10795125" cy="656967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Развертывание системы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392305" y="1192048"/>
            <a:ext cx="5402132" cy="4106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600" dirty="0" smtClean="0">
                <a:solidFill>
                  <a:schemeClr val="accent1">
                    <a:lumMod val="75000"/>
                  </a:schemeClr>
                </a:solidFill>
              </a:rPr>
              <a:t>Аппаратное</a:t>
            </a:r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4600" dirty="0" smtClean="0">
                <a:solidFill>
                  <a:schemeClr val="accent1">
                    <a:lumMod val="75000"/>
                  </a:schemeClr>
                </a:solidFill>
              </a:rPr>
              <a:t>развертывание</a:t>
            </a:r>
            <a:endParaRPr lang="ru-RU" sz="4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6" y="2045109"/>
            <a:ext cx="5230963" cy="36953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623268" y="1182216"/>
            <a:ext cx="5402132" cy="4106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Программное</a:t>
            </a:r>
            <a:r>
              <a:rPr lang="ru-RU" sz="4400" dirty="0" smtClean="0">
                <a:solidFill>
                  <a:schemeClr val="accent1">
                    <a:lumMod val="75000"/>
                  </a:schemeClr>
                </a:solidFill>
              </a:rPr>
              <a:t> развертывание</a:t>
            </a:r>
            <a:endParaRPr lang="ru-RU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77" y="1696795"/>
            <a:ext cx="2146188" cy="50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7884" y="400544"/>
            <a:ext cx="4728621" cy="919058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Технико-экономические</a:t>
            </a:r>
            <a:b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показатели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58" y="221640"/>
            <a:ext cx="6201674" cy="642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4673" y="2027791"/>
            <a:ext cx="4572000" cy="74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Отпускная цена:</a:t>
            </a:r>
          </a:p>
          <a:p>
            <a:pPr algn="l"/>
            <a:endParaRPr lang="ru-RU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ru-RU" sz="2400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12 700 </a:t>
            </a:r>
            <a:r>
              <a:rPr lang="ru-RU" sz="2400" dirty="0" smtClean="0">
                <a:solidFill>
                  <a:srgbClr val="003366"/>
                </a:solidFill>
              </a:rPr>
              <a:t>рублей</a:t>
            </a:r>
            <a:endParaRPr lang="ru-RU" sz="2400" dirty="0">
              <a:solidFill>
                <a:srgbClr val="003366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484673" y="3432198"/>
            <a:ext cx="4572000" cy="14176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Окупаемость в течение</a:t>
            </a:r>
          </a:p>
          <a:p>
            <a:pPr algn="l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4-х лет использования:</a:t>
            </a:r>
          </a:p>
          <a:p>
            <a:pPr algn="l"/>
            <a:endParaRPr lang="ru-RU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ru-RU" sz="2400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44 315 </a:t>
            </a:r>
            <a:r>
              <a:rPr lang="ru-RU" sz="2400" dirty="0" smtClean="0">
                <a:solidFill>
                  <a:srgbClr val="003366"/>
                </a:solidFill>
              </a:rPr>
              <a:t>рублей</a:t>
            </a:r>
            <a:endParaRPr lang="ru-RU" sz="24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6875" y="351384"/>
            <a:ext cx="10795125" cy="656967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Выводы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96872" y="3217333"/>
            <a:ext cx="10018713" cy="271780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3366"/>
                </a:solidFill>
              </a:rPr>
              <a:t>доступность </a:t>
            </a:r>
            <a:r>
              <a:rPr lang="ru-RU" sz="2400" dirty="0">
                <a:solidFill>
                  <a:srgbClr val="003366"/>
                </a:solidFill>
              </a:rPr>
              <a:t>на любом устройстве и любой операционной системе;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3366"/>
                </a:solidFill>
              </a:rPr>
              <a:t>лаконичный и интуитивно понятный интерфейс;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3366"/>
                </a:solidFill>
              </a:rPr>
              <a:t>контроль </a:t>
            </a:r>
            <a:r>
              <a:rPr lang="ru-RU" sz="2400" dirty="0">
                <a:solidFill>
                  <a:srgbClr val="003366"/>
                </a:solidFill>
              </a:rPr>
              <a:t>потраченного времени и ведение журнала работ;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rgbClr val="003366"/>
                </a:solidFill>
              </a:rPr>
              <a:t>охват </a:t>
            </a:r>
            <a:r>
              <a:rPr lang="ru-RU" sz="2400" dirty="0">
                <a:solidFill>
                  <a:srgbClr val="003366"/>
                </a:solidFill>
              </a:rPr>
              <a:t>всех необходимых потребностей для управления проектами;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3366"/>
                </a:solidFill>
              </a:rPr>
              <a:t>загрузка документации для проекта;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3366"/>
                </a:solidFill>
              </a:rPr>
              <a:t>возможность просмотра информации по </a:t>
            </a:r>
            <a:r>
              <a:rPr lang="ru-RU" sz="2400" dirty="0" smtClean="0">
                <a:solidFill>
                  <a:srgbClr val="003366"/>
                </a:solidFill>
              </a:rPr>
              <a:t>команде </a:t>
            </a:r>
            <a:r>
              <a:rPr lang="ru-RU" sz="2400" dirty="0">
                <a:solidFill>
                  <a:srgbClr val="003366"/>
                </a:solidFill>
              </a:rPr>
              <a:t>и проектам</a:t>
            </a:r>
            <a:r>
              <a:rPr lang="ru-RU" sz="2400" dirty="0" smtClean="0">
                <a:solidFill>
                  <a:srgbClr val="003366"/>
                </a:solidFill>
              </a:rPr>
              <a:t>;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 err="1" smtClean="0">
                <a:solidFill>
                  <a:srgbClr val="003366"/>
                </a:solidFill>
              </a:rPr>
              <a:t>валидация</a:t>
            </a:r>
            <a:r>
              <a:rPr lang="ru-RU" sz="2400" dirty="0" smtClean="0">
                <a:solidFill>
                  <a:srgbClr val="003366"/>
                </a:solidFill>
              </a:rPr>
              <a:t> вводимых данных;</a:t>
            </a:r>
            <a:endParaRPr lang="ru-RU" sz="2400" dirty="0">
              <a:solidFill>
                <a:srgbClr val="003366"/>
              </a:solidFill>
            </a:endParaRP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3366"/>
                </a:solidFill>
              </a:rPr>
              <a:t>безопасность – сокрытие данных от неавторизованных пользователей.</a:t>
            </a:r>
          </a:p>
          <a:p>
            <a:pPr algn="l"/>
            <a:endParaRPr lang="ru-RU" sz="2400" dirty="0">
              <a:solidFill>
                <a:srgbClr val="003366"/>
              </a:solidFill>
            </a:endParaRPr>
          </a:p>
          <a:p>
            <a:pPr algn="l"/>
            <a:endParaRPr lang="ru-RU" sz="2400" dirty="0">
              <a:solidFill>
                <a:srgbClr val="003366"/>
              </a:solidFill>
            </a:endParaRPr>
          </a:p>
          <a:p>
            <a:pPr algn="l"/>
            <a:endParaRPr lang="ru-RU" sz="2400" dirty="0">
              <a:solidFill>
                <a:srgbClr val="003366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96873" y="1135351"/>
            <a:ext cx="10018713" cy="180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 smtClean="0">
                <a:solidFill>
                  <a:srgbClr val="003366"/>
                </a:solidFill>
              </a:rPr>
              <a:t>В процессе выполнения дипломного проекта был придуман веб-дизайн и разработана клиентская часть веб-приложения для удобного и эффективного управления программными проектами, с учетом всех требований, описанных в постановке задачи</a:t>
            </a:r>
            <a:r>
              <a:rPr lang="ru-RU" sz="2400" dirty="0" smtClean="0">
                <a:solidFill>
                  <a:srgbClr val="003366"/>
                </a:solidFill>
              </a:rPr>
              <a:t>. Преимуществами созданного пользовательского интерфейса веб-приложения являются:</a:t>
            </a:r>
            <a:endParaRPr lang="ru-RU" sz="2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612490" y="2136230"/>
            <a:ext cx="10510684" cy="907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</a:rPr>
              <a:t>Благодарю за внимание</a:t>
            </a:r>
            <a:r>
              <a:rPr lang="ru-RU" sz="60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066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2871" y="409417"/>
            <a:ext cx="10799129" cy="576071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Цели и задачи проекта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07198" y="1776972"/>
            <a:ext cx="10018713" cy="1370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2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ДП: </a:t>
            </a:r>
          </a:p>
          <a:p>
            <a:pPr algn="l"/>
            <a:r>
              <a:rPr lang="ru-RU" sz="3000" dirty="0" smtClean="0">
                <a:solidFill>
                  <a:srgbClr val="003366"/>
                </a:solidFill>
              </a:rPr>
              <a:t>повысить практичность и эффективность </a:t>
            </a:r>
            <a:r>
              <a:rPr lang="ru-RU" sz="3000" dirty="0" smtClean="0">
                <a:solidFill>
                  <a:srgbClr val="003366"/>
                </a:solidFill>
              </a:rPr>
              <a:t>управления </a:t>
            </a:r>
            <a:r>
              <a:rPr lang="ru-RU" sz="3000" dirty="0" smtClean="0">
                <a:solidFill>
                  <a:srgbClr val="003366"/>
                </a:solidFill>
              </a:rPr>
              <a:t>программными проектами в условиях командной разработки</a:t>
            </a:r>
            <a:endParaRPr lang="ru-RU" sz="3000" dirty="0">
              <a:solidFill>
                <a:srgbClr val="003366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307198" y="3411608"/>
            <a:ext cx="10382294" cy="19770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0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Основная задача ДП: </a:t>
            </a:r>
          </a:p>
          <a:p>
            <a:pPr algn="l"/>
            <a:r>
              <a:rPr lang="ru-RU" sz="2800" dirty="0" smtClean="0">
                <a:solidFill>
                  <a:srgbClr val="003366"/>
                </a:solidFill>
              </a:rPr>
              <a:t>разработка </a:t>
            </a:r>
            <a:r>
              <a:rPr lang="ru-RU" sz="2800" dirty="0">
                <a:solidFill>
                  <a:srgbClr val="003366"/>
                </a:solidFill>
              </a:rPr>
              <a:t>удобного и современного пользовательского </a:t>
            </a:r>
            <a:r>
              <a:rPr lang="ru-RU" sz="2800" dirty="0" smtClean="0">
                <a:solidFill>
                  <a:srgbClr val="003366"/>
                </a:solidFill>
              </a:rPr>
              <a:t>интерфейса веб-системы </a:t>
            </a:r>
            <a:r>
              <a:rPr lang="en-US" sz="2800" dirty="0" err="1" smtClean="0">
                <a:solidFill>
                  <a:srgbClr val="003366"/>
                </a:solidFill>
              </a:rPr>
              <a:t>Ziro</a:t>
            </a:r>
            <a:r>
              <a:rPr lang="en-US" sz="2800" dirty="0" smtClean="0">
                <a:solidFill>
                  <a:srgbClr val="003366"/>
                </a:solidFill>
              </a:rPr>
              <a:t> </a:t>
            </a:r>
            <a:r>
              <a:rPr lang="ru-RU" sz="2800" dirty="0" smtClean="0">
                <a:solidFill>
                  <a:srgbClr val="003366"/>
                </a:solidFill>
              </a:rPr>
              <a:t>для </a:t>
            </a:r>
            <a:r>
              <a:rPr lang="ru-RU" sz="2800" dirty="0" smtClean="0">
                <a:solidFill>
                  <a:srgbClr val="003366"/>
                </a:solidFill>
              </a:rPr>
              <a:t>эффективного управления программными проектами</a:t>
            </a:r>
            <a:endParaRPr lang="ru-RU" sz="28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6875" y="351384"/>
            <a:ext cx="10795125" cy="656967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Диаграмма вариантов использования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5" y="1300195"/>
            <a:ext cx="10244450" cy="5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6875" y="361216"/>
            <a:ext cx="10795125" cy="65696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Схема взаимодействия клиента и сервера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5" y="1544740"/>
            <a:ext cx="3972232" cy="49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845" y="321888"/>
            <a:ext cx="10776154" cy="656967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Карта пользовательского интерфейса </a:t>
            </a:r>
            <a:b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для роли «Пользователь»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87" y="1057511"/>
            <a:ext cx="7987702" cy="58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845" y="321888"/>
            <a:ext cx="10776154" cy="656967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Карта пользовательского интерфейса </a:t>
            </a:r>
            <a:b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для роли «Администратор»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3" y="1358234"/>
            <a:ext cx="6703142" cy="51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3224" y="154745"/>
            <a:ext cx="8091947" cy="494189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Макет главной страницы со списком задач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68" y="2016158"/>
            <a:ext cx="5997679" cy="37485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639102"/>
            <a:ext cx="5584721" cy="3490452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685934" y="1243584"/>
            <a:ext cx="5417573" cy="713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29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Макет страницы </a:t>
            </a:r>
          </a:p>
          <a:p>
            <a:pPr algn="r">
              <a:lnSpc>
                <a:spcPts val="2900"/>
              </a:lnSpc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д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етального описания задачи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 descr="Layout-profi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91" y="4181072"/>
            <a:ext cx="4192954" cy="26179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5987846" y="6007312"/>
            <a:ext cx="5535556" cy="713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ts val="29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Макет страницы </a:t>
            </a:r>
          </a:p>
          <a:p>
            <a:pPr algn="l">
              <a:lnSpc>
                <a:spcPts val="2900"/>
              </a:lnSpc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профиля пользователя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386" y="469372"/>
            <a:ext cx="7315200" cy="867815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Архитектура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React-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компонентов</a:t>
            </a:r>
            <a:b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для роли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«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Пользователь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»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74" y="125242"/>
            <a:ext cx="7960825" cy="66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5845" y="965251"/>
            <a:ext cx="4001729" cy="4245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3416709" y="408101"/>
            <a:ext cx="2146819" cy="46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ts val="2900"/>
              </a:lnSpc>
            </a:pPr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</a:rPr>
              <a:t>Форма</a:t>
            </a:r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</a:rPr>
              <a:t>входа</a:t>
            </a:r>
            <a:endParaRPr lang="ru-RU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9474" y="1199415"/>
            <a:ext cx="6235380" cy="5490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7042946" y="672095"/>
            <a:ext cx="5149054" cy="46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ts val="2900"/>
              </a:lnSpc>
            </a:pPr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</a:rPr>
              <a:t>Страница профиля пользователя</a:t>
            </a:r>
            <a:endParaRPr lang="ru-RU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467</TotalTime>
  <Words>252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Параллакс</vt:lpstr>
      <vt:lpstr>«Клиентская часть с элементами интерфейса  системы управления программными проектами ZIRO  на базе Web-технологий»</vt:lpstr>
      <vt:lpstr>Цели и задачи проекта</vt:lpstr>
      <vt:lpstr>Диаграмма вариантов использования</vt:lpstr>
      <vt:lpstr>Схема взаимодействия клиента и сервера</vt:lpstr>
      <vt:lpstr>Карта пользовательского интерфейса  для роли «Пользователь»</vt:lpstr>
      <vt:lpstr>Карта пользовательского интерфейса  для роли «Администратор»</vt:lpstr>
      <vt:lpstr>Макет главной страницы со списком задач</vt:lpstr>
      <vt:lpstr>Архитектура React-компонентов для роли «Пользователь»</vt:lpstr>
      <vt:lpstr>Презентация PowerPoint</vt:lpstr>
      <vt:lpstr>Главная страница со списком задач</vt:lpstr>
      <vt:lpstr>Страница со списком проектов</vt:lpstr>
      <vt:lpstr>Развертывание системы</vt:lpstr>
      <vt:lpstr>Технико-экономические показатели</vt:lpstr>
      <vt:lpstr>Выводы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«Клиентская часть с элементами интерфейса системы управления программными проектами ZIRO на базе Web-технологий»</dc:title>
  <dc:creator>Inna Diz</dc:creator>
  <cp:lastModifiedBy>Inna Diz</cp:lastModifiedBy>
  <cp:revision>38</cp:revision>
  <dcterms:created xsi:type="dcterms:W3CDTF">2019-06-08T07:23:05Z</dcterms:created>
  <dcterms:modified xsi:type="dcterms:W3CDTF">2019-06-09T08:54:22Z</dcterms:modified>
</cp:coreProperties>
</file>