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8" r:id="rId12"/>
    <p:sldId id="267" r:id="rId13"/>
    <p:sldId id="26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196752"/>
            <a:ext cx="7772400" cy="1037673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Дипломный проект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2229296"/>
            <a:ext cx="7772400" cy="119970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ru-RU" dirty="0" smtClean="0"/>
              <a:t>«</a:t>
            </a:r>
            <a:r>
              <a:rPr lang="ru-RU" b="1" dirty="0" smtClean="0"/>
              <a:t>Серверная часть с уровнем доступа к данным системы управления программными проектами </a:t>
            </a:r>
            <a:r>
              <a:rPr lang="en-US" b="1" dirty="0" smtClean="0"/>
              <a:t>ZIRO </a:t>
            </a:r>
            <a:r>
              <a:rPr lang="ru-RU" b="1" dirty="0" smtClean="0"/>
              <a:t>на базе технологий </a:t>
            </a:r>
            <a:r>
              <a:rPr lang="en-US" b="1" dirty="0" smtClean="0"/>
              <a:t>MS ASP.NET Core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043608" y="3426031"/>
            <a:ext cx="7412360" cy="1199704"/>
          </a:xfrm>
          <a:prstGeom prst="rect">
            <a:avLst/>
          </a:prstGeom>
        </p:spPr>
        <p:txBody>
          <a:bodyPr vert="horz" lIns="45720" rIns="45720">
            <a:normAutofit fontScale="92500" lnSpcReduction="10000"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1400" i="1" dirty="0" smtClean="0"/>
              <a:t>Выполнил: студент группы 30701114 </a:t>
            </a:r>
          </a:p>
          <a:p>
            <a:r>
              <a:rPr lang="ru-RU" sz="1400" i="1" dirty="0" err="1" smtClean="0"/>
              <a:t>Вихарев</a:t>
            </a:r>
            <a:r>
              <a:rPr lang="ru-RU" sz="1400" i="1" dirty="0" smtClean="0"/>
              <a:t> Егор Владимирович</a:t>
            </a:r>
          </a:p>
          <a:p>
            <a:endParaRPr lang="ru-RU" sz="1400" i="1" dirty="0" smtClean="0"/>
          </a:p>
          <a:p>
            <a:r>
              <a:rPr lang="ru-RU" sz="1400" i="1" dirty="0" smtClean="0"/>
              <a:t>Руководитель: старший преподаватель </a:t>
            </a:r>
          </a:p>
          <a:p>
            <a:r>
              <a:rPr lang="ru-RU" sz="1400" i="1" dirty="0" smtClean="0"/>
              <a:t>Иванченко Виктор Викторович</a:t>
            </a:r>
            <a:endParaRPr lang="ru-RU" sz="1400" i="1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0" y="188640"/>
            <a:ext cx="9144000" cy="504056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ru-RU" sz="1600" cap="all" dirty="0" smtClean="0"/>
              <a:t>Белорусский национальный технический университет</a:t>
            </a:r>
            <a:endParaRPr lang="ru-RU" sz="1600" dirty="0"/>
          </a:p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32023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4968" y="116434"/>
            <a:ext cx="8229600" cy="1143000"/>
          </a:xfrm>
        </p:spPr>
        <p:txBody>
          <a:bodyPr/>
          <a:lstStyle/>
          <a:p>
            <a:r>
              <a:rPr lang="ru-RU" dirty="0" smtClean="0"/>
              <a:t>Развертывание системы</a:t>
            </a:r>
            <a:endParaRPr lang="ru-RU" dirty="0"/>
          </a:p>
        </p:txBody>
      </p:sp>
      <p:pic>
        <p:nvPicPr>
          <p:cNvPr id="8" name="Объект 7"/>
          <p:cNvPicPr>
            <a:picLocks noGrp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359708" y="1988840"/>
            <a:ext cx="4280068" cy="2880320"/>
          </a:xfrm>
          <a:prstGeom prst="rect">
            <a:avLst/>
          </a:prstGeom>
        </p:spPr>
      </p:pic>
      <p:pic>
        <p:nvPicPr>
          <p:cNvPr id="9" name="Объект 8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893488" y="1988840"/>
            <a:ext cx="4032448" cy="2952328"/>
          </a:xfrm>
          <a:prstGeom prst="rect">
            <a:avLst/>
          </a:prstGeom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368444" y="1257102"/>
            <a:ext cx="4185944" cy="65973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sz="2000" dirty="0" smtClean="0"/>
              <a:t>Аппаратное развертывание</a:t>
            </a:r>
            <a:endParaRPr lang="ru-RU" sz="20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4904948" y="1265811"/>
            <a:ext cx="4104456" cy="65973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sz="2000" dirty="0" smtClean="0"/>
              <a:t>Программное развертывание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7261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17044"/>
            <a:ext cx="5619085" cy="581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07504" y="188640"/>
            <a:ext cx="3240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ru-RU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Технико-экономические показатели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3068960"/>
            <a:ext cx="32403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ru-RU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Окупаемость в течение 4-ых лет использования:</a:t>
            </a:r>
          </a:p>
          <a:p>
            <a:pPr marL="109728" indent="0">
              <a:buNone/>
            </a:pPr>
            <a:r>
              <a:rPr lang="ru-RU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marL="109728" indent="0" algn="ctr">
              <a:buNone/>
            </a:pPr>
            <a:r>
              <a:rPr lang="ru-RU" sz="1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44 315 </a:t>
            </a:r>
            <a:r>
              <a:rPr lang="ru-RU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руб</a:t>
            </a:r>
            <a:r>
              <a:rPr lang="ru-RU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лей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916832"/>
            <a:ext cx="32403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ru-RU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Отпускная цена</a:t>
            </a:r>
            <a:r>
              <a:rPr lang="ru-RU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109728" indent="0">
              <a:buNone/>
            </a:pPr>
            <a:r>
              <a:rPr lang="ru-RU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marL="109728" indent="0" algn="ctr">
              <a:buNone/>
            </a:pPr>
            <a:r>
              <a:rPr lang="ru-RU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12 700 рублей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787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66680" y="116632"/>
            <a:ext cx="8229600" cy="864096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sz="3200" dirty="0" smtClean="0"/>
              <a:t>Выводы по проекту</a:t>
            </a:r>
            <a:endParaRPr lang="ru-RU" sz="32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539552" y="980728"/>
            <a:ext cx="8229600" cy="4896544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Целью проекта является повышение эффективности и удобства управления программными проектами. </a:t>
            </a:r>
            <a:r>
              <a:rPr lang="ru-RU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достижения этого была создана веб-система предоставляющая необходимый функционал и условия осуществления поставленной цели. При этом в ходе работы над были пройдены следующие этапы</a:t>
            </a:r>
            <a:r>
              <a:rPr lang="ru-RU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анализ и определение необходимых требований, функционала и свойств системы для осуществления эффективной деятельности по управлению программными проектами;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физической проектирование системы;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реализация базы </a:t>
            </a:r>
            <a:r>
              <a:rPr lang="ru-RU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данных и </a:t>
            </a:r>
            <a:r>
              <a:rPr lang="ru-RU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серверного модуля, предоставляющего </a:t>
            </a:r>
            <a:r>
              <a:rPr lang="ru-RU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весь необходимый функционал для эффективного управления программными проектами, с учетом всех требований, определенных в постановке задачи</a:t>
            </a:r>
            <a:r>
              <a:rPr lang="ru-RU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r>
              <a:rPr lang="ru-RU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успешная интеграция серверной части с </a:t>
            </a:r>
            <a:r>
              <a:rPr lang="ru-RU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результатами разработки клиентских частей </a:t>
            </a:r>
            <a:r>
              <a:rPr lang="ru-RU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системы;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развертывание веб-системы на </a:t>
            </a:r>
            <a:r>
              <a:rPr lang="ru-RU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облачной платформе </a:t>
            </a:r>
            <a:r>
              <a:rPr lang="ru-RU" sz="1600" b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Azure</a:t>
            </a:r>
            <a:r>
              <a:rPr lang="ru-RU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тестирование системы и определение экономического эффекта от ее использования.</a:t>
            </a:r>
            <a:endParaRPr lang="ru-RU" sz="1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Также были получены навыки по работе с новейшими технологиями (</a:t>
            </a:r>
            <a:r>
              <a:rPr lang="en-US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Core, </a:t>
            </a:r>
            <a:r>
              <a:rPr lang="en-US" sz="1600" b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Nhibernate</a:t>
            </a:r>
            <a:r>
              <a:rPr lang="en-US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6.8, MSSQL</a:t>
            </a:r>
            <a:r>
              <a:rPr lang="ru-RU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2014</a:t>
            </a:r>
            <a:r>
              <a:rPr lang="en-US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Azure Cloud</a:t>
            </a:r>
            <a:r>
              <a:rPr lang="ru-RU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и получен опыт командной разработки с использованием системы контроля версий </a:t>
            </a:r>
            <a:r>
              <a:rPr lang="en-US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GitHub.</a:t>
            </a:r>
            <a:endParaRPr lang="ru-RU" sz="1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455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829761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766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952" y="260647"/>
            <a:ext cx="6902351" cy="564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45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699090" y="332656"/>
            <a:ext cx="7772400" cy="59985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None/>
            </a:pPr>
            <a:r>
              <a:rPr lang="ru-RU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Цели и задачи проекта</a:t>
            </a:r>
            <a:endParaRPr lang="ru-RU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395536" y="1124744"/>
            <a:ext cx="8075954" cy="129614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ru-RU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Цель:</a:t>
            </a:r>
          </a:p>
          <a:p>
            <a:pPr marL="109728" indent="0">
              <a:buNone/>
            </a:pPr>
            <a:r>
              <a:rPr lang="ru-RU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Повысить эффективность осуществления деятельности по управлению программными проектами с частичной автоматизацией некоторых действий</a:t>
            </a:r>
            <a:endParaRPr lang="ru-RU" sz="16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395536" y="2564904"/>
            <a:ext cx="8075954" cy="1647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ru-RU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задачи: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ru-RU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и реализация серверного модуля с базой данных для веб-системы управления программными проектами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ru-RU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Интеграция серверной части с клиентскими частями системы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ru-RU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Развертывание системы в Интернет пространстве</a:t>
            </a:r>
          </a:p>
        </p:txBody>
      </p:sp>
    </p:spTree>
    <p:extLst>
      <p:ext uri="{BB962C8B-B14F-4D97-AF65-F5344CB8AC3E}">
        <p14:creationId xmlns:p14="http://schemas.microsoft.com/office/powerpoint/2010/main" val="179196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1124744"/>
            <a:ext cx="7416824" cy="4536504"/>
          </a:xfrm>
          <a:prstGeom prst="rect">
            <a:avLst/>
          </a:prstGeom>
        </p:spPr>
      </p:pic>
      <p:sp>
        <p:nvSpPr>
          <p:cNvPr id="3" name="Подзаголовок 2"/>
          <p:cNvSpPr txBox="1">
            <a:spLocks/>
          </p:cNvSpPr>
          <p:nvPr/>
        </p:nvSpPr>
        <p:spPr>
          <a:xfrm>
            <a:off x="699090" y="248754"/>
            <a:ext cx="7772400" cy="59985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None/>
            </a:pPr>
            <a:r>
              <a:rPr lang="ru-RU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Варианты использования системы</a:t>
            </a:r>
            <a:endParaRPr lang="ru-RU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787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67544" y="188640"/>
            <a:ext cx="3240360" cy="172819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None/>
            </a:pPr>
            <a:r>
              <a:rPr lang="ru-RU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Логическая модель данных</a:t>
            </a:r>
            <a:endParaRPr lang="ru-RU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616611"/>
              </p:ext>
            </p:extLst>
          </p:nvPr>
        </p:nvGraphicFramePr>
        <p:xfrm>
          <a:off x="3779912" y="178018"/>
          <a:ext cx="5217608" cy="5987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Точечный рисунок" r:id="rId3" imgW="6144483" imgH="7039958" progId="Paint.Picture">
                  <p:embed/>
                </p:oleObj>
              </mc:Choice>
              <mc:Fallback>
                <p:oleObj name="Точечный рисунок" r:id="rId3" imgW="6144483" imgH="7039958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178018"/>
                        <a:ext cx="5217608" cy="59872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110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669816" y="116632"/>
            <a:ext cx="7772400" cy="59985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None/>
            </a:pPr>
            <a:r>
              <a:rPr lang="ru-RU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Общая архитектура системы</a:t>
            </a:r>
            <a:endParaRPr lang="ru-RU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557719"/>
              </p:ext>
            </p:extLst>
          </p:nvPr>
        </p:nvGraphicFramePr>
        <p:xfrm>
          <a:off x="1691680" y="863886"/>
          <a:ext cx="5612121" cy="4946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Visio" r:id="rId3" imgW="3744787" imgH="3288109" progId="Visio.Drawing.11">
                  <p:embed/>
                </p:oleObj>
              </mc:Choice>
              <mc:Fallback>
                <p:oleObj name="Visio" r:id="rId3" imgW="3744787" imgH="328810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863886"/>
                        <a:ext cx="5612121" cy="49464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116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588046"/>
              </p:ext>
            </p:extLst>
          </p:nvPr>
        </p:nvGraphicFramePr>
        <p:xfrm>
          <a:off x="1785775" y="764704"/>
          <a:ext cx="5539745" cy="4965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Visio" r:id="rId3" imgW="2748516" imgH="2465149" progId="Visio.Drawing.11">
                  <p:embed/>
                </p:oleObj>
              </mc:Choice>
              <mc:Fallback>
                <p:oleObj name="Visio" r:id="rId3" imgW="2748516" imgH="24651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775" y="764704"/>
                        <a:ext cx="5539745" cy="49659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одзаголовок 2"/>
          <p:cNvSpPr txBox="1">
            <a:spLocks/>
          </p:cNvSpPr>
          <p:nvPr/>
        </p:nvSpPr>
        <p:spPr>
          <a:xfrm>
            <a:off x="700638" y="116632"/>
            <a:ext cx="7772400" cy="59985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None/>
            </a:pPr>
            <a:r>
              <a:rPr lang="ru-RU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серверного модуля</a:t>
            </a:r>
            <a:endParaRPr lang="ru-RU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715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700638" y="116632"/>
            <a:ext cx="7772400" cy="59985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None/>
            </a:pPr>
            <a:r>
              <a:rPr lang="ru-RU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Реализация серверного модуля</a:t>
            </a:r>
            <a:endParaRPr lang="ru-RU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696270"/>
              </p:ext>
            </p:extLst>
          </p:nvPr>
        </p:nvGraphicFramePr>
        <p:xfrm>
          <a:off x="1835696" y="620688"/>
          <a:ext cx="5761665" cy="5904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Visio" r:id="rId3" imgW="3814962" imgH="3914390" progId="Visio.Drawing.11">
                  <p:embed/>
                </p:oleObj>
              </mc:Choice>
              <mc:Fallback>
                <p:oleObj name="Visio" r:id="rId3" imgW="3814962" imgH="391439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620688"/>
                        <a:ext cx="5761665" cy="59046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721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539552" y="260648"/>
            <a:ext cx="4219198" cy="1181558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None/>
            </a:pPr>
            <a:r>
              <a:rPr lang="ru-RU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Конвейер </a:t>
            </a:r>
          </a:p>
          <a:p>
            <a:pPr marL="109728" indent="0" algn="ctr">
              <a:buNone/>
            </a:pPr>
            <a:r>
              <a:rPr lang="ru-RU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обработки запросов</a:t>
            </a:r>
            <a:endParaRPr lang="ru-RU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372777"/>
              </p:ext>
            </p:extLst>
          </p:nvPr>
        </p:nvGraphicFramePr>
        <p:xfrm>
          <a:off x="5004048" y="126172"/>
          <a:ext cx="3521719" cy="6533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Visio" r:id="rId3" imgW="3184983" imgH="5921155" progId="Visio.Drawing.11">
                  <p:embed/>
                </p:oleObj>
              </mc:Choice>
              <mc:Fallback>
                <p:oleObj name="Visio" r:id="rId3" imgW="3184983" imgH="59211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26172"/>
                        <a:ext cx="3521719" cy="65332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648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187</TotalTime>
  <Words>288</Words>
  <Application>Microsoft Office PowerPoint</Application>
  <PresentationFormat>Экран (4:3)</PresentationFormat>
  <Paragraphs>42</Paragraphs>
  <Slides>13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Открытая</vt:lpstr>
      <vt:lpstr>Точечный рисунок</vt:lpstr>
      <vt:lpstr>Visio</vt:lpstr>
      <vt:lpstr>Дипломный проект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Развертывание системы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Shmurge</dc:creator>
  <cp:lastModifiedBy>Пользователь Windows</cp:lastModifiedBy>
  <cp:revision>21</cp:revision>
  <dcterms:created xsi:type="dcterms:W3CDTF">2019-06-08T07:17:55Z</dcterms:created>
  <dcterms:modified xsi:type="dcterms:W3CDTF">2019-06-11T19:29:34Z</dcterms:modified>
</cp:coreProperties>
</file>