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265" r:id="rId6"/>
    <p:sldId id="333" r:id="rId7"/>
    <p:sldId id="285" r:id="rId8"/>
    <p:sldId id="342" r:id="rId9"/>
    <p:sldId id="268" r:id="rId10"/>
    <p:sldId id="351" r:id="rId11"/>
    <p:sldId id="263" r:id="rId12"/>
    <p:sldId id="264" r:id="rId13"/>
    <p:sldId id="350" r:id="rId14"/>
    <p:sldId id="34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gn="l">
            <a:lnSpc>
              <a:spcPct val="100000"/>
            </a:lnSpc>
          </a:pPr>
          <a:r>
            <a:rPr lang="en-US" sz="1400" b="1" dirty="0">
              <a:solidFill>
                <a:schemeClr val="tx1">
                  <a:lumMod val="75000"/>
                  <a:lumOff val="25000"/>
                </a:schemeClr>
              </a:solidFill>
              <a:effectLst/>
              <a:latin typeface="+mj-lt"/>
            </a:rPr>
            <a:t>STAGE 01</a:t>
          </a: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349299C9-846E-4827-813A-349CCCE20782}">
      <dgm:prSet phldrT="[Text]" custT="1"/>
      <dgm:spPr/>
      <dgm:t>
        <a:bodyPr lIns="108000" tIns="432000" rIns="288000" anchor="t" anchorCtr="0"/>
        <a:lstStyle/>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Login with user</a:t>
          </a:r>
        </a:p>
      </dgm:t>
    </dgm:pt>
    <dgm:pt modelId="{AEA27547-B9ED-4994-BD27-04EC297EF367}" type="par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9D819F52-ACA0-4B08-8256-DF6BD8FA3A0B}" type="sib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gn="l">
            <a:lnSpc>
              <a:spcPct val="100000"/>
            </a:lnSpc>
            <a:buNone/>
            <a:tabLst/>
          </a:pPr>
          <a:r>
            <a:rPr lang="en-US" sz="1400" b="1" dirty="0">
              <a:solidFill>
                <a:schemeClr val="tx1">
                  <a:lumMod val="75000"/>
                  <a:lumOff val="25000"/>
                </a:schemeClr>
              </a:solidFill>
              <a:effectLst/>
              <a:latin typeface="+mj-lt"/>
            </a:rPr>
            <a:t>STAGE 03</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lvl="0" indent="-17463"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02</a:t>
          </a:r>
        </a:p>
        <a:p>
          <a:pPr marL="0" lvl="0" indent="0" algn="l" defTabSz="533400">
            <a:lnSpc>
              <a:spcPct val="100000"/>
            </a:lnSpc>
            <a:spcBef>
              <a:spcPct val="0"/>
            </a:spcBef>
            <a:spcAft>
              <a:spcPts val="0"/>
            </a:spcAft>
            <a:buNone/>
            <a:tabLst/>
          </a:pPr>
          <a:r>
            <a:rPr lang="en-US" sz="1100" b="0" kern="1200" dirty="0">
              <a:solidFill>
                <a:srgbClr val="000000">
                  <a:lumMod val="75000"/>
                  <a:lumOff val="25000"/>
                </a:srgbClr>
              </a:solidFill>
              <a:effectLst/>
              <a:latin typeface="Verdana" panose="020B0604030504040204"/>
              <a:ea typeface="+mn-ea"/>
              <a:cs typeface="+mn-cs"/>
            </a:rPr>
            <a:t>Add medicine name and expiry date by scanning QR code.</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400" b="1" dirty="0">
              <a:solidFill>
                <a:schemeClr val="tx1">
                  <a:lumMod val="75000"/>
                  <a:lumOff val="25000"/>
                </a:schemeClr>
              </a:solidFill>
              <a:effectLst/>
              <a:latin typeface="+mj-lt"/>
            </a:rPr>
            <a:t>STAGE 04</a:t>
          </a:r>
          <a:endParaRPr lang="ru-RU" sz="14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400" b="1" dirty="0">
              <a:solidFill>
                <a:schemeClr val="tx1">
                  <a:lumMod val="75000"/>
                  <a:lumOff val="25000"/>
                </a:schemeClr>
              </a:solidFill>
              <a:effectLst/>
              <a:latin typeface="+mj-lt"/>
            </a:rPr>
            <a:t>STAGE 05</a:t>
          </a:r>
          <a:endParaRPr lang="ru-RU" sz="14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Search the medicine </a:t>
          </a:r>
          <a:r>
            <a:rPr lang="en-US" sz="1100" b="0" kern="1200" dirty="0">
              <a:solidFill>
                <a:srgbClr val="000000">
                  <a:lumMod val="75000"/>
                  <a:lumOff val="25000"/>
                </a:srgbClr>
              </a:solidFill>
              <a:effectLst/>
              <a:latin typeface="Verdana" panose="020B0604030504040204"/>
              <a:ea typeface="+mn-ea"/>
              <a:cs typeface="+mn-cs"/>
            </a:rPr>
            <a:t>by scanning QR code.</a:t>
          </a:r>
          <a:endParaRPr lang="en-US" sz="1100" b="0" kern="1200" dirty="0">
            <a:solidFill>
              <a:schemeClr val="tx1">
                <a:lumMod val="75000"/>
                <a:lumOff val="25000"/>
              </a:schemeClr>
            </a:solidFill>
            <a:effectLst/>
            <a:latin typeface="+mn-lt"/>
            <a:ea typeface="+mn-ea"/>
            <a:cs typeface="+mn-cs"/>
          </a:endParaRPr>
        </a:p>
      </dgm:t>
    </dgm:pt>
    <dgm:pt modelId="{70078FF1-F2A9-4A6B-88D1-8CF3595EFE73}" type="par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B4C4972A-0898-484E-AF78-D5D7E0F991F2}" type="sib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F21B6926-F6D8-43DB-9626-15F8492820D3}">
      <dgm:prSet phldrT="[Text]" custT="1"/>
      <dgm:spPr/>
      <dgm:t>
        <a:bodyPr lIns="108000" tIns="432000" rIns="288000" anchor="t" anchorCtr="0"/>
        <a:lstStyle/>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Credentials.</a:t>
          </a:r>
        </a:p>
      </dgm:t>
    </dgm:pt>
    <dgm:pt modelId="{2422A88F-9395-4381-8381-D2F8A0CFE930}" type="parTrans" cxnId="{F925C0A8-A11E-4DC6-BF2D-B7EC22D98927}">
      <dgm:prSet/>
      <dgm:spPr/>
      <dgm:t>
        <a:bodyPr/>
        <a:lstStyle/>
        <a:p>
          <a:endParaRPr lang="en-IN"/>
        </a:p>
      </dgm:t>
    </dgm:pt>
    <dgm:pt modelId="{79A09A96-F764-46D8-8C73-FB360DFBD7E3}" type="sibTrans" cxnId="{F925C0A8-A11E-4DC6-BF2D-B7EC22D98927}">
      <dgm:prSet/>
      <dgm:spPr/>
      <dgm:t>
        <a:bodyPr/>
        <a:lstStyle/>
        <a:p>
          <a:endParaRPr lang="en-IN"/>
        </a:p>
      </dgm:t>
    </dgm:pt>
    <dgm:pt modelId="{4A6BB192-9983-4F48-BBC5-6E384EED7EC5}">
      <dgm:prSet phldrT="[Text]" custT="1"/>
      <dgm:spPr/>
      <dgm:t>
        <a:bodyPr lIns="108000" tIns="432000" rIns="288000" anchor="t" anchorCtr="0"/>
        <a:lstStyle/>
        <a:p>
          <a:pPr marL="17463" indent="0" algn="l">
            <a:lnSpc>
              <a:spcPct val="100000"/>
            </a:lnSpc>
            <a:buNone/>
            <a:tabLst/>
          </a:pPr>
          <a:r>
            <a:rPr lang="en-US" sz="1100" b="0" dirty="0">
              <a:solidFill>
                <a:schemeClr val="tx1">
                  <a:lumMod val="75000"/>
                  <a:lumOff val="25000"/>
                </a:schemeClr>
              </a:solidFill>
              <a:effectLst/>
            </a:rPr>
            <a:t>Stores the details </a:t>
          </a:r>
        </a:p>
      </dgm:t>
    </dgm:pt>
    <dgm:pt modelId="{0B568EC2-5D2A-4B00-8047-B7832F245B44}" type="sib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230A6E4A-6CED-4DC0-AEFE-6859FE07B658}" type="par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EDBF6408-D95E-42F5-A1A2-903B75F0389D}">
      <dgm:prSet phldrT="[Text]" custT="1"/>
      <dgm:spPr/>
      <dgm:t>
        <a:bodyPr lIns="108000" tIns="432000" rIns="288000" anchor="t" anchorCtr="0"/>
        <a:lstStyle/>
        <a:p>
          <a:pPr marL="17463" indent="0" algn="l">
            <a:lnSpc>
              <a:spcPct val="100000"/>
            </a:lnSpc>
            <a:buNone/>
            <a:tabLst/>
          </a:pPr>
          <a:r>
            <a:rPr lang="en-US" sz="1100" b="0" dirty="0">
              <a:solidFill>
                <a:schemeClr val="tx1">
                  <a:lumMod val="75000"/>
                  <a:lumOff val="25000"/>
                </a:schemeClr>
              </a:solidFill>
              <a:effectLst/>
            </a:rPr>
            <a:t>in the database(MongoDB).</a:t>
          </a:r>
        </a:p>
      </dgm:t>
    </dgm:pt>
    <dgm:pt modelId="{1DEDEF5A-2BC0-4F38-8D9A-FB99CEEAA251}" type="parTrans" cxnId="{9BB0F374-6A13-4869-B1A8-B1E04E8E2ED6}">
      <dgm:prSet/>
      <dgm:spPr/>
      <dgm:t>
        <a:bodyPr/>
        <a:lstStyle/>
        <a:p>
          <a:endParaRPr lang="en-IN"/>
        </a:p>
      </dgm:t>
    </dgm:pt>
    <dgm:pt modelId="{8B536C38-221A-46B4-93A2-5FAA78F9F8D0}" type="sibTrans" cxnId="{9BB0F374-6A13-4869-B1A8-B1E04E8E2ED6}">
      <dgm:prSet/>
      <dgm:spPr/>
      <dgm:t>
        <a:bodyPr/>
        <a:lstStyle/>
        <a:p>
          <a:endParaRPr lang="en-IN"/>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View all medicines</a:t>
          </a:r>
        </a:p>
      </dgm:t>
    </dgm:pt>
    <dgm:pt modelId="{862799CE-00F4-4DD6-894E-A487503F8DE6}" type="sib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D5890537-0D77-4DA1-A100-62C393623468}" type="par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73588032-4BDA-403B-9FC6-E7899E8C2655}">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list of that particular user.</a:t>
          </a:r>
        </a:p>
      </dgm:t>
    </dgm:pt>
    <dgm:pt modelId="{78194A87-ED05-41D4-986A-5B33A077DCEE}" type="parTrans" cxnId="{8AEF48D4-66C4-4B72-B24C-73D90076ECB5}">
      <dgm:prSet/>
      <dgm:spPr/>
      <dgm:t>
        <a:bodyPr/>
        <a:lstStyle/>
        <a:p>
          <a:endParaRPr lang="en-IN"/>
        </a:p>
      </dgm:t>
    </dgm:pt>
    <dgm:pt modelId="{815CB2C4-7125-4D33-8AE7-77F997676675}" type="sibTrans" cxnId="{8AEF48D4-66C4-4B72-B24C-73D90076ECB5}">
      <dgm:prSet/>
      <dgm:spPr/>
      <dgm:t>
        <a:bodyPr/>
        <a:lstStyle/>
        <a:p>
          <a:endParaRPr lang="en-IN"/>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custScaleX="122209">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37101D06-CF2C-E64A-9F86-CA7A28B15D37}" type="presOf" srcId="{C8E903CE-0CFD-4D68-A857-80E14557005E}" destId="{10F10402-5A89-6540-96F4-099A00D5A2D6}" srcOrd="0" destOrd="1" presId="urn:microsoft.com/office/officeart/2005/8/layout/hProcess11"/>
    <dgm:cxn modelId="{A4C3E209-3467-41F6-8C88-8347AAEC0328}" type="presOf" srcId="{73588032-4BDA-403B-9FC6-E7899E8C2655}" destId="{10F10402-5A89-6540-96F4-099A00D5A2D6}" srcOrd="0" destOrd="2"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4CC396F-6FFB-7F48-BC35-8D1997858A06}" type="presOf" srcId="{04A40292-9119-41B2-B968-7B651F20675D}" destId="{F18596F0-52A6-A143-9BFC-DA068C37DE6F}" srcOrd="0" destOrd="1" presId="urn:microsoft.com/office/officeart/2005/8/layout/hProcess11"/>
    <dgm:cxn modelId="{9FBC3372-F202-D043-9055-43BAD72A8D54}" type="presOf" srcId="{D07AD3FD-84FF-467E-9693-752776549C61}" destId="{66C3B005-1F82-8E46-986A-D7F66A3A11C5}" srcOrd="0" destOrd="0" presId="urn:microsoft.com/office/officeart/2005/8/layout/hProcess11"/>
    <dgm:cxn modelId="{AAD00753-22A2-48C1-84AA-1D92E14CFF00}" type="presOf" srcId="{EDBF6408-D95E-42F5-A1A2-903B75F0389D}" destId="{E093F839-D107-C147-91A7-BF591A6B37F1}" srcOrd="0" destOrd="2" presId="urn:microsoft.com/office/officeart/2005/8/layout/hProcess11"/>
    <dgm:cxn modelId="{9BB0F374-6A13-4869-B1A8-B1E04E8E2ED6}" srcId="{D71FC021-6A65-44D1-95B9-0E6C89079866}" destId="{EDBF6408-D95E-42F5-A1A2-903B75F0389D}" srcOrd="1" destOrd="0" parTransId="{1DEDEF5A-2BC0-4F38-8D9A-FB99CEEAA251}" sibTransId="{8B536C38-221A-46B4-93A2-5FAA78F9F8D0}"/>
    <dgm:cxn modelId="{6159EB78-387A-6141-8223-669AB14D9A35}" type="presOf" srcId="{D71FC021-6A65-44D1-95B9-0E6C89079866}" destId="{E093F839-D107-C147-91A7-BF591A6B37F1}" srcOrd="0" destOrd="0"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F925C0A8-A11E-4DC6-BF2D-B7EC22D98927}" srcId="{AACEAFD5-63CF-4AFC-B46F-BE086C5D447C}" destId="{F21B6926-F6D8-43DB-9626-15F8492820D3}" srcOrd="1" destOrd="0" parTransId="{2422A88F-9395-4381-8381-D2F8A0CFE930}" sibTransId="{79A09A96-F764-46D8-8C73-FB360DFBD7E3}"/>
    <dgm:cxn modelId="{938719A9-826C-C146-B6E2-ACDCF3167681}" type="presOf" srcId="{349299C9-846E-4827-813A-349CCCE20782}" destId="{372828CF-3339-E44A-BBB6-2086036C9488}" srcOrd="0" destOrd="1" presId="urn:microsoft.com/office/officeart/2005/8/layout/hProcess11"/>
    <dgm:cxn modelId="{17BD67AD-4331-49EC-BC4A-29404E891597}" srcId="{9E838AE2-4659-4603-ABC8-58DF4222C0D4}" destId="{C8E903CE-0CFD-4D68-A857-80E14557005E}" srcOrd="0" destOrd="0" parTransId="{D5890537-0D77-4DA1-A100-62C393623468}" sibTransId="{862799CE-00F4-4DD6-894E-A487503F8DE6}"/>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8AEF48D4-66C4-4B72-B24C-73D90076ECB5}" srcId="{9E838AE2-4659-4603-ABC8-58DF4222C0D4}" destId="{73588032-4BDA-403B-9FC6-E7899E8C2655}" srcOrd="1" destOrd="0" parTransId="{78194A87-ED05-41D4-986A-5B33A077DCEE}" sibTransId="{815CB2C4-7125-4D33-8AE7-77F997676675}"/>
    <dgm:cxn modelId="{881FB4DA-BA9A-42B0-AD88-844ABA9A5661}" type="presOf" srcId="{F21B6926-F6D8-43DB-9626-15F8492820D3}" destId="{372828CF-3339-E44A-BBB6-2086036C9488}" srcOrd="0" destOrd="2"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F560A2FC-9EB1-C940-9414-05C0CD448957}" type="presOf" srcId="{4A6BB192-9983-4F48-BBC5-6E384EED7EC5}" destId="{E093F839-D107-C147-91A7-BF591A6B37F1}" srcOrd="0" destOrd="1"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583"/>
          <a:ext cx="10058399" cy="681620"/>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2565" y="0"/>
          <a:ext cx="1668623"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01</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Login with user</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Credentials.</a:t>
          </a:r>
        </a:p>
      </dsp:txBody>
      <dsp:txXfrm>
        <a:off x="2565" y="0"/>
        <a:ext cx="1668623" cy="1504315"/>
      </dsp:txXfrm>
    </dsp:sp>
    <dsp:sp modelId="{A238071D-27EE-944C-AC00-AA0D602D331A}">
      <dsp:nvSpPr>
        <dsp:cNvPr id="0" name=""/>
        <dsp:cNvSpPr/>
      </dsp:nvSpPr>
      <dsp:spPr>
        <a:xfrm>
          <a:off x="648838" y="1692354"/>
          <a:ext cx="376078" cy="37607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754620" y="2256472"/>
          <a:ext cx="1668623"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17463" lvl="0" indent="-17463"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02</a:t>
          </a:r>
        </a:p>
        <a:p>
          <a:pPr marL="0" lvl="0" indent="0" algn="l" defTabSz="533400">
            <a:lnSpc>
              <a:spcPct val="100000"/>
            </a:lnSpc>
            <a:spcBef>
              <a:spcPct val="0"/>
            </a:spcBef>
            <a:spcAft>
              <a:spcPts val="0"/>
            </a:spcAft>
            <a:buNone/>
            <a:tabLst/>
          </a:pPr>
          <a:r>
            <a:rPr lang="en-US" sz="1100" b="0" kern="1200" dirty="0">
              <a:solidFill>
                <a:srgbClr val="000000">
                  <a:lumMod val="75000"/>
                  <a:lumOff val="25000"/>
                </a:srgbClr>
              </a:solidFill>
              <a:effectLst/>
              <a:latin typeface="Verdana" panose="020B0604030504040204"/>
              <a:ea typeface="+mn-ea"/>
              <a:cs typeface="+mn-cs"/>
            </a:rPr>
            <a:t>Add medicine name and expiry date by scanning QR code.</a:t>
          </a:r>
        </a:p>
      </dsp:txBody>
      <dsp:txXfrm>
        <a:off x="1754620" y="2256472"/>
        <a:ext cx="1668623" cy="1504315"/>
      </dsp:txXfrm>
    </dsp:sp>
    <dsp:sp modelId="{E003598C-A77C-E647-AC67-202397C7C2C6}">
      <dsp:nvSpPr>
        <dsp:cNvPr id="0" name=""/>
        <dsp:cNvSpPr/>
      </dsp:nvSpPr>
      <dsp:spPr>
        <a:xfrm>
          <a:off x="2400893" y="1692354"/>
          <a:ext cx="376078" cy="37607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506675" y="0"/>
          <a:ext cx="2039208"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17463" lvl="0" indent="0"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03</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Stores the details </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in the database(MongoDB).</a:t>
          </a:r>
        </a:p>
      </dsp:txBody>
      <dsp:txXfrm>
        <a:off x="3506675" y="0"/>
        <a:ext cx="2039208" cy="1504315"/>
      </dsp:txXfrm>
    </dsp:sp>
    <dsp:sp modelId="{164A0F39-72C5-6C47-BD7E-D85A1B7BF6C9}">
      <dsp:nvSpPr>
        <dsp:cNvPr id="0" name=""/>
        <dsp:cNvSpPr/>
      </dsp:nvSpPr>
      <dsp:spPr>
        <a:xfrm>
          <a:off x="4338240" y="1692354"/>
          <a:ext cx="376078" cy="3760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629315" y="2256472"/>
          <a:ext cx="1668623"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04</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Search the medicine </a:t>
          </a:r>
          <a:r>
            <a:rPr lang="en-US" sz="1100" b="0" kern="1200" dirty="0">
              <a:solidFill>
                <a:srgbClr val="000000">
                  <a:lumMod val="75000"/>
                  <a:lumOff val="25000"/>
                </a:srgbClr>
              </a:solidFill>
              <a:effectLst/>
              <a:latin typeface="Verdana" panose="020B0604030504040204"/>
              <a:ea typeface="+mn-ea"/>
              <a:cs typeface="+mn-cs"/>
            </a:rPr>
            <a:t>by scanning QR code.</a:t>
          </a:r>
          <a:endParaRPr lang="en-US" sz="1100" b="0" kern="1200" dirty="0">
            <a:solidFill>
              <a:schemeClr val="tx1">
                <a:lumMod val="75000"/>
                <a:lumOff val="25000"/>
              </a:schemeClr>
            </a:solidFill>
            <a:effectLst/>
            <a:latin typeface="+mn-lt"/>
            <a:ea typeface="+mn-ea"/>
            <a:cs typeface="+mn-cs"/>
          </a:endParaRPr>
        </a:p>
      </dsp:txBody>
      <dsp:txXfrm>
        <a:off x="5629315" y="2256472"/>
        <a:ext cx="1668623" cy="1504315"/>
      </dsp:txXfrm>
    </dsp:sp>
    <dsp:sp modelId="{1501A02B-D4EF-144E-9CF0-602A004680BE}">
      <dsp:nvSpPr>
        <dsp:cNvPr id="0" name=""/>
        <dsp:cNvSpPr/>
      </dsp:nvSpPr>
      <dsp:spPr>
        <a:xfrm>
          <a:off x="6275587" y="1692354"/>
          <a:ext cx="376078" cy="37607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81370" y="0"/>
          <a:ext cx="1668623"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05</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View all medicines</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list of that particular user.</a:t>
          </a:r>
        </a:p>
      </dsp:txBody>
      <dsp:txXfrm>
        <a:off x="7381370" y="0"/>
        <a:ext cx="1668623" cy="1504315"/>
      </dsp:txXfrm>
    </dsp:sp>
    <dsp:sp modelId="{C7D1C7BE-CF8B-A24E-8F4A-58F4F4E6CD28}">
      <dsp:nvSpPr>
        <dsp:cNvPr id="0" name=""/>
        <dsp:cNvSpPr/>
      </dsp:nvSpPr>
      <dsp:spPr>
        <a:xfrm>
          <a:off x="8027642" y="1692354"/>
          <a:ext cx="376078" cy="37607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7/25/2022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pPr algn="ctr"/>
            <a:r>
              <a:rPr lang="en-US" b="1" dirty="0"/>
              <a:t>Vikhas S g</a:t>
            </a:r>
          </a:p>
          <a:p>
            <a:pPr algn="ctr"/>
            <a:r>
              <a:rPr lang="en-US" sz="1400" dirty="0" err="1"/>
              <a:t>Psg</a:t>
            </a:r>
            <a:r>
              <a:rPr lang="en-US" sz="1400" dirty="0"/>
              <a:t> institute of technology &amp; applied research</a:t>
            </a:r>
          </a:p>
        </p:txBody>
      </p:sp>
      <p:pic>
        <p:nvPicPr>
          <p:cNvPr id="1026" name="Picture 2" descr="Cisco - Wikipedia">
            <a:extLst>
              <a:ext uri="{FF2B5EF4-FFF2-40B4-BE49-F238E27FC236}">
                <a16:creationId xmlns:a16="http://schemas.microsoft.com/office/drawing/2014/main" id="{4AD6EEBE-4ACF-AE45-0419-758D17B88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252" y="1258107"/>
            <a:ext cx="2557550" cy="134910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9D24CCA2-5EFA-D3B2-F3D9-49E2117D6D12}"/>
              </a:ext>
            </a:extLst>
          </p:cNvPr>
          <p:cNvSpPr>
            <a:spLocks noGrp="1"/>
          </p:cNvSpPr>
          <p:nvPr>
            <p:ph type="ctrTitle"/>
          </p:nvPr>
        </p:nvSpPr>
        <p:spPr>
          <a:xfrm>
            <a:off x="1939962" y="2212848"/>
            <a:ext cx="9319708" cy="1635700"/>
          </a:xfrm>
        </p:spPr>
        <p:txBody>
          <a:bodyPr>
            <a:normAutofit/>
          </a:bodyPr>
          <a:lstStyle/>
          <a:p>
            <a:r>
              <a:rPr lang="en-IN" sz="6000" dirty="0"/>
              <a:t>Cisco Ideathon 2022</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lstStyle/>
          <a:p>
            <a:r>
              <a:rPr lang="en-US" dirty="0"/>
              <a:t>Implementations</a:t>
            </a:r>
          </a:p>
        </p:txBody>
      </p:sp>
      <p:pic>
        <p:nvPicPr>
          <p:cNvPr id="4" name="Picture 3">
            <a:extLst>
              <a:ext uri="{FF2B5EF4-FFF2-40B4-BE49-F238E27FC236}">
                <a16:creationId xmlns:a16="http://schemas.microsoft.com/office/drawing/2014/main" id="{AC966218-1909-304F-E921-4AADDDA6CA14}"/>
              </a:ext>
            </a:extLst>
          </p:cNvPr>
          <p:cNvPicPr>
            <a:picLocks noChangeAspect="1"/>
          </p:cNvPicPr>
          <p:nvPr/>
        </p:nvPicPr>
        <p:blipFill>
          <a:blip r:embed="rId2"/>
          <a:stretch>
            <a:fillRect/>
          </a:stretch>
        </p:blipFill>
        <p:spPr>
          <a:xfrm>
            <a:off x="789551" y="1790890"/>
            <a:ext cx="5204511" cy="3276219"/>
          </a:xfrm>
          <a:prstGeom prst="rect">
            <a:avLst/>
          </a:prstGeom>
        </p:spPr>
      </p:pic>
      <p:pic>
        <p:nvPicPr>
          <p:cNvPr id="10" name="Picture 9">
            <a:extLst>
              <a:ext uri="{FF2B5EF4-FFF2-40B4-BE49-F238E27FC236}">
                <a16:creationId xmlns:a16="http://schemas.microsoft.com/office/drawing/2014/main" id="{409B0AFD-4BC8-898D-341B-4EC9D66068B8}"/>
              </a:ext>
            </a:extLst>
          </p:cNvPr>
          <p:cNvPicPr>
            <a:picLocks noChangeAspect="1"/>
          </p:cNvPicPr>
          <p:nvPr/>
        </p:nvPicPr>
        <p:blipFill>
          <a:blip r:embed="rId3"/>
          <a:stretch>
            <a:fillRect/>
          </a:stretch>
        </p:blipFill>
        <p:spPr>
          <a:xfrm>
            <a:off x="6324101" y="1790890"/>
            <a:ext cx="5204511" cy="3276219"/>
          </a:xfrm>
          <a:prstGeom prst="rect">
            <a:avLst/>
          </a:prstGeom>
        </p:spPr>
      </p:pic>
      <p:sp>
        <p:nvSpPr>
          <p:cNvPr id="12" name="TextBox 11">
            <a:extLst>
              <a:ext uri="{FF2B5EF4-FFF2-40B4-BE49-F238E27FC236}">
                <a16:creationId xmlns:a16="http://schemas.microsoft.com/office/drawing/2014/main" id="{AC3291DF-EC48-054E-10B5-0EBE96C7630D}"/>
              </a:ext>
            </a:extLst>
          </p:cNvPr>
          <p:cNvSpPr txBox="1"/>
          <p:nvPr/>
        </p:nvSpPr>
        <p:spPr>
          <a:xfrm>
            <a:off x="2474258" y="5067109"/>
            <a:ext cx="3048001" cy="276999"/>
          </a:xfrm>
          <a:prstGeom prst="rect">
            <a:avLst/>
          </a:prstGeom>
          <a:noFill/>
        </p:spPr>
        <p:txBody>
          <a:bodyPr wrap="square">
            <a:spAutoFit/>
          </a:bodyPr>
          <a:lstStyle/>
          <a:p>
            <a:r>
              <a:rPr lang="en-IN" sz="1200" dirty="0"/>
              <a:t>Fig-5: Search result</a:t>
            </a:r>
          </a:p>
        </p:txBody>
      </p:sp>
      <p:sp>
        <p:nvSpPr>
          <p:cNvPr id="14" name="TextBox 13">
            <a:extLst>
              <a:ext uri="{FF2B5EF4-FFF2-40B4-BE49-F238E27FC236}">
                <a16:creationId xmlns:a16="http://schemas.microsoft.com/office/drawing/2014/main" id="{8D7E62D8-1ECF-4ACF-92EE-503A3EBAF736}"/>
              </a:ext>
            </a:extLst>
          </p:cNvPr>
          <p:cNvSpPr txBox="1"/>
          <p:nvPr/>
        </p:nvSpPr>
        <p:spPr>
          <a:xfrm>
            <a:off x="7942730" y="5067108"/>
            <a:ext cx="6096000" cy="276999"/>
          </a:xfrm>
          <a:prstGeom prst="rect">
            <a:avLst/>
          </a:prstGeom>
          <a:noFill/>
        </p:spPr>
        <p:txBody>
          <a:bodyPr wrap="square">
            <a:spAutoFit/>
          </a:bodyPr>
          <a:lstStyle/>
          <a:p>
            <a:r>
              <a:rPr lang="en-IN" sz="1200" dirty="0"/>
              <a:t>Fig-6: All medicines list</a:t>
            </a:r>
          </a:p>
        </p:txBody>
      </p:sp>
    </p:spTree>
    <p:extLst>
      <p:ext uri="{BB962C8B-B14F-4D97-AF65-F5344CB8AC3E}">
        <p14:creationId xmlns:p14="http://schemas.microsoft.com/office/powerpoint/2010/main" val="131681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E7CE80-95B8-0307-EDD4-6F679FDECDC9}"/>
              </a:ext>
            </a:extLst>
          </p:cNvPr>
          <p:cNvSpPr txBox="1"/>
          <p:nvPr/>
        </p:nvSpPr>
        <p:spPr>
          <a:xfrm>
            <a:off x="4072216" y="2799692"/>
            <a:ext cx="6100482" cy="830997"/>
          </a:xfrm>
          <a:prstGeom prst="rect">
            <a:avLst/>
          </a:prstGeom>
          <a:noFill/>
        </p:spPr>
        <p:txBody>
          <a:bodyPr wrap="square">
            <a:spAutoFit/>
          </a:bodyPr>
          <a:lstStyle/>
          <a:p>
            <a:r>
              <a:rPr lang="en-IN" sz="4800" dirty="0"/>
              <a:t>THANK YOU</a:t>
            </a:r>
          </a:p>
        </p:txBody>
      </p:sp>
    </p:spTree>
    <p:extLst>
      <p:ext uri="{BB962C8B-B14F-4D97-AF65-F5344CB8AC3E}">
        <p14:creationId xmlns:p14="http://schemas.microsoft.com/office/powerpoint/2010/main" val="163908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C60D79B5-83BD-DF9A-A9D9-4215A5A1ACC9}"/>
              </a:ext>
            </a:extLst>
          </p:cNvPr>
          <p:cNvSpPr>
            <a:spLocks noGrp="1"/>
          </p:cNvSpPr>
          <p:nvPr>
            <p:ph idx="1"/>
          </p:nvPr>
        </p:nvSpPr>
        <p:spPr>
          <a:xfrm>
            <a:off x="980738" y="1790891"/>
            <a:ext cx="10476156" cy="3760891"/>
          </a:xfrm>
        </p:spPr>
        <p:txBody>
          <a:bodyPr>
            <a:normAutofit/>
          </a:bodyPr>
          <a:lstStyle/>
          <a:p>
            <a:pPr algn="just">
              <a:buFont typeface="Wingdings" panose="05000000000000000000" pitchFamily="2" charset="2"/>
              <a:buChar char="Ø"/>
            </a:pPr>
            <a:r>
              <a:rPr lang="en-US" b="0" i="0" dirty="0">
                <a:solidFill>
                  <a:srgbClr val="3D3D3D"/>
                </a:solidFill>
                <a:effectLst/>
                <a:latin typeface="Times New Roman" panose="02020603050405020304" pitchFamily="18" charset="0"/>
                <a:cs typeface="Times New Roman" panose="02020603050405020304" pitchFamily="18" charset="0"/>
              </a:rPr>
              <a:t>These days, people use mobile phones widely and wisely all over the place. </a:t>
            </a:r>
          </a:p>
          <a:p>
            <a:pPr algn="just">
              <a:buFont typeface="Wingdings" panose="05000000000000000000" pitchFamily="2" charset="2"/>
              <a:buChar char="Ø"/>
            </a:pPr>
            <a:r>
              <a:rPr lang="en-US" b="0" i="0" dirty="0">
                <a:solidFill>
                  <a:srgbClr val="3D3D3D"/>
                </a:solidFill>
                <a:effectLst/>
                <a:latin typeface="Times New Roman" panose="02020603050405020304" pitchFamily="18" charset="0"/>
                <a:cs typeface="Times New Roman" panose="02020603050405020304" pitchFamily="18" charset="0"/>
              </a:rPr>
              <a:t>Therefore, the web application is the best solution to what the average user needs to use to detect the expiration date of the medicine. </a:t>
            </a:r>
          </a:p>
          <a:p>
            <a:pPr algn="just">
              <a:buFont typeface="Wingdings" panose="05000000000000000000" pitchFamily="2" charset="2"/>
              <a:buChar char="Ø"/>
            </a:pPr>
            <a:r>
              <a:rPr lang="en-US" dirty="0">
                <a:solidFill>
                  <a:srgbClr val="3D3D3D"/>
                </a:solidFill>
                <a:latin typeface="Times New Roman" panose="02020603050405020304" pitchFamily="18" charset="0"/>
                <a:cs typeface="Times New Roman" panose="02020603050405020304" pitchFamily="18" charset="0"/>
              </a:rPr>
              <a:t>As web apps can be used both in mobile handsets and PC’s/Laptops via web browsers and it does not consumes any memory space as mobile app does.</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0" i="0" dirty="0">
                <a:solidFill>
                  <a:srgbClr val="3D3D3D"/>
                </a:solidFill>
                <a:effectLst/>
                <a:latin typeface="Times New Roman" panose="02020603050405020304" pitchFamily="18" charset="0"/>
                <a:cs typeface="Times New Roman" panose="02020603050405020304" pitchFamily="18" charset="0"/>
              </a:rPr>
              <a:t>The consumption of an expired medicine may cause severe harm to the patients. The expiry date paper label on medications may be torn or creased over the course of time.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user can utilize the camera at smartphone/laptops to scan the </a:t>
            </a:r>
            <a:r>
              <a:rPr lang="en-US" b="1" dirty="0">
                <a:latin typeface="Times New Roman" panose="02020603050405020304" pitchFamily="18" charset="0"/>
                <a:cs typeface="Times New Roman" panose="02020603050405020304" pitchFamily="18" charset="0"/>
              </a:rPr>
              <a:t>QR code </a:t>
            </a:r>
            <a:r>
              <a:rPr lang="en-US" dirty="0">
                <a:latin typeface="Times New Roman" panose="02020603050405020304" pitchFamily="18" charset="0"/>
                <a:cs typeface="Times New Roman" panose="02020603050405020304" pitchFamily="18" charset="0"/>
              </a:rPr>
              <a:t>to detect the details of the medicine including expiry date.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35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956159" y="1775559"/>
            <a:ext cx="5023299" cy="4660624"/>
          </a:xfrm>
        </p:spPr>
        <p:txBody>
          <a:bodyPr/>
          <a:lstStyle/>
          <a:p>
            <a:pPr marL="201168" lvl="1" indent="0" algn="just">
              <a:buNone/>
            </a:pPr>
            <a:r>
              <a:rPr lang="en-US" sz="1800" dirty="0">
                <a:latin typeface="Times New Roman" panose="02020603050405020304" pitchFamily="18" charset="0"/>
                <a:cs typeface="Times New Roman" panose="02020603050405020304" pitchFamily="18" charset="0"/>
              </a:rPr>
              <a:t>	Every household has a box of general medicines/ specific medicines that are present for our consumption. While the medicine is purchased we make it a point to check the date of expiry, however over a period of time we ignore to validate if the medicines available in our house are still under the period of expiry.</a:t>
            </a:r>
          </a:p>
          <a:p>
            <a:pPr algn="just"/>
            <a:r>
              <a:rPr lang="en-US" sz="2000" b="1" dirty="0">
                <a:latin typeface="Times New Roman" panose="02020603050405020304" pitchFamily="18" charset="0"/>
                <a:cs typeface="Times New Roman" panose="02020603050405020304" pitchFamily="18" charset="0"/>
              </a:rPr>
              <a:t>Question: </a:t>
            </a:r>
            <a:r>
              <a:rPr lang="en-US" sz="2000" dirty="0">
                <a:latin typeface="Times New Roman" panose="02020603050405020304" pitchFamily="18" charset="0"/>
                <a:cs typeface="Times New Roman" panose="02020603050405020304" pitchFamily="18" charset="0"/>
              </a:rPr>
              <a:t>Leverage technology to ensure that we have an easy mechanism to identify which of the medicines are still okay for consumption.</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Problem statement</a:t>
            </a:r>
          </a:p>
        </p:txBody>
      </p:sp>
      <p:pic>
        <p:nvPicPr>
          <p:cNvPr id="2052" name="Picture 4" descr="Shivam Creation Medicine cabinet First Aid Kit (Home, Vehicle, Sports and  Fitness, Workplace) First Aid Kit Price in India - Buy Shivam Creation Medicine  cabinet First Aid Kit (Home, Vehicle, Sports and">
            <a:extLst>
              <a:ext uri="{FF2B5EF4-FFF2-40B4-BE49-F238E27FC236}">
                <a16:creationId xmlns:a16="http://schemas.microsoft.com/office/drawing/2014/main" id="{CB56361D-DBD8-C56A-DBED-92EB0547F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014" y="1349188"/>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66803" y="301284"/>
            <a:ext cx="10058400" cy="1369074"/>
          </a:xfrm>
        </p:spPr>
        <p:txBody>
          <a:bodyPr/>
          <a:lstStyle/>
          <a:p>
            <a:r>
              <a:rPr lang="en-US" dirty="0"/>
              <a:t>Proposed solution</a:t>
            </a:r>
          </a:p>
        </p:txBody>
      </p:sp>
      <p:sp>
        <p:nvSpPr>
          <p:cNvPr id="21" name="Content Placeholder 3">
            <a:extLst>
              <a:ext uri="{FF2B5EF4-FFF2-40B4-BE49-F238E27FC236}">
                <a16:creationId xmlns:a16="http://schemas.microsoft.com/office/drawing/2014/main" id="{A639B507-D566-A6D3-C250-0F338431D81E}"/>
              </a:ext>
            </a:extLst>
          </p:cNvPr>
          <p:cNvSpPr txBox="1">
            <a:spLocks/>
          </p:cNvSpPr>
          <p:nvPr/>
        </p:nvSpPr>
        <p:spPr>
          <a:xfrm>
            <a:off x="960105" y="1484014"/>
            <a:ext cx="5808534" cy="5042768"/>
          </a:xfrm>
          <a:prstGeom prst="rect">
            <a:avLst/>
          </a:prstGeom>
        </p:spPr>
        <p:txBody>
          <a:bodyPr>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n-US" sz="1900" dirty="0">
                <a:solidFill>
                  <a:srgbClr val="3D3D3D"/>
                </a:solidFill>
                <a:latin typeface="Times New Roman" panose="02020603050405020304" pitchFamily="18" charset="0"/>
                <a:cs typeface="Times New Roman" panose="02020603050405020304" pitchFamily="18" charset="0"/>
              </a:rPr>
              <a:t>Medicine expiry date detection is a system that help to facilitate the users to know the details of the medicine by using a web application QR-code reader. </a:t>
            </a:r>
          </a:p>
          <a:p>
            <a:pPr algn="just">
              <a:buFont typeface="Wingdings" panose="05000000000000000000" pitchFamily="2" charset="2"/>
              <a:buChar char="Ø"/>
            </a:pPr>
            <a:r>
              <a:rPr lang="en-US" sz="1900" dirty="0">
                <a:solidFill>
                  <a:srgbClr val="3D3D3D"/>
                </a:solidFill>
                <a:latin typeface="Times New Roman" panose="02020603050405020304" pitchFamily="18" charset="0"/>
                <a:cs typeface="Times New Roman" panose="02020603050405020304" pitchFamily="18" charset="0"/>
              </a:rPr>
              <a:t>The details of medicine such as name of medicine, function of medicine, expiry date of medicine, drug company that produces the medicine and pricing will be created using QR-code from hospital medical department or pharmacy. </a:t>
            </a:r>
          </a:p>
          <a:p>
            <a:pPr algn="just">
              <a:buFont typeface="Wingdings" panose="05000000000000000000" pitchFamily="2" charset="2"/>
              <a:buChar char="Ø"/>
            </a:pPr>
            <a:r>
              <a:rPr lang="en-US" sz="1900" dirty="0">
                <a:solidFill>
                  <a:srgbClr val="3D3D3D"/>
                </a:solidFill>
                <a:latin typeface="Times New Roman" panose="02020603050405020304" pitchFamily="18" charset="0"/>
                <a:cs typeface="Times New Roman" panose="02020603050405020304" pitchFamily="18" charset="0"/>
              </a:rPr>
              <a:t>By placing QR codes on top of each tablets helps to make sure that it does not get damaged even after taking medicine for consumption. </a:t>
            </a:r>
          </a:p>
          <a:p>
            <a:pPr algn="just">
              <a:buFont typeface="Wingdings" panose="05000000000000000000" pitchFamily="2" charset="2"/>
              <a:buChar char="Ø"/>
            </a:pPr>
            <a:r>
              <a:rPr lang="en-US" sz="1900" dirty="0">
                <a:solidFill>
                  <a:srgbClr val="3D3D3D"/>
                </a:solidFill>
                <a:latin typeface="Times New Roman" panose="02020603050405020304" pitchFamily="18" charset="0"/>
                <a:cs typeface="Times New Roman" panose="02020603050405020304" pitchFamily="18" charset="0"/>
              </a:rPr>
              <a:t>With this web application, every user have login credentials to enter into their account and they can able to store details about their medicines by scanning QR code present on it.</a:t>
            </a:r>
            <a:endParaRPr lang="en-IN" sz="1900" dirty="0">
              <a:solidFill>
                <a:srgbClr val="3D3D3D"/>
              </a:solidFill>
              <a:latin typeface="Times New Roman" panose="02020603050405020304" pitchFamily="18" charset="0"/>
              <a:cs typeface="Times New Roman" panose="02020603050405020304" pitchFamily="18" charset="0"/>
            </a:endParaRPr>
          </a:p>
        </p:txBody>
      </p:sp>
      <p:pic>
        <p:nvPicPr>
          <p:cNvPr id="3074" name="Picture 2" descr="Allopathic Diclofenac &amp; Paracetamol Tablet, Treatment: Pain Relief,  Packaging Type: Strips, Rs 45/strip | ID: 18505949797">
            <a:extLst>
              <a:ext uri="{FF2B5EF4-FFF2-40B4-BE49-F238E27FC236}">
                <a16:creationId xmlns:a16="http://schemas.microsoft.com/office/drawing/2014/main" id="{FDA6F948-AB22-A500-71A6-01298FC18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529" y="1277350"/>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8EEB5757-4CB2-1BCE-C958-DB3351BB2D70}"/>
              </a:ext>
            </a:extLst>
          </p:cNvPr>
          <p:cNvPicPr>
            <a:picLocks noChangeAspect="1"/>
          </p:cNvPicPr>
          <p:nvPr/>
        </p:nvPicPr>
        <p:blipFill>
          <a:blip r:embed="rId3"/>
          <a:stretch>
            <a:fillRect/>
          </a:stretch>
        </p:blipFill>
        <p:spPr>
          <a:xfrm flipH="1">
            <a:off x="7078755" y="2560259"/>
            <a:ext cx="503148" cy="503148"/>
          </a:xfrm>
          <a:prstGeom prst="rect">
            <a:avLst/>
          </a:prstGeom>
        </p:spPr>
      </p:pic>
      <p:pic>
        <p:nvPicPr>
          <p:cNvPr id="25" name="Picture 24">
            <a:extLst>
              <a:ext uri="{FF2B5EF4-FFF2-40B4-BE49-F238E27FC236}">
                <a16:creationId xmlns:a16="http://schemas.microsoft.com/office/drawing/2014/main" id="{AF636F46-C612-1E6B-3B9A-F76B2D6B6CB6}"/>
              </a:ext>
            </a:extLst>
          </p:cNvPr>
          <p:cNvPicPr>
            <a:picLocks noChangeAspect="1"/>
          </p:cNvPicPr>
          <p:nvPr/>
        </p:nvPicPr>
        <p:blipFill>
          <a:blip r:embed="rId3"/>
          <a:stretch>
            <a:fillRect/>
          </a:stretch>
        </p:blipFill>
        <p:spPr>
          <a:xfrm flipH="1">
            <a:off x="7937129" y="2560259"/>
            <a:ext cx="503148" cy="503148"/>
          </a:xfrm>
          <a:prstGeom prst="rect">
            <a:avLst/>
          </a:prstGeom>
        </p:spPr>
      </p:pic>
      <p:pic>
        <p:nvPicPr>
          <p:cNvPr id="26" name="Picture 25">
            <a:extLst>
              <a:ext uri="{FF2B5EF4-FFF2-40B4-BE49-F238E27FC236}">
                <a16:creationId xmlns:a16="http://schemas.microsoft.com/office/drawing/2014/main" id="{EF55BF37-4AC5-7D32-AE51-1C1E91E5AB83}"/>
              </a:ext>
            </a:extLst>
          </p:cNvPr>
          <p:cNvPicPr>
            <a:picLocks noChangeAspect="1"/>
          </p:cNvPicPr>
          <p:nvPr/>
        </p:nvPicPr>
        <p:blipFill>
          <a:blip r:embed="rId3"/>
          <a:stretch>
            <a:fillRect/>
          </a:stretch>
        </p:blipFill>
        <p:spPr>
          <a:xfrm flipH="1">
            <a:off x="7078755" y="4005398"/>
            <a:ext cx="503148" cy="503148"/>
          </a:xfrm>
          <a:prstGeom prst="rect">
            <a:avLst/>
          </a:prstGeom>
        </p:spPr>
      </p:pic>
      <p:pic>
        <p:nvPicPr>
          <p:cNvPr id="27" name="Picture 26">
            <a:extLst>
              <a:ext uri="{FF2B5EF4-FFF2-40B4-BE49-F238E27FC236}">
                <a16:creationId xmlns:a16="http://schemas.microsoft.com/office/drawing/2014/main" id="{A6D14DC4-FC57-C92C-EDA2-9365B1B97E86}"/>
              </a:ext>
            </a:extLst>
          </p:cNvPr>
          <p:cNvPicPr>
            <a:picLocks noChangeAspect="1"/>
          </p:cNvPicPr>
          <p:nvPr/>
        </p:nvPicPr>
        <p:blipFill>
          <a:blip r:embed="rId3"/>
          <a:stretch>
            <a:fillRect/>
          </a:stretch>
        </p:blipFill>
        <p:spPr>
          <a:xfrm flipH="1">
            <a:off x="8854326" y="2560259"/>
            <a:ext cx="503148" cy="503148"/>
          </a:xfrm>
          <a:prstGeom prst="rect">
            <a:avLst/>
          </a:prstGeom>
        </p:spPr>
      </p:pic>
      <p:pic>
        <p:nvPicPr>
          <p:cNvPr id="28" name="Picture 27">
            <a:extLst>
              <a:ext uri="{FF2B5EF4-FFF2-40B4-BE49-F238E27FC236}">
                <a16:creationId xmlns:a16="http://schemas.microsoft.com/office/drawing/2014/main" id="{224F5839-D695-B417-3B5E-4C46E67D345D}"/>
              </a:ext>
            </a:extLst>
          </p:cNvPr>
          <p:cNvPicPr>
            <a:picLocks noChangeAspect="1"/>
          </p:cNvPicPr>
          <p:nvPr/>
        </p:nvPicPr>
        <p:blipFill>
          <a:blip r:embed="rId3"/>
          <a:stretch>
            <a:fillRect/>
          </a:stretch>
        </p:blipFill>
        <p:spPr>
          <a:xfrm flipH="1">
            <a:off x="7937129" y="4005398"/>
            <a:ext cx="503148" cy="503148"/>
          </a:xfrm>
          <a:prstGeom prst="rect">
            <a:avLst/>
          </a:prstGeom>
        </p:spPr>
      </p:pic>
      <p:pic>
        <p:nvPicPr>
          <p:cNvPr id="29" name="Picture 28">
            <a:extLst>
              <a:ext uri="{FF2B5EF4-FFF2-40B4-BE49-F238E27FC236}">
                <a16:creationId xmlns:a16="http://schemas.microsoft.com/office/drawing/2014/main" id="{8C608438-5EAD-0B13-84E6-518DEE4312CA}"/>
              </a:ext>
            </a:extLst>
          </p:cNvPr>
          <p:cNvPicPr>
            <a:picLocks noChangeAspect="1"/>
          </p:cNvPicPr>
          <p:nvPr/>
        </p:nvPicPr>
        <p:blipFill>
          <a:blip r:embed="rId3"/>
          <a:stretch>
            <a:fillRect/>
          </a:stretch>
        </p:blipFill>
        <p:spPr>
          <a:xfrm flipH="1">
            <a:off x="8853205" y="4005398"/>
            <a:ext cx="503148" cy="503148"/>
          </a:xfrm>
          <a:prstGeom prst="rect">
            <a:avLst/>
          </a:prstGeom>
        </p:spPr>
      </p:pic>
      <p:pic>
        <p:nvPicPr>
          <p:cNvPr id="30" name="Picture 29">
            <a:extLst>
              <a:ext uri="{FF2B5EF4-FFF2-40B4-BE49-F238E27FC236}">
                <a16:creationId xmlns:a16="http://schemas.microsoft.com/office/drawing/2014/main" id="{2851DE8E-AF9B-1E64-4F2C-5BE3EE3C0BF7}"/>
              </a:ext>
            </a:extLst>
          </p:cNvPr>
          <p:cNvPicPr>
            <a:picLocks noChangeAspect="1"/>
          </p:cNvPicPr>
          <p:nvPr/>
        </p:nvPicPr>
        <p:blipFill>
          <a:blip r:embed="rId3"/>
          <a:stretch>
            <a:fillRect/>
          </a:stretch>
        </p:blipFill>
        <p:spPr>
          <a:xfrm flipH="1">
            <a:off x="9666469" y="4005398"/>
            <a:ext cx="503148" cy="503148"/>
          </a:xfrm>
          <a:prstGeom prst="rect">
            <a:avLst/>
          </a:prstGeom>
        </p:spPr>
      </p:pic>
      <p:pic>
        <p:nvPicPr>
          <p:cNvPr id="33" name="Picture 32">
            <a:extLst>
              <a:ext uri="{FF2B5EF4-FFF2-40B4-BE49-F238E27FC236}">
                <a16:creationId xmlns:a16="http://schemas.microsoft.com/office/drawing/2014/main" id="{48919D93-2662-4FF2-7595-0338BEE6A10D}"/>
              </a:ext>
            </a:extLst>
          </p:cNvPr>
          <p:cNvPicPr>
            <a:picLocks noChangeAspect="1"/>
          </p:cNvPicPr>
          <p:nvPr/>
        </p:nvPicPr>
        <p:blipFill>
          <a:blip r:embed="rId3"/>
          <a:stretch>
            <a:fillRect/>
          </a:stretch>
        </p:blipFill>
        <p:spPr>
          <a:xfrm flipH="1">
            <a:off x="9704858" y="2560259"/>
            <a:ext cx="503148" cy="503148"/>
          </a:xfrm>
          <a:prstGeom prst="rect">
            <a:avLst/>
          </a:prstGeom>
        </p:spPr>
      </p:pic>
      <p:pic>
        <p:nvPicPr>
          <p:cNvPr id="34" name="Picture 33">
            <a:extLst>
              <a:ext uri="{FF2B5EF4-FFF2-40B4-BE49-F238E27FC236}">
                <a16:creationId xmlns:a16="http://schemas.microsoft.com/office/drawing/2014/main" id="{79E6E5D6-CF7C-4CFE-8DE5-33E283779191}"/>
              </a:ext>
            </a:extLst>
          </p:cNvPr>
          <p:cNvPicPr>
            <a:picLocks noChangeAspect="1"/>
          </p:cNvPicPr>
          <p:nvPr/>
        </p:nvPicPr>
        <p:blipFill>
          <a:blip r:embed="rId3"/>
          <a:stretch>
            <a:fillRect/>
          </a:stretch>
        </p:blipFill>
        <p:spPr>
          <a:xfrm flipH="1">
            <a:off x="10576672" y="2585507"/>
            <a:ext cx="503148" cy="503148"/>
          </a:xfrm>
          <a:prstGeom prst="rect">
            <a:avLst/>
          </a:prstGeom>
        </p:spPr>
      </p:pic>
      <p:pic>
        <p:nvPicPr>
          <p:cNvPr id="35" name="Picture 34">
            <a:extLst>
              <a:ext uri="{FF2B5EF4-FFF2-40B4-BE49-F238E27FC236}">
                <a16:creationId xmlns:a16="http://schemas.microsoft.com/office/drawing/2014/main" id="{B319BC82-4F49-2255-B9A1-42F8A211EF32}"/>
              </a:ext>
            </a:extLst>
          </p:cNvPr>
          <p:cNvPicPr>
            <a:picLocks noChangeAspect="1"/>
          </p:cNvPicPr>
          <p:nvPr/>
        </p:nvPicPr>
        <p:blipFill>
          <a:blip r:embed="rId3"/>
          <a:stretch>
            <a:fillRect/>
          </a:stretch>
        </p:blipFill>
        <p:spPr>
          <a:xfrm flipH="1">
            <a:off x="10576249" y="4005398"/>
            <a:ext cx="503148" cy="503148"/>
          </a:xfrm>
          <a:prstGeom prst="rect">
            <a:avLst/>
          </a:prstGeom>
        </p:spPr>
      </p:pic>
    </p:spTree>
    <p:extLst>
      <p:ext uri="{BB962C8B-B14F-4D97-AF65-F5344CB8AC3E}">
        <p14:creationId xmlns:p14="http://schemas.microsoft.com/office/powerpoint/2010/main" val="319396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Methodology</a:t>
            </a:r>
          </a:p>
        </p:txBody>
      </p:sp>
      <p:sp>
        <p:nvSpPr>
          <p:cNvPr id="6" name="Content Placeholder 3">
            <a:extLst>
              <a:ext uri="{FF2B5EF4-FFF2-40B4-BE49-F238E27FC236}">
                <a16:creationId xmlns:a16="http://schemas.microsoft.com/office/drawing/2014/main" id="{8D2ABE53-50F5-E008-DA9E-ECD737048E32}"/>
              </a:ext>
            </a:extLst>
          </p:cNvPr>
          <p:cNvSpPr txBox="1">
            <a:spLocks/>
          </p:cNvSpPr>
          <p:nvPr/>
        </p:nvSpPr>
        <p:spPr>
          <a:xfrm>
            <a:off x="942174" y="1674350"/>
            <a:ext cx="10559543" cy="4645292"/>
          </a:xfrm>
          <a:prstGeom prst="rect">
            <a:avLst/>
          </a:prstGeom>
        </p:spPr>
        <p:txBody>
          <a:bodyPr>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proposed system, the application has five features such as list medicine, add medicine by scanning, view the details of medicine, create the note, calendar for reminder feature.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List Medicine: </a:t>
            </a:r>
            <a:r>
              <a:rPr lang="en-US" dirty="0">
                <a:latin typeface="Times New Roman" panose="02020603050405020304" pitchFamily="18" charset="0"/>
                <a:cs typeface="Times New Roman" panose="02020603050405020304" pitchFamily="18" charset="0"/>
              </a:rPr>
              <a:t>By using this feature, the user can view the list of medicines in the database.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medicine: </a:t>
            </a:r>
            <a:r>
              <a:rPr lang="en-US" dirty="0">
                <a:latin typeface="Times New Roman" panose="02020603050405020304" pitchFamily="18" charset="0"/>
                <a:cs typeface="Times New Roman" panose="02020603050405020304" pitchFamily="18" charset="0"/>
              </a:rPr>
              <a:t>In this feature, the user can add the medicine and the details of medicine in the database by scanning the QR code on the medicine.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View Medicine: </a:t>
            </a:r>
            <a:r>
              <a:rPr lang="en-US" dirty="0">
                <a:latin typeface="Times New Roman" panose="02020603050405020304" pitchFamily="18" charset="0"/>
                <a:cs typeface="Times New Roman" panose="02020603050405020304" pitchFamily="18" charset="0"/>
              </a:rPr>
              <a:t>This feature allows the user to view the details of the chosen medicine.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note: </a:t>
            </a:r>
            <a:r>
              <a:rPr lang="en-US" dirty="0">
                <a:latin typeface="Times New Roman" panose="02020603050405020304" pitchFamily="18" charset="0"/>
                <a:cs typeface="Times New Roman" panose="02020603050405020304" pitchFamily="18" charset="0"/>
              </a:rPr>
              <a:t>The user can use this interface to note down some information received from medical officers.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Calendar: </a:t>
            </a:r>
            <a:r>
              <a:rPr lang="en-US" dirty="0">
                <a:latin typeface="Times New Roman" panose="02020603050405020304" pitchFamily="18" charset="0"/>
                <a:cs typeface="Times New Roman" panose="02020603050405020304" pitchFamily="18" charset="0"/>
              </a:rPr>
              <a:t>This feature is used as a reminder of expiry date. Also, user can select this feature to create events or set date of appointment with medical officer. </a:t>
            </a:r>
          </a:p>
        </p:txBody>
      </p:sp>
    </p:spTree>
    <p:extLst>
      <p:ext uri="{BB962C8B-B14F-4D97-AF65-F5344CB8AC3E}">
        <p14:creationId xmlns:p14="http://schemas.microsoft.com/office/powerpoint/2010/main" val="36103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3022172996"/>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Workflow</a:t>
            </a:r>
          </a:p>
        </p:txBody>
      </p:sp>
    </p:spTree>
    <p:extLst>
      <p:ext uri="{BB962C8B-B14F-4D97-AF65-F5344CB8AC3E}">
        <p14:creationId xmlns:p14="http://schemas.microsoft.com/office/powerpoint/2010/main" val="1888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1417-6395-1400-3B8A-69E848500757}"/>
              </a:ext>
            </a:extLst>
          </p:cNvPr>
          <p:cNvSpPr>
            <a:spLocks noGrp="1"/>
          </p:cNvSpPr>
          <p:nvPr>
            <p:ph type="title"/>
          </p:nvPr>
        </p:nvSpPr>
        <p:spPr>
          <a:xfrm>
            <a:off x="1097277" y="583182"/>
            <a:ext cx="7015782" cy="770489"/>
          </a:xfrm>
        </p:spPr>
        <p:txBody>
          <a:bodyPr>
            <a:normAutofit/>
          </a:bodyPr>
          <a:lstStyle/>
          <a:p>
            <a:r>
              <a:rPr lang="en-IN" dirty="0"/>
              <a:t>Proposed Technology stack</a:t>
            </a:r>
          </a:p>
        </p:txBody>
      </p:sp>
      <p:sp>
        <p:nvSpPr>
          <p:cNvPr id="4" name="Content Placeholder 3">
            <a:extLst>
              <a:ext uri="{FF2B5EF4-FFF2-40B4-BE49-F238E27FC236}">
                <a16:creationId xmlns:a16="http://schemas.microsoft.com/office/drawing/2014/main" id="{18C24D59-7340-772C-DD23-1702E83A8A88}"/>
              </a:ext>
            </a:extLst>
          </p:cNvPr>
          <p:cNvSpPr>
            <a:spLocks noGrp="1"/>
          </p:cNvSpPr>
          <p:nvPr>
            <p:ph sz="half" idx="1"/>
          </p:nvPr>
        </p:nvSpPr>
        <p:spPr>
          <a:xfrm>
            <a:off x="1186924" y="1668303"/>
            <a:ext cx="9409359" cy="4032225"/>
          </a:xfrm>
        </p:spPr>
        <p:txBody>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Frontend:</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HTML, CSS, JS, EJS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Backend:</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Node.js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Database: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MongoDB</a:t>
            </a:r>
          </a:p>
          <a:p>
            <a:endParaRPr lang="en-IN" dirty="0"/>
          </a:p>
        </p:txBody>
      </p:sp>
    </p:spTree>
    <p:extLst>
      <p:ext uri="{BB962C8B-B14F-4D97-AF65-F5344CB8AC3E}">
        <p14:creationId xmlns:p14="http://schemas.microsoft.com/office/powerpoint/2010/main" val="305093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implementations</a:t>
            </a:r>
          </a:p>
        </p:txBody>
      </p:sp>
      <p:pic>
        <p:nvPicPr>
          <p:cNvPr id="14" name="Picture 13">
            <a:extLst>
              <a:ext uri="{FF2B5EF4-FFF2-40B4-BE49-F238E27FC236}">
                <a16:creationId xmlns:a16="http://schemas.microsoft.com/office/drawing/2014/main" id="{507CCFF2-3E71-E226-5F51-A26B5C7D6B92}"/>
              </a:ext>
            </a:extLst>
          </p:cNvPr>
          <p:cNvPicPr>
            <a:picLocks noChangeAspect="1"/>
          </p:cNvPicPr>
          <p:nvPr/>
        </p:nvPicPr>
        <p:blipFill rotWithShape="1">
          <a:blip r:embed="rId2"/>
          <a:srcRect l="41558" t="40741" r="13376" b="27772"/>
          <a:stretch/>
        </p:blipFill>
        <p:spPr>
          <a:xfrm>
            <a:off x="7206279" y="1375594"/>
            <a:ext cx="4528521" cy="1779732"/>
          </a:xfrm>
          <a:prstGeom prst="rect">
            <a:avLst/>
          </a:prstGeom>
        </p:spPr>
      </p:pic>
      <p:sp>
        <p:nvSpPr>
          <p:cNvPr id="18" name="TextBox 17">
            <a:extLst>
              <a:ext uri="{FF2B5EF4-FFF2-40B4-BE49-F238E27FC236}">
                <a16:creationId xmlns:a16="http://schemas.microsoft.com/office/drawing/2014/main" id="{E7208023-2CA4-098F-5F24-4BEEE0FFCC1A}"/>
              </a:ext>
            </a:extLst>
          </p:cNvPr>
          <p:cNvSpPr txBox="1"/>
          <p:nvPr/>
        </p:nvSpPr>
        <p:spPr>
          <a:xfrm>
            <a:off x="7822604" y="3100071"/>
            <a:ext cx="6096000" cy="276999"/>
          </a:xfrm>
          <a:prstGeom prst="rect">
            <a:avLst/>
          </a:prstGeom>
          <a:noFill/>
        </p:spPr>
        <p:txBody>
          <a:bodyPr wrap="square">
            <a:spAutoFit/>
          </a:bodyPr>
          <a:lstStyle/>
          <a:p>
            <a:r>
              <a:rPr lang="en-IN" sz="1200" dirty="0"/>
              <a:t>Fig-1: Add medicine interface</a:t>
            </a:r>
          </a:p>
        </p:txBody>
      </p:sp>
      <p:sp>
        <p:nvSpPr>
          <p:cNvPr id="20" name="TextBox 19">
            <a:extLst>
              <a:ext uri="{FF2B5EF4-FFF2-40B4-BE49-F238E27FC236}">
                <a16:creationId xmlns:a16="http://schemas.microsoft.com/office/drawing/2014/main" id="{5D158A75-AC20-23CA-2955-7A983329E10B}"/>
              </a:ext>
            </a:extLst>
          </p:cNvPr>
          <p:cNvSpPr txBox="1"/>
          <p:nvPr/>
        </p:nvSpPr>
        <p:spPr>
          <a:xfrm>
            <a:off x="1190961" y="1668908"/>
            <a:ext cx="5622215" cy="2862322"/>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QR Code is a two dimensional (2D) encrypted barcode with a matrix structure which consists of black modules arranged in a square grid on a white background.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barcode can serve as a mobile bridge between physical platforms and digital information.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With innovative QR-code scanning technology, user will be able to seamlessly identify medicine and know an expiry date of medicine using smartphone/laptops.</a:t>
            </a:r>
            <a:endParaRPr lang="en-IN"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09F988E2-B6FB-D97C-E753-2C7852ED0F1B}"/>
              </a:ext>
            </a:extLst>
          </p:cNvPr>
          <p:cNvPicPr>
            <a:picLocks noChangeAspect="1"/>
          </p:cNvPicPr>
          <p:nvPr/>
        </p:nvPicPr>
        <p:blipFill rotWithShape="1">
          <a:blip r:embed="rId3"/>
          <a:srcRect l="12941" t="28718" r="61267" b="25550"/>
          <a:stretch/>
        </p:blipFill>
        <p:spPr>
          <a:xfrm>
            <a:off x="7983968" y="3666565"/>
            <a:ext cx="2388197" cy="2381918"/>
          </a:xfrm>
          <a:prstGeom prst="rect">
            <a:avLst/>
          </a:prstGeom>
        </p:spPr>
      </p:pic>
      <p:sp>
        <p:nvSpPr>
          <p:cNvPr id="24" name="TextBox 23">
            <a:extLst>
              <a:ext uri="{FF2B5EF4-FFF2-40B4-BE49-F238E27FC236}">
                <a16:creationId xmlns:a16="http://schemas.microsoft.com/office/drawing/2014/main" id="{5C5F42DB-AE7C-9587-73DC-8815814301A8}"/>
              </a:ext>
            </a:extLst>
          </p:cNvPr>
          <p:cNvSpPr txBox="1"/>
          <p:nvPr/>
        </p:nvSpPr>
        <p:spPr>
          <a:xfrm>
            <a:off x="7715026" y="6048482"/>
            <a:ext cx="3777726" cy="461665"/>
          </a:xfrm>
          <a:prstGeom prst="rect">
            <a:avLst/>
          </a:prstGeom>
          <a:noFill/>
        </p:spPr>
        <p:txBody>
          <a:bodyPr wrap="square">
            <a:spAutoFit/>
          </a:bodyPr>
          <a:lstStyle/>
          <a:p>
            <a:r>
              <a:rPr lang="en-US" sz="1200" dirty="0"/>
              <a:t>Fig-2: Interface design to View the Details of medicine in Proposed System </a:t>
            </a:r>
            <a:endParaRPr lang="en-IN" sz="1200" dirty="0"/>
          </a:p>
        </p:txBody>
      </p:sp>
    </p:spTree>
    <p:extLst>
      <p:ext uri="{BB962C8B-B14F-4D97-AF65-F5344CB8AC3E}">
        <p14:creationId xmlns:p14="http://schemas.microsoft.com/office/powerpoint/2010/main" val="39020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lstStyle/>
          <a:p>
            <a:r>
              <a:rPr lang="en-US" dirty="0"/>
              <a:t>Implementations</a:t>
            </a:r>
          </a:p>
        </p:txBody>
      </p:sp>
      <p:pic>
        <p:nvPicPr>
          <p:cNvPr id="7" name="Content Placeholder 6">
            <a:extLst>
              <a:ext uri="{FF2B5EF4-FFF2-40B4-BE49-F238E27FC236}">
                <a16:creationId xmlns:a16="http://schemas.microsoft.com/office/drawing/2014/main" id="{6D745BA3-0263-B9F7-AA4B-6B42A74FD1A6}"/>
              </a:ext>
            </a:extLst>
          </p:cNvPr>
          <p:cNvPicPr>
            <a:picLocks noGrp="1" noChangeAspect="1"/>
          </p:cNvPicPr>
          <p:nvPr>
            <p:ph idx="1"/>
          </p:nvPr>
        </p:nvPicPr>
        <p:blipFill>
          <a:blip r:embed="rId2"/>
          <a:stretch>
            <a:fillRect/>
          </a:stretch>
        </p:blipFill>
        <p:spPr>
          <a:xfrm>
            <a:off x="712394" y="1790891"/>
            <a:ext cx="5509112" cy="3722403"/>
          </a:xfrm>
        </p:spPr>
      </p:pic>
      <p:pic>
        <p:nvPicPr>
          <p:cNvPr id="9" name="Picture 8">
            <a:extLst>
              <a:ext uri="{FF2B5EF4-FFF2-40B4-BE49-F238E27FC236}">
                <a16:creationId xmlns:a16="http://schemas.microsoft.com/office/drawing/2014/main" id="{03A4BDA4-D932-F7EE-7A06-562B888CA367}"/>
              </a:ext>
            </a:extLst>
          </p:cNvPr>
          <p:cNvPicPr>
            <a:picLocks noChangeAspect="1"/>
          </p:cNvPicPr>
          <p:nvPr/>
        </p:nvPicPr>
        <p:blipFill>
          <a:blip r:embed="rId3"/>
          <a:stretch>
            <a:fillRect/>
          </a:stretch>
        </p:blipFill>
        <p:spPr>
          <a:xfrm>
            <a:off x="6390043" y="1790891"/>
            <a:ext cx="5509112" cy="3722403"/>
          </a:xfrm>
          <a:prstGeom prst="rect">
            <a:avLst/>
          </a:prstGeom>
        </p:spPr>
      </p:pic>
      <p:sp>
        <p:nvSpPr>
          <p:cNvPr id="11" name="TextBox 10">
            <a:extLst>
              <a:ext uri="{FF2B5EF4-FFF2-40B4-BE49-F238E27FC236}">
                <a16:creationId xmlns:a16="http://schemas.microsoft.com/office/drawing/2014/main" id="{AE5A4946-3D81-5650-1A54-7D78AA4D963F}"/>
              </a:ext>
            </a:extLst>
          </p:cNvPr>
          <p:cNvSpPr txBox="1"/>
          <p:nvPr/>
        </p:nvSpPr>
        <p:spPr>
          <a:xfrm>
            <a:off x="1694330" y="5584123"/>
            <a:ext cx="2940423" cy="276999"/>
          </a:xfrm>
          <a:prstGeom prst="rect">
            <a:avLst/>
          </a:prstGeom>
          <a:noFill/>
        </p:spPr>
        <p:txBody>
          <a:bodyPr wrap="square">
            <a:spAutoFit/>
          </a:bodyPr>
          <a:lstStyle/>
          <a:p>
            <a:r>
              <a:rPr lang="en-IN" sz="1200" dirty="0"/>
              <a:t>Fig-3: Uploading QR image</a:t>
            </a:r>
          </a:p>
        </p:txBody>
      </p:sp>
      <p:sp>
        <p:nvSpPr>
          <p:cNvPr id="13" name="TextBox 12">
            <a:extLst>
              <a:ext uri="{FF2B5EF4-FFF2-40B4-BE49-F238E27FC236}">
                <a16:creationId xmlns:a16="http://schemas.microsoft.com/office/drawing/2014/main" id="{6646A453-201B-4E9F-6923-2AE680ABFB03}"/>
              </a:ext>
            </a:extLst>
          </p:cNvPr>
          <p:cNvSpPr txBox="1"/>
          <p:nvPr/>
        </p:nvSpPr>
        <p:spPr>
          <a:xfrm>
            <a:off x="7449670" y="5584123"/>
            <a:ext cx="6096000" cy="276999"/>
          </a:xfrm>
          <a:prstGeom prst="rect">
            <a:avLst/>
          </a:prstGeom>
          <a:noFill/>
        </p:spPr>
        <p:txBody>
          <a:bodyPr wrap="square">
            <a:spAutoFit/>
          </a:bodyPr>
          <a:lstStyle/>
          <a:p>
            <a:r>
              <a:rPr lang="en-IN" sz="1200" dirty="0"/>
              <a:t>Fig-4: Search using QR code</a:t>
            </a:r>
          </a:p>
        </p:txBody>
      </p:sp>
    </p:spTree>
    <p:extLst>
      <p:ext uri="{BB962C8B-B14F-4D97-AF65-F5344CB8AC3E}">
        <p14:creationId xmlns:p14="http://schemas.microsoft.com/office/powerpoint/2010/main" val="1287921427"/>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198</TotalTime>
  <Words>699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Times New Roman</vt:lpstr>
      <vt:lpstr>Verdana</vt:lpstr>
      <vt:lpstr>Wingdings</vt:lpstr>
      <vt:lpstr>RetrospectVTI</vt:lpstr>
      <vt:lpstr>Cisco Ideathon 2022</vt:lpstr>
      <vt:lpstr>introduction</vt:lpstr>
      <vt:lpstr>Problem statement</vt:lpstr>
      <vt:lpstr>Proposed solution</vt:lpstr>
      <vt:lpstr>Methodology</vt:lpstr>
      <vt:lpstr>Workflow</vt:lpstr>
      <vt:lpstr>Proposed Technology stack</vt:lpstr>
      <vt:lpstr>implementations</vt:lpstr>
      <vt:lpstr>Implementations</vt:lpstr>
      <vt:lpstr>Implementations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Ideathon 2022</dc:title>
  <dc:creator>Vikhas S G</dc:creator>
  <cp:lastModifiedBy>Vikhas S G</cp:lastModifiedBy>
  <cp:revision>5</cp:revision>
  <dcterms:created xsi:type="dcterms:W3CDTF">2022-07-21T13:19:59Z</dcterms:created>
  <dcterms:modified xsi:type="dcterms:W3CDTF">2022-07-25T14:45:57Z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