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8" r:id="rId4"/>
  </p:sldMasterIdLst>
  <p:notesMasterIdLst>
    <p:notesMasterId r:id="rId28"/>
  </p:notesMasterIdLst>
  <p:sldIdLst>
    <p:sldId id="530" r:id="rId5"/>
    <p:sldId id="531" r:id="rId6"/>
    <p:sldId id="533" r:id="rId7"/>
    <p:sldId id="547" r:id="rId8"/>
    <p:sldId id="534" r:id="rId9"/>
    <p:sldId id="535" r:id="rId10"/>
    <p:sldId id="536" r:id="rId11"/>
    <p:sldId id="548" r:id="rId12"/>
    <p:sldId id="560" r:id="rId13"/>
    <p:sldId id="550" r:id="rId14"/>
    <p:sldId id="549" r:id="rId15"/>
    <p:sldId id="551" r:id="rId16"/>
    <p:sldId id="552" r:id="rId17"/>
    <p:sldId id="538" r:id="rId18"/>
    <p:sldId id="553" r:id="rId19"/>
    <p:sldId id="557" r:id="rId20"/>
    <p:sldId id="558" r:id="rId21"/>
    <p:sldId id="554" r:id="rId22"/>
    <p:sldId id="555" r:id="rId23"/>
    <p:sldId id="561" r:id="rId24"/>
    <p:sldId id="562" r:id="rId25"/>
    <p:sldId id="543" r:id="rId26"/>
    <p:sldId id="54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p:scale>
          <a:sx n="66" d="100"/>
          <a:sy n="66" d="100"/>
        </p:scale>
        <p:origin x="667"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microsoft.com/office/2018/10/relationships/authors" Target="author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a:t>
            </a:fld>
            <a:endParaRPr lang="en-US" dirty="0"/>
          </a:p>
        </p:txBody>
      </p:sp>
    </p:spTree>
    <p:extLst>
      <p:ext uri="{BB962C8B-B14F-4D97-AF65-F5344CB8AC3E}">
        <p14:creationId xmlns:p14="http://schemas.microsoft.com/office/powerpoint/2010/main" val="78385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6081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C058E0-0852-DB43-83D6-BD76659FF1D8}" type="slidenum">
              <a:rPr lang="en-US" smtClean="0"/>
              <a:t>14</a:t>
            </a:fld>
            <a:endParaRPr lang="en-US" dirty="0"/>
          </a:p>
        </p:txBody>
      </p:sp>
    </p:spTree>
    <p:extLst>
      <p:ext uri="{BB962C8B-B14F-4D97-AF65-F5344CB8AC3E}">
        <p14:creationId xmlns:p14="http://schemas.microsoft.com/office/powerpoint/2010/main" val="390110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717-8B3B-FD18-3CCA-4C5E3CDDB5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CF4C51-1B65-FC0B-C9C5-B285B87BA7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BEAFA0-FDAF-7472-44D3-CAE176343CDC}"/>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70D29DC8-EC61-114B-7BD7-9AD9C320D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60BA2-23B2-F491-7F97-D9FCDEC6D57B}"/>
              </a:ext>
            </a:extLst>
          </p:cNvPr>
          <p:cNvSpPr>
            <a:spLocks noGrp="1"/>
          </p:cNvSpPr>
          <p:nvPr>
            <p:ph type="sldNum" sz="quarter" idx="12"/>
          </p:nvPr>
        </p:nvSpPr>
        <p:spPr/>
        <p:txBody>
          <a:bodyPr/>
          <a:lstStyle/>
          <a:p>
            <a:fld id="{D0157C1E-91E1-4E75-8F05-77FC46DEB059}" type="slidenum">
              <a:rPr lang="en-IN" smtClean="0"/>
              <a:t>‹#›</a:t>
            </a:fld>
            <a:endParaRPr lang="en-IN"/>
          </a:p>
        </p:txBody>
      </p:sp>
      <p:sp>
        <p:nvSpPr>
          <p:cNvPr id="7" name="Freeform 2">
            <a:extLst>
              <a:ext uri="{FF2B5EF4-FFF2-40B4-BE49-F238E27FC236}">
                <a16:creationId xmlns:a16="http://schemas.microsoft.com/office/drawing/2014/main" id="{58FF0239-19CA-5563-B98A-8C484DC89167}"/>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9">
            <a:extLst>
              <a:ext uri="{FF2B5EF4-FFF2-40B4-BE49-F238E27FC236}">
                <a16:creationId xmlns:a16="http://schemas.microsoft.com/office/drawing/2014/main" id="{F88B2E0B-59EC-F994-39C8-7113B98F4E7C}"/>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E0D52341-156E-6B49-7616-CC08947DCE19}"/>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4E75BA7A-EDA7-EBF6-367F-556648EB2F12}"/>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
            <a:extLst>
              <a:ext uri="{FF2B5EF4-FFF2-40B4-BE49-F238E27FC236}">
                <a16:creationId xmlns:a16="http://schemas.microsoft.com/office/drawing/2014/main" id="{08E24962-0E14-B781-1E52-8E0B505AD534}"/>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4">
            <a:extLst>
              <a:ext uri="{FF2B5EF4-FFF2-40B4-BE49-F238E27FC236}">
                <a16:creationId xmlns:a16="http://schemas.microsoft.com/office/drawing/2014/main" id="{B430221F-A3D4-93CE-8E88-7EC50643658F}"/>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5">
            <a:extLst>
              <a:ext uri="{FF2B5EF4-FFF2-40B4-BE49-F238E27FC236}">
                <a16:creationId xmlns:a16="http://schemas.microsoft.com/office/drawing/2014/main" id="{9BC64E2E-2EFC-E77B-E92E-A73D178F9913}"/>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75042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72AA-7311-8384-B89D-478B398DAD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E0F0B3-9FE4-E577-1D95-A4FC650CB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44E57B-B283-C6B7-AA93-9D6407A22826}"/>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144B8771-ABA1-16B3-0226-A7F636425A04}"/>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839C2769-B221-07CA-69EB-BD6B52FEE01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1980231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AE1531-2C59-E3E9-B229-46B757CF5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AE77D2-A867-B0C6-83CB-315E49029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B8D06-10A4-C7A2-DDD6-EC6FFC8050EF}"/>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C441EB73-66B1-E33E-0654-44BDB7443F1C}"/>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56F4CD7E-909A-99A9-1930-BFCE7C4E0C9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462755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051CF-AB8E-5D4F-BEDD-BC468CE135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07A820-057A-6C26-2A9F-29CA1B8DB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9EA95-C052-7626-1DF3-09A542196BB6}"/>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08B042CE-9C58-89F5-3742-31A29FE1A0C3}"/>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4A8556B9-A74E-D463-883A-CDFE6A77C4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15">
            <a:extLst>
              <a:ext uri="{FF2B5EF4-FFF2-40B4-BE49-F238E27FC236}">
                <a16:creationId xmlns:a16="http://schemas.microsoft.com/office/drawing/2014/main" id="{5161B589-136A-7422-3B5B-B382013F6B95}"/>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2909A527-4611-A728-7856-FB62617F712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C2054DF2-A62F-C1D1-FE1D-01AF231E3215}"/>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157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E109-7840-AB7B-2178-BF600FED8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D97F89-C67D-BF27-A1B7-23C54B2AFE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DFB0F-562A-E5D7-8E3F-8794DD8AC6B3}"/>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E6C57B3E-25CA-09BB-0B4C-D1810B50C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D1E2C-3FB0-1902-1F56-46DFF963A1D7}"/>
              </a:ext>
            </a:extLst>
          </p:cNvPr>
          <p:cNvSpPr>
            <a:spLocks noGrp="1"/>
          </p:cNvSpPr>
          <p:nvPr>
            <p:ph type="sldNum" sz="quarter" idx="12"/>
          </p:nvPr>
        </p:nvSpPr>
        <p:spPr/>
        <p:txBody>
          <a:bodyPr/>
          <a:lstStyle/>
          <a:p>
            <a:fld id="{D0157C1E-91E1-4E75-8F05-77FC46DEB059}" type="slidenum">
              <a:rPr lang="en-IN" smtClean="0"/>
              <a:t>‹#›</a:t>
            </a:fld>
            <a:endParaRPr lang="en-IN"/>
          </a:p>
        </p:txBody>
      </p:sp>
      <p:sp>
        <p:nvSpPr>
          <p:cNvPr id="7" name="Freeform 3">
            <a:extLst>
              <a:ext uri="{FF2B5EF4-FFF2-40B4-BE49-F238E27FC236}">
                <a16:creationId xmlns:a16="http://schemas.microsoft.com/office/drawing/2014/main" id="{3028FDEF-F978-03BA-BB4C-BA0101C98096}"/>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6E978FF8-CF8D-8380-C6DB-D8192114088F}"/>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B38BE0CA-2181-8FE2-F845-63F8E592C778}"/>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6">
            <a:extLst>
              <a:ext uri="{FF2B5EF4-FFF2-40B4-BE49-F238E27FC236}">
                <a16:creationId xmlns:a16="http://schemas.microsoft.com/office/drawing/2014/main" id="{4D4A1FC7-B254-8DE0-7FAA-536469A6ACB9}"/>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0">
            <a:extLst>
              <a:ext uri="{FF2B5EF4-FFF2-40B4-BE49-F238E27FC236}">
                <a16:creationId xmlns:a16="http://schemas.microsoft.com/office/drawing/2014/main" id="{4FCC2D32-2D71-D603-C06A-E5D5F1AA56A4}"/>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148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FF5A-650D-5575-C47D-492029C0D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B0D462-0E89-23D8-D5FE-B43790B257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4F64FB-843A-6B27-7565-A0F8A9F6F2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07A7EC-63DB-4C49-8EB2-18FBB4C6A7AB}"/>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6" name="Footer Placeholder 5">
            <a:extLst>
              <a:ext uri="{FF2B5EF4-FFF2-40B4-BE49-F238E27FC236}">
                <a16:creationId xmlns:a16="http://schemas.microsoft.com/office/drawing/2014/main" id="{1A1004B6-FA20-D672-C0B3-E72D9F535BD8}"/>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81149E41-6BBB-E5D3-4F05-004E71C1CAA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422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4E05-501C-D48B-0C5C-8E36218975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09189B-376C-10D2-4F21-E415375B0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BF7AA-C797-A80F-F74F-B58E3B4C14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AB6C47-1816-3A3B-94F0-9B29CFB70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760CB0-5A88-C7E7-7B50-F72652073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960925-CE33-BF29-9B18-3DB1CF38E550}"/>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8" name="Footer Placeholder 7">
            <a:extLst>
              <a:ext uri="{FF2B5EF4-FFF2-40B4-BE49-F238E27FC236}">
                <a16:creationId xmlns:a16="http://schemas.microsoft.com/office/drawing/2014/main" id="{F05ACB82-BED3-962C-D8C5-225416970101}"/>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E582757-C33E-45C1-D7BF-7E430EF6AB20}"/>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10">
            <a:extLst>
              <a:ext uri="{FF2B5EF4-FFF2-40B4-BE49-F238E27FC236}">
                <a16:creationId xmlns:a16="http://schemas.microsoft.com/office/drawing/2014/main" id="{1FE33254-E599-2EC4-F7E0-C142D2C6C194}"/>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064518E0-F894-9CDB-D23C-513090C29FCF}"/>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424F9EF4-CFA0-01CC-1A75-BA4B0BEE542B}"/>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0626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C563-180D-869E-20D1-84DE903AE1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E2A30D-5F51-953D-94EB-2A6D25AC1B96}"/>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4" name="Footer Placeholder 3">
            <a:extLst>
              <a:ext uri="{FF2B5EF4-FFF2-40B4-BE49-F238E27FC236}">
                <a16:creationId xmlns:a16="http://schemas.microsoft.com/office/drawing/2014/main" id="{A1D661CE-91ED-70D0-8A1D-30BFFC93343D}"/>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6CF51FF7-2F15-DD4A-6477-DE702FB1003E}"/>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051521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AD9180-D4D4-4088-220A-1AA3B252908C}"/>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3" name="Footer Placeholder 2">
            <a:extLst>
              <a:ext uri="{FF2B5EF4-FFF2-40B4-BE49-F238E27FC236}">
                <a16:creationId xmlns:a16="http://schemas.microsoft.com/office/drawing/2014/main" id="{824326FD-233C-3DBD-0FDD-6712150DA63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1E03116-5FB1-AFF9-678C-EBCD0A0E842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1963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32F8-4F6F-D189-D8BB-A5C6EF3F68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790E1B-D671-7C33-989C-5DD8773AD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4DE921-6FCA-5B9F-C68E-021F58498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0F37BB-91C7-ABFF-0844-82DF7C5AE884}"/>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6" name="Footer Placeholder 5">
            <a:extLst>
              <a:ext uri="{FF2B5EF4-FFF2-40B4-BE49-F238E27FC236}">
                <a16:creationId xmlns:a16="http://schemas.microsoft.com/office/drawing/2014/main" id="{D0245D2D-3178-C6C2-5D75-0C1B374FEABB}"/>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A9D0A3AC-46F3-CD36-E761-1CB6830A18B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8417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D1B3-B69D-CFAC-5EBE-32E5BC02E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3F33FC-1A76-80C8-884D-111FF98BA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BD8D1E-1013-3DF9-CD8D-EA044870B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73971-3885-72C3-9527-F9AE1F288D11}"/>
              </a:ext>
            </a:extLst>
          </p:cNvPr>
          <p:cNvSpPr>
            <a:spLocks noGrp="1"/>
          </p:cNvSpPr>
          <p:nvPr>
            <p:ph type="dt" sz="half" idx="10"/>
          </p:nvPr>
        </p:nvSpPr>
        <p:spPr/>
        <p:txBody>
          <a:bodyPr/>
          <a:lstStyle/>
          <a:p>
            <a:fld id="{FD4349F2-2F49-4C80-BEEC-32F95CF18F53}" type="datetimeFigureOut">
              <a:rPr lang="en-IN" smtClean="0"/>
              <a:t>09-10-2025</a:t>
            </a:fld>
            <a:endParaRPr lang="en-IN"/>
          </a:p>
        </p:txBody>
      </p:sp>
      <p:sp>
        <p:nvSpPr>
          <p:cNvPr id="6" name="Footer Placeholder 5">
            <a:extLst>
              <a:ext uri="{FF2B5EF4-FFF2-40B4-BE49-F238E27FC236}">
                <a16:creationId xmlns:a16="http://schemas.microsoft.com/office/drawing/2014/main" id="{3436EFE3-BCDE-75F5-B45C-57AD62A5A974}"/>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01F8FAFC-5B30-9D38-CFD0-58B7529CAA09}"/>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1200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07AE0-64BF-DF67-81BF-2C36570E75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52FE2-87C3-C7EE-647A-A3214E5C4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1BB8F-F8DB-AD6E-898D-8C10CDB02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4349F2-2F49-4C80-BEEC-32F95CF18F53}" type="datetimeFigureOut">
              <a:rPr lang="en-IN" smtClean="0"/>
              <a:t>09-10-2025</a:t>
            </a:fld>
            <a:endParaRPr lang="en-IN"/>
          </a:p>
        </p:txBody>
      </p:sp>
      <p:sp>
        <p:nvSpPr>
          <p:cNvPr id="5" name="Footer Placeholder 4">
            <a:extLst>
              <a:ext uri="{FF2B5EF4-FFF2-40B4-BE49-F238E27FC236}">
                <a16:creationId xmlns:a16="http://schemas.microsoft.com/office/drawing/2014/main" id="{844FFDD2-F3B7-33C5-B21E-5572CB3CD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60E2CD0A-92AB-927E-2472-781070A41A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0C37A7D-98DF-D2CE-B528-A01029ACE6E5}"/>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39900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670" r:id="rId12"/>
    <p:sldLayoutId id="2147483669" r:id="rId13"/>
    <p:sldLayoutId id="2147483666" r:id="rId14"/>
    <p:sldLayoutId id="2147483667"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12.png"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josereimondez/fake-jobs-posting-detection" TargetMode="Externa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normAutofit/>
          </a:bodyPr>
          <a:lstStyle/>
          <a:p>
            <a:r>
              <a:rPr lang="en-US" b="0" dirty="0"/>
              <a:t>Job Check – Detecting Fake Job Post</a:t>
            </a:r>
            <a:endParaRPr lang="en-US" dirty="0"/>
          </a:p>
        </p:txBody>
      </p:sp>
      <p:sp>
        <p:nvSpPr>
          <p:cNvPr id="5" name="Subtitle 4">
            <a:extLst>
              <a:ext uri="{FF2B5EF4-FFF2-40B4-BE49-F238E27FC236}">
                <a16:creationId xmlns:a16="http://schemas.microsoft.com/office/drawing/2014/main" id="{1C4EEF1D-434D-606A-4FB4-7E33359C2B0E}"/>
              </a:ext>
            </a:extLst>
          </p:cNvPr>
          <p:cNvSpPr>
            <a:spLocks noGrp="1"/>
          </p:cNvSpPr>
          <p:nvPr>
            <p:ph type="subTitle" idx="1"/>
          </p:nvPr>
        </p:nvSpPr>
        <p:spPr>
          <a:xfrm>
            <a:off x="7164473" y="4335568"/>
            <a:ext cx="4819859" cy="1954699"/>
          </a:xfrm>
        </p:spPr>
        <p:txBody>
          <a:bodyPr>
            <a:normAutofit fontScale="92500" lnSpcReduction="10000"/>
          </a:bodyPr>
          <a:lstStyle/>
          <a:p>
            <a:r>
              <a:rPr lang="en-IN" dirty="0"/>
              <a:t>TEAM- 3</a:t>
            </a:r>
          </a:p>
          <a:p>
            <a:r>
              <a:rPr lang="en-IN" dirty="0"/>
              <a:t>T. SAI VIKHIL REDDY</a:t>
            </a:r>
          </a:p>
          <a:p>
            <a:r>
              <a:rPr lang="en-IN" dirty="0"/>
              <a:t>M. MOUNIKA</a:t>
            </a:r>
          </a:p>
          <a:p>
            <a:r>
              <a:rPr lang="en-IN" dirty="0"/>
              <a:t>B. RITIKA</a:t>
            </a:r>
          </a:p>
          <a:p>
            <a:r>
              <a:rPr lang="en-IN" dirty="0"/>
              <a:t>R. JAGADEESH</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5EF6-1342-5A57-E901-B6700E228E12}"/>
              </a:ext>
            </a:extLst>
          </p:cNvPr>
          <p:cNvSpPr>
            <a:spLocks noGrp="1"/>
          </p:cNvSpPr>
          <p:nvPr>
            <p:ph type="title"/>
          </p:nvPr>
        </p:nvSpPr>
        <p:spPr/>
        <p:txBody>
          <a:bodyPr/>
          <a:lstStyle/>
          <a:p>
            <a:pPr algn="ctr"/>
            <a:r>
              <a:rPr lang="en-IN" dirty="0"/>
              <a:t>MODEL TRAINING</a:t>
            </a:r>
          </a:p>
        </p:txBody>
      </p:sp>
      <p:sp>
        <p:nvSpPr>
          <p:cNvPr id="6" name="Rectangle 1">
            <a:extLst>
              <a:ext uri="{FF2B5EF4-FFF2-40B4-BE49-F238E27FC236}">
                <a16:creationId xmlns:a16="http://schemas.microsoft.com/office/drawing/2014/main" id="{50DD51A4-22DC-67FB-CD8D-123D0FCD94FD}"/>
              </a:ext>
            </a:extLst>
          </p:cNvPr>
          <p:cNvSpPr>
            <a:spLocks noGrp="1" noChangeArrowheads="1"/>
          </p:cNvSpPr>
          <p:nvPr>
            <p:ph idx="1"/>
          </p:nvPr>
        </p:nvSpPr>
        <p:spPr bwMode="auto">
          <a:xfrm>
            <a:off x="955990" y="2373290"/>
            <a:ext cx="10495950" cy="2932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effectLst/>
              </a:rPr>
              <a:t>Algorithm Used: </a:t>
            </a:r>
            <a:r>
              <a:rPr kumimoji="0" lang="en-US" altLang="en-US" sz="2400" b="0" i="0" u="none" strike="noStrike" cap="none" normalizeH="0" baseline="0" dirty="0">
                <a:ln>
                  <a:noFill/>
                </a:ln>
                <a:effectLst/>
              </a:rPr>
              <a:t> Logistic Regression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effectLst/>
              </a:rPr>
              <a:t>Text Vectorization:</a:t>
            </a:r>
            <a:r>
              <a:rPr kumimoji="0" lang="en-US" altLang="en-US" sz="2400" b="0" i="0" u="none" strike="noStrike" cap="none" normalizeH="0" baseline="0" dirty="0">
                <a:ln>
                  <a:noFill/>
                </a:ln>
                <a:effectLst/>
              </a:rPr>
              <a:t> TF-IDF (Term Frequency–Inverse Document Frequency)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effectLst/>
              </a:rPr>
              <a:t>Features:</a:t>
            </a:r>
            <a:r>
              <a:rPr kumimoji="0" lang="en-US" altLang="en-US" sz="2400" b="0" i="0" u="none" strike="noStrike" cap="none" normalizeH="0" baseline="0" dirty="0">
                <a:ln>
                  <a:noFill/>
                </a:ln>
                <a:effectLst/>
              </a:rPr>
              <a:t> Combined text columns (title, description, requirements, benefits, etc.)</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1" i="0" u="none" strike="noStrike" cap="none" normalizeH="0" baseline="0" dirty="0">
                <a:ln>
                  <a:noFill/>
                </a:ln>
                <a:effectLst/>
              </a:rPr>
              <a:t>Target Variable:</a:t>
            </a:r>
            <a:r>
              <a:rPr kumimoji="0" lang="en-US" altLang="en-US" sz="2400" b="0" i="0" u="none" strike="noStrike" cap="none" normalizeH="0" baseline="0" dirty="0">
                <a:ln>
                  <a:noFill/>
                </a:ln>
                <a:effectLst/>
              </a:rPr>
              <a:t> fraudulent</a:t>
            </a:r>
          </a:p>
        </p:txBody>
      </p:sp>
      <p:sp>
        <p:nvSpPr>
          <p:cNvPr id="5" name="Footer Placeholder 4">
            <a:extLst>
              <a:ext uri="{FF2B5EF4-FFF2-40B4-BE49-F238E27FC236}">
                <a16:creationId xmlns:a16="http://schemas.microsoft.com/office/drawing/2014/main" id="{B142BA68-434C-6B26-32A2-612A1765E6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800638-B619-1462-137E-495DD04D06BC}"/>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9777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E6208-EF50-0771-7782-9B9EE1D31033}"/>
              </a:ext>
            </a:extLst>
          </p:cNvPr>
          <p:cNvSpPr>
            <a:spLocks noGrp="1"/>
          </p:cNvSpPr>
          <p:nvPr>
            <p:ph idx="1"/>
          </p:nvPr>
        </p:nvSpPr>
        <p:spPr>
          <a:xfrm>
            <a:off x="1014984" y="722376"/>
            <a:ext cx="10332720" cy="5038344"/>
          </a:xfrm>
        </p:spPr>
        <p:txBody>
          <a:bodyPr/>
          <a:lstStyle/>
          <a:p>
            <a:r>
              <a:rPr lang="en-IN" b="1" dirty="0"/>
              <a:t>Step 1: Importing Libraries</a:t>
            </a:r>
          </a:p>
          <a:p>
            <a:endParaRPr lang="en-IN" b="1" dirty="0"/>
          </a:p>
          <a:p>
            <a:endParaRPr lang="en-IN" b="1" dirty="0"/>
          </a:p>
          <a:p>
            <a:endParaRPr lang="en-IN" b="1" dirty="0"/>
          </a:p>
          <a:p>
            <a:endParaRPr lang="en-IN" b="1" dirty="0"/>
          </a:p>
          <a:p>
            <a:endParaRPr lang="en-IN" b="1" dirty="0"/>
          </a:p>
          <a:p>
            <a:r>
              <a:rPr lang="en-IN" dirty="0"/>
              <a:t>Step 2: Data Collection</a:t>
            </a:r>
          </a:p>
          <a:p>
            <a:r>
              <a:rPr lang="en-IN" dirty="0"/>
              <a:t>Step 3: Text Preprocessing</a:t>
            </a:r>
          </a:p>
          <a:p>
            <a:r>
              <a:rPr lang="en-IN" dirty="0"/>
              <a:t>Step 4: Train-Test Split</a:t>
            </a:r>
            <a:endParaRPr lang="en-IN" b="1" dirty="0"/>
          </a:p>
          <a:p>
            <a:endParaRPr lang="en-IN" dirty="0"/>
          </a:p>
        </p:txBody>
      </p:sp>
      <p:sp>
        <p:nvSpPr>
          <p:cNvPr id="5" name="Footer Placeholder 4">
            <a:extLst>
              <a:ext uri="{FF2B5EF4-FFF2-40B4-BE49-F238E27FC236}">
                <a16:creationId xmlns:a16="http://schemas.microsoft.com/office/drawing/2014/main" id="{52B02AE4-8683-2746-E392-E0B81D333A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B2228F-8658-F1AE-C92A-F5C80584FE6C}"/>
              </a:ext>
            </a:extLst>
          </p:cNvPr>
          <p:cNvSpPr>
            <a:spLocks noGrp="1"/>
          </p:cNvSpPr>
          <p:nvPr>
            <p:ph type="sldNum" sz="quarter" idx="12"/>
          </p:nvPr>
        </p:nvSpPr>
        <p:spPr/>
        <p:txBody>
          <a:bodyPr/>
          <a:lstStyle/>
          <a:p>
            <a:fld id="{294A09A9-5501-47C1-A89A-A340965A2BE2}" type="slidenum">
              <a:rPr lang="en-US" smtClean="0"/>
              <a:pPr/>
              <a:t>11</a:t>
            </a:fld>
            <a:endParaRPr lang="en-US" dirty="0"/>
          </a:p>
        </p:txBody>
      </p:sp>
      <p:pic>
        <p:nvPicPr>
          <p:cNvPr id="7" name="Picture 6">
            <a:extLst>
              <a:ext uri="{FF2B5EF4-FFF2-40B4-BE49-F238E27FC236}">
                <a16:creationId xmlns:a16="http://schemas.microsoft.com/office/drawing/2014/main" id="{B9E225CB-EB8C-4FE2-730E-305E7E03F423}"/>
              </a:ext>
            </a:extLst>
          </p:cNvPr>
          <p:cNvPicPr>
            <a:picLocks noChangeAspect="1"/>
          </p:cNvPicPr>
          <p:nvPr/>
        </p:nvPicPr>
        <p:blipFill>
          <a:blip r:embed="rId2"/>
          <a:stretch>
            <a:fillRect/>
          </a:stretch>
        </p:blipFill>
        <p:spPr>
          <a:xfrm>
            <a:off x="1632204" y="1371135"/>
            <a:ext cx="8678486" cy="2267266"/>
          </a:xfrm>
          <a:prstGeom prst="rect">
            <a:avLst/>
          </a:prstGeom>
        </p:spPr>
      </p:pic>
    </p:spTree>
    <p:extLst>
      <p:ext uri="{BB962C8B-B14F-4D97-AF65-F5344CB8AC3E}">
        <p14:creationId xmlns:p14="http://schemas.microsoft.com/office/powerpoint/2010/main" val="875609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80659-003A-5D79-CC84-B722CF701215}"/>
              </a:ext>
            </a:extLst>
          </p:cNvPr>
          <p:cNvSpPr>
            <a:spLocks noGrp="1"/>
          </p:cNvSpPr>
          <p:nvPr>
            <p:ph idx="1"/>
          </p:nvPr>
        </p:nvSpPr>
        <p:spPr>
          <a:xfrm>
            <a:off x="927814" y="566928"/>
            <a:ext cx="10332720" cy="5349240"/>
          </a:xfrm>
        </p:spPr>
        <p:txBody>
          <a:bodyPr/>
          <a:lstStyle/>
          <a:p>
            <a:r>
              <a:rPr lang="en-IN" dirty="0"/>
              <a:t>Step 5: TF-IDF Vectorization</a:t>
            </a:r>
          </a:p>
          <a:p>
            <a:endParaRPr lang="en-IN" dirty="0"/>
          </a:p>
          <a:p>
            <a:endParaRPr lang="en-IN" dirty="0"/>
          </a:p>
          <a:p>
            <a:r>
              <a:rPr lang="en-US" dirty="0"/>
              <a:t>Step 6: Model Training (Logistic Regression)</a:t>
            </a:r>
          </a:p>
          <a:p>
            <a:endParaRPr lang="en-US" dirty="0"/>
          </a:p>
          <a:p>
            <a:endParaRPr lang="en-US" dirty="0"/>
          </a:p>
          <a:p>
            <a:r>
              <a:rPr lang="en-IN" dirty="0"/>
              <a:t>Step 7: Model Evaluation</a:t>
            </a:r>
          </a:p>
          <a:p>
            <a:endParaRPr lang="en-IN" dirty="0"/>
          </a:p>
        </p:txBody>
      </p:sp>
      <p:sp>
        <p:nvSpPr>
          <p:cNvPr id="5" name="Footer Placeholder 4">
            <a:extLst>
              <a:ext uri="{FF2B5EF4-FFF2-40B4-BE49-F238E27FC236}">
                <a16:creationId xmlns:a16="http://schemas.microsoft.com/office/drawing/2014/main" id="{47F28C58-3E86-CC52-ABF9-46CE489D404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C4451A-8FC6-CFBE-ACB0-900B2616CAB5}"/>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97417AD3-8B52-4333-6B6C-94B2CE684792}"/>
              </a:ext>
            </a:extLst>
          </p:cNvPr>
          <p:cNvPicPr>
            <a:picLocks noChangeAspect="1"/>
          </p:cNvPicPr>
          <p:nvPr/>
        </p:nvPicPr>
        <p:blipFill>
          <a:blip r:embed="rId3"/>
          <a:stretch>
            <a:fillRect/>
          </a:stretch>
        </p:blipFill>
        <p:spPr>
          <a:xfrm>
            <a:off x="2798064" y="979633"/>
            <a:ext cx="6592220" cy="847843"/>
          </a:xfrm>
          <a:prstGeom prst="rect">
            <a:avLst/>
          </a:prstGeom>
        </p:spPr>
      </p:pic>
      <p:pic>
        <p:nvPicPr>
          <p:cNvPr id="9" name="Picture 8">
            <a:extLst>
              <a:ext uri="{FF2B5EF4-FFF2-40B4-BE49-F238E27FC236}">
                <a16:creationId xmlns:a16="http://schemas.microsoft.com/office/drawing/2014/main" id="{CBE75014-FA6E-3842-8E23-3A51093F25B5}"/>
              </a:ext>
            </a:extLst>
          </p:cNvPr>
          <p:cNvPicPr>
            <a:picLocks noChangeAspect="1"/>
          </p:cNvPicPr>
          <p:nvPr/>
        </p:nvPicPr>
        <p:blipFill>
          <a:blip r:embed="rId4"/>
          <a:stretch>
            <a:fillRect/>
          </a:stretch>
        </p:blipFill>
        <p:spPr>
          <a:xfrm>
            <a:off x="1783510" y="2743104"/>
            <a:ext cx="8621328" cy="685896"/>
          </a:xfrm>
          <a:prstGeom prst="rect">
            <a:avLst/>
          </a:prstGeom>
        </p:spPr>
      </p:pic>
      <p:pic>
        <p:nvPicPr>
          <p:cNvPr id="11" name="Picture 10">
            <a:extLst>
              <a:ext uri="{FF2B5EF4-FFF2-40B4-BE49-F238E27FC236}">
                <a16:creationId xmlns:a16="http://schemas.microsoft.com/office/drawing/2014/main" id="{5ED53EDB-FC96-251B-DEF7-07B31960C4FE}"/>
              </a:ext>
            </a:extLst>
          </p:cNvPr>
          <p:cNvPicPr>
            <a:picLocks noChangeAspect="1"/>
          </p:cNvPicPr>
          <p:nvPr/>
        </p:nvPicPr>
        <p:blipFill>
          <a:blip r:embed="rId5"/>
          <a:stretch>
            <a:fillRect/>
          </a:stretch>
        </p:blipFill>
        <p:spPr>
          <a:xfrm>
            <a:off x="3618271" y="4076093"/>
            <a:ext cx="5043947" cy="2755703"/>
          </a:xfrm>
          <a:prstGeom prst="rect">
            <a:avLst/>
          </a:prstGeom>
        </p:spPr>
      </p:pic>
    </p:spTree>
    <p:extLst>
      <p:ext uri="{BB962C8B-B14F-4D97-AF65-F5344CB8AC3E}">
        <p14:creationId xmlns:p14="http://schemas.microsoft.com/office/powerpoint/2010/main" val="15923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C73E6-A1A1-6C7B-8A4F-270E6E380637}"/>
              </a:ext>
            </a:extLst>
          </p:cNvPr>
          <p:cNvSpPr>
            <a:spLocks noGrp="1"/>
          </p:cNvSpPr>
          <p:nvPr>
            <p:ph idx="1"/>
          </p:nvPr>
        </p:nvSpPr>
        <p:spPr>
          <a:xfrm>
            <a:off x="1014984" y="722376"/>
            <a:ext cx="10332720" cy="5038344"/>
          </a:xfrm>
        </p:spPr>
        <p:txBody>
          <a:bodyPr/>
          <a:lstStyle/>
          <a:p>
            <a:r>
              <a:rPr lang="en-US" dirty="0"/>
              <a:t>Step 8: Save Model &amp; Vectorizer</a:t>
            </a:r>
          </a:p>
          <a:p>
            <a:endParaRPr lang="en-US" dirty="0"/>
          </a:p>
          <a:p>
            <a:endParaRPr lang="en-US" dirty="0"/>
          </a:p>
          <a:p>
            <a:endParaRPr lang="en-US" dirty="0"/>
          </a:p>
          <a:p>
            <a:r>
              <a:rPr lang="en-US" dirty="0"/>
              <a:t>OUTPUT:</a:t>
            </a:r>
          </a:p>
          <a:p>
            <a:endParaRPr lang="en-US" dirty="0"/>
          </a:p>
        </p:txBody>
      </p:sp>
      <p:sp>
        <p:nvSpPr>
          <p:cNvPr id="5" name="Footer Placeholder 4">
            <a:extLst>
              <a:ext uri="{FF2B5EF4-FFF2-40B4-BE49-F238E27FC236}">
                <a16:creationId xmlns:a16="http://schemas.microsoft.com/office/drawing/2014/main" id="{2A04E64B-3FCA-BA77-A079-EFBC119A335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1037336-811C-3F28-D09C-D4913EBFA3B0}"/>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7" name="Picture 6">
            <a:extLst>
              <a:ext uri="{FF2B5EF4-FFF2-40B4-BE49-F238E27FC236}">
                <a16:creationId xmlns:a16="http://schemas.microsoft.com/office/drawing/2014/main" id="{2807992E-FA31-39E3-DAA5-0E78EF5EABA4}"/>
              </a:ext>
            </a:extLst>
          </p:cNvPr>
          <p:cNvPicPr>
            <a:picLocks noChangeAspect="1"/>
          </p:cNvPicPr>
          <p:nvPr/>
        </p:nvPicPr>
        <p:blipFill>
          <a:blip r:embed="rId2"/>
          <a:stretch>
            <a:fillRect/>
          </a:stretch>
        </p:blipFill>
        <p:spPr>
          <a:xfrm>
            <a:off x="3523891" y="1263502"/>
            <a:ext cx="5144218" cy="1381318"/>
          </a:xfrm>
          <a:prstGeom prst="rect">
            <a:avLst/>
          </a:prstGeom>
        </p:spPr>
      </p:pic>
      <p:pic>
        <p:nvPicPr>
          <p:cNvPr id="9" name="Picture 8">
            <a:extLst>
              <a:ext uri="{FF2B5EF4-FFF2-40B4-BE49-F238E27FC236}">
                <a16:creationId xmlns:a16="http://schemas.microsoft.com/office/drawing/2014/main" id="{98521BC6-3127-4548-4234-0DD5ABA2A213}"/>
              </a:ext>
            </a:extLst>
          </p:cNvPr>
          <p:cNvPicPr>
            <a:picLocks noChangeAspect="1"/>
          </p:cNvPicPr>
          <p:nvPr/>
        </p:nvPicPr>
        <p:blipFill>
          <a:blip r:embed="rId3"/>
          <a:stretch>
            <a:fillRect/>
          </a:stretch>
        </p:blipFill>
        <p:spPr>
          <a:xfrm>
            <a:off x="2798064" y="3333382"/>
            <a:ext cx="6115904" cy="2229161"/>
          </a:xfrm>
          <a:prstGeom prst="rect">
            <a:avLst/>
          </a:prstGeom>
        </p:spPr>
      </p:pic>
    </p:spTree>
    <p:extLst>
      <p:ext uri="{BB962C8B-B14F-4D97-AF65-F5344CB8AC3E}">
        <p14:creationId xmlns:p14="http://schemas.microsoft.com/office/powerpoint/2010/main" val="382603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04385" y="166962"/>
            <a:ext cx="8878824" cy="1069848"/>
          </a:xfrm>
        </p:spPr>
        <p:txBody>
          <a:bodyPr/>
          <a:lstStyle/>
          <a:p>
            <a:pPr algn="ctr"/>
            <a:r>
              <a:rPr lang="en-US" dirty="0"/>
              <a:t>STREAMLIT APP</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22555" y="1279349"/>
            <a:ext cx="10693269" cy="4299302"/>
          </a:xfrm>
        </p:spPr>
        <p:txBody>
          <a:bodyPr>
            <a:noAutofit/>
          </a:bodyPr>
          <a:lstStyle/>
          <a:p>
            <a:pPr marL="0" indent="0">
              <a:buNone/>
            </a:pPr>
            <a:r>
              <a:rPr lang="en-IN" sz="1600" b="1" dirty="0">
                <a:latin typeface="Times New Roman" panose="02020603050405020304" pitchFamily="18" charset="0"/>
                <a:cs typeface="Times New Roman" panose="02020603050405020304" pitchFamily="18" charset="0"/>
              </a:rPr>
              <a:t> PURPOSE: </a:t>
            </a:r>
            <a:r>
              <a:rPr lang="en-IN" sz="1600" dirty="0">
                <a:latin typeface="Times New Roman" panose="02020603050405020304" pitchFamily="18" charset="0"/>
                <a:cs typeface="Times New Roman" panose="02020603050405020304" pitchFamily="18" charset="0"/>
              </a:rPr>
              <a:t>Deploy the trained model as an </a:t>
            </a:r>
            <a:r>
              <a:rPr lang="en-IN" sz="1600" b="1" dirty="0">
                <a:latin typeface="Times New Roman" panose="02020603050405020304" pitchFamily="18" charset="0"/>
                <a:cs typeface="Times New Roman" panose="02020603050405020304" pitchFamily="18" charset="0"/>
              </a:rPr>
              <a:t>interactive web app</a:t>
            </a:r>
            <a:r>
              <a:rPr lang="en-IN" sz="1600" dirty="0">
                <a:latin typeface="Times New Roman" panose="02020603050405020304" pitchFamily="18" charset="0"/>
                <a:cs typeface="Times New Roman" panose="02020603050405020304" pitchFamily="18" charset="0"/>
              </a:rPr>
              <a:t> for real-time fake job detection.</a:t>
            </a:r>
          </a:p>
          <a:p>
            <a:pPr marL="0" indent="0">
              <a:buNone/>
            </a:pPr>
            <a:r>
              <a:rPr lang="en-IN" sz="1600" b="1" dirty="0">
                <a:latin typeface="Times New Roman" panose="02020603050405020304" pitchFamily="18" charset="0"/>
                <a:cs typeface="Times New Roman" panose="02020603050405020304" pitchFamily="18" charset="0"/>
              </a:rPr>
              <a:t> FEATURES:</a:t>
            </a:r>
          </a:p>
          <a:p>
            <a:r>
              <a:rPr lang="en-IN" sz="1600" b="1" dirty="0">
                <a:latin typeface="Times New Roman" panose="02020603050405020304" pitchFamily="18" charset="0"/>
                <a:cs typeface="Times New Roman" panose="02020603050405020304" pitchFamily="18" charset="0"/>
              </a:rPr>
              <a:t>User Input:</a:t>
            </a:r>
            <a:r>
              <a:rPr lang="en-IN" sz="1600" dirty="0">
                <a:latin typeface="Times New Roman" panose="02020603050405020304" pitchFamily="18" charset="0"/>
                <a:cs typeface="Times New Roman" panose="02020603050405020304" pitchFamily="18" charset="0"/>
              </a:rPr>
              <a:t> Enter or paste job description text.</a:t>
            </a:r>
          </a:p>
          <a:p>
            <a:r>
              <a:rPr lang="en-IN" sz="1600" b="1" dirty="0">
                <a:latin typeface="Times New Roman" panose="02020603050405020304" pitchFamily="18" charset="0"/>
                <a:cs typeface="Times New Roman" panose="02020603050405020304" pitchFamily="18" charset="0"/>
              </a:rPr>
              <a:t>Model Prediction:</a:t>
            </a:r>
            <a:r>
              <a:rPr lang="en-IN" sz="1600" dirty="0">
                <a:latin typeface="Times New Roman" panose="02020603050405020304" pitchFamily="18" charset="0"/>
                <a:cs typeface="Times New Roman" panose="02020603050405020304" pitchFamily="18" charset="0"/>
              </a:rPr>
              <a:t> Displays “ Real” or “ Fraudulent” with probability scores.</a:t>
            </a:r>
          </a:p>
          <a:p>
            <a:r>
              <a:rPr lang="en-IN" sz="1600" b="1" dirty="0">
                <a:latin typeface="Times New Roman" panose="02020603050405020304" pitchFamily="18" charset="0"/>
                <a:cs typeface="Times New Roman" panose="02020603050405020304" pitchFamily="18" charset="0"/>
              </a:rPr>
              <a:t>Performance Metrics:</a:t>
            </a:r>
            <a:r>
              <a:rPr lang="en-IN" sz="1600" dirty="0">
                <a:latin typeface="Times New Roman" panose="02020603050405020304" pitchFamily="18" charset="0"/>
                <a:cs typeface="Times New Roman" panose="02020603050405020304" pitchFamily="18" charset="0"/>
              </a:rPr>
              <a:t> Shows accuracy, precision, recall, F1-score.</a:t>
            </a:r>
          </a:p>
          <a:p>
            <a:r>
              <a:rPr lang="en-IN" sz="1600" b="1" dirty="0">
                <a:latin typeface="Times New Roman" panose="02020603050405020304" pitchFamily="18" charset="0"/>
                <a:cs typeface="Times New Roman" panose="02020603050405020304" pitchFamily="18" charset="0"/>
              </a:rPr>
              <a:t>Feedback Section:</a:t>
            </a:r>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Users can mark prediction as </a:t>
            </a:r>
            <a:r>
              <a:rPr lang="en-IN" sz="1600" i="1" dirty="0">
                <a:latin typeface="Times New Roman" panose="02020603050405020304" pitchFamily="18" charset="0"/>
                <a:cs typeface="Times New Roman" panose="02020603050405020304" pitchFamily="18" charset="0"/>
              </a:rPr>
              <a:t>correct</a:t>
            </a:r>
            <a:r>
              <a:rPr lang="en-IN" sz="1600" dirty="0">
                <a:latin typeface="Times New Roman" panose="02020603050405020304" pitchFamily="18" charset="0"/>
                <a:cs typeface="Times New Roman" panose="02020603050405020304" pitchFamily="18" charset="0"/>
              </a:rPr>
              <a:t> or </a:t>
            </a:r>
            <a:r>
              <a:rPr lang="en-IN" sz="1600" i="1" dirty="0">
                <a:latin typeface="Times New Roman" panose="02020603050405020304" pitchFamily="18" charset="0"/>
                <a:cs typeface="Times New Roman" panose="02020603050405020304" pitchFamily="18" charset="0"/>
              </a:rPr>
              <a:t>incorrect</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Feedback saved to improve model through retraining.</a:t>
            </a:r>
          </a:p>
          <a:p>
            <a:r>
              <a:rPr lang="en-IN" sz="1600" b="1" dirty="0">
                <a:latin typeface="Times New Roman" panose="02020603050405020304" pitchFamily="18" charset="0"/>
                <a:cs typeface="Times New Roman" panose="02020603050405020304" pitchFamily="18" charset="0"/>
              </a:rPr>
              <a:t>Retrain Button:</a:t>
            </a:r>
            <a:r>
              <a:rPr lang="en-IN" sz="1600" dirty="0">
                <a:latin typeface="Times New Roman" panose="02020603050405020304" pitchFamily="18" charset="0"/>
                <a:cs typeface="Times New Roman" panose="02020603050405020304" pitchFamily="18" charset="0"/>
              </a:rPr>
              <a:t> Updates model automatically using new feedback.</a:t>
            </a:r>
          </a:p>
          <a:p>
            <a:pPr marL="0" indent="0">
              <a:buNone/>
            </a:pPr>
            <a:r>
              <a:rPr lang="en-IN" sz="1600" b="1" dirty="0">
                <a:latin typeface="Times New Roman" panose="02020603050405020304" pitchFamily="18" charset="0"/>
                <a:cs typeface="Times New Roman" panose="02020603050405020304" pitchFamily="18" charset="0"/>
              </a:rPr>
              <a:t>TECH STACK:</a:t>
            </a:r>
          </a:p>
          <a:p>
            <a:r>
              <a:rPr lang="en-IN" sz="1600" b="1" dirty="0">
                <a:latin typeface="Times New Roman" panose="02020603050405020304" pitchFamily="18" charset="0"/>
                <a:cs typeface="Times New Roman" panose="02020603050405020304" pitchFamily="18" charset="0"/>
              </a:rPr>
              <a:t>Frontend: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Streamlit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Backend ML:</a:t>
            </a:r>
            <a:r>
              <a:rPr lang="en-IN" sz="1600" dirty="0">
                <a:latin typeface="Times New Roman" panose="02020603050405020304" pitchFamily="18" charset="0"/>
                <a:cs typeface="Times New Roman" panose="02020603050405020304" pitchFamily="18" charset="0"/>
              </a:rPr>
              <a:t> Logistic Regression (Scikit-learn)</a:t>
            </a:r>
          </a:p>
          <a:p>
            <a:r>
              <a:rPr lang="en-IN" sz="1600" b="1" dirty="0">
                <a:latin typeface="Times New Roman" panose="02020603050405020304" pitchFamily="18" charset="0"/>
                <a:cs typeface="Times New Roman" panose="02020603050405020304" pitchFamily="18" charset="0"/>
              </a:rPr>
              <a:t>Data Handling:</a:t>
            </a:r>
            <a:r>
              <a:rPr lang="en-IN" sz="1600" dirty="0">
                <a:latin typeface="Times New Roman" panose="02020603050405020304" pitchFamily="18" charset="0"/>
                <a:cs typeface="Times New Roman" panose="02020603050405020304" pitchFamily="18" charset="0"/>
              </a:rPr>
              <a:t> Pandas, NumPy</a:t>
            </a:r>
          </a:p>
          <a:p>
            <a:r>
              <a:rPr lang="en-IN" sz="1600" b="1" dirty="0">
                <a:latin typeface="Times New Roman" panose="02020603050405020304" pitchFamily="18" charset="0"/>
                <a:cs typeface="Times New Roman" panose="02020603050405020304" pitchFamily="18" charset="0"/>
              </a:rPr>
              <a:t>Vectorization:</a:t>
            </a:r>
            <a:r>
              <a:rPr lang="en-IN" sz="1600" dirty="0">
                <a:latin typeface="Times New Roman" panose="02020603050405020304" pitchFamily="18" charset="0"/>
                <a:cs typeface="Times New Roman" panose="02020603050405020304" pitchFamily="18" charset="0"/>
              </a:rPr>
              <a:t> TF-IDF</a:t>
            </a:r>
          </a:p>
          <a:p>
            <a:endParaRPr lang="en-US"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14</a:t>
            </a:fld>
            <a:endParaRPr lang="en-US" dirty="0"/>
          </a:p>
        </p:txBody>
      </p:sp>
    </p:spTree>
    <p:extLst>
      <p:ext uri="{BB962C8B-B14F-4D97-AF65-F5344CB8AC3E}">
        <p14:creationId xmlns:p14="http://schemas.microsoft.com/office/powerpoint/2010/main" val="76521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733EE-E1C0-78B0-3DF1-920FDB1BE5F9}"/>
              </a:ext>
            </a:extLst>
          </p:cNvPr>
          <p:cNvSpPr>
            <a:spLocks noGrp="1"/>
          </p:cNvSpPr>
          <p:nvPr>
            <p:ph idx="1"/>
          </p:nvPr>
        </p:nvSpPr>
        <p:spPr>
          <a:xfrm>
            <a:off x="1014984" y="722376"/>
            <a:ext cx="10332720" cy="5038344"/>
          </a:xfrm>
        </p:spPr>
        <p:txBody>
          <a:bodyPr/>
          <a:lstStyle/>
          <a:p>
            <a:r>
              <a:rPr lang="en-IN" dirty="0"/>
              <a:t>Step 1: Text Preprocessing Function</a:t>
            </a:r>
          </a:p>
          <a:p>
            <a:r>
              <a:rPr lang="en-IN" dirty="0"/>
              <a:t>Step 2: Model Testing &amp; Training</a:t>
            </a:r>
          </a:p>
          <a:p>
            <a:r>
              <a:rPr lang="en-IN" dirty="0"/>
              <a:t>3. </a:t>
            </a:r>
            <a:r>
              <a:rPr lang="en-IN" dirty="0" err="1"/>
              <a:t>StreamLit</a:t>
            </a:r>
            <a:r>
              <a:rPr lang="en-IN" dirty="0"/>
              <a:t> UI</a:t>
            </a:r>
          </a:p>
          <a:p>
            <a:endParaRPr lang="en-IN" dirty="0"/>
          </a:p>
          <a:p>
            <a:pPr marL="0" indent="0">
              <a:buNone/>
            </a:pPr>
            <a:endParaRPr lang="en-IN" dirty="0"/>
          </a:p>
          <a:p>
            <a:pPr marL="0" indent="0">
              <a:buNone/>
            </a:pPr>
            <a:endParaRPr lang="en-IN" dirty="0"/>
          </a:p>
          <a:p>
            <a:r>
              <a:rPr lang="en-IN" dirty="0"/>
              <a:t>4. Model Evaluation Display</a:t>
            </a:r>
          </a:p>
          <a:p>
            <a:endParaRPr lang="en-IN" dirty="0"/>
          </a:p>
          <a:p>
            <a:endParaRPr lang="en-IN" dirty="0"/>
          </a:p>
        </p:txBody>
      </p:sp>
      <p:sp>
        <p:nvSpPr>
          <p:cNvPr id="5" name="Footer Placeholder 4">
            <a:extLst>
              <a:ext uri="{FF2B5EF4-FFF2-40B4-BE49-F238E27FC236}">
                <a16:creationId xmlns:a16="http://schemas.microsoft.com/office/drawing/2014/main" id="{AEFEB396-8B92-ACDC-3BFE-BD3E0BA75BA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4272B0C-CD05-985E-5D43-01313FCD84FD}"/>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11" name="Picture 10">
            <a:extLst>
              <a:ext uri="{FF2B5EF4-FFF2-40B4-BE49-F238E27FC236}">
                <a16:creationId xmlns:a16="http://schemas.microsoft.com/office/drawing/2014/main" id="{133F320D-C09B-A626-A6BF-C22E11475394}"/>
              </a:ext>
            </a:extLst>
          </p:cNvPr>
          <p:cNvPicPr>
            <a:picLocks noChangeAspect="1"/>
          </p:cNvPicPr>
          <p:nvPr/>
        </p:nvPicPr>
        <p:blipFill>
          <a:blip r:embed="rId2"/>
          <a:stretch>
            <a:fillRect/>
          </a:stretch>
        </p:blipFill>
        <p:spPr>
          <a:xfrm>
            <a:off x="1694836" y="2371577"/>
            <a:ext cx="8802328" cy="1057423"/>
          </a:xfrm>
          <a:prstGeom prst="rect">
            <a:avLst/>
          </a:prstGeom>
        </p:spPr>
      </p:pic>
      <p:pic>
        <p:nvPicPr>
          <p:cNvPr id="13" name="Picture 12">
            <a:extLst>
              <a:ext uri="{FF2B5EF4-FFF2-40B4-BE49-F238E27FC236}">
                <a16:creationId xmlns:a16="http://schemas.microsoft.com/office/drawing/2014/main" id="{9E376CBD-A33E-B98C-2F88-827B89123792}"/>
              </a:ext>
            </a:extLst>
          </p:cNvPr>
          <p:cNvPicPr>
            <a:picLocks noChangeAspect="1"/>
          </p:cNvPicPr>
          <p:nvPr/>
        </p:nvPicPr>
        <p:blipFill>
          <a:blip r:embed="rId3"/>
          <a:stretch>
            <a:fillRect/>
          </a:stretch>
        </p:blipFill>
        <p:spPr>
          <a:xfrm>
            <a:off x="2011826" y="4370959"/>
            <a:ext cx="8030696" cy="1819529"/>
          </a:xfrm>
          <a:prstGeom prst="rect">
            <a:avLst/>
          </a:prstGeom>
        </p:spPr>
      </p:pic>
    </p:spTree>
    <p:extLst>
      <p:ext uri="{BB962C8B-B14F-4D97-AF65-F5344CB8AC3E}">
        <p14:creationId xmlns:p14="http://schemas.microsoft.com/office/powerpoint/2010/main" val="64120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A914B-BC6E-1515-40BB-39EDD80E8E36}"/>
              </a:ext>
            </a:extLst>
          </p:cNvPr>
          <p:cNvSpPr>
            <a:spLocks noGrp="1"/>
          </p:cNvSpPr>
          <p:nvPr>
            <p:ph idx="1"/>
          </p:nvPr>
        </p:nvSpPr>
        <p:spPr>
          <a:xfrm>
            <a:off x="1014984" y="722376"/>
            <a:ext cx="10332720" cy="5038344"/>
          </a:xfrm>
        </p:spPr>
        <p:txBody>
          <a:bodyPr/>
          <a:lstStyle/>
          <a:p>
            <a:r>
              <a:rPr lang="en-IN" dirty="0"/>
              <a:t>5. Prediction input</a:t>
            </a:r>
          </a:p>
        </p:txBody>
      </p:sp>
      <p:sp>
        <p:nvSpPr>
          <p:cNvPr id="5" name="Footer Placeholder 4">
            <a:extLst>
              <a:ext uri="{FF2B5EF4-FFF2-40B4-BE49-F238E27FC236}">
                <a16:creationId xmlns:a16="http://schemas.microsoft.com/office/drawing/2014/main" id="{0C301B67-29A8-BF91-5DEB-D794A486B517}"/>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8BA0E6BD-CD1C-CE53-C564-7F6428270FED}"/>
              </a:ext>
            </a:extLst>
          </p:cNvPr>
          <p:cNvSpPr>
            <a:spLocks noGrp="1"/>
          </p:cNvSpPr>
          <p:nvPr>
            <p:ph type="sldNum" sz="quarter" idx="12"/>
          </p:nvPr>
        </p:nvSpPr>
        <p:spPr/>
        <p:txBody>
          <a:bodyPr/>
          <a:lstStyle/>
          <a:p>
            <a:fld id="{294A09A9-5501-47C1-A89A-A340965A2BE2}" type="slidenum">
              <a:rPr lang="en-US" smtClean="0"/>
              <a:pPr/>
              <a:t>16</a:t>
            </a:fld>
            <a:endParaRPr lang="en-US" dirty="0"/>
          </a:p>
        </p:txBody>
      </p:sp>
      <p:pic>
        <p:nvPicPr>
          <p:cNvPr id="7" name="Picture 6">
            <a:extLst>
              <a:ext uri="{FF2B5EF4-FFF2-40B4-BE49-F238E27FC236}">
                <a16:creationId xmlns:a16="http://schemas.microsoft.com/office/drawing/2014/main" id="{A1967145-029E-9B99-09AE-9DE05FC51553}"/>
              </a:ext>
            </a:extLst>
          </p:cNvPr>
          <p:cNvPicPr>
            <a:picLocks noChangeAspect="1"/>
          </p:cNvPicPr>
          <p:nvPr/>
        </p:nvPicPr>
        <p:blipFill>
          <a:blip r:embed="rId2"/>
          <a:stretch>
            <a:fillRect/>
          </a:stretch>
        </p:blipFill>
        <p:spPr>
          <a:xfrm>
            <a:off x="2118757" y="1152207"/>
            <a:ext cx="7954485" cy="4553585"/>
          </a:xfrm>
          <a:prstGeom prst="rect">
            <a:avLst/>
          </a:prstGeom>
        </p:spPr>
      </p:pic>
    </p:spTree>
    <p:extLst>
      <p:ext uri="{BB962C8B-B14F-4D97-AF65-F5344CB8AC3E}">
        <p14:creationId xmlns:p14="http://schemas.microsoft.com/office/powerpoint/2010/main" val="1127451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40B816-9E96-7C33-A6B3-6EDC49E1B4DB}"/>
              </a:ext>
            </a:extLst>
          </p:cNvPr>
          <p:cNvSpPr>
            <a:spLocks noGrp="1"/>
          </p:cNvSpPr>
          <p:nvPr>
            <p:ph idx="1"/>
          </p:nvPr>
        </p:nvSpPr>
        <p:spPr>
          <a:xfrm>
            <a:off x="1014984" y="722376"/>
            <a:ext cx="10332720" cy="5038344"/>
          </a:xfrm>
        </p:spPr>
        <p:txBody>
          <a:bodyPr/>
          <a:lstStyle/>
          <a:p>
            <a:r>
              <a:rPr lang="en-IN" dirty="0"/>
              <a:t>6. Feedback Section</a:t>
            </a:r>
          </a:p>
        </p:txBody>
      </p:sp>
      <p:sp>
        <p:nvSpPr>
          <p:cNvPr id="5" name="Footer Placeholder 4">
            <a:extLst>
              <a:ext uri="{FF2B5EF4-FFF2-40B4-BE49-F238E27FC236}">
                <a16:creationId xmlns:a16="http://schemas.microsoft.com/office/drawing/2014/main" id="{A1DAB04F-A093-B81E-246B-E8D9D5228DE9}"/>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8174B328-CFF1-D572-9E17-348C1C41926F}"/>
              </a:ext>
            </a:extLst>
          </p:cNvPr>
          <p:cNvSpPr>
            <a:spLocks noGrp="1"/>
          </p:cNvSpPr>
          <p:nvPr>
            <p:ph type="sldNum" sz="quarter" idx="12"/>
          </p:nvPr>
        </p:nvSpPr>
        <p:spPr/>
        <p:txBody>
          <a:bodyPr/>
          <a:lstStyle/>
          <a:p>
            <a:fld id="{294A09A9-5501-47C1-A89A-A340965A2BE2}" type="slidenum">
              <a:rPr lang="en-US" smtClean="0"/>
              <a:pPr/>
              <a:t>17</a:t>
            </a:fld>
            <a:endParaRPr lang="en-US" dirty="0"/>
          </a:p>
        </p:txBody>
      </p:sp>
      <p:pic>
        <p:nvPicPr>
          <p:cNvPr id="7" name="Picture 6">
            <a:extLst>
              <a:ext uri="{FF2B5EF4-FFF2-40B4-BE49-F238E27FC236}">
                <a16:creationId xmlns:a16="http://schemas.microsoft.com/office/drawing/2014/main" id="{D9C28732-E929-1390-1B5D-ABF33779F160}"/>
              </a:ext>
            </a:extLst>
          </p:cNvPr>
          <p:cNvPicPr>
            <a:picLocks noChangeAspect="1"/>
          </p:cNvPicPr>
          <p:nvPr/>
        </p:nvPicPr>
        <p:blipFill>
          <a:blip r:embed="rId2"/>
          <a:stretch>
            <a:fillRect/>
          </a:stretch>
        </p:blipFill>
        <p:spPr>
          <a:xfrm>
            <a:off x="332570" y="1209368"/>
            <a:ext cx="11526859" cy="5468110"/>
          </a:xfrm>
          <a:prstGeom prst="rect">
            <a:avLst/>
          </a:prstGeom>
        </p:spPr>
      </p:pic>
    </p:spTree>
    <p:extLst>
      <p:ext uri="{BB962C8B-B14F-4D97-AF65-F5344CB8AC3E}">
        <p14:creationId xmlns:p14="http://schemas.microsoft.com/office/powerpoint/2010/main" val="53456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B5F72-C3BD-26DB-3ECF-956354B15AB3}"/>
              </a:ext>
            </a:extLst>
          </p:cNvPr>
          <p:cNvSpPr>
            <a:spLocks noGrp="1"/>
          </p:cNvSpPr>
          <p:nvPr>
            <p:ph idx="1"/>
          </p:nvPr>
        </p:nvSpPr>
        <p:spPr>
          <a:xfrm>
            <a:off x="1014984" y="722376"/>
            <a:ext cx="10332720" cy="5468112"/>
          </a:xfrm>
        </p:spPr>
        <p:txBody>
          <a:bodyPr/>
          <a:lstStyle/>
          <a:p>
            <a:pPr marL="0" indent="0">
              <a:buNone/>
            </a:pPr>
            <a:endParaRPr lang="en-IN" dirty="0"/>
          </a:p>
          <a:p>
            <a:pPr marL="0" indent="0">
              <a:buNone/>
            </a:pPr>
            <a:r>
              <a:rPr lang="en-IN" dirty="0"/>
              <a:t>7. Retraining Feature</a:t>
            </a:r>
          </a:p>
          <a:p>
            <a:pPr marL="457200" indent="-457200"/>
            <a:endParaRPr lang="en-IN" dirty="0"/>
          </a:p>
          <a:p>
            <a:endParaRPr lang="en-IN" dirty="0"/>
          </a:p>
          <a:p>
            <a:pPr marL="0" indent="0">
              <a:buNone/>
            </a:pPr>
            <a:endParaRPr lang="en-IN" dirty="0"/>
          </a:p>
          <a:p>
            <a:endParaRPr lang="en-IN" dirty="0"/>
          </a:p>
        </p:txBody>
      </p:sp>
      <p:sp>
        <p:nvSpPr>
          <p:cNvPr id="5" name="Footer Placeholder 4">
            <a:extLst>
              <a:ext uri="{FF2B5EF4-FFF2-40B4-BE49-F238E27FC236}">
                <a16:creationId xmlns:a16="http://schemas.microsoft.com/office/drawing/2014/main" id="{F4094178-A61B-DCF4-4BCC-2272519BD8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4A8BC7B-5CB3-769E-62A4-DA5F64B2B972}"/>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11" name="Rectangle 2">
            <a:extLst>
              <a:ext uri="{FF2B5EF4-FFF2-40B4-BE49-F238E27FC236}">
                <a16:creationId xmlns:a16="http://schemas.microsoft.com/office/drawing/2014/main" id="{4AE48571-9A62-3C24-DA6A-473017387B7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2A382914-43F9-4FAC-0EA1-1930961BB96F}"/>
              </a:ext>
            </a:extLst>
          </p:cNvPr>
          <p:cNvPicPr>
            <a:picLocks noChangeAspect="1"/>
          </p:cNvPicPr>
          <p:nvPr/>
        </p:nvPicPr>
        <p:blipFill>
          <a:blip r:embed="rId2"/>
          <a:stretch>
            <a:fillRect/>
          </a:stretch>
        </p:blipFill>
        <p:spPr>
          <a:xfrm>
            <a:off x="0" y="2155127"/>
            <a:ext cx="12192000" cy="1859486"/>
          </a:xfrm>
          <a:prstGeom prst="rect">
            <a:avLst/>
          </a:prstGeom>
        </p:spPr>
      </p:pic>
    </p:spTree>
    <p:extLst>
      <p:ext uri="{BB962C8B-B14F-4D97-AF65-F5344CB8AC3E}">
        <p14:creationId xmlns:p14="http://schemas.microsoft.com/office/powerpoint/2010/main" val="388787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E3CF-D966-7F43-2042-5ECDFBD84E9D}"/>
              </a:ext>
            </a:extLst>
          </p:cNvPr>
          <p:cNvSpPr>
            <a:spLocks noGrp="1"/>
          </p:cNvSpPr>
          <p:nvPr>
            <p:ph type="title"/>
          </p:nvPr>
        </p:nvSpPr>
        <p:spPr>
          <a:xfrm>
            <a:off x="740664" y="187452"/>
            <a:ext cx="10881360" cy="1069848"/>
          </a:xfrm>
        </p:spPr>
        <p:txBody>
          <a:bodyPr/>
          <a:lstStyle/>
          <a:p>
            <a:pPr algn="ctr"/>
            <a:r>
              <a:rPr lang="en-IN" dirty="0"/>
              <a:t>FINAL OUTPUT</a:t>
            </a:r>
          </a:p>
        </p:txBody>
      </p:sp>
      <p:sp>
        <p:nvSpPr>
          <p:cNvPr id="4" name="Slide Number Placeholder 3">
            <a:extLst>
              <a:ext uri="{FF2B5EF4-FFF2-40B4-BE49-F238E27FC236}">
                <a16:creationId xmlns:a16="http://schemas.microsoft.com/office/drawing/2014/main" id="{A75C6762-CB6F-1AE4-1B52-1098E2CAC027}"/>
              </a:ext>
            </a:extLst>
          </p:cNvPr>
          <p:cNvSpPr>
            <a:spLocks noGrp="1"/>
          </p:cNvSpPr>
          <p:nvPr>
            <p:ph type="sldNum" sz="quarter" idx="12"/>
          </p:nvPr>
        </p:nvSpPr>
        <p:spPr/>
        <p:txBody>
          <a:bodyPr/>
          <a:lstStyle/>
          <a:p>
            <a:fld id="{294A09A9-5501-47C1-A89A-A340965A2BE2}" type="slidenum">
              <a:rPr lang="en-US" smtClean="0"/>
              <a:pPr/>
              <a:t>19</a:t>
            </a:fld>
            <a:endParaRPr lang="en-US" dirty="0"/>
          </a:p>
        </p:txBody>
      </p:sp>
      <p:pic>
        <p:nvPicPr>
          <p:cNvPr id="8" name="Content Placeholder 7" descr="A screenshot of a fake job detector&#10;&#10;AI-generated content may be incorrect.">
            <a:extLst>
              <a:ext uri="{FF2B5EF4-FFF2-40B4-BE49-F238E27FC236}">
                <a16:creationId xmlns:a16="http://schemas.microsoft.com/office/drawing/2014/main" id="{0B150314-762A-C3C5-A5AE-87A8DB4D0779}"/>
              </a:ext>
            </a:extLst>
          </p:cNvPr>
          <p:cNvPicPr>
            <a:picLocks noGrp="1" noChangeAspect="1"/>
          </p:cNvPicPr>
          <p:nvPr>
            <p:ph idx="1"/>
          </p:nvPr>
        </p:nvPicPr>
        <p:blipFill>
          <a:blip r:embed="rId2"/>
          <a:stretch>
            <a:fillRect/>
          </a:stretch>
        </p:blipFill>
        <p:spPr>
          <a:xfrm>
            <a:off x="0" y="1257300"/>
            <a:ext cx="12191999" cy="5600700"/>
          </a:xfrm>
        </p:spPr>
      </p:pic>
    </p:spTree>
    <p:extLst>
      <p:ext uri="{BB962C8B-B14F-4D97-AF65-F5344CB8AC3E}">
        <p14:creationId xmlns:p14="http://schemas.microsoft.com/office/powerpoint/2010/main" val="225783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pPr algn="ctr"/>
            <a:r>
              <a:rPr lang="en-US" sz="4000" b="1" spc="600" dirty="0">
                <a:ln w="28575">
                  <a:noFill/>
                  <a:prstDash val="solid"/>
                </a:ln>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normAutofit/>
          </a:bodyPr>
          <a:lstStyle/>
          <a:p>
            <a:pPr>
              <a:lnSpc>
                <a:spcPct val="150000"/>
              </a:lnSpc>
              <a:buClr>
                <a:schemeClr val="accent6"/>
              </a:buClr>
              <a:buFont typeface="Courier New" panose="02070309020205020404" pitchFamily="49" charset="0"/>
              <a:buChar char="o"/>
            </a:pPr>
            <a:r>
              <a:rPr lang="en-US" dirty="0"/>
              <a:t>Problem Statement</a:t>
            </a:r>
          </a:p>
          <a:p>
            <a:pPr algn="l">
              <a:lnSpc>
                <a:spcPct val="150000"/>
              </a:lnSpc>
              <a:buClr>
                <a:schemeClr val="accent6"/>
              </a:buClr>
              <a:buFont typeface="Courier New" panose="02070309020205020404" pitchFamily="49" charset="0"/>
              <a:buChar char="o"/>
            </a:pPr>
            <a:r>
              <a:rPr lang="en-US" dirty="0"/>
              <a:t>Data Collection &amp; Data Preprocessing</a:t>
            </a:r>
          </a:p>
          <a:p>
            <a:pPr algn="l">
              <a:lnSpc>
                <a:spcPct val="150000"/>
              </a:lnSpc>
              <a:buClr>
                <a:schemeClr val="accent6"/>
              </a:buClr>
              <a:buFont typeface="Courier New" panose="02070309020205020404" pitchFamily="49" charset="0"/>
              <a:buChar char="o"/>
            </a:pPr>
            <a:r>
              <a:rPr lang="en-US" dirty="0"/>
              <a:t>Model Training</a:t>
            </a:r>
          </a:p>
          <a:p>
            <a:pPr algn="l">
              <a:lnSpc>
                <a:spcPct val="150000"/>
              </a:lnSpc>
              <a:buClr>
                <a:schemeClr val="accent6"/>
              </a:buClr>
              <a:buFont typeface="Courier New" panose="02070309020205020404" pitchFamily="49" charset="0"/>
              <a:buChar char="o"/>
            </a:pPr>
            <a:r>
              <a:rPr lang="en-US" dirty="0" err="1"/>
              <a:t>StreamLit</a:t>
            </a:r>
            <a:r>
              <a:rPr lang="en-US" dirty="0"/>
              <a:t> App</a:t>
            </a:r>
          </a:p>
          <a:p>
            <a:pPr algn="l">
              <a:lnSpc>
                <a:spcPct val="150000"/>
              </a:lnSpc>
              <a:buClr>
                <a:schemeClr val="accent6"/>
              </a:buClr>
              <a:buFont typeface="Courier New" panose="02070309020205020404" pitchFamily="49" charset="0"/>
              <a:buChar char="o"/>
            </a:pPr>
            <a:r>
              <a:rPr lang="en-US" dirty="0"/>
              <a:t>Conclusion</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hat">
            <a:extLst>
              <a:ext uri="{FF2B5EF4-FFF2-40B4-BE49-F238E27FC236}">
                <a16:creationId xmlns:a16="http://schemas.microsoft.com/office/drawing/2014/main" id="{EFA3EF26-2AD7-9B29-2A3C-9D034EEFBB81}"/>
              </a:ext>
            </a:extLst>
          </p:cNvPr>
          <p:cNvPicPr>
            <a:picLocks noGrp="1" noChangeAspect="1"/>
          </p:cNvPicPr>
          <p:nvPr>
            <p:ph sz="half" idx="1"/>
          </p:nvPr>
        </p:nvPicPr>
        <p:blipFill>
          <a:blip r:embed="rId2"/>
          <a:srcRect r="11111"/>
          <a:stretch>
            <a:fillRect/>
          </a:stretch>
        </p:blipFill>
        <p:spPr>
          <a:xfrm>
            <a:off x="20" y="0"/>
            <a:ext cx="12191980" cy="6858000"/>
          </a:xfrm>
          <a:noFill/>
        </p:spPr>
      </p:pic>
      <p:sp>
        <p:nvSpPr>
          <p:cNvPr id="4" name="Footer Placeholder 3">
            <a:extLst>
              <a:ext uri="{FF2B5EF4-FFF2-40B4-BE49-F238E27FC236}">
                <a16:creationId xmlns:a16="http://schemas.microsoft.com/office/drawing/2014/main" id="{FCC37A47-2977-442A-539C-9705D05040E4}"/>
              </a:ext>
            </a:extLst>
          </p:cNvPr>
          <p:cNvSpPr>
            <a:spLocks noGrp="1"/>
          </p:cNvSpPr>
          <p:nvPr>
            <p:ph type="ftr" sz="quarter" idx="11"/>
          </p:nvPr>
        </p:nvSpPr>
        <p:spPr/>
        <p:txBody>
          <a:bodyPr/>
          <a:lstStyle/>
          <a:p>
            <a:pPr>
              <a:spcAft>
                <a:spcPts val="600"/>
              </a:spcAft>
            </a:pPr>
            <a:endParaRPr lang="en-US" dirty="0"/>
          </a:p>
        </p:txBody>
      </p:sp>
      <p:sp>
        <p:nvSpPr>
          <p:cNvPr id="5" name="Slide Number Placeholder 4" hidden="1">
            <a:extLst>
              <a:ext uri="{FF2B5EF4-FFF2-40B4-BE49-F238E27FC236}">
                <a16:creationId xmlns:a16="http://schemas.microsoft.com/office/drawing/2014/main" id="{51761DEE-02AB-E779-C16B-EA687FC04D75}"/>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20</a:t>
            </a:fld>
            <a:endParaRPr lang="en-US"/>
          </a:p>
        </p:txBody>
      </p:sp>
    </p:spTree>
    <p:extLst>
      <p:ext uri="{BB962C8B-B14F-4D97-AF65-F5344CB8AC3E}">
        <p14:creationId xmlns:p14="http://schemas.microsoft.com/office/powerpoint/2010/main" val="114562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4FB35DD-3ACE-2D01-091C-2150E33C5868}"/>
              </a:ext>
            </a:extLst>
          </p:cNvPr>
          <p:cNvSpPr>
            <a:spLocks noGrp="1"/>
          </p:cNvSpPr>
          <p:nvPr>
            <p:ph type="ftr" sz="quarter" idx="11"/>
          </p:nvPr>
        </p:nvSpPr>
        <p:spPr/>
        <p:txBody>
          <a:bodyPr/>
          <a:lstStyle/>
          <a:p>
            <a:pPr>
              <a:spcAft>
                <a:spcPts val="600"/>
              </a:spcAft>
            </a:pPr>
            <a:endParaRPr lang="en-US" dirty="0"/>
          </a:p>
        </p:txBody>
      </p:sp>
      <p:sp>
        <p:nvSpPr>
          <p:cNvPr id="6" name="Slide Number Placeholder 5" hidden="1">
            <a:extLst>
              <a:ext uri="{FF2B5EF4-FFF2-40B4-BE49-F238E27FC236}">
                <a16:creationId xmlns:a16="http://schemas.microsoft.com/office/drawing/2014/main" id="{319F90A9-6F1D-9B81-B1C4-747AE2F215B5}"/>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21</a:t>
            </a:fld>
            <a:endParaRPr lang="en-US"/>
          </a:p>
        </p:txBody>
      </p:sp>
      <p:pic>
        <p:nvPicPr>
          <p:cNvPr id="12" name="Content Placeholder 11" descr="A screenshot of a computer&#10;&#10;AI-generated content may be incorrect.">
            <a:extLst>
              <a:ext uri="{FF2B5EF4-FFF2-40B4-BE49-F238E27FC236}">
                <a16:creationId xmlns:a16="http://schemas.microsoft.com/office/drawing/2014/main" id="{BD1925F2-12F2-66EC-CE8C-E221DBC5E1B7}"/>
              </a:ext>
            </a:extLst>
          </p:cNvPr>
          <p:cNvPicPr>
            <a:picLocks noGrp="1" noChangeAspect="1"/>
          </p:cNvPicPr>
          <p:nvPr>
            <p:ph sz="half"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868650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title"/>
          </p:nvPr>
        </p:nvSpPr>
        <p:spPr>
          <a:xfrm>
            <a:off x="838200" y="365125"/>
            <a:ext cx="10515600" cy="1325563"/>
          </a:xfrm>
        </p:spPr>
        <p:txBody>
          <a:bodyPr anchor="ctr">
            <a:normAutofit/>
          </a:bodyPr>
          <a:lstStyle/>
          <a:p>
            <a:pPr algn="ctr"/>
            <a:r>
              <a:rPr lang="en-US" b="1" spc="600" dirty="0">
                <a:ln w="28575">
                  <a:noFill/>
                  <a:prstDash val="solid"/>
                </a:ln>
              </a:rPr>
              <a:t>CONCLUSION</a:t>
            </a:r>
            <a:endParaRPr lang="en-US" dirty="0"/>
          </a:p>
        </p:txBody>
      </p:sp>
      <p:sp>
        <p:nvSpPr>
          <p:cNvPr id="5" name="Rectangle 2">
            <a:extLst>
              <a:ext uri="{FF2B5EF4-FFF2-40B4-BE49-F238E27FC236}">
                <a16:creationId xmlns:a16="http://schemas.microsoft.com/office/drawing/2014/main" id="{C9C7F916-ECF7-E16C-C83B-02E936A92200}"/>
              </a:ext>
            </a:extLst>
          </p:cNvPr>
          <p:cNvSpPr>
            <a:spLocks noGrp="1" noChangeArrowheads="1"/>
          </p:cNvSpPr>
          <p:nvPr>
            <p:ph idx="1"/>
          </p:nvPr>
        </p:nvSpPr>
        <p:spPr bwMode="auto">
          <a:xfrm>
            <a:off x="838200" y="1825625"/>
            <a:ext cx="10515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The </a:t>
            </a:r>
            <a:r>
              <a:rPr kumimoji="0" lang="en-US" altLang="en-US" b="1" i="0" u="none" strike="noStrike" cap="none" normalizeH="0" baseline="0" dirty="0" err="1">
                <a:ln>
                  <a:noFill/>
                </a:ln>
                <a:effectLst/>
              </a:rPr>
              <a:t>JobCheck</a:t>
            </a:r>
            <a:r>
              <a:rPr kumimoji="0" lang="en-US" altLang="en-US" b="0" i="0" u="none" strike="noStrike" cap="none" normalizeH="0" baseline="0" dirty="0">
                <a:ln>
                  <a:noFill/>
                </a:ln>
                <a:effectLst/>
              </a:rPr>
              <a:t> project successfully detects </a:t>
            </a:r>
            <a:r>
              <a:rPr kumimoji="0" lang="en-US" altLang="en-US" b="1" i="0" u="none" strike="noStrike" cap="none" normalizeH="0" baseline="0" dirty="0">
                <a:ln>
                  <a:noFill/>
                </a:ln>
                <a:effectLst/>
              </a:rPr>
              <a:t>fake job postings</a:t>
            </a:r>
            <a:r>
              <a:rPr kumimoji="0" lang="en-US" altLang="en-US" b="0" i="0" u="none" strike="noStrike" cap="none" normalizeH="0" baseline="0" dirty="0">
                <a:ln>
                  <a:noFill/>
                </a:ln>
                <a:effectLst/>
              </a:rPr>
              <a:t> using NLP.</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It helps users identify </a:t>
            </a:r>
            <a:r>
              <a:rPr kumimoji="0" lang="en-US" altLang="en-US" b="1" i="0" u="none" strike="noStrike" cap="none" normalizeH="0" baseline="0" dirty="0">
                <a:ln>
                  <a:noFill/>
                </a:ln>
                <a:effectLst/>
              </a:rPr>
              <a:t>scam job offers</a:t>
            </a:r>
            <a:r>
              <a:rPr kumimoji="0" lang="en-US" altLang="en-US" b="0" i="0" u="none" strike="noStrike" cap="none" normalizeH="0" baseline="0" dirty="0">
                <a:ln>
                  <a:noFill/>
                </a:ln>
                <a:effectLst/>
              </a:rPr>
              <a:t> before applying.</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The integration of </a:t>
            </a:r>
            <a:r>
              <a:rPr kumimoji="0" lang="en-US" altLang="en-US" b="1" i="0" u="none" strike="noStrike" cap="none" normalizeH="0" baseline="0" dirty="0">
                <a:ln>
                  <a:noFill/>
                </a:ln>
                <a:effectLst/>
              </a:rPr>
              <a:t>user feedback and retraining</a:t>
            </a:r>
            <a:r>
              <a:rPr kumimoji="0" lang="en-US" altLang="en-US" b="0" i="0" u="none" strike="noStrike" cap="none" normalizeH="0" baseline="0" dirty="0">
                <a:ln>
                  <a:noFill/>
                </a:ln>
                <a:effectLst/>
              </a:rPr>
              <a:t> makes the system adaptive and continuously improving.</a:t>
            </a:r>
          </a:p>
          <a:p>
            <a:pPr marL="0" marR="0" lvl="0" indent="0"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tabLst/>
            </a:pPr>
            <a:r>
              <a:rPr kumimoji="0" lang="en-US" altLang="en-US" b="1" i="0" u="none" strike="noStrike" cap="none" normalizeH="0" baseline="0" dirty="0">
                <a:ln>
                  <a:noFill/>
                </a:ln>
                <a:effectLst/>
              </a:rPr>
              <a:t>OUTCOME:</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Robust and explainable model</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Real-time detection through an interactive app</a:t>
            </a:r>
          </a:p>
        </p:txBody>
      </p:sp>
      <p:sp>
        <p:nvSpPr>
          <p:cNvPr id="10" name="Footer Placeholder 3">
            <a:extLst>
              <a:ext uri="{FF2B5EF4-FFF2-40B4-BE49-F238E27FC236}">
                <a16:creationId xmlns:a16="http://schemas.microsoft.com/office/drawing/2014/main" id="{616DFAE8-23A6-523E-81EB-A45113ECAAC9}"/>
              </a:ext>
            </a:extLst>
          </p:cNvPr>
          <p:cNvSpPr>
            <a:spLocks noGrp="1"/>
          </p:cNvSpPr>
          <p:nvPr>
            <p:ph type="ftr" sz="quarter" idx="11"/>
          </p:nvPr>
        </p:nvSpPr>
        <p:spPr>
          <a:xfrm>
            <a:off x="4038600" y="6356350"/>
            <a:ext cx="4114800" cy="365125"/>
          </a:xfrm>
        </p:spPr>
        <p:txBody>
          <a:bodyPr/>
          <a:lstStyle/>
          <a:p>
            <a:pPr>
              <a:spcAft>
                <a:spcPts val="600"/>
              </a:spcAft>
            </a:pPr>
            <a:r>
              <a:rPr lang="en-US"/>
              <a:t>Crypto: investing &amp; trading</a:t>
            </a:r>
          </a:p>
        </p:txBody>
      </p:sp>
      <p:sp>
        <p:nvSpPr>
          <p:cNvPr id="12" name="Slide Number Placeholder 4">
            <a:extLst>
              <a:ext uri="{FF2B5EF4-FFF2-40B4-BE49-F238E27FC236}">
                <a16:creationId xmlns:a16="http://schemas.microsoft.com/office/drawing/2014/main" id="{A7BD7BAA-B6F5-EBEF-FCD4-DD077F761CE4}"/>
              </a:ext>
            </a:extLst>
          </p:cNvPr>
          <p:cNvSpPr>
            <a:spLocks noGrp="1"/>
          </p:cNvSpPr>
          <p:nvPr>
            <p:ph type="sldNum" sz="quarter" idx="12"/>
          </p:nvPr>
        </p:nvSpPr>
        <p:spPr>
          <a:xfrm>
            <a:off x="8610600" y="6356350"/>
            <a:ext cx="2743200" cy="365125"/>
          </a:xfrm>
        </p:spPr>
        <p:txBody>
          <a:bodyPr/>
          <a:lstStyle/>
          <a:p>
            <a:pPr>
              <a:spcAft>
                <a:spcPts val="600"/>
              </a:spcAft>
            </a:pPr>
            <a:fld id="{294A09A9-5501-47C1-A89A-A340965A2BE2}" type="slidenum">
              <a:rPr lang="en-US" smtClean="0"/>
              <a:pPr>
                <a:spcAft>
                  <a:spcPts val="600"/>
                </a:spcAft>
              </a:pPr>
              <a:t>22</a:t>
            </a:fld>
            <a:endParaRPr lang="en-US"/>
          </a:p>
        </p:txBody>
      </p:sp>
    </p:spTree>
    <p:extLst>
      <p:ext uri="{BB962C8B-B14F-4D97-AF65-F5344CB8AC3E}">
        <p14:creationId xmlns:p14="http://schemas.microsoft.com/office/powerpoint/2010/main" val="1958759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831850" y="1709739"/>
            <a:ext cx="10515600" cy="1719262"/>
          </a:xfrm>
        </p:spPr>
        <p:txBody>
          <a:bodyPr>
            <a:normAutofit/>
          </a:bodyPr>
          <a:lstStyle/>
          <a:p>
            <a:pPr algn="ctr"/>
            <a:r>
              <a:rPr lang="en-US" sz="6600" b="1" spc="600" dirty="0">
                <a:ln w="28575">
                  <a:noFill/>
                  <a:prstDash val="solid"/>
                </a:ln>
                <a:latin typeface="Tw Cen MT" panose="020B0602020104020603" pitchFamily="34" charset="77"/>
              </a:rPr>
              <a:t>THANK YOU</a:t>
            </a:r>
            <a:endParaRPr lang="en-US" sz="6600" b="1"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676158"/>
            <a:ext cx="7735824" cy="1069848"/>
          </a:xfrm>
        </p:spPr>
        <p:txBody>
          <a:bodyPr/>
          <a:lstStyle/>
          <a:p>
            <a:r>
              <a:rPr lang="en-US" dirty="0"/>
              <a:t>PROBLEM STATEMENT</a:t>
            </a:r>
          </a:p>
        </p:txBody>
      </p:sp>
      <p:sp>
        <p:nvSpPr>
          <p:cNvPr id="6" name="Rectangle 3">
            <a:extLst>
              <a:ext uri="{FF2B5EF4-FFF2-40B4-BE49-F238E27FC236}">
                <a16:creationId xmlns:a16="http://schemas.microsoft.com/office/drawing/2014/main" id="{A610E4E5-193F-606D-A974-A68013BB5A4B}"/>
              </a:ext>
            </a:extLst>
          </p:cNvPr>
          <p:cNvSpPr>
            <a:spLocks noGrp="1" noChangeArrowheads="1"/>
          </p:cNvSpPr>
          <p:nvPr>
            <p:ph type="subTitle" idx="1"/>
          </p:nvPr>
        </p:nvSpPr>
        <p:spPr bwMode="auto">
          <a:xfrm>
            <a:off x="1544163" y="1816620"/>
            <a:ext cx="9625781" cy="50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dirty="0">
                <a:latin typeface="Times New Roman" panose="02020603050405020304" pitchFamily="18" charset="0"/>
                <a:cs typeface="Times New Roman" panose="02020603050405020304" pitchFamily="18" charset="0"/>
              </a:rPr>
              <a:t>In recent years, online job portals have become a major platform for employment opportunities. However, the growing number of fraudulent job postings has led to financial losses, data theft, and exploitation of job seekers. The challenge lies in automatically identifying fake job listings based on textual patterns, company details, and job descriptions using machine learning techniques to ensure safe and trustworthy recruitment.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Approach: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                      Collect real-world job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                      Clean and preprocess textual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                      Train a classification model to detect fraud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                      Deploy an interactive web app using </a:t>
            </a:r>
            <a:r>
              <a:rPr kumimoji="0" lang="en-US" altLang="en-US" i="0" u="none" strike="noStrike" cap="none" normalizeH="0" baseline="0" dirty="0" err="1">
                <a:ln>
                  <a:noFill/>
                </a:ln>
                <a:effectLst/>
                <a:latin typeface="Times New Roman" panose="02020603050405020304" pitchFamily="18" charset="0"/>
                <a:cs typeface="Times New Roman" panose="02020603050405020304" pitchFamily="18" charset="0"/>
              </a:rPr>
              <a:t>Stream</a:t>
            </a:r>
            <a:r>
              <a:rPr lang="en-US" altLang="en-US" dirty="0" err="1">
                <a:latin typeface="Times New Roman" panose="02020603050405020304" pitchFamily="18" charset="0"/>
                <a:cs typeface="Times New Roman" panose="02020603050405020304" pitchFamily="18" charset="0"/>
              </a:rPr>
              <a:t>L</a:t>
            </a:r>
            <a:r>
              <a:rPr kumimoji="0" lang="en-US" altLang="en-US" i="0" u="none" strike="noStrike" cap="none" normalizeH="0" baseline="0" dirty="0" err="1">
                <a:ln>
                  <a:noFill/>
                </a:ln>
                <a:effectLst/>
                <a:latin typeface="Times New Roman" panose="02020603050405020304" pitchFamily="18" charset="0"/>
                <a:cs typeface="Times New Roman" panose="02020603050405020304" pitchFamily="18" charset="0"/>
              </a:rPr>
              <a:t>it</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36D3-DF17-9598-9C60-A2C39B848069}"/>
              </a:ext>
            </a:extLst>
          </p:cNvPr>
          <p:cNvSpPr>
            <a:spLocks noGrp="1"/>
          </p:cNvSpPr>
          <p:nvPr>
            <p:ph type="title"/>
          </p:nvPr>
        </p:nvSpPr>
        <p:spPr>
          <a:xfrm>
            <a:off x="1522476" y="299491"/>
            <a:ext cx="9144000" cy="1069848"/>
          </a:xfrm>
        </p:spPr>
        <p:txBody>
          <a:bodyPr>
            <a:normAutofit fontScale="90000"/>
          </a:bodyPr>
          <a:lstStyle/>
          <a:p>
            <a:r>
              <a:rPr lang="en-IN" dirty="0"/>
              <a:t>FLOWCHART OF THE PROJECT</a:t>
            </a:r>
          </a:p>
        </p:txBody>
      </p:sp>
      <p:sp>
        <p:nvSpPr>
          <p:cNvPr id="3" name="Subtitle 2">
            <a:extLst>
              <a:ext uri="{FF2B5EF4-FFF2-40B4-BE49-F238E27FC236}">
                <a16:creationId xmlns:a16="http://schemas.microsoft.com/office/drawing/2014/main" id="{C34ADB33-E666-8918-7E10-AF731987921A}"/>
              </a:ext>
            </a:extLst>
          </p:cNvPr>
          <p:cNvSpPr>
            <a:spLocks noGrp="1"/>
          </p:cNvSpPr>
          <p:nvPr>
            <p:ph type="body" idx="1"/>
          </p:nvPr>
        </p:nvSpPr>
        <p:spPr/>
        <p:txBody>
          <a:bodyPr/>
          <a:lstStyle/>
          <a:p>
            <a:endParaRPr lang="en-IN" dirty="0"/>
          </a:p>
        </p:txBody>
      </p:sp>
      <p:pic>
        <p:nvPicPr>
          <p:cNvPr id="5" name="Picture 4" descr="A diagram of a software development process&#10;&#10;AI-generated content may be incorrect.">
            <a:extLst>
              <a:ext uri="{FF2B5EF4-FFF2-40B4-BE49-F238E27FC236}">
                <a16:creationId xmlns:a16="http://schemas.microsoft.com/office/drawing/2014/main" id="{4E35FA20-67D2-F763-4CBF-C81FF5E84852}"/>
              </a:ext>
            </a:extLst>
          </p:cNvPr>
          <p:cNvPicPr>
            <a:picLocks noChangeAspect="1"/>
          </p:cNvPicPr>
          <p:nvPr/>
        </p:nvPicPr>
        <p:blipFill>
          <a:blip r:embed="rId2"/>
          <a:stretch>
            <a:fillRect/>
          </a:stretch>
        </p:blipFill>
        <p:spPr>
          <a:xfrm>
            <a:off x="0" y="1471612"/>
            <a:ext cx="12192000" cy="5386388"/>
          </a:xfrm>
          <a:prstGeom prst="rect">
            <a:avLst/>
          </a:prstGeom>
        </p:spPr>
      </p:pic>
    </p:spTree>
    <p:extLst>
      <p:ext uri="{BB962C8B-B14F-4D97-AF65-F5344CB8AC3E}">
        <p14:creationId xmlns:p14="http://schemas.microsoft.com/office/powerpoint/2010/main" val="375795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a:xfrm>
            <a:off x="1523999" y="751774"/>
            <a:ext cx="9144000" cy="1069848"/>
          </a:xfrm>
        </p:spPr>
        <p:txBody>
          <a:bodyPr/>
          <a:lstStyle/>
          <a:p>
            <a:pPr algn="ctr"/>
            <a:r>
              <a:rPr lang="en-US" dirty="0"/>
              <a:t>DATASET COLLECTION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body" idx="1"/>
          </p:nvPr>
        </p:nvSpPr>
        <p:spPr>
          <a:xfrm>
            <a:off x="1155289" y="2348730"/>
            <a:ext cx="9881419" cy="3191748"/>
          </a:xfrm>
        </p:spPr>
        <p:txBody>
          <a:bodyPr>
            <a:normAutofit/>
          </a:bodyPr>
          <a:lstStyle/>
          <a:p>
            <a:pPr algn="l"/>
            <a:r>
              <a:rPr lang="en-US" sz="2000" b="1" dirty="0">
                <a:solidFill>
                  <a:schemeClr val="tx1"/>
                </a:solidFill>
              </a:rPr>
              <a:t>Source:</a:t>
            </a:r>
            <a:r>
              <a:rPr lang="en-US" sz="2000" dirty="0"/>
              <a:t> </a:t>
            </a:r>
            <a:r>
              <a:rPr lang="en-US" sz="2000" dirty="0">
                <a:hlinkClick r:id="rId2"/>
              </a:rPr>
              <a:t>Kaggle – Fake Job Postings Detection Dataset</a:t>
            </a:r>
            <a:endParaRPr lang="en-US" sz="2000" dirty="0"/>
          </a:p>
          <a:p>
            <a:pPr algn="l"/>
            <a:r>
              <a:rPr lang="en-US" sz="2000" b="1" dirty="0">
                <a:solidFill>
                  <a:schemeClr val="tx1"/>
                </a:solidFill>
              </a:rPr>
              <a:t>Dataset Size:</a:t>
            </a:r>
            <a:r>
              <a:rPr lang="en-US" sz="2000" dirty="0">
                <a:solidFill>
                  <a:schemeClr val="tx1"/>
                </a:solidFill>
              </a:rPr>
              <a:t> ~18,000 job posting</a:t>
            </a:r>
            <a:r>
              <a:rPr lang="en-US" sz="2000" dirty="0"/>
              <a:t>s</a:t>
            </a:r>
          </a:p>
          <a:p>
            <a:pPr algn="l"/>
            <a:r>
              <a:rPr lang="en-US" sz="2000" b="1" dirty="0">
                <a:solidFill>
                  <a:schemeClr val="tx1"/>
                </a:solidFill>
              </a:rPr>
              <a:t>Attributes:</a:t>
            </a:r>
            <a:endParaRPr lang="en-US" sz="2000" dirty="0">
              <a:solidFill>
                <a:schemeClr val="tx1"/>
              </a:solidFill>
            </a:endParaRPr>
          </a:p>
          <a:p>
            <a:pPr lvl="1" algn="l"/>
            <a:r>
              <a:rPr lang="en-US" b="1" dirty="0">
                <a:solidFill>
                  <a:schemeClr val="tx1"/>
                </a:solidFill>
              </a:rPr>
              <a:t>Text-based</a:t>
            </a:r>
            <a:r>
              <a:rPr lang="en-US" dirty="0">
                <a:solidFill>
                  <a:schemeClr val="tx1"/>
                </a:solidFill>
              </a:rPr>
              <a:t>:</a:t>
            </a:r>
            <a:r>
              <a:rPr lang="en-US" dirty="0"/>
              <a:t> </a:t>
            </a:r>
            <a:r>
              <a:rPr lang="en-US" dirty="0">
                <a:solidFill>
                  <a:schemeClr val="tx1"/>
                </a:solidFill>
              </a:rPr>
              <a:t>title, </a:t>
            </a:r>
            <a:r>
              <a:rPr lang="en-US" dirty="0" err="1">
                <a:solidFill>
                  <a:schemeClr val="tx1"/>
                </a:solidFill>
              </a:rPr>
              <a:t>company_profile</a:t>
            </a:r>
            <a:r>
              <a:rPr lang="en-US" dirty="0">
                <a:solidFill>
                  <a:schemeClr val="tx1"/>
                </a:solidFill>
              </a:rPr>
              <a:t>, description, requirements, benefits</a:t>
            </a:r>
          </a:p>
          <a:p>
            <a:pPr lvl="1" algn="l"/>
            <a:r>
              <a:rPr lang="en-US" b="1" dirty="0">
                <a:solidFill>
                  <a:schemeClr val="tx1"/>
                </a:solidFill>
              </a:rPr>
              <a:t>Categorical</a:t>
            </a:r>
            <a:r>
              <a:rPr lang="en-US" dirty="0">
                <a:solidFill>
                  <a:schemeClr val="tx1"/>
                </a:solidFill>
              </a:rPr>
              <a:t>: </a:t>
            </a:r>
            <a:r>
              <a:rPr lang="en-US" dirty="0" err="1">
                <a:solidFill>
                  <a:schemeClr val="tx1"/>
                </a:solidFill>
              </a:rPr>
              <a:t>employment_type</a:t>
            </a:r>
            <a:r>
              <a:rPr lang="en-US" dirty="0">
                <a:solidFill>
                  <a:schemeClr val="tx1"/>
                </a:solidFill>
              </a:rPr>
              <a:t>, </a:t>
            </a:r>
            <a:r>
              <a:rPr lang="en-US" dirty="0" err="1">
                <a:solidFill>
                  <a:schemeClr val="tx1"/>
                </a:solidFill>
              </a:rPr>
              <a:t>required_experience</a:t>
            </a:r>
            <a:r>
              <a:rPr lang="en-US" dirty="0">
                <a:solidFill>
                  <a:schemeClr val="tx1"/>
                </a:solidFill>
              </a:rPr>
              <a:t>, </a:t>
            </a:r>
            <a:r>
              <a:rPr lang="en-US" dirty="0" err="1">
                <a:solidFill>
                  <a:schemeClr val="tx1"/>
                </a:solidFill>
              </a:rPr>
              <a:t>required_education</a:t>
            </a:r>
            <a:r>
              <a:rPr lang="en-US" dirty="0">
                <a:solidFill>
                  <a:schemeClr val="tx1"/>
                </a:solidFill>
              </a:rPr>
              <a:t>, industry, function</a:t>
            </a:r>
          </a:p>
          <a:p>
            <a:pPr lvl="1" algn="l"/>
            <a:r>
              <a:rPr lang="en-US" b="1" dirty="0">
                <a:solidFill>
                  <a:schemeClr val="tx1"/>
                </a:solidFill>
              </a:rPr>
              <a:t>Target Label</a:t>
            </a:r>
            <a:r>
              <a:rPr lang="en-US" dirty="0">
                <a:solidFill>
                  <a:schemeClr val="tx1"/>
                </a:solidFill>
              </a:rPr>
              <a:t>: fraudulent (0 = Real, 1 = Fake)</a:t>
            </a:r>
          </a:p>
          <a:p>
            <a:pPr algn="l"/>
            <a:r>
              <a:rPr lang="en-US" sz="2000" dirty="0">
                <a:solidFill>
                  <a:schemeClr val="tx1"/>
                </a:solidFill>
              </a:rPr>
              <a:t>The dataset provides a </a:t>
            </a:r>
            <a:r>
              <a:rPr lang="en-US" sz="2000" b="1" dirty="0">
                <a:solidFill>
                  <a:schemeClr val="tx1"/>
                </a:solidFill>
              </a:rPr>
              <a:t>balanced view</a:t>
            </a:r>
            <a:r>
              <a:rPr lang="en-US" sz="2000" dirty="0">
                <a:solidFill>
                  <a:schemeClr val="tx1"/>
                </a:solidFill>
              </a:rPr>
              <a:t> of both real and fake job posts, ideal for classification tasks.</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411480"/>
            <a:ext cx="10881360" cy="1069848"/>
          </a:xfrm>
        </p:spPr>
        <p:txBody>
          <a:bodyPr>
            <a:noAutofit/>
          </a:bodyPr>
          <a:lstStyle/>
          <a:p>
            <a:pPr algn="ctr"/>
            <a:br>
              <a:rPr lang="en-US" sz="6000" spc="600" dirty="0">
                <a:ln w="28575">
                  <a:noFill/>
                  <a:prstDash val="solid"/>
                </a:ln>
                <a:solidFill>
                  <a:schemeClr val="bg1"/>
                </a:solidFill>
              </a:rPr>
            </a:br>
            <a:br>
              <a:rPr lang="en-US" sz="6000" spc="600" dirty="0">
                <a:ln w="28575">
                  <a:noFill/>
                  <a:prstDash val="solid"/>
                </a:ln>
                <a:solidFill>
                  <a:schemeClr val="bg1"/>
                </a:solidFill>
              </a:rPr>
            </a:br>
            <a:br>
              <a:rPr lang="en-US" sz="6000" spc="600" dirty="0">
                <a:ln w="28575">
                  <a:noFill/>
                  <a:prstDash val="solid"/>
                </a:ln>
                <a:solidFill>
                  <a:schemeClr val="bg1"/>
                </a:solidFill>
              </a:rPr>
            </a:br>
            <a:br>
              <a:rPr lang="en-US" sz="6000" spc="600" dirty="0">
                <a:ln w="28575">
                  <a:noFill/>
                  <a:prstDash val="solid"/>
                </a:ln>
                <a:solidFill>
                  <a:schemeClr val="bg1"/>
                </a:solidFill>
              </a:rPr>
            </a:br>
            <a:r>
              <a:rPr lang="en-US" sz="6000" spc="600" dirty="0">
                <a:ln w="28575">
                  <a:noFill/>
                  <a:prstDash val="solid"/>
                </a:ln>
              </a:rPr>
              <a:t>DATA PREPROCESSING</a:t>
            </a:r>
            <a:br>
              <a:rPr lang="en-US" sz="6000" spc="600" dirty="0">
                <a:ln w="28575">
                  <a:noFill/>
                  <a:prstDash val="solid"/>
                </a:ln>
                <a:solidFill>
                  <a:schemeClr val="bg1"/>
                </a:solidFill>
              </a:rPr>
            </a:br>
            <a:br>
              <a:rPr lang="en-US" sz="6000" spc="600" dirty="0">
                <a:ln w="28575">
                  <a:noFill/>
                  <a:prstDash val="solid"/>
                </a:ln>
                <a:solidFill>
                  <a:schemeClr val="bg1"/>
                </a:solidFill>
              </a:rPr>
            </a:br>
            <a:br>
              <a:rPr lang="en-US" sz="6000" spc="600" dirty="0">
                <a:ln w="28575">
                  <a:noFill/>
                  <a:prstDash val="solid"/>
                </a:ln>
                <a:solidFill>
                  <a:schemeClr val="bg1"/>
                </a:solidFill>
              </a:rPr>
            </a:br>
            <a:br>
              <a:rPr lang="en-US" sz="6000" spc="600" dirty="0">
                <a:ln w="28575">
                  <a:noFill/>
                  <a:prstDash val="solid"/>
                </a:ln>
                <a:solidFill>
                  <a:schemeClr val="bg1"/>
                </a:solidFill>
              </a:rPr>
            </a:br>
            <a:r>
              <a:rPr lang="en-US" sz="6000" spc="600" dirty="0">
                <a:ln w="28575">
                  <a:noFill/>
                  <a:prstDash val="solid"/>
                </a:ln>
                <a:solidFill>
                  <a:schemeClr val="bg1"/>
                </a:solidFill>
              </a:rPr>
              <a:t>NG</a:t>
            </a:r>
          </a:p>
        </p:txBody>
      </p:sp>
      <p:sp>
        <p:nvSpPr>
          <p:cNvPr id="7" name="Content Placeholder 6">
            <a:extLst>
              <a:ext uri="{FF2B5EF4-FFF2-40B4-BE49-F238E27FC236}">
                <a16:creationId xmlns:a16="http://schemas.microsoft.com/office/drawing/2014/main" id="{0D5D0FA7-8573-923E-2E99-5183FA11DE05}"/>
              </a:ext>
            </a:extLst>
          </p:cNvPr>
          <p:cNvSpPr>
            <a:spLocks noGrp="1"/>
          </p:cNvSpPr>
          <p:nvPr>
            <p:ph idx="1"/>
          </p:nvPr>
        </p:nvSpPr>
        <p:spPr>
          <a:xfrm>
            <a:off x="838200" y="1481328"/>
            <a:ext cx="10515600" cy="4853230"/>
          </a:xfrm>
        </p:spPr>
        <p:txBody>
          <a:bodyPr/>
          <a:lstStyle/>
          <a:p>
            <a:r>
              <a:rPr lang="en-US" dirty="0"/>
              <a:t>Step 1: Import Required Libraries</a:t>
            </a:r>
          </a:p>
          <a:p>
            <a:endParaRPr lang="en-US" dirty="0"/>
          </a:p>
          <a:p>
            <a:pPr marL="0" indent="0">
              <a:buNone/>
            </a:pPr>
            <a:endParaRPr lang="en-US" dirty="0"/>
          </a:p>
          <a:p>
            <a:pPr marL="0" indent="0">
              <a:buNone/>
            </a:pPr>
            <a:endParaRPr lang="en-US" dirty="0"/>
          </a:p>
          <a:p>
            <a:pPr marL="0" indent="0">
              <a:buNone/>
            </a:pPr>
            <a:endParaRPr lang="en-US" dirty="0"/>
          </a:p>
          <a:p>
            <a:r>
              <a:rPr lang="en-IN" dirty="0"/>
              <a:t>Step 2: Load Dataset</a:t>
            </a:r>
          </a:p>
          <a:p>
            <a:endParaRPr lang="en-US" dirty="0"/>
          </a:p>
          <a:p>
            <a:endParaRPr lang="en-IN"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11" name="Picture 10">
            <a:extLst>
              <a:ext uri="{FF2B5EF4-FFF2-40B4-BE49-F238E27FC236}">
                <a16:creationId xmlns:a16="http://schemas.microsoft.com/office/drawing/2014/main" id="{F35B3851-84D8-9A30-4B28-FA9C74941B30}"/>
              </a:ext>
            </a:extLst>
          </p:cNvPr>
          <p:cNvPicPr>
            <a:picLocks noChangeAspect="1"/>
          </p:cNvPicPr>
          <p:nvPr/>
        </p:nvPicPr>
        <p:blipFill>
          <a:blip r:embed="rId2"/>
          <a:stretch>
            <a:fillRect/>
          </a:stretch>
        </p:blipFill>
        <p:spPr>
          <a:xfrm>
            <a:off x="2866574" y="2130424"/>
            <a:ext cx="6458851" cy="1743318"/>
          </a:xfrm>
          <a:prstGeom prst="rect">
            <a:avLst/>
          </a:prstGeom>
        </p:spPr>
      </p:pic>
      <p:pic>
        <p:nvPicPr>
          <p:cNvPr id="13" name="Picture 12">
            <a:extLst>
              <a:ext uri="{FF2B5EF4-FFF2-40B4-BE49-F238E27FC236}">
                <a16:creationId xmlns:a16="http://schemas.microsoft.com/office/drawing/2014/main" id="{13A09A92-D915-BDCB-2E35-E970AC85CA84}"/>
              </a:ext>
            </a:extLst>
          </p:cNvPr>
          <p:cNvPicPr>
            <a:picLocks noChangeAspect="1"/>
          </p:cNvPicPr>
          <p:nvPr/>
        </p:nvPicPr>
        <p:blipFill>
          <a:blip r:embed="rId3"/>
          <a:stretch>
            <a:fillRect/>
          </a:stretch>
        </p:blipFill>
        <p:spPr>
          <a:xfrm>
            <a:off x="1604537" y="4522839"/>
            <a:ext cx="8554644" cy="1076475"/>
          </a:xfrm>
          <a:prstGeom prst="rect">
            <a:avLst/>
          </a:prstGeom>
        </p:spPr>
      </p:pic>
    </p:spTree>
    <p:extLst>
      <p:ext uri="{BB962C8B-B14F-4D97-AF65-F5344CB8AC3E}">
        <p14:creationId xmlns:p14="http://schemas.microsoft.com/office/powerpoint/2010/main" val="13726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8E7D9C1-E599-DBE4-7416-C3DA758DC47C}"/>
              </a:ext>
            </a:extLst>
          </p:cNvPr>
          <p:cNvSpPr>
            <a:spLocks noGrp="1"/>
          </p:cNvSpPr>
          <p:nvPr>
            <p:ph idx="1"/>
          </p:nvPr>
        </p:nvSpPr>
        <p:spPr>
          <a:xfrm>
            <a:off x="1014984" y="619432"/>
            <a:ext cx="10332720" cy="5141288"/>
          </a:xfrm>
        </p:spPr>
        <p:txBody>
          <a:bodyPr/>
          <a:lstStyle/>
          <a:p>
            <a:r>
              <a:rPr lang="en-IN" dirty="0"/>
              <a:t>Step 3: Data Cleaning</a:t>
            </a:r>
            <a:endParaRPr lang="en-IN" b="1" dirty="0"/>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Removed </a:t>
            </a:r>
            <a:r>
              <a:rPr lang="en-US" altLang="en-US" sz="1800" b="1" dirty="0">
                <a:latin typeface="Times New Roman" panose="02020603050405020304" pitchFamily="18" charset="0"/>
                <a:cs typeface="Times New Roman" panose="02020603050405020304" pitchFamily="18" charset="0"/>
              </a:rPr>
              <a:t>duplicates and missing values</a:t>
            </a:r>
            <a:r>
              <a:rPr lang="en-US" alt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Dropped records without job descriptions.</a:t>
            </a: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Filled other missing entries with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"Unknown".</a:t>
            </a:r>
          </a:p>
          <a:p>
            <a:pPr marL="0" lvl="0" indent="0" eaLnBrk="0" fontAlgn="base" hangingPunct="0">
              <a:lnSpc>
                <a:spcPct val="150000"/>
              </a:lnSpc>
              <a:spcBef>
                <a:spcPct val="0"/>
              </a:spcBef>
              <a:spcAft>
                <a:spcPct val="0"/>
              </a:spcAft>
              <a:buFontTx/>
              <a:buChar char="•"/>
            </a:pPr>
            <a:endParaRPr lang="en-IN" b="1" dirty="0"/>
          </a:p>
          <a:p>
            <a:r>
              <a:rPr lang="en-IN" dirty="0"/>
              <a:t>Step 4: Text Preprocessing</a:t>
            </a: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Converted text to lowercase</a:t>
            </a: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Removed </a:t>
            </a:r>
            <a:r>
              <a:rPr lang="en-US" altLang="en-US" sz="1800" b="1" dirty="0">
                <a:latin typeface="Times New Roman" panose="02020603050405020304" pitchFamily="18" charset="0"/>
                <a:cs typeface="Times New Roman" panose="02020603050405020304" pitchFamily="18" charset="0"/>
              </a:rPr>
              <a:t>URLs, special characters, and numbers</a:t>
            </a:r>
            <a:endParaRPr lang="en-US"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Removed </a:t>
            </a:r>
            <a:r>
              <a:rPr lang="en-US" altLang="en-US" sz="1800" b="1" dirty="0">
                <a:latin typeface="Times New Roman" panose="02020603050405020304" pitchFamily="18" charset="0"/>
                <a:cs typeface="Times New Roman" panose="02020603050405020304" pitchFamily="18" charset="0"/>
              </a:rPr>
              <a:t>stop words</a:t>
            </a:r>
            <a:r>
              <a:rPr lang="en-US" altLang="en-US" sz="1800" dirty="0">
                <a:latin typeface="Times New Roman" panose="02020603050405020304" pitchFamily="18" charset="0"/>
                <a:cs typeface="Times New Roman" panose="02020603050405020304" pitchFamily="18" charset="0"/>
              </a:rPr>
              <a:t> and extra spaces</a:t>
            </a:r>
          </a:p>
          <a:p>
            <a:pPr marL="0" lvl="0" indent="0" eaLnBrk="0" fontAlgn="base" hangingPunct="0">
              <a:lnSpc>
                <a:spcPct val="150000"/>
              </a:lnSpc>
              <a:spcBef>
                <a:spcPct val="0"/>
              </a:spcBef>
              <a:spcAft>
                <a:spcPct val="0"/>
              </a:spcAft>
              <a:buFontTx/>
              <a:buChar char="•"/>
            </a:pPr>
            <a:r>
              <a:rPr lang="en-US" altLang="en-US" sz="1800" dirty="0">
                <a:latin typeface="Times New Roman" panose="02020603050405020304" pitchFamily="18" charset="0"/>
                <a:cs typeface="Times New Roman" panose="02020603050405020304" pitchFamily="18" charset="0"/>
              </a:rPr>
              <a:t>Created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clean_description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column</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2"/>
          </p:nvPr>
        </p:nvSpPr>
        <p:spPr/>
        <p:txBody>
          <a:bodyPr/>
          <a:lstStyle/>
          <a:p>
            <a:fld id="{294A09A9-5501-47C1-A89A-A340965A2BE2}" type="slidenum">
              <a:rPr lang="en-US" smtClean="0"/>
              <a:pPr/>
              <a:t>7</a:t>
            </a:fld>
            <a:endParaRPr lang="en-US" dirty="0"/>
          </a:p>
        </p:txBody>
      </p:sp>
      <p:pic>
        <p:nvPicPr>
          <p:cNvPr id="15" name="Picture 14">
            <a:extLst>
              <a:ext uri="{FF2B5EF4-FFF2-40B4-BE49-F238E27FC236}">
                <a16:creationId xmlns:a16="http://schemas.microsoft.com/office/drawing/2014/main" id="{35B28A1F-A76E-B714-C72A-627EB88D38BA}"/>
              </a:ext>
            </a:extLst>
          </p:cNvPr>
          <p:cNvPicPr>
            <a:picLocks noChangeAspect="1"/>
          </p:cNvPicPr>
          <p:nvPr/>
        </p:nvPicPr>
        <p:blipFill>
          <a:blip r:embed="rId2"/>
          <a:stretch>
            <a:fillRect/>
          </a:stretch>
        </p:blipFill>
        <p:spPr>
          <a:xfrm>
            <a:off x="5840361" y="824140"/>
            <a:ext cx="4048690" cy="1114581"/>
          </a:xfrm>
          <a:prstGeom prst="rect">
            <a:avLst/>
          </a:prstGeom>
        </p:spPr>
      </p:pic>
      <p:pic>
        <p:nvPicPr>
          <p:cNvPr id="17" name="Picture 16">
            <a:extLst>
              <a:ext uri="{FF2B5EF4-FFF2-40B4-BE49-F238E27FC236}">
                <a16:creationId xmlns:a16="http://schemas.microsoft.com/office/drawing/2014/main" id="{AD225A11-6E5E-C3E4-8222-DBA985EB636B}"/>
              </a:ext>
            </a:extLst>
          </p:cNvPr>
          <p:cNvPicPr>
            <a:picLocks noChangeAspect="1"/>
          </p:cNvPicPr>
          <p:nvPr/>
        </p:nvPicPr>
        <p:blipFill>
          <a:blip r:embed="rId3"/>
          <a:stretch>
            <a:fillRect/>
          </a:stretch>
        </p:blipFill>
        <p:spPr>
          <a:xfrm>
            <a:off x="5933202" y="2932149"/>
            <a:ext cx="6258798" cy="2429214"/>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6270E-69B7-420A-D223-A61B405D0578}"/>
              </a:ext>
            </a:extLst>
          </p:cNvPr>
          <p:cNvSpPr>
            <a:spLocks noGrp="1"/>
          </p:cNvSpPr>
          <p:nvPr>
            <p:ph idx="1"/>
          </p:nvPr>
        </p:nvSpPr>
        <p:spPr>
          <a:xfrm>
            <a:off x="1014984" y="411480"/>
            <a:ext cx="10332720" cy="5349240"/>
          </a:xfrm>
        </p:spPr>
        <p:txBody>
          <a:bodyPr>
            <a:normAutofit/>
          </a:bodyPr>
          <a:lstStyle/>
          <a:p>
            <a:r>
              <a:rPr lang="en-US" dirty="0"/>
              <a:t>Step 5: Encoding Categorical Features</a:t>
            </a:r>
          </a:p>
          <a:p>
            <a:pPr marL="0" indent="0">
              <a:buNone/>
            </a:pPr>
            <a:r>
              <a:rPr lang="en-US" sz="1800" dirty="0">
                <a:latin typeface="Times New Roman" panose="02020603050405020304" pitchFamily="18" charset="0"/>
                <a:cs typeface="Times New Roman" panose="02020603050405020304" pitchFamily="18" charset="0"/>
              </a:rPr>
              <a:t>Converted categorical features to numerical form using </a:t>
            </a:r>
            <a:r>
              <a:rPr lang="en-US" sz="1800" b="1" dirty="0">
                <a:latin typeface="Times New Roman" panose="02020603050405020304" pitchFamily="18" charset="0"/>
                <a:cs typeface="Times New Roman" panose="02020603050405020304" pitchFamily="18" charset="0"/>
              </a:rPr>
              <a:t>Label Encoding</a:t>
            </a:r>
            <a:r>
              <a:rPr lang="en-US" sz="1800"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a:p>
            <a:r>
              <a:rPr lang="en-US" dirty="0"/>
              <a:t>Step 6: Target Variable &amp; Split Data</a:t>
            </a:r>
          </a:p>
          <a:p>
            <a:pPr marL="0" indent="0">
              <a:buNone/>
            </a:pPr>
            <a:r>
              <a:rPr lang="en-US" sz="1800" dirty="0">
                <a:latin typeface="Times New Roman" panose="02020603050405020304" pitchFamily="18" charset="0"/>
                <a:cs typeface="Times New Roman" panose="02020603050405020304" pitchFamily="18" charset="0"/>
              </a:rPr>
              <a:t>Divided dataset into </a:t>
            </a:r>
            <a:r>
              <a:rPr lang="en-US" sz="1800" b="1" dirty="0">
                <a:latin typeface="Times New Roman" panose="02020603050405020304" pitchFamily="18" charset="0"/>
                <a:cs typeface="Times New Roman" panose="02020603050405020304" pitchFamily="18" charset="0"/>
              </a:rPr>
              <a:t>Training (80%)</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Testing (20%)</a:t>
            </a:r>
            <a:r>
              <a:rPr lang="en-US" sz="1800" dirty="0">
                <a:latin typeface="Times New Roman" panose="02020603050405020304" pitchFamily="18" charset="0"/>
                <a:cs typeface="Times New Roman" panose="02020603050405020304" pitchFamily="18" charset="0"/>
              </a:rPr>
              <a:t> sets using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US" dirty="0"/>
          </a:p>
          <a:p>
            <a:endParaRPr lang="en-IN" dirty="0"/>
          </a:p>
        </p:txBody>
      </p:sp>
      <p:sp>
        <p:nvSpPr>
          <p:cNvPr id="5" name="Footer Placeholder 4">
            <a:extLst>
              <a:ext uri="{FF2B5EF4-FFF2-40B4-BE49-F238E27FC236}">
                <a16:creationId xmlns:a16="http://schemas.microsoft.com/office/drawing/2014/main" id="{0A65D4C3-C0B5-A7ED-D4F3-7DBDEAB967D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3808B0B-73B0-E863-ECAF-553FA70D56F7}"/>
              </a:ext>
            </a:extLst>
          </p:cNvPr>
          <p:cNvSpPr>
            <a:spLocks noGrp="1"/>
          </p:cNvSpPr>
          <p:nvPr>
            <p:ph type="sldNum" sz="quarter" idx="12"/>
          </p:nvPr>
        </p:nvSpPr>
        <p:spPr/>
        <p:txBody>
          <a:bodyPr/>
          <a:lstStyle/>
          <a:p>
            <a:fld id="{294A09A9-5501-47C1-A89A-A340965A2BE2}" type="slidenum">
              <a:rPr lang="en-US" smtClean="0"/>
              <a:pPr/>
              <a:t>8</a:t>
            </a:fld>
            <a:endParaRPr lang="en-US" dirty="0"/>
          </a:p>
        </p:txBody>
      </p:sp>
      <p:pic>
        <p:nvPicPr>
          <p:cNvPr id="7" name="Picture 6">
            <a:extLst>
              <a:ext uri="{FF2B5EF4-FFF2-40B4-BE49-F238E27FC236}">
                <a16:creationId xmlns:a16="http://schemas.microsoft.com/office/drawing/2014/main" id="{6AC6FA8D-062C-9064-009B-B841F029DC28}"/>
              </a:ext>
            </a:extLst>
          </p:cNvPr>
          <p:cNvPicPr>
            <a:picLocks noChangeAspect="1"/>
          </p:cNvPicPr>
          <p:nvPr/>
        </p:nvPicPr>
        <p:blipFill>
          <a:blip r:embed="rId2"/>
          <a:stretch>
            <a:fillRect/>
          </a:stretch>
        </p:blipFill>
        <p:spPr>
          <a:xfrm>
            <a:off x="2681748" y="1351690"/>
            <a:ext cx="7914124" cy="1223133"/>
          </a:xfrm>
          <a:prstGeom prst="rect">
            <a:avLst/>
          </a:prstGeom>
        </p:spPr>
      </p:pic>
      <p:pic>
        <p:nvPicPr>
          <p:cNvPr id="9" name="Picture 8">
            <a:extLst>
              <a:ext uri="{FF2B5EF4-FFF2-40B4-BE49-F238E27FC236}">
                <a16:creationId xmlns:a16="http://schemas.microsoft.com/office/drawing/2014/main" id="{B8035C5F-3C37-A795-0DB9-AE1987D13929}"/>
              </a:ext>
            </a:extLst>
          </p:cNvPr>
          <p:cNvPicPr>
            <a:picLocks noChangeAspect="1"/>
          </p:cNvPicPr>
          <p:nvPr/>
        </p:nvPicPr>
        <p:blipFill>
          <a:blip r:embed="rId3"/>
          <a:stretch>
            <a:fillRect/>
          </a:stretch>
        </p:blipFill>
        <p:spPr>
          <a:xfrm>
            <a:off x="2596561" y="3902178"/>
            <a:ext cx="7914124" cy="2046339"/>
          </a:xfrm>
          <a:prstGeom prst="rect">
            <a:avLst/>
          </a:prstGeom>
        </p:spPr>
      </p:pic>
    </p:spTree>
    <p:extLst>
      <p:ext uri="{BB962C8B-B14F-4D97-AF65-F5344CB8AC3E}">
        <p14:creationId xmlns:p14="http://schemas.microsoft.com/office/powerpoint/2010/main" val="632124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1B1F0-33EE-428D-DA2C-935647003C5B}"/>
              </a:ext>
            </a:extLst>
          </p:cNvPr>
          <p:cNvSpPr>
            <a:spLocks noGrp="1"/>
          </p:cNvSpPr>
          <p:nvPr>
            <p:ph type="title"/>
          </p:nvPr>
        </p:nvSpPr>
        <p:spPr/>
        <p:txBody>
          <a:bodyPr/>
          <a:lstStyle/>
          <a:p>
            <a:pPr algn="ctr"/>
            <a:r>
              <a:rPr lang="en-IN" dirty="0"/>
              <a:t>PREPROCESSING OUTPUT</a:t>
            </a:r>
          </a:p>
        </p:txBody>
      </p:sp>
      <p:sp>
        <p:nvSpPr>
          <p:cNvPr id="3" name="Content Placeholder 2">
            <a:extLst>
              <a:ext uri="{FF2B5EF4-FFF2-40B4-BE49-F238E27FC236}">
                <a16:creationId xmlns:a16="http://schemas.microsoft.com/office/drawing/2014/main" id="{A8139F90-8E93-18F6-97AC-B6B7C62C4B1D}"/>
              </a:ext>
            </a:extLst>
          </p:cNvPr>
          <p:cNvSpPr>
            <a:spLocks noGrp="1"/>
          </p:cNvSpPr>
          <p:nvPr>
            <p:ph idx="1"/>
          </p:nvPr>
        </p:nvSpPr>
        <p:spPr/>
        <p:txBody>
          <a:bodyPr>
            <a:normAutofit/>
          </a:bodyPr>
          <a:lstStyle/>
          <a:p>
            <a:r>
              <a:rPr lang="en-US" dirty="0"/>
              <a:t>OUTPUT:</a:t>
            </a:r>
          </a:p>
          <a:p>
            <a:endParaRPr lang="en-US" dirty="0"/>
          </a:p>
          <a:p>
            <a:endParaRPr lang="en-US" dirty="0"/>
          </a:p>
          <a:p>
            <a:endParaRPr lang="en-US" dirty="0"/>
          </a:p>
          <a:p>
            <a:endParaRPr lang="en-US" dirty="0"/>
          </a:p>
          <a:p>
            <a:pPr eaLnBrk="0" fontAlgn="base" hangingPunct="0">
              <a:lnSpc>
                <a:spcPct val="150000"/>
              </a:lnSpc>
              <a:spcBef>
                <a:spcPct val="0"/>
              </a:spcBef>
              <a:spcAft>
                <a:spcPct val="0"/>
              </a:spcAft>
            </a:pPr>
            <a:r>
              <a:rPr lang="en-US" altLang="en-US" sz="1900" b="1" dirty="0">
                <a:latin typeface="Times New Roman" panose="02020603050405020304" pitchFamily="18" charset="0"/>
                <a:cs typeface="Times New Roman" panose="02020603050405020304" pitchFamily="18" charset="0"/>
              </a:rPr>
              <a:t>Shape (17880, 18):</a:t>
            </a:r>
            <a:r>
              <a:rPr lang="en-US" altLang="en-US" sz="1900" dirty="0">
                <a:latin typeface="Times New Roman" panose="02020603050405020304" pitchFamily="18" charset="0"/>
                <a:cs typeface="Times New Roman" panose="02020603050405020304" pitchFamily="18" charset="0"/>
              </a:rPr>
              <a:t> Dataset has </a:t>
            </a:r>
            <a:r>
              <a:rPr lang="en-US" altLang="en-US" sz="1900" b="1" dirty="0">
                <a:latin typeface="Times New Roman" panose="02020603050405020304" pitchFamily="18" charset="0"/>
                <a:cs typeface="Times New Roman" panose="02020603050405020304" pitchFamily="18" charset="0"/>
              </a:rPr>
              <a:t>17,880 job posts</a:t>
            </a:r>
            <a:r>
              <a:rPr lang="en-US" altLang="en-US" sz="1900" dirty="0">
                <a:latin typeface="Times New Roman" panose="02020603050405020304" pitchFamily="18" charset="0"/>
                <a:cs typeface="Times New Roman" panose="02020603050405020304" pitchFamily="18" charset="0"/>
              </a:rPr>
              <a:t> and </a:t>
            </a:r>
            <a:r>
              <a:rPr lang="en-US" altLang="en-US" sz="1900" b="1" dirty="0">
                <a:latin typeface="Times New Roman" panose="02020603050405020304" pitchFamily="18" charset="0"/>
                <a:cs typeface="Times New Roman" panose="02020603050405020304" pitchFamily="18" charset="0"/>
              </a:rPr>
              <a:t>18 features</a:t>
            </a:r>
            <a:r>
              <a:rPr lang="en-US" altLang="en-US" sz="1900" dirty="0">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lang="en-US" altLang="en-US" sz="1900" b="1" dirty="0">
                <a:latin typeface="Times New Roman" panose="02020603050405020304" pitchFamily="18" charset="0"/>
                <a:cs typeface="Times New Roman" panose="02020603050405020304" pitchFamily="18" charset="0"/>
              </a:rPr>
              <a:t>Train size (14303, 6):</a:t>
            </a:r>
            <a:r>
              <a:rPr lang="en-US" altLang="en-US" sz="1900" dirty="0">
                <a:latin typeface="Times New Roman" panose="02020603050405020304" pitchFamily="18" charset="0"/>
                <a:cs typeface="Times New Roman" panose="02020603050405020304" pitchFamily="18" charset="0"/>
              </a:rPr>
              <a:t> 80% data (14,303 rows, 6 selected columns) used for </a:t>
            </a:r>
            <a:r>
              <a:rPr lang="en-US" altLang="en-US" sz="1900" b="1" dirty="0">
                <a:latin typeface="Times New Roman" panose="02020603050405020304" pitchFamily="18" charset="0"/>
                <a:cs typeface="Times New Roman" panose="02020603050405020304" pitchFamily="18" charset="0"/>
              </a:rPr>
              <a:t>training</a:t>
            </a:r>
            <a:r>
              <a:rPr lang="en-US" altLang="en-US" sz="1900" dirty="0">
                <a:latin typeface="Times New Roman" panose="02020603050405020304" pitchFamily="18" charset="0"/>
                <a:cs typeface="Times New Roman" panose="02020603050405020304" pitchFamily="18" charset="0"/>
              </a:rPr>
              <a:t>.</a:t>
            </a:r>
          </a:p>
          <a:p>
            <a:pPr eaLnBrk="0" fontAlgn="base" hangingPunct="0">
              <a:lnSpc>
                <a:spcPct val="150000"/>
              </a:lnSpc>
              <a:spcBef>
                <a:spcPct val="0"/>
              </a:spcBef>
              <a:spcAft>
                <a:spcPct val="0"/>
              </a:spcAft>
            </a:pPr>
            <a:r>
              <a:rPr lang="en-US" altLang="en-US" sz="1900" b="1" dirty="0">
                <a:latin typeface="Times New Roman" panose="02020603050405020304" pitchFamily="18" charset="0"/>
                <a:cs typeface="Times New Roman" panose="02020603050405020304" pitchFamily="18" charset="0"/>
              </a:rPr>
              <a:t>Test size (3576, 6):</a:t>
            </a:r>
            <a:r>
              <a:rPr lang="en-US" altLang="en-US" sz="1900" dirty="0">
                <a:latin typeface="Times New Roman" panose="02020603050405020304" pitchFamily="18" charset="0"/>
                <a:cs typeface="Times New Roman" panose="02020603050405020304" pitchFamily="18" charset="0"/>
              </a:rPr>
              <a:t> 20% data (3,576 rows, 6 columns) used for </a:t>
            </a:r>
            <a:r>
              <a:rPr lang="en-US" altLang="en-US" sz="1900" b="1" dirty="0">
                <a:latin typeface="Times New Roman" panose="02020603050405020304" pitchFamily="18" charset="0"/>
                <a:cs typeface="Times New Roman" panose="02020603050405020304" pitchFamily="18" charset="0"/>
              </a:rPr>
              <a:t>testing model performance</a:t>
            </a:r>
            <a:r>
              <a:rPr lang="en-US" altLang="en-US" sz="1900" dirty="0">
                <a:latin typeface="Times New Roman" panose="02020603050405020304" pitchFamily="18" charset="0"/>
                <a:cs typeface="Times New Roman" panose="02020603050405020304" pitchFamily="18" charset="0"/>
              </a:rPr>
              <a:t>.</a:t>
            </a:r>
          </a:p>
          <a:p>
            <a:pPr>
              <a:lnSpc>
                <a:spcPct val="150000"/>
              </a:lnSpc>
            </a:pPr>
            <a:endParaRPr lang="en-US" dirty="0"/>
          </a:p>
          <a:p>
            <a:endParaRPr lang="en-IN" dirty="0"/>
          </a:p>
        </p:txBody>
      </p:sp>
      <p:sp>
        <p:nvSpPr>
          <p:cNvPr id="4" name="Footer Placeholder 3">
            <a:extLst>
              <a:ext uri="{FF2B5EF4-FFF2-40B4-BE49-F238E27FC236}">
                <a16:creationId xmlns:a16="http://schemas.microsoft.com/office/drawing/2014/main" id="{2EE512E4-08F1-649A-FB97-2D652A5922C1}"/>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622353C7-2D28-A530-91F2-AE8C9A7905C0}"/>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11" name="Picture 10">
            <a:extLst>
              <a:ext uri="{FF2B5EF4-FFF2-40B4-BE49-F238E27FC236}">
                <a16:creationId xmlns:a16="http://schemas.microsoft.com/office/drawing/2014/main" id="{1645052D-C24F-EF5F-6046-4982D50F29F3}"/>
              </a:ext>
            </a:extLst>
          </p:cNvPr>
          <p:cNvPicPr>
            <a:picLocks noChangeAspect="1"/>
          </p:cNvPicPr>
          <p:nvPr/>
        </p:nvPicPr>
        <p:blipFill>
          <a:blip r:embed="rId2"/>
          <a:stretch>
            <a:fillRect/>
          </a:stretch>
        </p:blipFill>
        <p:spPr>
          <a:xfrm>
            <a:off x="2369575" y="2438400"/>
            <a:ext cx="6803922" cy="1661652"/>
          </a:xfrm>
          <a:prstGeom prst="rect">
            <a:avLst/>
          </a:prstGeom>
        </p:spPr>
      </p:pic>
    </p:spTree>
    <p:extLst>
      <p:ext uri="{BB962C8B-B14F-4D97-AF65-F5344CB8AC3E}">
        <p14:creationId xmlns:p14="http://schemas.microsoft.com/office/powerpoint/2010/main" val="86381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163</TotalTime>
  <Words>737</Words>
  <Application>Microsoft Office PowerPoint</Application>
  <PresentationFormat>Widescreen</PresentationFormat>
  <Paragraphs>154</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Job Check – Detecting Fake Job Post</vt:lpstr>
      <vt:lpstr>CONTENTS</vt:lpstr>
      <vt:lpstr>PROBLEM STATEMENT</vt:lpstr>
      <vt:lpstr>FLOWCHART OF THE PROJECT</vt:lpstr>
      <vt:lpstr>DATASET COLLECTION</vt:lpstr>
      <vt:lpstr>    DATA PREPROCESSING    NG</vt:lpstr>
      <vt:lpstr>PowerPoint Presentation</vt:lpstr>
      <vt:lpstr>PowerPoint Presentation</vt:lpstr>
      <vt:lpstr>PREPROCESSING OUTPUT</vt:lpstr>
      <vt:lpstr>MODEL TRAINING</vt:lpstr>
      <vt:lpstr>PowerPoint Presentation</vt:lpstr>
      <vt:lpstr>PowerPoint Presentation</vt:lpstr>
      <vt:lpstr>PowerPoint Presentation</vt:lpstr>
      <vt:lpstr>STREAMLIT APP</vt:lpstr>
      <vt:lpstr>PowerPoint Presentation</vt:lpstr>
      <vt:lpstr>PowerPoint Presentation</vt:lpstr>
      <vt:lpstr>PowerPoint Presentation</vt:lpstr>
      <vt:lpstr>PowerPoint Presentation</vt:lpstr>
      <vt:lpstr>FINAL OUTPUT</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Check – Detecting Fake Job Post</dc:title>
  <dc:creator>Vikhil Reddy Tadugam</dc:creator>
  <cp:lastModifiedBy>vikhil reddy tadugam</cp:lastModifiedBy>
  <cp:revision>4</cp:revision>
  <dcterms:created xsi:type="dcterms:W3CDTF">2025-10-06T17:40:14Z</dcterms:created>
  <dcterms:modified xsi:type="dcterms:W3CDTF">2025-10-08T18:46:49Z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