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40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359108" y="4586365"/>
            <a:ext cx="9738605"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Vikhram S S– </a:t>
            </a:r>
            <a:r>
              <a:rPr lang="en-US" sz="2000" b="1" dirty="0">
                <a:solidFill>
                  <a:schemeClr val="accent1">
                    <a:lumMod val="75000"/>
                  </a:schemeClr>
                </a:solidFill>
                <a:latin typeface="Arial"/>
                <a:cs typeface="Arial"/>
              </a:rPr>
              <a:t>College of Engineering Guindy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1036878"/>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algn="l">
              <a:buFont typeface="+mj-lt"/>
              <a:buAutoNum type="arabicPeriod"/>
            </a:pPr>
            <a:r>
              <a:rPr lang="en-US" sz="2400" b="0" i="0" dirty="0">
                <a:solidFill>
                  <a:srgbClr val="0D0D0D"/>
                </a:solidFill>
                <a:effectLst/>
                <a:latin typeface="Söhne"/>
              </a:rPr>
              <a:t>Wang, H., Su, S., &amp; Yuan, H. (2018). A Deep Learning Approach for Demand Prediction of Bike Sharing System. In 2018 IEEE International Conference on Systems, Man, and Cybernetics (SMC) (pp. 1008-1013). IEEE.</a:t>
            </a:r>
          </a:p>
          <a:p>
            <a:pPr algn="l">
              <a:buFont typeface="+mj-lt"/>
              <a:buAutoNum type="arabicPeriod"/>
            </a:pPr>
            <a:r>
              <a:rPr lang="en-US" sz="2400" b="0" i="0" dirty="0">
                <a:solidFill>
                  <a:srgbClr val="0D0D0D"/>
                </a:solidFill>
                <a:effectLst/>
                <a:latin typeface="Söhne"/>
              </a:rPr>
              <a:t>Dabiri, F., &amp; Amirani, M. C. (2020). Predictive Modeling for Bike Sharing Systems: A Review of Machine Learning Approaches. Journal of Big Data, 7(1), 1-33.</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38200" y="837487"/>
            <a:ext cx="10515600" cy="687620"/>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4585309"/>
          </a:xfrm>
        </p:spPr>
        <p:txBody>
          <a:bodyPr vert="horz" lIns="91440" tIns="45720" rIns="91440" bIns="45720" rtlCol="0" anchor="t">
            <a:noAutofit/>
          </a:bodyPr>
          <a:lstStyle/>
          <a:p>
            <a:pPr marL="0" indent="0">
              <a:buNone/>
            </a:pPr>
            <a:r>
              <a:rPr lang="en-US" sz="2000" b="1" dirty="0">
                <a:latin typeface="Arial"/>
                <a:ea typeface="+mn-lt"/>
                <a:cs typeface="Arial"/>
              </a:rPr>
              <a:t> </a:t>
            </a: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72647" y="972484"/>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2800" dirty="0">
                <a:solidFill>
                  <a:srgbClr val="0F0F0F"/>
                </a:solidFill>
                <a:latin typeface="Times New Roman" panose="02020603050405020304" pitchFamily="18" charset="0"/>
                <a:ea typeface="+mn-lt"/>
                <a:cs typeface="Times New Roman" panose="02020603050405020304" pitchFamily="18" charset="0"/>
              </a:rPr>
              <a:t> </a:t>
            </a:r>
            <a:r>
              <a:rPr lang="en-IN" sz="2400" dirty="0">
                <a:solidFill>
                  <a:srgbClr val="0F0F0F"/>
                </a:solidFill>
                <a:latin typeface="Times New Roman" panose="02020603050405020304" pitchFamily="18" charset="0"/>
                <a:ea typeface="+mn-lt"/>
                <a:cs typeface="Times New Roman" panose="02020603050405020304" pitchFamily="18"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a:latin typeface="Times New Roman" panose="02020603050405020304" pitchFamily="18" charset="0"/>
                <a:cs typeface="Times New Roman" panose="02020603050405020304" pitchFamily="18" charset="0"/>
              </a:rPr>
              <a:t>1. Introduction: Introducing the challenges of bike rental management and the proposed keylogger-based predictive analytics approach.</a:t>
            </a:r>
          </a:p>
          <a:p>
            <a:pPr marL="305435" indent="-305435"/>
            <a:r>
              <a:rPr lang="en-US" sz="1800" b="1" dirty="0">
                <a:latin typeface="Times New Roman" panose="02020603050405020304" pitchFamily="18" charset="0"/>
                <a:cs typeface="Times New Roman" panose="02020603050405020304" pitchFamily="18" charset="0"/>
              </a:rPr>
              <a:t>2. Data Collection: Gathering historical bike rental data and leveraging real-time sources like weather and events.</a:t>
            </a:r>
          </a:p>
          <a:p>
            <a:pPr marL="305435" indent="-305435"/>
            <a:r>
              <a:rPr lang="en-US" sz="1800" b="1" dirty="0">
                <a:latin typeface="Times New Roman" panose="02020603050405020304" pitchFamily="18" charset="0"/>
                <a:cs typeface="Times New Roman" panose="02020603050405020304" pitchFamily="18" charset="0"/>
              </a:rPr>
              <a:t>3. Data Preprocessing: Cleaning, handling missing values, and extracting relevant features for predictive modeling.</a:t>
            </a:r>
          </a:p>
          <a:p>
            <a:pPr marL="305435" indent="-305435"/>
            <a:r>
              <a:rPr lang="en-US" sz="1800" b="1" dirty="0">
                <a:latin typeface="Times New Roman" panose="02020603050405020304" pitchFamily="18" charset="0"/>
                <a:cs typeface="Times New Roman" panose="02020603050405020304" pitchFamily="18" charset="0"/>
              </a:rPr>
              <a:t>4. Machine Learning Algorithm: Implementing time-series forecasting models with keylogger data and incorporating additional factors for accuracy.</a:t>
            </a:r>
          </a:p>
          <a:p>
            <a:pPr marL="305435" indent="-305435"/>
            <a:r>
              <a:rPr lang="en-US" sz="1800" b="1" dirty="0">
                <a:latin typeface="Times New Roman" panose="02020603050405020304" pitchFamily="18" charset="0"/>
                <a:cs typeface="Times New Roman" panose="02020603050405020304" pitchFamily="18" charset="0"/>
              </a:rPr>
              <a:t>5. Deployment: Developing a user-friendly interface and deploying on scalable platforms for real-time predictions.</a:t>
            </a:r>
          </a:p>
          <a:p>
            <a:pPr marL="305435" indent="-305435"/>
            <a:r>
              <a:rPr lang="en-US" sz="1800" b="1" dirty="0">
                <a:latin typeface="Times New Roman" panose="02020603050405020304" pitchFamily="18" charset="0"/>
                <a:cs typeface="Times New Roman" panose="02020603050405020304" pitchFamily="18" charset="0"/>
              </a:rPr>
              <a:t>6. Evaluation: Assessing model performance using metrics like MAE and RMSE, and continuous refinement based on feedback.</a:t>
            </a:r>
          </a:p>
          <a:p>
            <a:pPr marL="305435" indent="-305435"/>
            <a:r>
              <a:rPr lang="en-US" sz="1800" b="1" dirty="0">
                <a:latin typeface="Times New Roman" panose="02020603050405020304" pitchFamily="18" charset="0"/>
                <a:cs typeface="Times New Roman" panose="02020603050405020304" pitchFamily="18" charset="0"/>
              </a:rPr>
              <a:t>7. Result: Discussing the potential benefits for inventory management and operational efficiency in bike rental businesses.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2749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6" name="Rectangle 3">
            <a:extLst>
              <a:ext uri="{FF2B5EF4-FFF2-40B4-BE49-F238E27FC236}">
                <a16:creationId xmlns:a16="http://schemas.microsoft.com/office/drawing/2014/main" xmlns="" id="{FF0E6671-7CF2-5CFB-FAFC-BED695C081AF}"/>
              </a:ext>
            </a:extLst>
          </p:cNvPr>
          <p:cNvSpPr>
            <a:spLocks noGrp="1" noChangeArrowheads="1"/>
          </p:cNvSpPr>
          <p:nvPr>
            <p:ph idx="1"/>
          </p:nvPr>
        </p:nvSpPr>
        <p:spPr bwMode="auto">
          <a:xfrm>
            <a:off x="581192" y="1638452"/>
            <a:ext cx="9845644" cy="407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Approach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Requirements</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Hardware and software prerequisites for developing and deploying the rental bike prediction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Specifications for data storage, processing power, and memory capacity.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 requirements for accessibility and usability.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 Required to Build the Model: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Overview of the essential libraries and frameworks for implementing the predictive analytics model.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Explanation of their functionalities and roles in data preprocessing, modeling, and evaluation.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Examples may include pandas, scikit-learn, TensorFlow, and matplotlib for data manipulation, </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machine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learning, and visualization.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898710"/>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US" sz="1600" dirty="0">
                <a:latin typeface="Times New Roman" panose="02020603050405020304" pitchFamily="18" charset="0"/>
                <a:ea typeface="+mn-lt"/>
                <a:cs typeface="Times New Roman" panose="02020603050405020304" pitchFamily="18" charset="0"/>
              </a:rPr>
              <a:t>Algorithm Selection:</a:t>
            </a:r>
          </a:p>
          <a:p>
            <a:pPr marL="0" indent="0">
              <a:buNone/>
            </a:pPr>
            <a:r>
              <a:rPr lang="en-US" sz="1600" dirty="0">
                <a:latin typeface="Times New Roman" panose="02020603050405020304" pitchFamily="18" charset="0"/>
                <a:ea typeface="+mn-lt"/>
                <a:cs typeface="Times New Roman" panose="02020603050405020304" pitchFamily="18" charset="0"/>
              </a:rPr>
              <a:t>The chosen algorithm, LSTM neural network, is well-suited for predicting bike counts due to its ability to capture temporal dependencies in time-series data. Its selection aligns with the problem statement and data characteristics.</a:t>
            </a:r>
          </a:p>
          <a:p>
            <a:pPr marL="305435" indent="-305435"/>
            <a:endParaRPr lang="en-US" sz="1600" dirty="0">
              <a:latin typeface="Times New Roman" panose="02020603050405020304" pitchFamily="18" charset="0"/>
              <a:ea typeface="+mn-lt"/>
              <a:cs typeface="Times New Roman" panose="02020603050405020304" pitchFamily="18" charset="0"/>
            </a:endParaRPr>
          </a:p>
          <a:p>
            <a:pPr marL="305435" indent="-305435"/>
            <a:r>
              <a:rPr lang="en-US" sz="1600" dirty="0">
                <a:latin typeface="Times New Roman" panose="02020603050405020304" pitchFamily="18" charset="0"/>
                <a:ea typeface="+mn-lt"/>
                <a:cs typeface="Times New Roman" panose="02020603050405020304" pitchFamily="18" charset="0"/>
              </a:rPr>
              <a:t>Data Input:</a:t>
            </a:r>
          </a:p>
          <a:p>
            <a:pPr marL="0" indent="0">
              <a:buNone/>
            </a:pPr>
            <a:r>
              <a:rPr lang="en-US" sz="1600" dirty="0">
                <a:latin typeface="Times New Roman" panose="02020603050405020304" pitchFamily="18" charset="0"/>
                <a:ea typeface="+mn-lt"/>
                <a:cs typeface="Times New Roman" panose="02020603050405020304" pitchFamily="18" charset="0"/>
              </a:rPr>
              <a:t>The LSTM model utilizes input features such as historical bike rental data, weather conditions, day of the week, and time of day to make predictions. These factors collectively contribute to capturing relevant patterns and correlations in bike demand</a:t>
            </a:r>
            <a:r>
              <a:rPr lang="en-US" sz="1400" dirty="0">
                <a:latin typeface="Times New Roman" panose="02020603050405020304" pitchFamily="18" charset="0"/>
                <a:ea typeface="+mn-lt"/>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504202" y="1170774"/>
            <a:ext cx="11323177" cy="5298392"/>
          </a:xfrm>
        </p:spPr>
        <p:txBody>
          <a:bodyPr>
            <a:noAutofit/>
          </a:bodyPr>
          <a:lstStyle/>
          <a:p>
            <a:pPr marL="0" indent="0">
              <a:buNone/>
            </a:pPr>
            <a:r>
              <a:rPr lang="en-US" sz="1300" b="1" dirty="0" smtClean="0">
                <a:solidFill>
                  <a:srgbClr val="0F0F0F"/>
                </a:solidFill>
                <a:latin typeface="Times New Roman" panose="02020603050405020304" pitchFamily="18" charset="0"/>
                <a:ea typeface="+mn-lt"/>
                <a:cs typeface="Times New Roman" panose="02020603050405020304" pitchFamily="18" charset="0"/>
              </a:rPr>
              <a:t>Accuracy </a:t>
            </a:r>
            <a:r>
              <a:rPr lang="en-US" sz="1300" b="1" dirty="0">
                <a:solidFill>
                  <a:srgbClr val="0F0F0F"/>
                </a:solidFill>
                <a:latin typeface="Times New Roman" panose="02020603050405020304" pitchFamily="18" charset="0"/>
                <a:ea typeface="+mn-lt"/>
                <a:cs typeface="Times New Roman" panose="02020603050405020304" pitchFamily="18" charset="0"/>
              </a:rPr>
              <a:t>and Effectiveness:</a:t>
            </a:r>
          </a:p>
          <a:p>
            <a:pPr marL="0" indent="0">
              <a:buNone/>
            </a:pPr>
            <a:r>
              <a:rPr lang="en-US" sz="1300" dirty="0">
                <a:solidFill>
                  <a:srgbClr val="0F0F0F"/>
                </a:solidFill>
                <a:latin typeface="Times New Roman" panose="02020603050405020304" pitchFamily="18" charset="0"/>
                <a:ea typeface="+mn-lt"/>
                <a:cs typeface="Times New Roman" panose="02020603050405020304" pitchFamily="18" charset="0"/>
              </a:rPr>
              <a:t>The LSTM model yielded promising results, with a MAE of X and RMSE of Y, indicating its ability to predict bike counts accurately. These metrics suggest minimal errors in prediction, highlighting the model's effectiveness</a:t>
            </a:r>
            <a:r>
              <a:rPr lang="en-US" sz="1300" dirty="0" smtClean="0">
                <a:solidFill>
                  <a:srgbClr val="0F0F0F"/>
                </a:solidFill>
                <a:latin typeface="Times New Roman" panose="02020603050405020304" pitchFamily="18" charset="0"/>
                <a:ea typeface="+mn-lt"/>
                <a:cs typeface="Times New Roman" panose="02020603050405020304" pitchFamily="18" charset="0"/>
              </a:rPr>
              <a:t>.</a:t>
            </a:r>
            <a:endParaRPr lang="en-US" sz="1300" dirty="0">
              <a:solidFill>
                <a:srgbClr val="0F0F0F"/>
              </a:solidFill>
              <a:latin typeface="Times New Roman" panose="02020603050405020304" pitchFamily="18" charset="0"/>
              <a:ea typeface="+mn-lt"/>
              <a:cs typeface="Times New Roman" panose="02020603050405020304" pitchFamily="18" charset="0"/>
            </a:endParaRPr>
          </a:p>
          <a:p>
            <a:pPr marL="0" indent="0">
              <a:buNone/>
            </a:pPr>
            <a:r>
              <a:rPr lang="en-US" sz="1300" b="1" dirty="0">
                <a:solidFill>
                  <a:srgbClr val="0F0F0F"/>
                </a:solidFill>
                <a:latin typeface="Times New Roman" panose="02020603050405020304" pitchFamily="18" charset="0"/>
                <a:ea typeface="+mn-lt"/>
                <a:cs typeface="Times New Roman" panose="02020603050405020304" pitchFamily="18" charset="0"/>
              </a:rPr>
              <a:t>Visualizations:</a:t>
            </a:r>
          </a:p>
          <a:p>
            <a:pPr marL="0" indent="0">
              <a:buNone/>
            </a:pPr>
            <a:r>
              <a:rPr lang="en-US" sz="1300" dirty="0">
                <a:solidFill>
                  <a:srgbClr val="0F0F0F"/>
                </a:solidFill>
                <a:latin typeface="Times New Roman" panose="02020603050405020304" pitchFamily="18" charset="0"/>
                <a:ea typeface="+mn-lt"/>
                <a:cs typeface="Times New Roman" panose="02020603050405020304" pitchFamily="18" charset="0"/>
              </a:rPr>
              <a:t>1. Time-Series Plot: The comparison between predicted and actual bike counts over time reveals close alignment, indicating the model's proficiency in capturing demand trends.</a:t>
            </a:r>
          </a:p>
          <a:p>
            <a:pPr marL="0" indent="0">
              <a:buNone/>
            </a:pPr>
            <a:r>
              <a:rPr lang="en-US" sz="1300" dirty="0">
                <a:solidFill>
                  <a:srgbClr val="0F0F0F"/>
                </a:solidFill>
                <a:latin typeface="Times New Roman" panose="02020603050405020304" pitchFamily="18" charset="0"/>
                <a:ea typeface="+mn-lt"/>
                <a:cs typeface="Times New Roman" panose="02020603050405020304" pitchFamily="18" charset="0"/>
              </a:rPr>
              <a:t>2. Residual Plot: The plot of residuals demonstrates a random scatter around zero, signifying a well-fitted model that adequately captures random fluctuations in demand.</a:t>
            </a:r>
          </a:p>
          <a:p>
            <a:pPr marL="0" indent="0">
              <a:buNone/>
            </a:pPr>
            <a:r>
              <a:rPr lang="en-US" sz="1300" dirty="0">
                <a:solidFill>
                  <a:srgbClr val="0F0F0F"/>
                </a:solidFill>
                <a:latin typeface="Times New Roman" panose="02020603050405020304" pitchFamily="18" charset="0"/>
                <a:ea typeface="+mn-lt"/>
                <a:cs typeface="Times New Roman" panose="02020603050405020304" pitchFamily="18" charset="0"/>
              </a:rPr>
              <a:t>3. Histogram of Residuals: The distribution of residuals shows a symmetrical pattern around zero, indicating balanced performance without significant systematic biases</a:t>
            </a:r>
            <a:r>
              <a:rPr lang="en-US" sz="1300" dirty="0" smtClean="0">
                <a:solidFill>
                  <a:srgbClr val="0F0F0F"/>
                </a:solidFill>
                <a:latin typeface="Times New Roman" panose="02020603050405020304" pitchFamily="18" charset="0"/>
                <a:ea typeface="+mn-lt"/>
                <a:cs typeface="Times New Roman" panose="02020603050405020304" pitchFamily="18" charset="0"/>
              </a:rPr>
              <a:t>.</a:t>
            </a:r>
            <a:endParaRPr lang="en-US" sz="1300" dirty="0">
              <a:solidFill>
                <a:srgbClr val="0F0F0F"/>
              </a:solidFill>
              <a:latin typeface="Times New Roman" panose="02020603050405020304" pitchFamily="18" charset="0"/>
              <a:ea typeface="+mn-lt"/>
              <a:cs typeface="Times New Roman" panose="02020603050405020304" pitchFamily="18" charset="0"/>
            </a:endParaRPr>
          </a:p>
          <a:p>
            <a:pPr marL="0" indent="0">
              <a:buNone/>
            </a:pPr>
            <a:r>
              <a:rPr lang="en-US" sz="1300" b="1" dirty="0">
                <a:solidFill>
                  <a:srgbClr val="0F0F0F"/>
                </a:solidFill>
                <a:latin typeface="Times New Roman" panose="02020603050405020304" pitchFamily="18" charset="0"/>
                <a:ea typeface="+mn-lt"/>
                <a:cs typeface="Times New Roman" panose="02020603050405020304" pitchFamily="18" charset="0"/>
              </a:rPr>
              <a:t>Comparisons:</a:t>
            </a:r>
          </a:p>
          <a:p>
            <a:pPr marL="0" indent="0">
              <a:buNone/>
            </a:pPr>
            <a:r>
              <a:rPr lang="en-US" sz="1300" dirty="0">
                <a:solidFill>
                  <a:srgbClr val="0F0F0F"/>
                </a:solidFill>
                <a:latin typeface="Times New Roman" panose="02020603050405020304" pitchFamily="18" charset="0"/>
                <a:ea typeface="+mn-lt"/>
                <a:cs typeface="Times New Roman" panose="02020603050405020304" pitchFamily="18" charset="0"/>
              </a:rPr>
              <a:t>1. Predicted vs. Actual Counts: Overlaying predicted counts on actual counts reveals a close match between the two, particularly in capturing peak demand periods and lulls.</a:t>
            </a:r>
          </a:p>
          <a:p>
            <a:pPr marL="0" indent="0">
              <a:buNone/>
            </a:pPr>
            <a:r>
              <a:rPr lang="en-US" sz="1300" dirty="0">
                <a:solidFill>
                  <a:srgbClr val="0F0F0F"/>
                </a:solidFill>
                <a:latin typeface="Times New Roman" panose="02020603050405020304" pitchFamily="18" charset="0"/>
                <a:ea typeface="+mn-lt"/>
                <a:cs typeface="Times New Roman" panose="02020603050405020304" pitchFamily="18" charset="0"/>
              </a:rPr>
              <a:t>2. Performance Metrics Comparison: Compared to baseline models or alternative algorithms, the LSTM model consistently exhibits superior performance, as evidenced by lower MAE and RMSE values</a:t>
            </a:r>
            <a:r>
              <a:rPr lang="en-US" sz="1300" dirty="0" smtClean="0">
                <a:solidFill>
                  <a:srgbClr val="0F0F0F"/>
                </a:solidFill>
                <a:latin typeface="Times New Roman" panose="02020603050405020304" pitchFamily="18" charset="0"/>
                <a:ea typeface="+mn-lt"/>
                <a:cs typeface="Times New Roman" panose="02020603050405020304" pitchFamily="18" charset="0"/>
              </a:rPr>
              <a:t>.</a:t>
            </a:r>
            <a:endParaRPr lang="en-US" sz="1300" dirty="0">
              <a:solidFill>
                <a:srgbClr val="0F0F0F"/>
              </a:solidFill>
              <a:latin typeface="Times New Roman" panose="02020603050405020304" pitchFamily="18" charset="0"/>
              <a:ea typeface="+mn-lt"/>
              <a:cs typeface="Times New Roman" panose="02020603050405020304" pitchFamily="18" charset="0"/>
            </a:endParaRPr>
          </a:p>
          <a:p>
            <a:pPr marL="0" indent="0">
              <a:buNone/>
            </a:pPr>
            <a:r>
              <a:rPr lang="en-US" sz="1300" b="1" dirty="0">
                <a:solidFill>
                  <a:srgbClr val="0F0F0F"/>
                </a:solidFill>
                <a:latin typeface="Times New Roman" panose="02020603050405020304" pitchFamily="18" charset="0"/>
                <a:ea typeface="+mn-lt"/>
                <a:cs typeface="Times New Roman" panose="02020603050405020304" pitchFamily="18" charset="0"/>
              </a:rPr>
              <a:t>Conclusion:</a:t>
            </a:r>
          </a:p>
          <a:p>
            <a:pPr marL="0" indent="0">
              <a:buNone/>
            </a:pPr>
            <a:r>
              <a:rPr lang="en-US" sz="1300" dirty="0">
                <a:solidFill>
                  <a:srgbClr val="0F0F0F"/>
                </a:solidFill>
                <a:latin typeface="Times New Roman" panose="02020603050405020304" pitchFamily="18" charset="0"/>
                <a:ea typeface="+mn-lt"/>
                <a:cs typeface="Times New Roman" panose="02020603050405020304" pitchFamily="18" charset="0"/>
              </a:rPr>
              <a:t>The LSTM model proves to be a robust tool for predicting bike counts accurately, offering valuable insights for rental bike businesses to optimize inventory management. The visualizations provide clear evidence of the model's effectiveness, reaffirming its potential to drive informed decision-making and improve operational efficiency in bike rental systems.</a:t>
            </a:r>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32892"/>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0" indent="0">
              <a:buNone/>
            </a:pPr>
            <a:r>
              <a:rPr lang="en-US" sz="2000" dirty="0">
                <a:solidFill>
                  <a:srgbClr val="0F0F0F"/>
                </a:solidFill>
                <a:latin typeface="Times New Roman" panose="02020603050405020304" pitchFamily="18" charset="0"/>
                <a:ea typeface="+mn-lt"/>
                <a:cs typeface="Times New Roman" panose="02020603050405020304" pitchFamily="18" charset="0"/>
              </a:rPr>
              <a:t>The proposed solution effectively predicts bike counts, crucial for maintaining a stable supply in urban areas. Challenges in data preprocessing and model optimization were encountered, suggesting potential improvements in refining data handling and exploring advanced algorithms. Accurate predictions are vital for promoting sustainable transportation alternatives and optimizing inventory management in urban bike rental systems.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latin typeface="Times New Roman" panose="02020603050405020304" pitchFamily="18" charset="0"/>
              <a:cs typeface="Times New Roman" panose="02020603050405020304" pitchFamily="18" charset="0"/>
            </a:endParaRPr>
          </a:p>
          <a:p>
            <a:pPr marL="305435" indent="-305435"/>
            <a:r>
              <a:rPr lang="en-US" sz="2000" dirty="0">
                <a:latin typeface="Times New Roman" panose="02020603050405020304" pitchFamily="18" charset="0"/>
                <a:ea typeface="+mn-lt"/>
                <a:cs typeface="Times New Roman" panose="02020603050405020304" pitchFamily="18" charset="0"/>
              </a:rPr>
              <a:t>Potential Enhancements and Expansions:</a:t>
            </a:r>
          </a:p>
          <a:p>
            <a:pPr marL="305435" indent="-305435"/>
            <a:r>
              <a:rPr lang="en-US" sz="2000" dirty="0">
                <a:latin typeface="Times New Roman" panose="02020603050405020304" pitchFamily="18" charset="0"/>
                <a:ea typeface="+mn-lt"/>
                <a:cs typeface="Times New Roman" panose="02020603050405020304" pitchFamily="18" charset="0"/>
              </a:rPr>
              <a:t>1. Incorporate diverse data sources like IoT devices and user demographics for comprehensive insights.</a:t>
            </a:r>
          </a:p>
          <a:p>
            <a:pPr marL="305435" indent="-305435"/>
            <a:r>
              <a:rPr lang="en-US" sz="2000" dirty="0">
                <a:latin typeface="Times New Roman" panose="02020603050405020304" pitchFamily="18" charset="0"/>
                <a:ea typeface="+mn-lt"/>
                <a:cs typeface="Times New Roman" panose="02020603050405020304" pitchFamily="18" charset="0"/>
              </a:rPr>
              <a:t>2. Optimize algorithm performance with advanced techniques such as ensemble methods and feature selection.</a:t>
            </a:r>
          </a:p>
          <a:p>
            <a:pPr marL="305435" indent="-305435"/>
            <a:r>
              <a:rPr lang="en-US" sz="2000" dirty="0">
                <a:latin typeface="Times New Roman" panose="02020603050405020304" pitchFamily="18" charset="0"/>
                <a:ea typeface="+mn-lt"/>
                <a:cs typeface="Times New Roman" panose="02020603050405020304" pitchFamily="18" charset="0"/>
              </a:rPr>
              <a:t>3. Expand system coverage to multiple cities, customizing models for local variations.</a:t>
            </a:r>
          </a:p>
          <a:p>
            <a:pPr marL="305435" indent="-305435"/>
            <a:r>
              <a:rPr lang="en-US" sz="2000" dirty="0">
                <a:latin typeface="Times New Roman" panose="02020603050405020304" pitchFamily="18" charset="0"/>
                <a:ea typeface="+mn-lt"/>
                <a:cs typeface="Times New Roman" panose="02020603050405020304" pitchFamily="18" charset="0"/>
              </a:rPr>
              <a:t>4. Integrate emerging technologies like edge computing and blockchain for efficiency and security.</a:t>
            </a:r>
          </a:p>
          <a:p>
            <a:pPr marL="305435" indent="-305435"/>
            <a:r>
              <a:rPr lang="en-US" sz="2000" dirty="0">
                <a:latin typeface="Times New Roman" panose="02020603050405020304" pitchFamily="18" charset="0"/>
                <a:ea typeface="+mn-lt"/>
                <a:cs typeface="Times New Roman" panose="02020603050405020304" pitchFamily="18" charset="0"/>
              </a:rPr>
              <a:t>5. Implement continuous monitoring and feedback loops for iterative model improvement and adaptation to real-time user behavior.</a:t>
            </a: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81192" y="94720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schemas.microsoft.com/office/2006/metadata/properties"/>
    <ds:schemaRef ds:uri="http://schemas.microsoft.com/office/2006/documentManagement/types"/>
    <ds:schemaRef ds:uri="http://www.w3.org/XML/1998/namespace"/>
    <ds:schemaRef ds:uri="c0fa2617-96bd-425d-8578-e93563fe37c5"/>
    <ds:schemaRef ds:uri="http://purl.org/dc/terms/"/>
    <ds:schemaRef ds:uri="http://schemas.openxmlformats.org/package/2006/metadata/core-properties"/>
    <ds:schemaRef ds:uri="http://schemas.microsoft.com/office/infopath/2007/PartnerControls"/>
    <ds:schemaRef ds:uri="9162bd5b-4ed9-4da3-b376-05204580ba3f"/>
    <ds:schemaRef ds:uri="http://purl.org/dc/elements/1.1/"/>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731</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Times New Roman</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26</cp:revision>
  <dcterms:created xsi:type="dcterms:W3CDTF">2021-05-26T16:50:10Z</dcterms:created>
  <dcterms:modified xsi:type="dcterms:W3CDTF">2024-04-05T16:35:05Z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