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9" r:id="rId2"/>
    <p:sldMasterId id="2147483681" r:id="rId3"/>
    <p:sldMasterId id="2147483686" r:id="rId4"/>
    <p:sldMasterId id="2147483705" r:id="rId5"/>
    <p:sldMasterId id="2147483707" r:id="rId6"/>
  </p:sldMasterIdLst>
  <p:sldIdLst>
    <p:sldId id="256" r:id="rId7"/>
    <p:sldId id="257" r:id="rId8"/>
    <p:sldId id="263" r:id="rId9"/>
    <p:sldId id="258" r:id="rId10"/>
    <p:sldId id="264" r:id="rId11"/>
    <p:sldId id="265" r:id="rId12"/>
    <p:sldId id="259" r:id="rId13"/>
    <p:sldId id="260" r:id="rId14"/>
    <p:sldId id="268" r:id="rId15"/>
    <p:sldId id="269" r:id="rId16"/>
    <p:sldId id="270" r:id="rId17"/>
    <p:sldId id="261" r:id="rId18"/>
    <p:sldId id="266" r:id="rId19"/>
    <p:sldId id="262" r:id="rId20"/>
    <p:sldId id="267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EA22"/>
    <a:srgbClr val="4EF2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OPENING 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983167" y="48933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sz="40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983167" y="55748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54422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HREE COLUMNS 2 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5166592" y="4697900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8056141" y="42561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3"/>
          </p:nvPr>
        </p:nvSpPr>
        <p:spPr>
          <a:xfrm>
            <a:off x="2277059" y="51880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4711992" y="45629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 idx="4"/>
          </p:nvPr>
        </p:nvSpPr>
        <p:spPr>
          <a:xfrm>
            <a:off x="7601541" y="4128633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5"/>
          </p:nvPr>
        </p:nvSpPr>
        <p:spPr>
          <a:xfrm>
            <a:off x="1822459" y="5052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52873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GRAPHIC">
  <p:cSld name="TITLE + GRAPHIC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ctrTitle"/>
          </p:nvPr>
        </p:nvSpPr>
        <p:spPr>
          <a:xfrm>
            <a:off x="7763341" y="33594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ctrTitle" idx="2"/>
          </p:nvPr>
        </p:nvSpPr>
        <p:spPr>
          <a:xfrm>
            <a:off x="7763341" y="5257884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ctrTitle" idx="3"/>
          </p:nvPr>
        </p:nvSpPr>
        <p:spPr>
          <a:xfrm>
            <a:off x="7763341" y="43086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title" idx="4" hasCustomPrompt="1"/>
          </p:nvPr>
        </p:nvSpPr>
        <p:spPr>
          <a:xfrm>
            <a:off x="7763341" y="26291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>
            <a:spLocks noGrp="1"/>
          </p:cNvSpPr>
          <p:nvPr>
            <p:ph type="title" idx="5" hasCustomPrompt="1"/>
          </p:nvPr>
        </p:nvSpPr>
        <p:spPr>
          <a:xfrm>
            <a:off x="7763341" y="36165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>
            <a:spLocks noGrp="1"/>
          </p:cNvSpPr>
          <p:nvPr>
            <p:ph type="title" idx="6" hasCustomPrompt="1"/>
          </p:nvPr>
        </p:nvSpPr>
        <p:spPr>
          <a:xfrm>
            <a:off x="7763341" y="45896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2"/>
          <p:cNvSpPr txBox="1">
            <a:spLocks noGrp="1"/>
          </p:cNvSpPr>
          <p:nvPr>
            <p:ph type="ctrTitle" idx="7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95155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 2">
  <p:cSld name="TITLE + IMAGE 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59409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4908433" y="724600"/>
            <a:ext cx="7738000" cy="540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5315433" y="1905633"/>
            <a:ext cx="477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4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5315433" y="3228933"/>
            <a:ext cx="59612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333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70364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CREDIT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-465833" y="2161600"/>
            <a:ext cx="9109600" cy="391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1080000" y="2892000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333">
                <a:solidFill>
                  <a:srgbClr val="161234"/>
                </a:solidFill>
              </a:defRPr>
            </a:lvl1pPr>
            <a:lvl2pPr marL="1219170" lvl="1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333">
                <a:solidFill>
                  <a:srgbClr val="161234"/>
                </a:solidFill>
              </a:defRPr>
            </a:lvl2pPr>
            <a:lvl3pPr marL="1828754" lvl="2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333">
                <a:solidFill>
                  <a:srgbClr val="161234"/>
                </a:solidFill>
              </a:defRPr>
            </a:lvl3pPr>
            <a:lvl4pPr marL="2438339" lvl="3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333">
                <a:solidFill>
                  <a:srgbClr val="161234"/>
                </a:solidFill>
              </a:defRPr>
            </a:lvl4pPr>
            <a:lvl5pPr marL="3047924" lvl="4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333">
                <a:solidFill>
                  <a:srgbClr val="161234"/>
                </a:solidFill>
              </a:defRPr>
            </a:lvl5pPr>
            <a:lvl6pPr marL="3657509" lvl="5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333">
                <a:solidFill>
                  <a:srgbClr val="161234"/>
                </a:solidFill>
              </a:defRPr>
            </a:lvl6pPr>
            <a:lvl7pPr marL="4267093" lvl="6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333">
                <a:solidFill>
                  <a:srgbClr val="161234"/>
                </a:solidFill>
              </a:defRPr>
            </a:lvl7pPr>
            <a:lvl8pPr marL="4876678" lvl="7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333">
                <a:solidFill>
                  <a:srgbClr val="161234"/>
                </a:solidFill>
              </a:defRPr>
            </a:lvl8pPr>
            <a:lvl9pPr marL="5486263" lvl="8" indent="-389457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161234"/>
              </a:buClr>
              <a:buSzPts val="1000"/>
              <a:buChar char="■"/>
              <a:defRPr sz="1333">
                <a:solidFill>
                  <a:srgbClr val="161234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1189767" y="859400"/>
            <a:ext cx="10586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92593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RESOURCES">
    <p:bg>
      <p:bgPr>
        <a:solidFill>
          <a:schemeClr val="accen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-465833" y="1716667"/>
            <a:ext cx="9109600" cy="48096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1080000" y="1970867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1pPr>
            <a:lvl2pPr marL="1219170" lvl="1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2pPr>
            <a:lvl3pPr marL="1828754" lvl="2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3pPr>
            <a:lvl4pPr marL="2438339" lvl="3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4pPr>
            <a:lvl5pPr marL="3047924" lvl="4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5pPr>
            <a:lvl6pPr marL="3657509" lvl="5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6pPr>
            <a:lvl7pPr marL="4267093" lvl="6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7pPr>
            <a:lvl8pPr marL="4876678" lvl="7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8pPr>
            <a:lvl9pPr marL="5486263" lvl="8" indent="-372524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5" name="Google Shape;95;p16"/>
          <p:cNvSpPr txBox="1">
            <a:spLocks noGrp="1"/>
          </p:cNvSpPr>
          <p:nvPr>
            <p:ph type="ctrTitle"/>
          </p:nvPr>
        </p:nvSpPr>
        <p:spPr>
          <a:xfrm>
            <a:off x="1189767" y="859400"/>
            <a:ext cx="10586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sz="4000" b="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953147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 SLIDE"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67916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B92C26-2E84-42AD-BEA4-B52868B8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F75EAE1-9B78-433D-BA13-C9FC75879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23A67F7-DE44-4912-8C28-F5083959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2023.11.20.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036B42-A708-4392-8AF2-55C4C3C1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CD3DEB9-BBF1-4946-9DF8-15413BFD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35134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98BD07-3B4F-45D2-93B6-0ECA26CD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5479161-C349-49B9-8ACD-21415CF43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D798339-235C-45D6-A043-06F0A2FB7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88B42D1-2AFE-48A4-BABF-BF4CD02D1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6586549-FAA7-4380-80B7-AB707C0E2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A993116-7AFA-4416-89D7-BDFB35C8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2023.11.20.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C16F05C-3934-4A16-B224-79ECD39CE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BA43450-F21F-4D47-9CB2-F0D41C0B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873977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3566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ABLE OF CONTENT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548300" y="28292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6889500" y="25350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8548300" y="4062133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6889500" y="3730633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8548300" y="5247267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6889500" y="4926267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967667" y="2829200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3770100" y="25350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967667" y="4062133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3770100" y="3730633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967667" y="5247267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3770100" y="4926267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857984" y="27343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857984" y="39666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857984" y="5151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8566017" y="27343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8566017" y="39666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8566017" y="5151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4980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OPENING 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983167" y="48933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sz="40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983167" y="55748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527401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B92C26-2E84-42AD-BEA4-B52868B8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F75EAE1-9B78-433D-BA13-C9FC75879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23A67F7-DE44-4912-8C28-F5083959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2023.11.20.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036B42-A708-4392-8AF2-55C4C3C1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CD3DEB9-BBF1-4946-9DF8-15413BFD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77434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98BD07-3B4F-45D2-93B6-0ECA26CD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5479161-C349-49B9-8ACD-21415CF43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D798339-235C-45D6-A043-06F0A2FB7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88B42D1-2AFE-48A4-BABF-BF4CD02D1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6586549-FAA7-4380-80B7-AB707C0E2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A993116-7AFA-4416-89D7-BDFB35C8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2023.11.20.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C16F05C-3934-4A16-B224-79ECD39CE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BA43450-F21F-4D47-9CB2-F0D41C0B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23020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10396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OPENING 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983167" y="48933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sz="40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983167" y="55748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025039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B92C26-2E84-42AD-BEA4-B52868B8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F75EAE1-9B78-433D-BA13-C9FC75879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23A67F7-DE44-4912-8C28-F5083959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2023.11.20.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036B42-A708-4392-8AF2-55C4C3C1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CD3DEB9-BBF1-4946-9DF8-15413BFD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85539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98BD07-3B4F-45D2-93B6-0ECA26CD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5479161-C349-49B9-8ACD-21415CF43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D798339-235C-45D6-A043-06F0A2FB7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88B42D1-2AFE-48A4-BABF-BF4CD02D1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6586549-FAA7-4380-80B7-AB707C0E2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A993116-7AFA-4416-89D7-BDFB35C8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2023.11.20.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C16F05C-3934-4A16-B224-79ECD39CE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BA43450-F21F-4D47-9CB2-F0D41C0B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63383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OPENING 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983167" y="48933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sz="40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983167" y="55748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85270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ABLE OF CONTENT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548300" y="28292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6889500" y="25350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8548300" y="4062133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6889500" y="3730633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8548300" y="5247267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6889500" y="4926267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967667" y="2829200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3770100" y="25350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967667" y="4062133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3770100" y="3730633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967667" y="5247267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3770100" y="4926267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857984" y="27343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857984" y="39666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857984" y="5151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8566017" y="27343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8566017" y="39666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8566017" y="5151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310033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 + TEXT + IMAG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6524933" y="2316667"/>
            <a:ext cx="4707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Roboto Black"/>
              <a:buNone/>
              <a:defRPr sz="48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6524933" y="3661833"/>
            <a:ext cx="4610000" cy="1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65314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 + TEXT + IMAG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6524933" y="2316667"/>
            <a:ext cx="4707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Roboto Black"/>
              <a:buNone/>
              <a:defRPr sz="48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6524933" y="3661833"/>
            <a:ext cx="4610000" cy="1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093832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HREE COLUMN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10932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85795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48452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9688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84551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47208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407003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773584" y="1722200"/>
            <a:ext cx="6547600" cy="341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3693800" y="2077733"/>
            <a:ext cx="4707200" cy="258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6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3742400" y="2343400"/>
            <a:ext cx="4610000" cy="1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6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9475250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HREE COLUMNS 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2077241" y="27520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2077241" y="46222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2077241" y="368714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1331100" y="859400"/>
            <a:ext cx="10445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047824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HREE COLUMNS 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7191841" y="27625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7191841" y="46327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7191841" y="369764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341600" y="850569"/>
            <a:ext cx="10445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85965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HREE COLUMNS + INFOGRAPHY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5166600" y="4833433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7751333" y="48530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2581849" y="4826300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4711992" y="46711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7296741" y="4697933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2127259" y="46711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1324708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 + IMAG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0270969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HREE COLUMNS 2 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5166592" y="4697900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8056141" y="42561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3"/>
          </p:nvPr>
        </p:nvSpPr>
        <p:spPr>
          <a:xfrm>
            <a:off x="2277059" y="51880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4711992" y="45629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 idx="4"/>
          </p:nvPr>
        </p:nvSpPr>
        <p:spPr>
          <a:xfrm>
            <a:off x="7601541" y="4128633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5"/>
          </p:nvPr>
        </p:nvSpPr>
        <p:spPr>
          <a:xfrm>
            <a:off x="1822459" y="5052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2883589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GRAPHIC">
  <p:cSld name="TITLE + GRAPHIC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ctrTitle"/>
          </p:nvPr>
        </p:nvSpPr>
        <p:spPr>
          <a:xfrm>
            <a:off x="7763341" y="33594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ctrTitle" idx="2"/>
          </p:nvPr>
        </p:nvSpPr>
        <p:spPr>
          <a:xfrm>
            <a:off x="7763341" y="5257884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ctrTitle" idx="3"/>
          </p:nvPr>
        </p:nvSpPr>
        <p:spPr>
          <a:xfrm>
            <a:off x="7763341" y="43086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title" idx="4" hasCustomPrompt="1"/>
          </p:nvPr>
        </p:nvSpPr>
        <p:spPr>
          <a:xfrm>
            <a:off x="7763341" y="26291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>
            <a:spLocks noGrp="1"/>
          </p:cNvSpPr>
          <p:nvPr>
            <p:ph type="title" idx="5" hasCustomPrompt="1"/>
          </p:nvPr>
        </p:nvSpPr>
        <p:spPr>
          <a:xfrm>
            <a:off x="7763341" y="36165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>
            <a:spLocks noGrp="1"/>
          </p:cNvSpPr>
          <p:nvPr>
            <p:ph type="title" idx="6" hasCustomPrompt="1"/>
          </p:nvPr>
        </p:nvSpPr>
        <p:spPr>
          <a:xfrm>
            <a:off x="7763341" y="45896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2"/>
          <p:cNvSpPr txBox="1">
            <a:spLocks noGrp="1"/>
          </p:cNvSpPr>
          <p:nvPr>
            <p:ph type="ctrTitle" idx="7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197314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 2">
  <p:cSld name="TITLE + IMAGE 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0348083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4908433" y="724600"/>
            <a:ext cx="7738000" cy="540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5315433" y="1905633"/>
            <a:ext cx="477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4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5315433" y="3228933"/>
            <a:ext cx="59612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333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29087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HREE COLUMN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10932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85795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48452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9688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84551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47208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0512390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CREDIT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-465833" y="2161600"/>
            <a:ext cx="9109600" cy="391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1080000" y="2892000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333">
                <a:solidFill>
                  <a:srgbClr val="161234"/>
                </a:solidFill>
              </a:defRPr>
            </a:lvl1pPr>
            <a:lvl2pPr marL="1219170" lvl="1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333">
                <a:solidFill>
                  <a:srgbClr val="161234"/>
                </a:solidFill>
              </a:defRPr>
            </a:lvl2pPr>
            <a:lvl3pPr marL="1828754" lvl="2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333">
                <a:solidFill>
                  <a:srgbClr val="161234"/>
                </a:solidFill>
              </a:defRPr>
            </a:lvl3pPr>
            <a:lvl4pPr marL="2438339" lvl="3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333">
                <a:solidFill>
                  <a:srgbClr val="161234"/>
                </a:solidFill>
              </a:defRPr>
            </a:lvl4pPr>
            <a:lvl5pPr marL="3047924" lvl="4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333">
                <a:solidFill>
                  <a:srgbClr val="161234"/>
                </a:solidFill>
              </a:defRPr>
            </a:lvl5pPr>
            <a:lvl6pPr marL="3657509" lvl="5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333">
                <a:solidFill>
                  <a:srgbClr val="161234"/>
                </a:solidFill>
              </a:defRPr>
            </a:lvl6pPr>
            <a:lvl7pPr marL="4267093" lvl="6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333">
                <a:solidFill>
                  <a:srgbClr val="161234"/>
                </a:solidFill>
              </a:defRPr>
            </a:lvl7pPr>
            <a:lvl8pPr marL="4876678" lvl="7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333">
                <a:solidFill>
                  <a:srgbClr val="161234"/>
                </a:solidFill>
              </a:defRPr>
            </a:lvl8pPr>
            <a:lvl9pPr marL="5486263" lvl="8" indent="-389457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161234"/>
              </a:buClr>
              <a:buSzPts val="1000"/>
              <a:buChar char="■"/>
              <a:defRPr sz="1333">
                <a:solidFill>
                  <a:srgbClr val="161234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1189767" y="859400"/>
            <a:ext cx="10586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4666706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RESOURCES">
    <p:bg>
      <p:bgPr>
        <a:solidFill>
          <a:schemeClr val="accen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-465833" y="1716667"/>
            <a:ext cx="9109600" cy="48096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1080000" y="1970867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1pPr>
            <a:lvl2pPr marL="1219170" lvl="1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2pPr>
            <a:lvl3pPr marL="1828754" lvl="2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3pPr>
            <a:lvl4pPr marL="2438339" lvl="3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4pPr>
            <a:lvl5pPr marL="3047924" lvl="4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5pPr>
            <a:lvl6pPr marL="3657509" lvl="5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6pPr>
            <a:lvl7pPr marL="4267093" lvl="6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7pPr>
            <a:lvl8pPr marL="4876678" lvl="7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8pPr>
            <a:lvl9pPr marL="5486263" lvl="8" indent="-372524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5" name="Google Shape;95;p16"/>
          <p:cNvSpPr txBox="1">
            <a:spLocks noGrp="1"/>
          </p:cNvSpPr>
          <p:nvPr>
            <p:ph type="ctrTitle"/>
          </p:nvPr>
        </p:nvSpPr>
        <p:spPr>
          <a:xfrm>
            <a:off x="1189767" y="859400"/>
            <a:ext cx="10586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sz="4000" b="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0697975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 SLIDE"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025861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B92C26-2E84-42AD-BEA4-B52868B8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F75EAE1-9B78-433D-BA13-C9FC75879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23A67F7-DE44-4912-8C28-F5083959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2023.11.20.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036B42-A708-4392-8AF2-55C4C3C1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CD3DEB9-BBF1-4946-9DF8-15413BFD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502173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98BD07-3B4F-45D2-93B6-0ECA26CD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5479161-C349-49B9-8ACD-21415CF43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D798339-235C-45D6-A043-06F0A2FB7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88B42D1-2AFE-48A4-BABF-BF4CD02D1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6586549-FAA7-4380-80B7-AB707C0E2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A993116-7AFA-4416-89D7-BDFB35C8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2023.11.20.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C16F05C-3934-4A16-B224-79ECD39CE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BA43450-F21F-4D47-9CB2-F0D41C0B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565381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224741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0795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773584" y="1722200"/>
            <a:ext cx="6547600" cy="341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3693800" y="2077733"/>
            <a:ext cx="4707200" cy="258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6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3742400" y="2343400"/>
            <a:ext cx="4610000" cy="1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6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5357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HREE COLUMNS 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2077241" y="27520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2077241" y="46222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2077241" y="368714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1331100" y="859400"/>
            <a:ext cx="10445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41859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HREE COLUMNS 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7191841" y="27625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7191841" y="46327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7191841" y="369764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341600" y="850569"/>
            <a:ext cx="10445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30908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HREE COLUMNS + INFOGRAPHY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5166600" y="4833433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7751333" y="48530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2581849" y="4826300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4711992" y="46711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7296741" y="4697933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2127259" y="46711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81604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 + IMAG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1678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36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23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sz="2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308409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850804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4" r:id="rId3"/>
    <p:sldLayoutId id="214748368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435912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2" r:id="rId1"/>
    <p:sldLayoutId id="2147483709" r:id="rId2"/>
    <p:sldLayoutId id="2147483710" r:id="rId3"/>
    <p:sldLayoutId id="214748371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23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sz="2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828429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9301075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4669985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D1E2C30-0D67-495F-BDE9-E906DB01F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>
                <a:solidFill>
                  <a:srgbClr val="94EA22"/>
                </a:solidFill>
              </a:rPr>
              <a:t>Lucky – A mi kis kávézónk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5461545-CDE6-4507-BB7F-83FDA6EEF5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79372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845B01-3DBC-47AB-B19C-295168DC3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94EA22"/>
                </a:solidFill>
              </a:rPr>
              <a:t>Tervezés: Prototípus – Kávéfajták oldal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71DF63F-6CC5-420F-9947-1D5D13F63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899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7F9C133-F54B-41D5-B16D-20650F7C5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94EA22"/>
                </a:solidFill>
              </a:rPr>
              <a:t>Tervezés: Prototípus - Blog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803047D-0957-4686-94CB-39CEDB3DE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4192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BB18914-4588-4969-8C98-630F4DC69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94EA22"/>
                </a:solidFill>
              </a:rPr>
              <a:t>Eszközök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59D303D-955F-44EE-A933-4781BDAC1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000" dirty="0">
                <a:solidFill>
                  <a:srgbClr val="94EA22"/>
                </a:solidFill>
              </a:rPr>
              <a:t>Trello</a:t>
            </a:r>
          </a:p>
          <a:p>
            <a:r>
              <a:rPr lang="hu-HU" sz="2000" dirty="0">
                <a:solidFill>
                  <a:srgbClr val="94EA22"/>
                </a:solidFill>
              </a:rPr>
              <a:t>GitHub</a:t>
            </a:r>
          </a:p>
          <a:p>
            <a:r>
              <a:rPr lang="hu-HU" sz="2000" dirty="0">
                <a:solidFill>
                  <a:srgbClr val="94EA22"/>
                </a:solidFill>
              </a:rPr>
              <a:t>Figma</a:t>
            </a:r>
          </a:p>
        </p:txBody>
      </p:sp>
    </p:spTree>
    <p:extLst>
      <p:ext uri="{BB962C8B-B14F-4D97-AF65-F5344CB8AC3E}">
        <p14:creationId xmlns:p14="http://schemas.microsoft.com/office/powerpoint/2010/main" val="2500329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C79D754-1846-4872-B243-D52C649F3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94EA22"/>
                </a:solidFill>
              </a:rPr>
              <a:t>Trello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B4B64AF-3343-4995-A7A2-F07E1A467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800" y="2277400"/>
            <a:ext cx="9396400" cy="3336000"/>
          </a:xfrm>
        </p:spPr>
        <p:txBody>
          <a:bodyPr/>
          <a:lstStyle/>
          <a:p>
            <a:pPr marL="158750" indent="0">
              <a:buNone/>
            </a:pPr>
            <a:r>
              <a:rPr lang="hu-HU" sz="1800" dirty="0">
                <a:solidFill>
                  <a:schemeClr val="bg1"/>
                </a:solidFill>
              </a:rPr>
              <a:t>A </a:t>
            </a:r>
            <a:r>
              <a:rPr lang="hu-HU" sz="1800" dirty="0">
                <a:solidFill>
                  <a:srgbClr val="94EA22"/>
                </a:solidFill>
              </a:rPr>
              <a:t>Trello</a:t>
            </a:r>
            <a:r>
              <a:rPr lang="hu-HU" sz="1800" dirty="0">
                <a:solidFill>
                  <a:schemeClr val="bg1"/>
                </a:solidFill>
              </a:rPr>
              <a:t> segítségével listák és kártyák segítségével tudtuk követni merre járunk a projekt megvalósításában</a:t>
            </a:r>
          </a:p>
        </p:txBody>
      </p:sp>
    </p:spTree>
    <p:extLst>
      <p:ext uri="{BB962C8B-B14F-4D97-AF65-F5344CB8AC3E}">
        <p14:creationId xmlns:p14="http://schemas.microsoft.com/office/powerpoint/2010/main" val="3792460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35FCB0D-0BCE-4AD0-9876-723B8354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94EA22"/>
                </a:solidFill>
              </a:rPr>
              <a:t>GitHub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C2288B0-13D8-4F0F-B847-1D8E2B3BE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800" y="2277400"/>
            <a:ext cx="9396400" cy="3336000"/>
          </a:xfrm>
        </p:spPr>
        <p:txBody>
          <a:bodyPr/>
          <a:lstStyle/>
          <a:p>
            <a:pPr marL="158750" indent="0">
              <a:buNone/>
            </a:pPr>
            <a:r>
              <a:rPr lang="hu-HU" sz="1800" dirty="0">
                <a:solidFill>
                  <a:schemeClr val="bg1"/>
                </a:solidFill>
              </a:rPr>
              <a:t>A </a:t>
            </a:r>
            <a:r>
              <a:rPr lang="hu-HU" sz="1800" dirty="0">
                <a:solidFill>
                  <a:srgbClr val="94EA22"/>
                </a:solidFill>
              </a:rPr>
              <a:t>GitHub</a:t>
            </a:r>
            <a:r>
              <a:rPr lang="hu-HU" sz="1800" dirty="0">
                <a:solidFill>
                  <a:schemeClr val="bg1"/>
                </a:solidFill>
              </a:rPr>
              <a:t>-on létrehoztunk egy repository-t amiben raktározhatjuk a kész fájlokat</a:t>
            </a:r>
          </a:p>
        </p:txBody>
      </p:sp>
    </p:spTree>
    <p:extLst>
      <p:ext uri="{BB962C8B-B14F-4D97-AF65-F5344CB8AC3E}">
        <p14:creationId xmlns:p14="http://schemas.microsoft.com/office/powerpoint/2010/main" val="416715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901B5D-9267-4B8F-8174-F28652CE1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94EA22"/>
                </a:solidFill>
              </a:rPr>
              <a:t>Figma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744D12F-6173-4932-9C16-35CCE8BDB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hu-HU" sz="1800" dirty="0">
                <a:solidFill>
                  <a:schemeClr val="bg1"/>
                </a:solidFill>
              </a:rPr>
              <a:t>A </a:t>
            </a:r>
            <a:r>
              <a:rPr lang="hu-HU" sz="1800" dirty="0">
                <a:solidFill>
                  <a:srgbClr val="94EA22"/>
                </a:solidFill>
              </a:rPr>
              <a:t>Figma</a:t>
            </a:r>
            <a:r>
              <a:rPr lang="hu-HU" sz="1800" dirty="0">
                <a:solidFill>
                  <a:schemeClr val="bg1"/>
                </a:solidFill>
              </a:rPr>
              <a:t> segítségével hoztuk létre a weboldal prototípusát</a:t>
            </a:r>
          </a:p>
        </p:txBody>
      </p:sp>
    </p:spTree>
    <p:extLst>
      <p:ext uri="{BB962C8B-B14F-4D97-AF65-F5344CB8AC3E}">
        <p14:creationId xmlns:p14="http://schemas.microsoft.com/office/powerpoint/2010/main" val="3875506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9515459-0EA6-43D0-822A-2C058352B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94EA22"/>
                </a:solidFill>
              </a:rPr>
              <a:t>Megrendelő követelményei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9CCB0DC-1E19-4749-8165-1F6ACC5D9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hu-HU" sz="1800" dirty="0">
                <a:solidFill>
                  <a:schemeClr val="bg1"/>
                </a:solidFill>
              </a:rPr>
              <a:t>A megrendelő egy modern, esztétikus, reszponzív weboldalt szeretne</a:t>
            </a:r>
          </a:p>
        </p:txBody>
      </p:sp>
    </p:spTree>
    <p:extLst>
      <p:ext uri="{BB962C8B-B14F-4D97-AF65-F5344CB8AC3E}">
        <p14:creationId xmlns:p14="http://schemas.microsoft.com/office/powerpoint/2010/main" val="541183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22796CF-C012-47A0-9389-8A8C3550E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94EA22"/>
                </a:solidFill>
              </a:rPr>
              <a:t>Validálás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3F32BD4-2078-454C-958C-7240F1DE1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hu-HU" sz="1800" dirty="0">
                <a:solidFill>
                  <a:schemeClr val="bg1"/>
                </a:solidFill>
              </a:rPr>
              <a:t>A HTML oldalakat egyesével validáltuk, ami segítségével kiírta a hibákat a kódban</a:t>
            </a:r>
          </a:p>
        </p:txBody>
      </p:sp>
    </p:spTree>
    <p:extLst>
      <p:ext uri="{BB962C8B-B14F-4D97-AF65-F5344CB8AC3E}">
        <p14:creationId xmlns:p14="http://schemas.microsoft.com/office/powerpoint/2010/main" val="3186932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F9A4AD3-37CC-4BE7-89C3-E807961F8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94EA22"/>
                </a:solidFill>
              </a:rPr>
              <a:t>Csapat bemutatása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093C654-74CC-462F-B862-6058BF1B5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1800" dirty="0">
                <a:solidFill>
                  <a:schemeClr val="bg1"/>
                </a:solidFill>
              </a:rPr>
              <a:t>Városi Bendegúz (Projekt Manager)</a:t>
            </a:r>
          </a:p>
          <a:p>
            <a:r>
              <a:rPr lang="hu-HU" sz="1800" dirty="0">
                <a:solidFill>
                  <a:schemeClr val="bg1"/>
                </a:solidFill>
              </a:rPr>
              <a:t>Ónodi-Kiss Viktor</a:t>
            </a:r>
          </a:p>
          <a:p>
            <a:r>
              <a:rPr lang="hu-HU" sz="1800" dirty="0">
                <a:solidFill>
                  <a:schemeClr val="bg1"/>
                </a:solidFill>
              </a:rPr>
              <a:t>Koncz Ákos</a:t>
            </a:r>
          </a:p>
          <a:p>
            <a:r>
              <a:rPr lang="hu-HU" sz="1800" dirty="0">
                <a:solidFill>
                  <a:schemeClr val="bg1"/>
                </a:solidFill>
              </a:rPr>
              <a:t>Hézső Károly Ádám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36368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B449395-E2D9-4B74-B323-5AE41C2C0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94EA22"/>
                </a:solidFill>
              </a:rPr>
              <a:t>Csapat bemutatása: Feladatok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77DB66C-462F-4011-AEA0-3819152C47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sz="3200" dirty="0">
                <a:solidFill>
                  <a:srgbClr val="94EA22"/>
                </a:solidFill>
              </a:rPr>
              <a:t>Városi Bendegúz</a:t>
            </a:r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8F7EBE6B-C8B0-4BB3-A778-4067094F6F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sz="2000" dirty="0">
                <a:solidFill>
                  <a:schemeClr val="bg1"/>
                </a:solidFill>
              </a:rPr>
              <a:t>Főoldal</a:t>
            </a:r>
          </a:p>
          <a:p>
            <a:r>
              <a:rPr lang="hu-HU" sz="2000" dirty="0">
                <a:solidFill>
                  <a:schemeClr val="bg1"/>
                </a:solidFill>
              </a:rPr>
              <a:t>Modal</a:t>
            </a:r>
          </a:p>
          <a:p>
            <a:r>
              <a:rPr lang="hu-HU" sz="2000" dirty="0">
                <a:solidFill>
                  <a:schemeClr val="bg1"/>
                </a:solidFill>
              </a:rPr>
              <a:t>Trello vezetése</a:t>
            </a:r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4904A91A-DBAC-424C-AFB2-E75349D36B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hu-HU" sz="3200" dirty="0">
                <a:solidFill>
                  <a:srgbClr val="94EA22"/>
                </a:solidFill>
              </a:rPr>
              <a:t>Ónodi-Kiss Viktor</a:t>
            </a:r>
          </a:p>
        </p:txBody>
      </p:sp>
      <p:sp>
        <p:nvSpPr>
          <p:cNvPr id="9" name="Tartalom helye 8">
            <a:extLst>
              <a:ext uri="{FF2B5EF4-FFF2-40B4-BE49-F238E27FC236}">
                <a16:creationId xmlns:a16="http://schemas.microsoft.com/office/drawing/2014/main" id="{3E3D4860-3475-46F5-9F2C-7051970B0DD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hu-HU" sz="2000" dirty="0">
                <a:solidFill>
                  <a:schemeClr val="bg1"/>
                </a:solidFill>
              </a:rPr>
              <a:t>Git Repo létrehozása</a:t>
            </a:r>
          </a:p>
          <a:p>
            <a:r>
              <a:rPr lang="hu-HU" sz="2000" dirty="0">
                <a:solidFill>
                  <a:schemeClr val="bg1"/>
                </a:solidFill>
              </a:rPr>
              <a:t>Kliens oldali programozás</a:t>
            </a:r>
          </a:p>
          <a:p>
            <a:r>
              <a:rPr lang="hu-HU" sz="2000" dirty="0">
                <a:solidFill>
                  <a:schemeClr val="bg1"/>
                </a:solidFill>
              </a:rPr>
              <a:t>Validálás</a:t>
            </a:r>
          </a:p>
          <a:p>
            <a:r>
              <a:rPr lang="hu-HU" sz="2000" dirty="0">
                <a:solidFill>
                  <a:schemeClr val="bg1"/>
                </a:solidFill>
              </a:rPr>
              <a:t>Blog</a:t>
            </a:r>
          </a:p>
        </p:txBody>
      </p:sp>
    </p:spTree>
    <p:extLst>
      <p:ext uri="{BB962C8B-B14F-4D97-AF65-F5344CB8AC3E}">
        <p14:creationId xmlns:p14="http://schemas.microsoft.com/office/powerpoint/2010/main" val="2446202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6F6A47-873F-4BF9-A3CD-AA4618B6E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94EA22"/>
                </a:solidFill>
              </a:rPr>
              <a:t>Csapat bemutatása: Feladatok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9FE9F3C-572B-4C20-82E6-1CB000D979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sz="3200" dirty="0">
                <a:solidFill>
                  <a:srgbClr val="94EA22"/>
                </a:solidFill>
              </a:rPr>
              <a:t>Koncz Ákos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F2F0E3B-3DF8-48FD-9C5A-DB910739F7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sz="2000" dirty="0">
                <a:solidFill>
                  <a:schemeClr val="bg1"/>
                </a:solidFill>
              </a:rPr>
              <a:t>Sütemények oldal kódolása</a:t>
            </a:r>
          </a:p>
          <a:p>
            <a:r>
              <a:rPr lang="hu-HU" sz="2000" dirty="0">
                <a:solidFill>
                  <a:schemeClr val="bg1"/>
                </a:solidFill>
              </a:rPr>
              <a:t>Modal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79887618-6D91-4DCF-856F-7D7A21F725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hu-HU" sz="3200" dirty="0">
                <a:solidFill>
                  <a:srgbClr val="94EA22"/>
                </a:solidFill>
              </a:rPr>
              <a:t>Hézső Károly Ádám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CE61852D-4207-4CD9-A3A9-0DAA8C0A935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hu-HU" sz="2000" dirty="0">
                <a:solidFill>
                  <a:schemeClr val="bg1"/>
                </a:solidFill>
              </a:rPr>
              <a:t>Képek gyűjtése</a:t>
            </a:r>
          </a:p>
          <a:p>
            <a:r>
              <a:rPr lang="hu-HU" sz="2000" dirty="0">
                <a:solidFill>
                  <a:schemeClr val="bg1"/>
                </a:solidFill>
              </a:rPr>
              <a:t>Kávéfajták oldal kódolása</a:t>
            </a:r>
          </a:p>
        </p:txBody>
      </p:sp>
    </p:spTree>
    <p:extLst>
      <p:ext uri="{BB962C8B-B14F-4D97-AF65-F5344CB8AC3E}">
        <p14:creationId xmlns:p14="http://schemas.microsoft.com/office/powerpoint/2010/main" val="3417127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A5A7B65-658E-4848-9AC5-557A7B54B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94EA22"/>
                </a:solidFill>
              </a:rPr>
              <a:t>Tervezés: Drótváz</a:t>
            </a:r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7FAA36C3-FB0B-4335-B9A8-06D9B39DD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hu-HU" sz="1800" dirty="0">
                <a:solidFill>
                  <a:schemeClr val="bg1"/>
                </a:solidFill>
              </a:rPr>
              <a:t>A </a:t>
            </a:r>
            <a:r>
              <a:rPr lang="hu-HU" sz="1800" dirty="0">
                <a:solidFill>
                  <a:srgbClr val="94EA22"/>
                </a:solidFill>
              </a:rPr>
              <a:t>drótváz</a:t>
            </a:r>
            <a:r>
              <a:rPr lang="hu-HU" sz="1800" dirty="0">
                <a:solidFill>
                  <a:schemeClr val="bg1"/>
                </a:solidFill>
              </a:rPr>
              <a:t> a weboldal felépítését ábrázolja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E1F60CCD-B23A-42FA-8300-9A052FE26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602" y="2099992"/>
            <a:ext cx="4534533" cy="387721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94EA22"/>
            </a:solidFill>
            <a:miter lim="800000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2864746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6D43CE-543C-4CA5-A836-14E13E246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133" y="472813"/>
            <a:ext cx="9396400" cy="643200"/>
          </a:xfrm>
        </p:spPr>
        <p:txBody>
          <a:bodyPr/>
          <a:lstStyle/>
          <a:p>
            <a:r>
              <a:rPr lang="hu-HU" dirty="0">
                <a:solidFill>
                  <a:srgbClr val="94EA22"/>
                </a:solidFill>
              </a:rPr>
              <a:t>Tervezés: Prototípus - Főoldal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3AA5867F-A633-4F1B-B81E-B9203B4FA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3" y="1862356"/>
            <a:ext cx="6101420" cy="3133288"/>
          </a:xfrm>
        </p:spPr>
      </p:pic>
    </p:spTree>
    <p:extLst>
      <p:ext uri="{BB962C8B-B14F-4D97-AF65-F5344CB8AC3E}">
        <p14:creationId xmlns:p14="http://schemas.microsoft.com/office/powerpoint/2010/main" val="3458777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F4BE588-2F71-4508-9B3B-702818B22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94EA22"/>
                </a:solidFill>
              </a:rPr>
              <a:t>Tervezés: Prototípus – Sütemény oldal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9F1ABF0-5C10-4F54-B706-366E51B68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7454642"/>
      </p:ext>
    </p:extLst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64FF00"/>
      </a:accent1>
      <a:accent2>
        <a:srgbClr val="64FF00"/>
      </a:accent2>
      <a:accent3>
        <a:srgbClr val="64FF00"/>
      </a:accent3>
      <a:accent4>
        <a:srgbClr val="64FF00"/>
      </a:accent4>
      <a:accent5>
        <a:srgbClr val="64FF00"/>
      </a:accent5>
      <a:accent6>
        <a:srgbClr val="64FF00"/>
      </a:accent6>
      <a:hlink>
        <a:srgbClr val="64FF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64FF00"/>
      </a:accent1>
      <a:accent2>
        <a:srgbClr val="64FF00"/>
      </a:accent2>
      <a:accent3>
        <a:srgbClr val="64FF00"/>
      </a:accent3>
      <a:accent4>
        <a:srgbClr val="64FF00"/>
      </a:accent4>
      <a:accent5>
        <a:srgbClr val="64FF00"/>
      </a:accent5>
      <a:accent6>
        <a:srgbClr val="64FF00"/>
      </a:accent6>
      <a:hlink>
        <a:srgbClr val="64FF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3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Web Project Proposal Green variant</Template>
  <TotalTime>0</TotalTime>
  <Words>155</Words>
  <Application>Microsoft Office PowerPoint</Application>
  <PresentationFormat>Szélesvásznú</PresentationFormat>
  <Paragraphs>43</Paragraphs>
  <Slides>15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9</vt:i4>
      </vt:variant>
      <vt:variant>
        <vt:lpstr>Téma</vt:lpstr>
      </vt:variant>
      <vt:variant>
        <vt:i4>6</vt:i4>
      </vt:variant>
      <vt:variant>
        <vt:lpstr>Diacímek</vt:lpstr>
      </vt:variant>
      <vt:variant>
        <vt:i4>15</vt:i4>
      </vt:variant>
    </vt:vector>
  </HeadingPairs>
  <TitlesOfParts>
    <vt:vector size="30" baseType="lpstr">
      <vt:lpstr>Arial</vt:lpstr>
      <vt:lpstr>Bree Serif</vt:lpstr>
      <vt:lpstr>Didact Gothic</vt:lpstr>
      <vt:lpstr>Proxima Nova</vt:lpstr>
      <vt:lpstr>Proxima Nova Semibold</vt:lpstr>
      <vt:lpstr>Roboto Black</vt:lpstr>
      <vt:lpstr>Roboto Light</vt:lpstr>
      <vt:lpstr>Roboto Mono Thin</vt:lpstr>
      <vt:lpstr>Roboto Thin</vt:lpstr>
      <vt:lpstr>WEB PROPOSAL</vt:lpstr>
      <vt:lpstr>SlidesGo Final Pages</vt:lpstr>
      <vt:lpstr>1_Slidesgo Final Pages</vt:lpstr>
      <vt:lpstr>1_WEB PROPOSAL</vt:lpstr>
      <vt:lpstr>2_SlidesGo Final Pages</vt:lpstr>
      <vt:lpstr>3_Slidesgo Final Pages</vt:lpstr>
      <vt:lpstr>Lucky – A mi kis kávézónk</vt:lpstr>
      <vt:lpstr>Megrendelő követelményei</vt:lpstr>
      <vt:lpstr>Validálás</vt:lpstr>
      <vt:lpstr>Csapat bemutatása</vt:lpstr>
      <vt:lpstr>Csapat bemutatása: Feladatok</vt:lpstr>
      <vt:lpstr>Csapat bemutatása: Feladatok</vt:lpstr>
      <vt:lpstr>Tervezés: Drótváz</vt:lpstr>
      <vt:lpstr>Tervezés: Prototípus - Főoldal</vt:lpstr>
      <vt:lpstr>Tervezés: Prototípus – Sütemény oldal</vt:lpstr>
      <vt:lpstr>Tervezés: Prototípus – Kávéfajták oldal</vt:lpstr>
      <vt:lpstr>Tervezés: Prototípus - Blog</vt:lpstr>
      <vt:lpstr>Eszközök</vt:lpstr>
      <vt:lpstr>Trello</vt:lpstr>
      <vt:lpstr>GitHub</vt:lpstr>
      <vt:lpstr>Figma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Lucky – A mi kis kávézónk</dc:title>
  <dc:creator>Városi Bendegúz Álmos</dc:creator>
  <cp:lastModifiedBy>Hézső Károly Ádám</cp:lastModifiedBy>
  <cp:revision>12</cp:revision>
  <dcterms:created xsi:type="dcterms:W3CDTF">2023-11-14T12:28:00Z</dcterms:created>
  <dcterms:modified xsi:type="dcterms:W3CDTF">2023-11-20T13:33:02Z</dcterms:modified>
</cp:coreProperties>
</file>