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2"/>
  </p:notesMasterIdLst>
  <p:sldIdLst>
    <p:sldId id="256" r:id="rId2"/>
    <p:sldId id="300" r:id="rId3"/>
    <p:sldId id="307" r:id="rId4"/>
    <p:sldId id="313" r:id="rId5"/>
    <p:sldId id="298" r:id="rId6"/>
    <p:sldId id="340" r:id="rId7"/>
    <p:sldId id="338" r:id="rId8"/>
    <p:sldId id="339" r:id="rId9"/>
    <p:sldId id="302" r:id="rId10"/>
    <p:sldId id="304" r:id="rId11"/>
    <p:sldId id="343" r:id="rId12"/>
    <p:sldId id="342" r:id="rId13"/>
    <p:sldId id="341" r:id="rId14"/>
    <p:sldId id="303" r:id="rId15"/>
    <p:sldId id="308" r:id="rId16"/>
    <p:sldId id="309" r:id="rId17"/>
    <p:sldId id="310" r:id="rId18"/>
    <p:sldId id="311" r:id="rId19"/>
    <p:sldId id="312" r:id="rId20"/>
    <p:sldId id="305" r:id="rId21"/>
    <p:sldId id="301" r:id="rId22"/>
    <p:sldId id="295" r:id="rId23"/>
    <p:sldId id="299" r:id="rId24"/>
    <p:sldId id="327" r:id="rId25"/>
    <p:sldId id="328" r:id="rId26"/>
    <p:sldId id="329" r:id="rId27"/>
    <p:sldId id="330" r:id="rId28"/>
    <p:sldId id="297" r:id="rId29"/>
    <p:sldId id="261" r:id="rId30"/>
    <p:sldId id="259" r:id="rId31"/>
    <p:sldId id="296" r:id="rId32"/>
    <p:sldId id="317" r:id="rId33"/>
    <p:sldId id="314" r:id="rId34"/>
    <p:sldId id="315" r:id="rId35"/>
    <p:sldId id="316" r:id="rId36"/>
    <p:sldId id="319" r:id="rId37"/>
    <p:sldId id="318" r:id="rId38"/>
    <p:sldId id="320" r:id="rId39"/>
    <p:sldId id="321" r:id="rId40"/>
    <p:sldId id="322" r:id="rId41"/>
    <p:sldId id="323" r:id="rId42"/>
    <p:sldId id="324" r:id="rId43"/>
    <p:sldId id="332" r:id="rId44"/>
    <p:sldId id="331" r:id="rId45"/>
    <p:sldId id="333" r:id="rId46"/>
    <p:sldId id="334" r:id="rId47"/>
    <p:sldId id="335" r:id="rId48"/>
    <p:sldId id="336" r:id="rId49"/>
    <p:sldId id="337" r:id="rId50"/>
    <p:sldId id="262" r:id="rId51"/>
  </p:sldIdLst>
  <p:sldSz cx="9144000" cy="5143500" type="screen16x9"/>
  <p:notesSz cx="6858000" cy="9144000"/>
  <p:embeddedFontLst>
    <p:embeddedFont>
      <p:font typeface="Aharoni" panose="02010803020104030203" pitchFamily="2" charset="-79"/>
      <p:bold r:id="rId53"/>
    </p:embeddedFont>
    <p:embeddedFont>
      <p:font typeface="Lora" pitchFamily="2" charset="0"/>
      <p:regular r:id="rId54"/>
      <p:bold r:id="rId55"/>
      <p:italic r:id="rId56"/>
      <p:boldItalic r:id="rId57"/>
    </p:embeddedFont>
    <p:embeddedFont>
      <p:font typeface="Playfair Display" panose="00000500000000000000" pitchFamily="2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5A595-0D8D-FD8F-F16E-165FB7D695AB}" v="290" dt="2022-06-08T16:42:41.948"/>
    <p1510:client id="{C42DD6B2-A3C1-4961-058E-9F2060678235}" v="505" dt="2022-06-08T18:23:34.494"/>
  </p1510:revLst>
</p1510:revInfo>
</file>

<file path=ppt/tableStyles.xml><?xml version="1.0" encoding="utf-8"?>
<a:tblStyleLst xmlns:a="http://schemas.openxmlformats.org/drawingml/2006/main" def="{5E0F67C2-DD6C-4150-9EA6-9FF2CB878275}">
  <a:tblStyle styleId="{5E0F67C2-DD6C-4150-9EA6-9FF2CB8782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1056D4-397D-4CD6-82BA-F0CC8ECDE14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7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969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733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636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723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629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204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9334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3476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767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455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198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379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49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97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054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250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209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73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98400" y="1763225"/>
            <a:ext cx="5947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239978" y="-11"/>
            <a:ext cx="2664079" cy="1326980"/>
            <a:chOff x="3578850" y="-50"/>
            <a:chExt cx="1816500" cy="904800"/>
          </a:xfrm>
        </p:grpSpPr>
        <p:sp>
          <p:nvSpPr>
            <p:cNvPr id="12" name="Google Shape;12;p2"/>
            <p:cNvSpPr/>
            <p:nvPr/>
          </p:nvSpPr>
          <p:spPr>
            <a:xfrm rot="10800000">
              <a:off x="3578850" y="-50"/>
              <a:ext cx="1816500" cy="904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4487250" y="-50"/>
              <a:ext cx="908100" cy="904800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129175" y="2992450"/>
            <a:ext cx="4885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3269346" y="-44122"/>
            <a:ext cx="2605500" cy="12978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84100" y="1453625"/>
            <a:ext cx="3677100" cy="3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◈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2718" y="1453625"/>
            <a:ext cx="3677100" cy="3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◈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op decoratio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decoration">
  <p:cSld name="BLANK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3821306" y="4465658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◈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⬥"/>
              <a:defRPr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⬦"/>
              <a:defRPr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⬩"/>
              <a:defRPr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Char char="⬩"/>
              <a:defRPr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Char char="⬩"/>
              <a:defRPr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Char char="⬩"/>
              <a:defRPr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Char char="○"/>
              <a:defRPr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Char char="■"/>
              <a:defRPr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1598400" y="1763225"/>
            <a:ext cx="5947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ELEMENTS OF COMPUTING</a:t>
            </a:r>
          </a:p>
        </p:txBody>
      </p:sp>
      <p:grpSp>
        <p:nvGrpSpPr>
          <p:cNvPr id="62" name="Google Shape;62;p13"/>
          <p:cNvGrpSpPr/>
          <p:nvPr/>
        </p:nvGrpSpPr>
        <p:grpSpPr>
          <a:xfrm>
            <a:off x="4411033" y="332492"/>
            <a:ext cx="321429" cy="523991"/>
            <a:chOff x="6730350" y="2315900"/>
            <a:chExt cx="257700" cy="420100"/>
          </a:xfrm>
        </p:grpSpPr>
        <p:sp>
          <p:nvSpPr>
            <p:cNvPr id="63" name="Google Shape;63;p1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990616" y="0"/>
            <a:ext cx="1162768" cy="462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dirty="0">
                <a:solidFill>
                  <a:srgbClr val="FF0000"/>
                </a:solidFill>
                <a:latin typeface="Aharoni" panose="02010803020104030203" pitchFamily="2" charset="-79"/>
                <a:ea typeface="MS UI Gothic" panose="020B0600070205080204" pitchFamily="34" charset="-128"/>
                <a:cs typeface="Aharoni" panose="02010803020104030203" pitchFamily="2" charset="-79"/>
              </a:rPr>
              <a:t>CODE</a:t>
            </a:r>
            <a:endParaRPr sz="1400" i="0" dirty="0">
              <a:solidFill>
                <a:srgbClr val="FF0000"/>
              </a:solidFill>
              <a:latin typeface="Aharoni" panose="02010803020104030203" pitchFamily="2" charset="-79"/>
              <a:ea typeface="MS UI Gothic" panose="020B0600070205080204" pitchFamily="34" charset="-128"/>
              <a:cs typeface="Aharoni" panose="02010803020104030203" pitchFamily="2" charset="-79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45C490A-32A8-F5B6-9E9B-FE12DC697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93" y="757948"/>
            <a:ext cx="3974742" cy="353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6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990616" y="0"/>
            <a:ext cx="1162768" cy="462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dirty="0">
                <a:solidFill>
                  <a:srgbClr val="FF0000"/>
                </a:solidFill>
                <a:latin typeface="Aharoni" panose="02010803020104030203" pitchFamily="2" charset="-79"/>
                <a:ea typeface="MS UI Gothic" panose="020B0600070205080204" pitchFamily="34" charset="-128"/>
                <a:cs typeface="Aharoni" panose="02010803020104030203" pitchFamily="2" charset="-79"/>
              </a:rPr>
              <a:t>OUTPUT</a:t>
            </a:r>
            <a:endParaRPr sz="1400" i="0" dirty="0">
              <a:solidFill>
                <a:srgbClr val="FF0000"/>
              </a:solidFill>
              <a:latin typeface="Aharoni" panose="02010803020104030203" pitchFamily="2" charset="-79"/>
              <a:ea typeface="MS UI Gothic" panose="020B0600070205080204" pitchFamily="34" charset="-128"/>
              <a:cs typeface="Aharoni" panose="02010803020104030203" pitchFamily="2" charset="-79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15927D13-17FB-D37E-4137-4F6FD5E7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83" y="1447331"/>
            <a:ext cx="4264516" cy="30940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B8D458-8D2D-CFAC-6F0E-9074625FF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337" y="1109780"/>
            <a:ext cx="2743200" cy="26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9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990616" y="0"/>
            <a:ext cx="1162768" cy="462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dirty="0">
                <a:solidFill>
                  <a:srgbClr val="FF0000"/>
                </a:solidFill>
                <a:latin typeface="Aharoni" panose="02010803020104030203" pitchFamily="2" charset="-79"/>
                <a:ea typeface="MS UI Gothic" panose="020B0600070205080204" pitchFamily="34" charset="-128"/>
                <a:cs typeface="Aharoni" panose="02010803020104030203" pitchFamily="2" charset="-79"/>
              </a:rPr>
              <a:t>OUTPUT</a:t>
            </a:r>
            <a:endParaRPr sz="1400" i="0" dirty="0">
              <a:solidFill>
                <a:srgbClr val="FF0000"/>
              </a:solidFill>
              <a:latin typeface="Aharoni" panose="02010803020104030203" pitchFamily="2" charset="-79"/>
              <a:ea typeface="MS UI Gothic" panose="020B0600070205080204" pitchFamily="34" charset="-128"/>
              <a:cs typeface="Aharoni" panose="02010803020104030203" pitchFamily="2" charset="-79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2" descr="Text&#10;&#10;Description automatically generated">
            <a:extLst>
              <a:ext uri="{FF2B5EF4-FFF2-40B4-BE49-F238E27FC236}">
                <a16:creationId xmlns:a16="http://schemas.microsoft.com/office/drawing/2014/main" id="{525123E9-3C8C-474E-C922-6A058B335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049" y="1601089"/>
            <a:ext cx="3902298" cy="29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65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7AEF-356C-A0DA-EA14-0F6F7F9B8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8BD65-A7A1-C9D2-3D6B-FB51B9B6E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endParaRPr lang="en-US"/>
          </a:p>
        </p:txBody>
      </p:sp>
      <p:pic>
        <p:nvPicPr>
          <p:cNvPr id="4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146F4B90-949B-81C4-EECB-44CEB8ED0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70" y="2344311"/>
            <a:ext cx="5979016" cy="262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22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ctrTitle"/>
          </p:nvPr>
        </p:nvSpPr>
        <p:spPr>
          <a:xfrm>
            <a:off x="10250" y="2246493"/>
            <a:ext cx="9144000" cy="650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i="0"/>
              <a:t>Write a JACK program to perform BINARY Search</a:t>
            </a:r>
            <a:endParaRPr lang="en-US" b="1"/>
          </a:p>
        </p:txBody>
      </p:sp>
      <p:sp>
        <p:nvSpPr>
          <p:cNvPr id="96" name="Google Shape;96;p16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r>
            <a:endParaRPr sz="6000" dirty="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4294967295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497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FD3E-EC13-7925-185E-41B032F62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172" y="63184"/>
            <a:ext cx="6695655" cy="63197"/>
          </a:xfrm>
        </p:spPr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97E5B-286C-FB74-A4EF-4DBCEA92A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746" y="1355951"/>
            <a:ext cx="8250506" cy="3156524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1)Another divide-and-conquer-based technique is binary search, which helps locate the index of an element in a sorted array.</a:t>
            </a:r>
          </a:p>
          <a:p>
            <a:pPr>
              <a:lnSpc>
                <a:spcPct val="114999"/>
              </a:lnSpc>
            </a:pPr>
            <a:r>
              <a:rPr lang="en-US" dirty="0"/>
              <a:t>2)Using the merge sort method we established, we can sort the array.</a:t>
            </a:r>
          </a:p>
          <a:p>
            <a:pPr>
              <a:lnSpc>
                <a:spcPct val="114999"/>
              </a:lnSpc>
            </a:pPr>
            <a:r>
              <a:rPr lang="en-US" dirty="0"/>
              <a:t>3)In a nutshell, binary search is similar to looking up a word in a dictionary.</a:t>
            </a:r>
          </a:p>
          <a:p>
            <a:pPr>
              <a:lnSpc>
                <a:spcPct val="114999"/>
              </a:lnSpc>
            </a:pPr>
            <a:r>
              <a:rPr lang="en-US" dirty="0"/>
              <a:t>Because the dictionary is arranged alphabetically.</a:t>
            </a:r>
          </a:p>
          <a:p>
            <a:pPr>
              <a:lnSpc>
                <a:spcPct val="114999"/>
              </a:lnSpc>
            </a:pPr>
            <a:r>
              <a:rPr lang="en-US" dirty="0"/>
              <a:t>4)We can look for the letter by taking half of it and then checking if the letter matches if it is discovered.</a:t>
            </a:r>
          </a:p>
        </p:txBody>
      </p:sp>
    </p:spTree>
    <p:extLst>
      <p:ext uri="{BB962C8B-B14F-4D97-AF65-F5344CB8AC3E}">
        <p14:creationId xmlns:p14="http://schemas.microsoft.com/office/powerpoint/2010/main" val="4269267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A534-C8C5-9D31-B458-0EE2681B9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153" y="0"/>
            <a:ext cx="6321693" cy="646771"/>
          </a:xfrm>
        </p:spPr>
        <p:txBody>
          <a:bodyPr/>
          <a:lstStyle/>
          <a:p>
            <a:r>
              <a:rPr lang="en-US" dirty="0"/>
              <a:t>Jack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07D17-AC1E-BCA1-1D8B-30624D8F3C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4975619-8620-4530-7C27-5CCE32C64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02" y="1122757"/>
            <a:ext cx="6807993" cy="37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5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C793-D6D6-23F9-8355-087193711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4793F-26C9-BC3A-B15C-E2ED1E8A5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CE4D84B-8086-5E79-65F3-D7AF12239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35" y="339629"/>
            <a:ext cx="6765130" cy="446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93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C10B-C6E9-5759-09DB-0324B1448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7D7D3-CB76-5291-FA73-822496279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A0251F1-D1CF-13FC-4520-9FD0A5508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72" y="406105"/>
            <a:ext cx="6622255" cy="451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FEE4-EFC9-0072-2AFA-EC690A421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882" y="1261932"/>
            <a:ext cx="8386236" cy="3881568"/>
          </a:xfrm>
        </p:spPr>
        <p:txBody>
          <a:bodyPr/>
          <a:lstStyle/>
          <a:p>
            <a:r>
              <a:rPr lang="en-US" sz="2800"/>
              <a:t>Next we have to compile that in command prompt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1C861-7D1B-C08A-E8CC-E94D65C74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2095F84-1C53-B7E2-8B8E-2F0F4778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28" y="2170869"/>
            <a:ext cx="5722143" cy="17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endParaRPr sz="6000" dirty="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4294967295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48864-DDEB-B726-92C8-ABEC11DCE2BA}"/>
              </a:ext>
            </a:extLst>
          </p:cNvPr>
          <p:cNvSpPr txBox="1"/>
          <p:nvPr/>
        </p:nvSpPr>
        <p:spPr>
          <a:xfrm>
            <a:off x="6329363" y="487918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DONE BY M.PRASANNA TEJA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44B0B2-1D3D-8F33-25CA-016F40ADC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9300" y="1991850"/>
            <a:ext cx="7025150" cy="1159800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IDFont+F2"/>
              </a:rPr>
              <a:t>Write a Jack code to reverse the strings “</a:t>
            </a:r>
            <a:r>
              <a:rPr lang="en-US" sz="1800" b="0" i="0" u="none" strike="noStrike" baseline="0" dirty="0">
                <a:solidFill>
                  <a:srgbClr val="202124"/>
                </a:solidFill>
                <a:latin typeface="CIDFont+F1"/>
              </a:rPr>
              <a:t>Avengers” and “</a:t>
            </a:r>
            <a:r>
              <a:rPr lang="en-US" sz="1800" b="0" i="0" u="none" strike="noStrike" baseline="0" dirty="0" err="1">
                <a:solidFill>
                  <a:srgbClr val="202124"/>
                </a:solidFill>
                <a:latin typeface="CIDFont+F1"/>
              </a:rPr>
              <a:t>redivider</a:t>
            </a:r>
            <a:r>
              <a:rPr lang="en-US" sz="1800" b="0" i="0" u="none" strike="noStrike" baseline="0" dirty="0">
                <a:solidFill>
                  <a:srgbClr val="202124"/>
                </a:solidFill>
                <a:latin typeface="CIDFont+F1"/>
              </a:rPr>
              <a:t>”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CIDFont+F2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296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990616" y="0"/>
            <a:ext cx="1162768" cy="462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dirty="0">
                <a:solidFill>
                  <a:srgbClr val="FF0000"/>
                </a:solidFill>
                <a:latin typeface="Aharoni" panose="02010803020104030203" pitchFamily="2" charset="-79"/>
                <a:ea typeface="MS UI Gothic" panose="020B0600070205080204" pitchFamily="34" charset="-128"/>
                <a:cs typeface="Aharoni" panose="02010803020104030203" pitchFamily="2" charset="-79"/>
              </a:rPr>
              <a:t>OUTPUT</a:t>
            </a:r>
            <a:endParaRPr sz="1400" i="0" dirty="0">
              <a:solidFill>
                <a:srgbClr val="FF0000"/>
              </a:solidFill>
              <a:latin typeface="Aharoni" panose="02010803020104030203" pitchFamily="2" charset="-79"/>
              <a:ea typeface="MS UI Gothic" panose="020B0600070205080204" pitchFamily="34" charset="-128"/>
              <a:cs typeface="Aharoni" panose="02010803020104030203" pitchFamily="2" charset="-79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BE37E0F6-2F76-B1E7-3239-7042D7454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91" y="1152847"/>
            <a:ext cx="7750968" cy="29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1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ctrTitle"/>
          </p:nvPr>
        </p:nvSpPr>
        <p:spPr>
          <a:xfrm>
            <a:off x="10250" y="2246493"/>
            <a:ext cx="9144000" cy="650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baseline="0" dirty="0">
                <a:latin typeface="CIDFont+F2"/>
              </a:rPr>
              <a:t>Write a JACK program to find the smallest and largest number in an array.</a:t>
            </a:r>
            <a:endParaRPr b="1" dirty="0"/>
          </a:p>
        </p:txBody>
      </p:sp>
      <p:sp>
        <p:nvSpPr>
          <p:cNvPr id="96" name="Google Shape;96;p16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</a:t>
            </a:r>
            <a:endParaRPr sz="6000" dirty="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4294967295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1040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ctrTitle"/>
          </p:nvPr>
        </p:nvSpPr>
        <p:spPr>
          <a:xfrm>
            <a:off x="-125" y="1443366"/>
            <a:ext cx="9144000" cy="650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000" i="0" dirty="0"/>
              <a:t>We will take the length of an array as an input from user.</a:t>
            </a:r>
            <a:br>
              <a:rPr lang="en-US" sz="2000" i="0" dirty="0"/>
            </a:br>
            <a:br>
              <a:rPr lang="en-US" sz="2000" i="0" dirty="0"/>
            </a:br>
            <a:r>
              <a:rPr lang="en-US" sz="2000" i="0" dirty="0"/>
              <a:t>We will take the elements of the array as an input from the user.</a:t>
            </a:r>
            <a:br>
              <a:rPr lang="en-US" sz="2000" i="0" dirty="0"/>
            </a:br>
            <a:br>
              <a:rPr lang="en-US" sz="2000" i="0" dirty="0"/>
            </a:br>
            <a:r>
              <a:rPr lang="en-US" sz="2000" i="0" dirty="0"/>
              <a:t>We will create a separate function which will check whether our array contains equal elements or not.</a:t>
            </a:r>
            <a:br>
              <a:rPr lang="en-US" sz="2000" i="0" dirty="0"/>
            </a:br>
            <a:br>
              <a:rPr lang="en-US" sz="2000" i="0" dirty="0"/>
            </a:br>
            <a:r>
              <a:rPr lang="en-US" sz="2000" i="0" dirty="0"/>
              <a:t>Finally, we will create a main function which will contain the while loop and  if-condition which will check the smallest and largest array.</a:t>
            </a:r>
            <a:br>
              <a:rPr lang="en-US" sz="2000" i="0" dirty="0"/>
            </a:br>
            <a:br>
              <a:rPr lang="en-US" sz="2000" i="0" dirty="0"/>
            </a:br>
            <a:endParaRPr sz="2000" i="0" dirty="0"/>
          </a:p>
        </p:txBody>
      </p:sp>
      <p:sp>
        <p:nvSpPr>
          <p:cNvPr id="96" name="Google Shape;96;p16"/>
          <p:cNvSpPr txBox="1"/>
          <p:nvPr/>
        </p:nvSpPr>
        <p:spPr>
          <a:xfrm>
            <a:off x="3374400" y="48127"/>
            <a:ext cx="2395200" cy="65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Logic</a:t>
            </a:r>
            <a:endParaRPr sz="2800" dirty="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4294967295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582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990491" y="-66088"/>
            <a:ext cx="1162768" cy="646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0" dirty="0">
                <a:solidFill>
                  <a:srgbClr val="FF0000"/>
                </a:solidFill>
                <a:latin typeface="Aharoni" panose="02010803020104030203" pitchFamily="2" charset="-79"/>
                <a:ea typeface="MS UI Gothic" panose="020B0600070205080204" pitchFamily="34" charset="-128"/>
                <a:cs typeface="Aharoni" panose="02010803020104030203" pitchFamily="2" charset="-79"/>
              </a:rPr>
              <a:t>CODE</a:t>
            </a:r>
            <a:endParaRPr sz="2000" i="0" dirty="0">
              <a:solidFill>
                <a:srgbClr val="FF0000"/>
              </a:solidFill>
              <a:latin typeface="Aharoni" panose="02010803020104030203" pitchFamily="2" charset="-79"/>
              <a:ea typeface="MS UI Gothic" panose="020B0600070205080204" pitchFamily="34" charset="-128"/>
              <a:cs typeface="Aharoni" panose="02010803020104030203" pitchFamily="2" charset="-79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881481-AAC5-AD39-146F-0F44DB19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02" y="640483"/>
            <a:ext cx="7738946" cy="411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990491" y="-66088"/>
            <a:ext cx="1162768" cy="646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0" dirty="0">
                <a:solidFill>
                  <a:srgbClr val="FF0000"/>
                </a:solidFill>
                <a:latin typeface="Aharoni" panose="02010803020104030203" pitchFamily="2" charset="-79"/>
                <a:ea typeface="MS UI Gothic" panose="020B0600070205080204" pitchFamily="34" charset="-128"/>
                <a:cs typeface="Aharoni" panose="02010803020104030203" pitchFamily="2" charset="-79"/>
              </a:rPr>
              <a:t>CODE</a:t>
            </a:r>
            <a:endParaRPr sz="2000" i="0" dirty="0">
              <a:solidFill>
                <a:srgbClr val="FF0000"/>
              </a:solidFill>
              <a:latin typeface="Aharoni" panose="02010803020104030203" pitchFamily="2" charset="-79"/>
              <a:ea typeface="MS UI Gothic" panose="020B0600070205080204" pitchFamily="34" charset="-128"/>
              <a:cs typeface="Aharoni" panose="02010803020104030203" pitchFamily="2" charset="-79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ECFF96-EEC4-F1A1-BE3C-BC7E9761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375" y="385487"/>
            <a:ext cx="5219000" cy="46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84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990491" y="-66088"/>
            <a:ext cx="1162768" cy="646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0" dirty="0">
                <a:solidFill>
                  <a:srgbClr val="FF0000"/>
                </a:solidFill>
                <a:latin typeface="Aharoni" panose="02010803020104030203" pitchFamily="2" charset="-79"/>
                <a:ea typeface="MS UI Gothic" panose="020B0600070205080204" pitchFamily="34" charset="-128"/>
                <a:cs typeface="Aharoni" panose="02010803020104030203" pitchFamily="2" charset="-79"/>
              </a:rPr>
              <a:t>CODE</a:t>
            </a:r>
            <a:endParaRPr sz="2000" i="0" dirty="0">
              <a:solidFill>
                <a:srgbClr val="FF0000"/>
              </a:solidFill>
              <a:latin typeface="Aharoni" panose="02010803020104030203" pitchFamily="2" charset="-79"/>
              <a:ea typeface="MS UI Gothic" panose="020B0600070205080204" pitchFamily="34" charset="-128"/>
              <a:cs typeface="Aharoni" panose="02010803020104030203" pitchFamily="2" charset="-79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4A662-AFE8-1747-728C-31DDA7B98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97" y="345053"/>
            <a:ext cx="4739807" cy="470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17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990491" y="-66088"/>
            <a:ext cx="1162768" cy="646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0" dirty="0">
                <a:solidFill>
                  <a:srgbClr val="FF0000"/>
                </a:solidFill>
                <a:latin typeface="Aharoni" panose="02010803020104030203" pitchFamily="2" charset="-79"/>
                <a:ea typeface="MS UI Gothic" panose="020B0600070205080204" pitchFamily="34" charset="-128"/>
                <a:cs typeface="Aharoni" panose="02010803020104030203" pitchFamily="2" charset="-79"/>
              </a:rPr>
              <a:t>CODE</a:t>
            </a:r>
            <a:endParaRPr sz="2000" i="0" dirty="0">
              <a:solidFill>
                <a:srgbClr val="FF0000"/>
              </a:solidFill>
              <a:latin typeface="Aharoni" panose="02010803020104030203" pitchFamily="2" charset="-79"/>
              <a:ea typeface="MS UI Gothic" panose="020B0600070205080204" pitchFamily="34" charset="-128"/>
              <a:cs typeface="Aharoni" panose="02010803020104030203" pitchFamily="2" charset="-79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4C8D5-39F6-8F36-61EC-56ABED384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708" y="416812"/>
            <a:ext cx="4398333" cy="45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90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4006182" y="-40479"/>
            <a:ext cx="1131636" cy="608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0" dirty="0">
                <a:solidFill>
                  <a:srgbClr val="FF0000"/>
                </a:solidFill>
                <a:latin typeface="Aharoni" panose="02010803020104030203" pitchFamily="2" charset="-79"/>
                <a:ea typeface="MS UI Gothic" panose="020B0600070205080204" pitchFamily="34" charset="-128"/>
                <a:cs typeface="Aharoni" panose="02010803020104030203" pitchFamily="2" charset="-79"/>
              </a:rPr>
              <a:t>Compile</a:t>
            </a:r>
            <a:endParaRPr sz="1600" i="0" dirty="0">
              <a:solidFill>
                <a:srgbClr val="FF0000"/>
              </a:solidFill>
              <a:latin typeface="Aharoni" panose="02010803020104030203" pitchFamily="2" charset="-79"/>
              <a:ea typeface="MS UI Gothic" panose="020B0600070205080204" pitchFamily="34" charset="-128"/>
              <a:cs typeface="Aharoni" panose="02010803020104030203" pitchFamily="2" charset="-79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A9844-A081-FA43-D740-105DDE78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36" y="1687229"/>
            <a:ext cx="8028728" cy="176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06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990616" y="0"/>
            <a:ext cx="1162768" cy="462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dirty="0">
                <a:solidFill>
                  <a:srgbClr val="FF0000"/>
                </a:solidFill>
                <a:latin typeface="Aharoni" panose="02010803020104030203" pitchFamily="2" charset="-79"/>
                <a:ea typeface="MS UI Gothic" panose="020B0600070205080204" pitchFamily="34" charset="-128"/>
                <a:cs typeface="Aharoni" panose="02010803020104030203" pitchFamily="2" charset="-79"/>
              </a:rPr>
              <a:t>OUTPUT</a:t>
            </a:r>
            <a:endParaRPr sz="1400" i="0" dirty="0">
              <a:solidFill>
                <a:srgbClr val="FF0000"/>
              </a:solidFill>
              <a:latin typeface="Aharoni" panose="02010803020104030203" pitchFamily="2" charset="-79"/>
              <a:ea typeface="MS UI Gothic" panose="020B0600070205080204" pitchFamily="34" charset="-128"/>
              <a:cs typeface="Aharoni" panose="02010803020104030203" pitchFamily="2" charset="-79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41B8E-F672-E964-CB00-33271F97A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142" y="462415"/>
            <a:ext cx="6411716" cy="45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9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990616" y="0"/>
            <a:ext cx="1162768" cy="462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dirty="0">
                <a:solidFill>
                  <a:srgbClr val="FF0000"/>
                </a:solidFill>
                <a:latin typeface="Aharoni" panose="02010803020104030203" pitchFamily="2" charset="-79"/>
                <a:ea typeface="MS UI Gothic" panose="020B0600070205080204" pitchFamily="34" charset="-128"/>
                <a:cs typeface="Aharoni" panose="02010803020104030203" pitchFamily="2" charset="-79"/>
              </a:rPr>
              <a:t>OUTPUT</a:t>
            </a:r>
            <a:endParaRPr sz="1400" i="0" dirty="0">
              <a:solidFill>
                <a:srgbClr val="FF0000"/>
              </a:solidFill>
              <a:latin typeface="Aharoni" panose="02010803020104030203" pitchFamily="2" charset="-79"/>
              <a:ea typeface="MS UI Gothic" panose="020B0600070205080204" pitchFamily="34" charset="-128"/>
              <a:cs typeface="Aharoni" panose="02010803020104030203" pitchFamily="2" charset="-79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CDFE5-8588-8BB2-59CA-791F35A5D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61" y="462415"/>
            <a:ext cx="6669877" cy="46358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4DA16-968D-3593-0271-8649EAA85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3DCEB-9DA6-F64E-84D2-D6132479B176}"/>
              </a:ext>
            </a:extLst>
          </p:cNvPr>
          <p:cNvSpPr txBox="1"/>
          <p:nvPr/>
        </p:nvSpPr>
        <p:spPr>
          <a:xfrm>
            <a:off x="4150519" y="64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/>
              <a:t>CODE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B0F6A9C3-747D-7755-8AA2-B1485C892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4" y="757238"/>
            <a:ext cx="8365331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44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</a:t>
            </a:r>
            <a:endParaRPr sz="6000" dirty="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4294967295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490AD-7DB9-A0AE-42D4-7DC0B257BDEA}"/>
              </a:ext>
            </a:extLst>
          </p:cNvPr>
          <p:cNvSpPr txBox="1"/>
          <p:nvPr/>
        </p:nvSpPr>
        <p:spPr>
          <a:xfrm>
            <a:off x="1614488" y="1943100"/>
            <a:ext cx="65865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ea typeface="Times New Roman"/>
                <a:cs typeface="Times New Roman"/>
              </a:rPr>
              <a:t>Give a detailed description of JACK Syntax Analyzer. Explain various steps involved in Tokenizer and Parser including the API</a:t>
            </a:r>
            <a:endParaRPr lang="en-US" sz="2400" b="1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BB316-7A3B-5AAF-0168-49056C051035}"/>
              </a:ext>
            </a:extLst>
          </p:cNvPr>
          <p:cNvSpPr txBox="1"/>
          <p:nvPr/>
        </p:nvSpPr>
        <p:spPr>
          <a:xfrm>
            <a:off x="6329363" y="487918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DONE BY M.PRASANNA TEJA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990491" y="-66088"/>
            <a:ext cx="1162768" cy="646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0" dirty="0">
                <a:solidFill>
                  <a:srgbClr val="FF0000"/>
                </a:solidFill>
                <a:latin typeface="Aharoni" panose="02010803020104030203" pitchFamily="2" charset="-79"/>
                <a:ea typeface="MS UI Gothic" panose="020B0600070205080204" pitchFamily="34" charset="-128"/>
                <a:cs typeface="Aharoni" panose="02010803020104030203" pitchFamily="2" charset="-79"/>
              </a:rPr>
              <a:t>CODE</a:t>
            </a:r>
            <a:endParaRPr sz="2000" i="0" dirty="0">
              <a:solidFill>
                <a:srgbClr val="FF0000"/>
              </a:solidFill>
              <a:latin typeface="Aharoni" panose="02010803020104030203" pitchFamily="2" charset="-79"/>
              <a:ea typeface="MS UI Gothic" panose="020B0600070205080204" pitchFamily="34" charset="-128"/>
              <a:cs typeface="Aharoni" panose="02010803020104030203" pitchFamily="2" charset="-79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4F0F5-2724-E0C7-1093-80E70B4814B3}"/>
              </a:ext>
            </a:extLst>
          </p:cNvPr>
          <p:cNvSpPr txBox="1"/>
          <p:nvPr/>
        </p:nvSpPr>
        <p:spPr>
          <a:xfrm>
            <a:off x="612475" y="855094"/>
            <a:ext cx="792983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000"/>
              <a:t>Jack being a high-level language needs to be compiled into </a:t>
            </a:r>
            <a:r>
              <a:rPr lang="en-US" sz="2000" err="1"/>
              <a:t>VMCode</a:t>
            </a:r>
            <a:r>
              <a:rPr lang="en-US" sz="2000"/>
              <a:t> (then to assembly).</a:t>
            </a:r>
            <a:endParaRPr lang="en-US"/>
          </a:p>
          <a:p>
            <a:pPr marL="342900" indent="-342900">
              <a:buFont typeface="Wingdings"/>
              <a:buChar char="§"/>
            </a:pPr>
            <a:r>
              <a:rPr lang="en-US" sz="2000"/>
              <a:t>Various steps are undergone till the compiler can output </a:t>
            </a:r>
            <a:r>
              <a:rPr lang="en-US" sz="2000" err="1"/>
              <a:t>VMCode</a:t>
            </a:r>
            <a:r>
              <a:rPr lang="en-US" sz="2000"/>
              <a:t>.</a:t>
            </a:r>
            <a:endParaRPr lang="en-US"/>
          </a:p>
          <a:p>
            <a:pPr marL="342900" indent="-342900">
              <a:buFont typeface="Wingdings"/>
              <a:buChar char="§"/>
            </a:pPr>
            <a:r>
              <a:rPr lang="en-US" sz="2000"/>
              <a:t>Programming languages are usually described using a set of rules called context-free grammar.</a:t>
            </a:r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F739011A-67A4-C5CC-3BB3-11AE0E86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99" y="2907181"/>
            <a:ext cx="4198907" cy="207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44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21C87-336F-4A57-23D4-063DAD03E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24" y="898213"/>
            <a:ext cx="8321246" cy="3969101"/>
          </a:xfrm>
        </p:spPr>
        <p:txBody>
          <a:bodyPr/>
          <a:lstStyle/>
          <a:p>
            <a:r>
              <a:rPr lang="en-US"/>
              <a:t>Syntax analyzer is one of the integral part in converting the high-level Jack code to </a:t>
            </a:r>
            <a:r>
              <a:rPr lang="en-US" err="1"/>
              <a:t>VMCode</a:t>
            </a:r>
            <a:r>
              <a:rPr lang="en-US"/>
              <a:t>.</a:t>
            </a:r>
          </a:p>
          <a:p>
            <a:pPr>
              <a:lnSpc>
                <a:spcPct val="114999"/>
              </a:lnSpc>
            </a:pPr>
            <a:r>
              <a:rPr lang="en-US"/>
              <a:t>The syntax analyzer has mainly two part:</a:t>
            </a:r>
          </a:p>
          <a:p>
            <a:pPr marL="76200" indent="0">
              <a:lnSpc>
                <a:spcPct val="114999"/>
              </a:lnSpc>
              <a:buNone/>
            </a:pPr>
            <a:r>
              <a:rPr lang="en-US"/>
              <a:t>        Tokenizer</a:t>
            </a:r>
          </a:p>
          <a:p>
            <a:pPr marL="76200" indent="0">
              <a:lnSpc>
                <a:spcPct val="114999"/>
              </a:lnSpc>
              <a:buNone/>
            </a:pPr>
            <a:r>
              <a:rPr lang="en-US"/>
              <a:t>        Parser</a:t>
            </a:r>
          </a:p>
          <a:p>
            <a:pPr>
              <a:lnSpc>
                <a:spcPct val="114999"/>
              </a:lnSpc>
            </a:pPr>
            <a:r>
              <a:rPr lang="en-US"/>
              <a:t>The Tokenizer groups characters into tokens.</a:t>
            </a:r>
          </a:p>
          <a:p>
            <a:pPr>
              <a:lnSpc>
                <a:spcPct val="114999"/>
              </a:lnSpc>
            </a:pPr>
            <a:r>
              <a:rPr lang="en-US"/>
              <a:t>The parser has a set of rules which help it to parse the code.</a:t>
            </a:r>
          </a:p>
          <a:p>
            <a:pPr>
              <a:lnSpc>
                <a:spcPct val="114999"/>
              </a:lnSpc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9D2F4-7D46-B025-9FA6-41D695E122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466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45E1-F769-E885-682F-49E1A63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425" y="620754"/>
            <a:ext cx="7081200" cy="539100"/>
          </a:xfrm>
        </p:spPr>
        <p:txBody>
          <a:bodyPr/>
          <a:lstStyle/>
          <a:p>
            <a:r>
              <a:rPr lang="en-US" i="0"/>
              <a:t>Tokenizer: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35B77-2E15-459F-56D7-AB4C74FD0C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lang="en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3C24EB04-9FA1-089B-AD43-51463CBF9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73" y="1164566"/>
            <a:ext cx="6517255" cy="359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88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8B785-C8BC-435F-2E3E-D41B88E77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851" y="538675"/>
            <a:ext cx="8828048" cy="4066149"/>
          </a:xfrm>
        </p:spPr>
        <p:txBody>
          <a:bodyPr/>
          <a:lstStyle/>
          <a:p>
            <a:pPr>
              <a:lnSpc>
                <a:spcPct val="114999"/>
              </a:lnSpc>
              <a:buFont typeface="Wingdings"/>
              <a:buChar char="Ø"/>
            </a:pPr>
            <a:r>
              <a:rPr lang="en-US"/>
              <a:t>The first step in the syntax analysis of a program is to group the characters into tokens (as defined by the language syntax), while ignoring white space and comments. </a:t>
            </a:r>
          </a:p>
          <a:p>
            <a:pPr>
              <a:lnSpc>
                <a:spcPct val="114999"/>
              </a:lnSpc>
              <a:buFont typeface="Wingdings"/>
              <a:buChar char="Ø"/>
            </a:pPr>
            <a:r>
              <a:rPr lang="en-US"/>
              <a:t>This step is usually called lexical analysis, scanning, or tokenizing.</a:t>
            </a:r>
          </a:p>
          <a:p>
            <a:pPr>
              <a:lnSpc>
                <a:spcPct val="114999"/>
              </a:lnSpc>
              <a:buFont typeface="Wingdings"/>
              <a:buChar char="Ø"/>
            </a:pPr>
            <a:r>
              <a:rPr lang="en-US"/>
              <a:t>Once a program has been tokenized, the tokens (rather than the characters) are viewed as its core component and the tokens stream becomes the main input of the compiler.</a:t>
            </a:r>
          </a:p>
          <a:p>
            <a:pPr>
              <a:lnSpc>
                <a:spcPct val="114999"/>
              </a:lnSpc>
              <a:buFont typeface="Wingdings"/>
              <a:buChar char="Ø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F991F-233E-69DF-704C-96FBC824EF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3762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71950-FE4C-C5FF-FCC1-D870DED8D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02" y="510024"/>
            <a:ext cx="7081200" cy="3462300"/>
          </a:xfrm>
        </p:spPr>
        <p:txBody>
          <a:bodyPr/>
          <a:lstStyle/>
          <a:p>
            <a:pPr>
              <a:lnSpc>
                <a:spcPct val="114999"/>
              </a:lnSpc>
              <a:buFont typeface="Wingdings,Sans-Serif"/>
              <a:buChar char="Ø"/>
            </a:pPr>
            <a:r>
              <a:rPr lang="en-US"/>
              <a:t>Jack Tokens include:</a:t>
            </a:r>
          </a:p>
          <a:p>
            <a:pPr>
              <a:lnSpc>
                <a:spcPct val="114999"/>
              </a:lnSpc>
            </a:pPr>
            <a:r>
              <a:rPr lang="en-US"/>
              <a:t>Keywords</a:t>
            </a:r>
          </a:p>
          <a:p>
            <a:pPr>
              <a:lnSpc>
                <a:spcPct val="114999"/>
              </a:lnSpc>
            </a:pPr>
            <a:r>
              <a:rPr lang="en-US"/>
              <a:t>Symbols</a:t>
            </a:r>
          </a:p>
          <a:p>
            <a:pPr>
              <a:lnSpc>
                <a:spcPct val="114999"/>
              </a:lnSpc>
            </a:pPr>
            <a:r>
              <a:rPr lang="en-US"/>
              <a:t>Integers</a:t>
            </a:r>
          </a:p>
          <a:p>
            <a:pPr>
              <a:lnSpc>
                <a:spcPct val="114999"/>
              </a:lnSpc>
            </a:pPr>
            <a:r>
              <a:rPr lang="en-US"/>
              <a:t>Strings</a:t>
            </a:r>
          </a:p>
          <a:p>
            <a:pPr>
              <a:lnSpc>
                <a:spcPct val="114999"/>
              </a:lnSpc>
            </a:pPr>
            <a:r>
              <a:rPr lang="en-US"/>
              <a:t>Identifiers</a:t>
            </a:r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E5DB7-2F1E-F3FF-9526-297DDCE6B0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lang="en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10967D0-8609-48B8-DB02-5A873B796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31" y="1337389"/>
            <a:ext cx="6873095" cy="333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0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D290-D4A1-EB92-CC4A-61876E34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0" y="243348"/>
            <a:ext cx="2228842" cy="517534"/>
          </a:xfrm>
        </p:spPr>
        <p:txBody>
          <a:bodyPr/>
          <a:lstStyle/>
          <a:p>
            <a:r>
              <a:rPr lang="en-US" i="0"/>
              <a:t>After Tokenization</a:t>
            </a:r>
            <a:endParaRPr lang="en-US"/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8E627-CEB5-DB88-0359-7C3CC2A9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265" y="758034"/>
            <a:ext cx="7836011" cy="1866414"/>
          </a:xfrm>
        </p:spPr>
        <p:txBody>
          <a:bodyPr/>
          <a:lstStyle/>
          <a:p>
            <a:r>
              <a:rPr lang="en-US"/>
              <a:t>As observable, each of the language 'items' has been classified, tokenized.</a:t>
            </a:r>
          </a:p>
          <a:p>
            <a:pPr>
              <a:lnSpc>
                <a:spcPct val="114999"/>
              </a:lnSpc>
            </a:pPr>
            <a:r>
              <a:rPr lang="en-US"/>
              <a:t>This step also helps to verify the correctness of the compiled program by checking the XML file.</a:t>
            </a:r>
          </a:p>
          <a:p>
            <a:pPr marL="76200" indent="0">
              <a:lnSpc>
                <a:spcPct val="114999"/>
              </a:lnSpc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CACBD-808E-127F-843A-70E0D50530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 lang="en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EB5EED3-4FFF-D1C6-E2B0-25C6AB20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938" y="2622195"/>
            <a:ext cx="4134209" cy="246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94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EFBE-DD8D-89CE-C6C0-DC156CA3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425" y="-4661"/>
            <a:ext cx="7081200" cy="539100"/>
          </a:xfrm>
        </p:spPr>
        <p:txBody>
          <a:bodyPr/>
          <a:lstStyle/>
          <a:p>
            <a:r>
              <a:rPr lang="en-US"/>
              <a:t>PRASER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10560-789B-64C0-1059-9421D0CA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831" y="639421"/>
            <a:ext cx="8731001" cy="4324941"/>
          </a:xfrm>
        </p:spPr>
        <p:txBody>
          <a:bodyPr/>
          <a:lstStyle/>
          <a:p>
            <a:r>
              <a:rPr lang="en-US"/>
              <a:t>The act of checking whether a grammar “accepts” an input text as valid is called parsing.</a:t>
            </a:r>
          </a:p>
          <a:p>
            <a:pPr>
              <a:lnSpc>
                <a:spcPct val="114999"/>
              </a:lnSpc>
            </a:pPr>
            <a:r>
              <a:rPr lang="en-US"/>
              <a:t>A grammar is a set of rules, describing how tokens can be combined to create valid language constructs.</a:t>
            </a:r>
          </a:p>
          <a:p>
            <a:pPr>
              <a:lnSpc>
                <a:spcPct val="114999"/>
              </a:lnSpc>
            </a:pPr>
            <a:r>
              <a:rPr lang="en-US"/>
              <a:t>Since the grammar rules are hierarchical, the output generated by the parser can be described in a tree-oriented data structure called a parse tree or a derivation tree.</a:t>
            </a:r>
          </a:p>
          <a:p>
            <a:pPr>
              <a:lnSpc>
                <a:spcPct val="114999"/>
              </a:lnSpc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926E5-78BB-7B2D-248F-CEFABB9C35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3413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6F3FE-93AD-5E65-396B-651444CE8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24" y="844298"/>
            <a:ext cx="8288897" cy="34623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/>
              <a:t>The parser that Jack uses (included with Nand2tetris) represent the program’s structure implicitly, generate code and reporting errors on the fly. </a:t>
            </a:r>
          </a:p>
          <a:p>
            <a:pPr>
              <a:lnSpc>
                <a:spcPct val="114999"/>
              </a:lnSpc>
            </a:pPr>
            <a:r>
              <a:rPr lang="en-US"/>
              <a:t>Such compilers don’t have to hold the entire program structure in memory, but only the subtree associated with the presently parsed element.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86B02-A1A4-1427-7FAE-BD2C107FC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6361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2C81-7A2E-46A7-596F-F725143C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31" y="329612"/>
            <a:ext cx="2358238" cy="463619"/>
          </a:xfrm>
        </p:spPr>
        <p:txBody>
          <a:bodyPr/>
          <a:lstStyle/>
          <a:p>
            <a:r>
              <a:rPr lang="en-US" b="1"/>
              <a:t>PARSE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5BD51-1598-C07B-AC63-A27190288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03" y="1351100"/>
            <a:ext cx="5819587" cy="3462300"/>
          </a:xfrm>
        </p:spPr>
        <p:txBody>
          <a:bodyPr/>
          <a:lstStyle/>
          <a:p>
            <a:r>
              <a:rPr lang="en-US"/>
              <a:t>The parse tree is the representation of the "Recursive Descent Parsing" method employed.</a:t>
            </a:r>
          </a:p>
          <a:p>
            <a:pPr>
              <a:lnSpc>
                <a:spcPct val="114999"/>
              </a:lnSpc>
            </a:pPr>
            <a:r>
              <a:rPr lang="en-US"/>
              <a:t>The parser consists of a set of compile </a:t>
            </a:r>
            <a:r>
              <a:rPr lang="en-US" err="1"/>
              <a:t>xxxmethods</a:t>
            </a:r>
          </a:p>
          <a:p>
            <a:pPr>
              <a:lnSpc>
                <a:spcPct val="114999"/>
              </a:lnSpc>
            </a:pPr>
            <a:r>
              <a:rPr lang="en-US"/>
              <a:t>Each compile xxx method implements the right-hand side of the grammar rule describing xxx.</a:t>
            </a:r>
          </a:p>
          <a:p>
            <a:pPr>
              <a:lnSpc>
                <a:spcPct val="114999"/>
              </a:lnSpc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69274-6030-4324-F796-9741BDB603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 lang="en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18A1EC8-C401-426D-6A8E-F254EA3DD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325" y="1192830"/>
            <a:ext cx="3196086" cy="30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4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4DA16-968D-3593-0271-8649EAA85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3DCEB-9DA6-F64E-84D2-D6132479B176}"/>
              </a:ext>
            </a:extLst>
          </p:cNvPr>
          <p:cNvSpPr txBox="1"/>
          <p:nvPr/>
        </p:nvSpPr>
        <p:spPr>
          <a:xfrm>
            <a:off x="4150519" y="64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/>
              <a:t>CODE</a:t>
            </a:r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0A654F87-3C3B-9620-0FDE-A8C8BA6E4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94" y="996043"/>
            <a:ext cx="5872162" cy="315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77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78B1-929B-599D-4836-A942ECAC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10" y="329612"/>
            <a:ext cx="2983653" cy="528317"/>
          </a:xfrm>
        </p:spPr>
        <p:txBody>
          <a:bodyPr/>
          <a:lstStyle/>
          <a:p>
            <a:r>
              <a:rPr lang="en-US" b="1"/>
              <a:t>JACK SYNTAX ANALYZER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B0604-9CED-D380-B659-5DAB328E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699" y="1124657"/>
            <a:ext cx="8731001" cy="3688743"/>
          </a:xfrm>
        </p:spPr>
        <p:txBody>
          <a:bodyPr/>
          <a:lstStyle/>
          <a:p>
            <a:r>
              <a:rPr lang="en-US"/>
              <a:t>The Syntax analyzer when run in a directory with .jack files will translate it to readable .XML files and save it to the same directory and also maintains the file name.</a:t>
            </a:r>
          </a:p>
          <a:p>
            <a:pPr>
              <a:lnSpc>
                <a:spcPct val="114999"/>
              </a:lnSpc>
            </a:pPr>
            <a:r>
              <a:rPr lang="en-US"/>
              <a:t>Each .jack file is a stream of character, and these characters are tokenized by the Syntax Analyzer.</a:t>
            </a:r>
          </a:p>
          <a:p>
            <a:pPr>
              <a:lnSpc>
                <a:spcPct val="114999"/>
              </a:lnSpc>
            </a:pPr>
            <a:r>
              <a:rPr lang="en-US"/>
              <a:t>The tokens may be separated by an arbitrary number of space characters, newline characters, and comments, which are ignored.</a:t>
            </a:r>
          </a:p>
          <a:p>
            <a:pPr>
              <a:lnSpc>
                <a:spcPct val="114999"/>
              </a:lnSpc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795F3-68AC-8B06-EE84-F0E13D506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5029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D56CC-01D3-67A1-B1E8-4C7199E46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64" y="744833"/>
            <a:ext cx="8590822" cy="4820959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sz="2000" dirty="0"/>
              <a:t>Comments are of the standard formats /* comment until closing </a:t>
            </a:r>
            <a:r>
              <a:rPr lang="en-US" sz="2000" i="1" dirty="0"/>
              <a:t>/, /</a:t>
            </a:r>
            <a:r>
              <a:rPr lang="en-US" sz="2000" dirty="0"/>
              <a:t>* API comment */, and // comment to end of line.</a:t>
            </a:r>
          </a:p>
          <a:p>
            <a:pPr>
              <a:lnSpc>
                <a:spcPct val="114999"/>
              </a:lnSpc>
            </a:pPr>
            <a:r>
              <a:rPr lang="en-US" sz="2000" dirty="0"/>
              <a:t>The Syntax Analyzer has three modules:</a:t>
            </a:r>
          </a:p>
          <a:p>
            <a:pPr>
              <a:lnSpc>
                <a:spcPct val="114999"/>
              </a:lnSpc>
              <a:buNone/>
            </a:pPr>
            <a:r>
              <a:rPr lang="en-US" sz="2000" b="1" dirty="0"/>
              <a:t>Jack Analyzer:</a:t>
            </a:r>
            <a:r>
              <a:rPr lang="en-US" sz="2000" dirty="0"/>
              <a:t> top-level driver that sets up and invokes the other modules.</a:t>
            </a:r>
          </a:p>
          <a:p>
            <a:pPr>
              <a:lnSpc>
                <a:spcPct val="114999"/>
              </a:lnSpc>
              <a:buNone/>
            </a:pPr>
            <a:r>
              <a:rPr lang="en-US" sz="2000" b="1" dirty="0"/>
              <a:t>Jack Tokenizer:</a:t>
            </a:r>
            <a:r>
              <a:rPr lang="en-US" sz="2000" dirty="0"/>
              <a:t> tokenizer.</a:t>
            </a:r>
          </a:p>
          <a:p>
            <a:pPr>
              <a:lnSpc>
                <a:spcPct val="114999"/>
              </a:lnSpc>
              <a:buNone/>
            </a:pPr>
            <a:r>
              <a:rPr lang="en-US" sz="2000" b="1" dirty="0"/>
              <a:t>Compilation Engine:</a:t>
            </a:r>
            <a:r>
              <a:rPr lang="en-US" sz="2000" dirty="0"/>
              <a:t> recursive top-down parser.</a:t>
            </a:r>
          </a:p>
          <a:p>
            <a:pPr>
              <a:lnSpc>
                <a:spcPct val="114999"/>
              </a:lnSpc>
              <a:buNone/>
            </a:pPr>
            <a:r>
              <a:rPr lang="en-US" sz="2000" dirty="0"/>
              <a:t>The Jack Tokenizer ignores all comments and white spaces in the input stream and serializes it into Jack-Language tokens.</a:t>
            </a:r>
          </a:p>
          <a:p>
            <a:pPr>
              <a:lnSpc>
                <a:spcPct val="114999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D4901-5195-D00B-BF98-7046D3FBE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6123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489B-BB6E-DE6C-5230-906F0180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98" y="553124"/>
            <a:ext cx="2174927" cy="431270"/>
          </a:xfrm>
        </p:spPr>
        <p:txBody>
          <a:bodyPr/>
          <a:lstStyle/>
          <a:p>
            <a:r>
              <a:rPr lang="en-US" b="1"/>
              <a:t>CONSTRUCTOR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10CE3-C05F-6AA7-D110-EC1BD6809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898" y="1128076"/>
            <a:ext cx="8633954" cy="3462300"/>
          </a:xfrm>
        </p:spPr>
        <p:txBody>
          <a:bodyPr/>
          <a:lstStyle/>
          <a:p>
            <a:r>
              <a:rPr lang="en-US" b="1"/>
              <a:t>Arguments:</a:t>
            </a:r>
            <a:r>
              <a:rPr lang="en-US"/>
              <a:t> Input File/Stream.</a:t>
            </a:r>
          </a:p>
          <a:p>
            <a:pPr>
              <a:lnSpc>
                <a:spcPct val="114999"/>
              </a:lnSpc>
            </a:pPr>
            <a:r>
              <a:rPr lang="en-US" b="1"/>
              <a:t>Function:</a:t>
            </a:r>
            <a:r>
              <a:rPr lang="en-US"/>
              <a:t> Opens the input file/stream and gets ready to tokenize it.</a:t>
            </a:r>
          </a:p>
          <a:p>
            <a:pPr marL="76200" indent="0">
              <a:lnSpc>
                <a:spcPct val="114999"/>
              </a:lnSpc>
              <a:buNone/>
            </a:pPr>
            <a:r>
              <a:rPr lang="en-US" b="1" err="1"/>
              <a:t>hasMoreTokens</a:t>
            </a:r>
            <a:endParaRPr lang="en-US"/>
          </a:p>
          <a:p>
            <a:pPr>
              <a:lnSpc>
                <a:spcPct val="114999"/>
              </a:lnSpc>
            </a:pPr>
            <a:r>
              <a:rPr lang="en-US"/>
              <a:t>Checks if there is more tokens in the input and returns a Boolean.</a:t>
            </a:r>
          </a:p>
          <a:p>
            <a:pPr>
              <a:lnSpc>
                <a:spcPct val="114999"/>
              </a:lnSpc>
            </a:pPr>
            <a:r>
              <a:rPr lang="en-US"/>
              <a:t>Returns true if there is more tokens else returns false.</a:t>
            </a:r>
          </a:p>
          <a:p>
            <a:pPr>
              <a:lnSpc>
                <a:spcPct val="114999"/>
              </a:lnSpc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92100-F3AE-C7B8-2E68-AA0104B705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8384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2542E-1E59-F633-3D11-470165B71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142" y="445326"/>
            <a:ext cx="8623171" cy="4443554"/>
          </a:xfrm>
        </p:spPr>
        <p:txBody>
          <a:bodyPr/>
          <a:lstStyle/>
          <a:p>
            <a:pPr marL="76200" indent="0">
              <a:buNone/>
            </a:pPr>
            <a:r>
              <a:rPr lang="en-US" b="1"/>
              <a:t>advance</a:t>
            </a:r>
            <a:endParaRPr lang="en-US"/>
          </a:p>
          <a:p>
            <a:pPr>
              <a:lnSpc>
                <a:spcPct val="114999"/>
              </a:lnSpc>
            </a:pPr>
            <a:r>
              <a:rPr lang="en-US"/>
              <a:t>Gets the next token from the input and makes it the current token.</a:t>
            </a:r>
          </a:p>
          <a:p>
            <a:pPr>
              <a:lnSpc>
                <a:spcPct val="114999"/>
              </a:lnSpc>
            </a:pPr>
            <a:r>
              <a:rPr lang="en-US"/>
              <a:t>This method should only be called if </a:t>
            </a:r>
            <a:r>
              <a:rPr lang="en-US" err="1"/>
              <a:t>hasMoreTokens</a:t>
            </a:r>
            <a:r>
              <a:rPr lang="en-US"/>
              <a:t>() is true.</a:t>
            </a:r>
          </a:p>
          <a:p>
            <a:pPr>
              <a:lnSpc>
                <a:spcPct val="114999"/>
              </a:lnSpc>
            </a:pPr>
            <a:r>
              <a:rPr lang="en-US"/>
              <a:t>Initially there is no current token.</a:t>
            </a:r>
          </a:p>
          <a:p>
            <a:pPr>
              <a:lnSpc>
                <a:spcPct val="114999"/>
              </a:lnSpc>
            </a:pPr>
            <a:r>
              <a:rPr lang="en-US" b="1"/>
              <a:t>Token Type</a:t>
            </a:r>
            <a:endParaRPr lang="en-US"/>
          </a:p>
          <a:p>
            <a:pPr>
              <a:lnSpc>
                <a:spcPct val="114999"/>
              </a:lnSpc>
            </a:pPr>
            <a:r>
              <a:rPr lang="en-US"/>
              <a:t>Returns the type of current token.</a:t>
            </a:r>
          </a:p>
          <a:p>
            <a:pPr marL="76200" indent="0">
              <a:lnSpc>
                <a:spcPct val="114999"/>
              </a:lnSpc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927C1-1A67-E9C0-3824-398503E66F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264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A4FAB-FB21-FE1B-1F74-FAB9D9321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5816" y="927354"/>
            <a:ext cx="7081200" cy="34623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b="1"/>
              <a:t>Return types:</a:t>
            </a:r>
            <a:endParaRPr lang="en-US"/>
          </a:p>
          <a:p>
            <a:pPr>
              <a:lnSpc>
                <a:spcPct val="114999"/>
              </a:lnSpc>
            </a:pPr>
            <a:r>
              <a:rPr lang="en-US"/>
              <a:t>Keyword</a:t>
            </a:r>
          </a:p>
          <a:p>
            <a:pPr>
              <a:lnSpc>
                <a:spcPct val="114999"/>
              </a:lnSpc>
            </a:pPr>
            <a:r>
              <a:rPr lang="en-US"/>
              <a:t>Symbol</a:t>
            </a:r>
          </a:p>
          <a:p>
            <a:pPr>
              <a:lnSpc>
                <a:spcPct val="114999"/>
              </a:lnSpc>
            </a:pPr>
            <a:r>
              <a:rPr lang="en-US"/>
              <a:t>Identifier</a:t>
            </a:r>
          </a:p>
          <a:p>
            <a:pPr>
              <a:lnSpc>
                <a:spcPct val="114999"/>
              </a:lnSpc>
            </a:pPr>
            <a:r>
              <a:rPr lang="en-US"/>
              <a:t>INT_CONST</a:t>
            </a:r>
          </a:p>
          <a:p>
            <a:pPr>
              <a:lnSpc>
                <a:spcPct val="114999"/>
              </a:lnSpc>
            </a:pPr>
            <a:r>
              <a:rPr lang="en-US"/>
              <a:t>STRING_CONST</a:t>
            </a:r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623DE-C70D-8A86-95F6-8043A62098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7206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626B-70FC-6897-1EF7-EE1061D9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7" y="178650"/>
            <a:ext cx="1463248" cy="485185"/>
          </a:xfrm>
        </p:spPr>
        <p:txBody>
          <a:bodyPr/>
          <a:lstStyle/>
          <a:p>
            <a:r>
              <a:rPr lang="en-US" b="1"/>
              <a:t>SYMBOL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55AF3-8EED-F9D3-34E7-FCA1FB3C9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71" y="663835"/>
            <a:ext cx="8752567" cy="4141630"/>
          </a:xfrm>
        </p:spPr>
        <p:txBody>
          <a:bodyPr/>
          <a:lstStyle/>
          <a:p>
            <a:r>
              <a:rPr lang="en-US" dirty="0"/>
              <a:t>Returns the character which is the current token. Should be called only when </a:t>
            </a:r>
            <a:r>
              <a:rPr lang="en-US" dirty="0" err="1"/>
              <a:t>tokentype</a:t>
            </a:r>
            <a:r>
              <a:rPr lang="en-US" dirty="0"/>
              <a:t>() is SYMBOL.</a:t>
            </a:r>
          </a:p>
          <a:p>
            <a:pPr>
              <a:lnSpc>
                <a:spcPct val="114999"/>
              </a:lnSpc>
            </a:pPr>
            <a:r>
              <a:rPr lang="en-US" b="1" dirty="0"/>
              <a:t>Return Type: </a:t>
            </a:r>
          </a:p>
          <a:p>
            <a:pPr marL="76200" indent="0">
              <a:lnSpc>
                <a:spcPct val="114999"/>
              </a:lnSpc>
              <a:buNone/>
            </a:pPr>
            <a:r>
              <a:rPr lang="en-US" dirty="0"/>
              <a:t>Char</a:t>
            </a:r>
          </a:p>
          <a:p>
            <a:pPr>
              <a:lnSpc>
                <a:spcPct val="114999"/>
              </a:lnSpc>
            </a:pPr>
            <a:r>
              <a:rPr lang="en-US" b="1" dirty="0"/>
              <a:t>Identifier</a:t>
            </a:r>
            <a:endParaRPr lang="en-US" dirty="0"/>
          </a:p>
          <a:p>
            <a:pPr marL="76200" indent="0">
              <a:lnSpc>
                <a:spcPct val="114999"/>
              </a:lnSpc>
              <a:buNone/>
            </a:pPr>
            <a:r>
              <a:rPr lang="en-US" dirty="0"/>
              <a:t>Returns the identifier which is the current token. Should be called only when </a:t>
            </a:r>
            <a:r>
              <a:rPr lang="en-US" dirty="0" err="1"/>
              <a:t>tokenType</a:t>
            </a:r>
            <a:r>
              <a:rPr lang="en-US" dirty="0"/>
              <a:t>() is IDENTIFIER</a:t>
            </a:r>
          </a:p>
          <a:p>
            <a:pPr marL="76200" indent="0">
              <a:lnSpc>
                <a:spcPct val="114999"/>
              </a:lnSpc>
              <a:buNone/>
            </a:pPr>
            <a:r>
              <a:rPr lang="en-US" b="1" dirty="0"/>
              <a:t>Return Type:</a:t>
            </a:r>
          </a:p>
          <a:p>
            <a:pPr>
              <a:lnSpc>
                <a:spcPct val="114999"/>
              </a:lnSpc>
            </a:pPr>
            <a:r>
              <a:rPr lang="en-US" dirty="0"/>
              <a:t>String</a:t>
            </a:r>
          </a:p>
          <a:p>
            <a:pPr marL="76200" indent="0">
              <a:lnSpc>
                <a:spcPct val="114999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D59D1-5357-DF75-17B8-D9C834B38B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7624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14C3D-F1A4-1B1A-CEFD-1932E469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95" y="586434"/>
            <a:ext cx="9011359" cy="5025837"/>
          </a:xfrm>
        </p:spPr>
        <p:txBody>
          <a:bodyPr/>
          <a:lstStyle/>
          <a:p>
            <a:pPr marL="76200" indent="0">
              <a:lnSpc>
                <a:spcPct val="114999"/>
              </a:lnSpc>
              <a:buNone/>
            </a:pPr>
            <a:r>
              <a:rPr lang="en-US" sz="2000" b="1" dirty="0" err="1"/>
              <a:t>intVal</a:t>
            </a:r>
            <a:endParaRPr lang="en-US" sz="2000" dirty="0"/>
          </a:p>
          <a:p>
            <a:pPr>
              <a:lnSpc>
                <a:spcPct val="114999"/>
              </a:lnSpc>
            </a:pPr>
            <a:r>
              <a:rPr lang="en-US" sz="2000" dirty="0"/>
              <a:t>Returns the integer value of the current token should be called only when </a:t>
            </a:r>
            <a:r>
              <a:rPr lang="en-US" sz="2000" dirty="0" err="1"/>
              <a:t>tokenType</a:t>
            </a:r>
            <a:r>
              <a:rPr lang="en-US" sz="2000" dirty="0"/>
              <a:t>() is INT_CONST.</a:t>
            </a:r>
          </a:p>
          <a:p>
            <a:pPr marL="76200" indent="0">
              <a:lnSpc>
                <a:spcPct val="114999"/>
              </a:lnSpc>
              <a:buNone/>
            </a:pPr>
            <a:r>
              <a:rPr lang="en-US" sz="2000" b="1" dirty="0"/>
              <a:t>Return Type:</a:t>
            </a:r>
            <a:endParaRPr lang="en-US" sz="2000" dirty="0"/>
          </a:p>
          <a:p>
            <a:pPr>
              <a:lnSpc>
                <a:spcPct val="114999"/>
              </a:lnSpc>
            </a:pPr>
            <a:r>
              <a:rPr lang="en-US" sz="2000" dirty="0"/>
              <a:t>Int</a:t>
            </a:r>
          </a:p>
          <a:p>
            <a:pPr marL="76200" indent="0">
              <a:lnSpc>
                <a:spcPct val="114999"/>
              </a:lnSpc>
              <a:buNone/>
            </a:pPr>
            <a:r>
              <a:rPr lang="en-US" sz="2000" b="1" dirty="0" err="1"/>
              <a:t>stringVal</a:t>
            </a:r>
            <a:endParaRPr lang="en-US" sz="2000" dirty="0"/>
          </a:p>
          <a:p>
            <a:pPr>
              <a:lnSpc>
                <a:spcPct val="114999"/>
              </a:lnSpc>
            </a:pPr>
            <a:r>
              <a:rPr lang="en-US" sz="2000" dirty="0"/>
              <a:t>Returns the string value of the current token, without the double quotes Should be called only when </a:t>
            </a:r>
            <a:r>
              <a:rPr lang="en-US" sz="2000" dirty="0" err="1"/>
              <a:t>tokenType</a:t>
            </a:r>
            <a:r>
              <a:rPr lang="en-US" sz="2000" dirty="0"/>
              <a:t>() is STRING_CONST.</a:t>
            </a:r>
          </a:p>
          <a:p>
            <a:pPr marL="76200" indent="0">
              <a:lnSpc>
                <a:spcPct val="114999"/>
              </a:lnSpc>
              <a:buNone/>
            </a:pPr>
            <a:r>
              <a:rPr lang="en-US" sz="2000" b="1" dirty="0"/>
              <a:t>Return Type:</a:t>
            </a:r>
            <a:endParaRPr lang="en-US" sz="2000" dirty="0"/>
          </a:p>
          <a:p>
            <a:pPr>
              <a:lnSpc>
                <a:spcPct val="114999"/>
              </a:lnSpc>
            </a:pPr>
            <a:r>
              <a:rPr lang="en-US" sz="2000" dirty="0"/>
              <a:t>String</a:t>
            </a:r>
          </a:p>
          <a:p>
            <a:pPr>
              <a:lnSpc>
                <a:spcPct val="114999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AE8EA-77C1-F685-EC06-DE2FA216A1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8930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40C3-9702-5230-77AF-9B2787E3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30" y="232565"/>
            <a:ext cx="3113050" cy="506751"/>
          </a:xfrm>
        </p:spPr>
        <p:txBody>
          <a:bodyPr/>
          <a:lstStyle/>
          <a:p>
            <a:r>
              <a:rPr lang="en-US" b="1"/>
              <a:t>COMPILATION ENGINE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CF291-12EA-03B1-CB9A-49D81587D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03" y="714902"/>
            <a:ext cx="8925095" cy="4098498"/>
          </a:xfrm>
        </p:spPr>
        <p:txBody>
          <a:bodyPr/>
          <a:lstStyle/>
          <a:p>
            <a:r>
              <a:rPr lang="en-US"/>
              <a:t>Gets its input from a Jack Tokenizer and emits its parsed structure into an output file/stream. </a:t>
            </a:r>
          </a:p>
          <a:p>
            <a:pPr>
              <a:lnSpc>
                <a:spcPct val="114999"/>
              </a:lnSpc>
            </a:pPr>
            <a:r>
              <a:rPr lang="en-US"/>
              <a:t>The output is generated by a series of </a:t>
            </a:r>
            <a:r>
              <a:rPr lang="en-US" err="1"/>
              <a:t>compilexxx</a:t>
            </a:r>
            <a:r>
              <a:rPr lang="en-US"/>
              <a:t> ( ) routines, one for every syntactic element xxx of the Jack grammar.</a:t>
            </a:r>
          </a:p>
          <a:p>
            <a:pPr>
              <a:lnSpc>
                <a:spcPct val="114999"/>
              </a:lnSpc>
            </a:pPr>
            <a:r>
              <a:rPr lang="en-US"/>
              <a:t>The contract between these routines is that each </a:t>
            </a:r>
            <a:r>
              <a:rPr lang="en-US" err="1"/>
              <a:t>compilexxx</a:t>
            </a:r>
            <a:r>
              <a:rPr lang="en-US"/>
              <a:t> ( ) routine should read the syntactic construct xxx from the input, advance ( ) the tokenizer exactly beyond xxx, and output the parsing of xxx. </a:t>
            </a:r>
          </a:p>
          <a:p>
            <a:pPr>
              <a:lnSpc>
                <a:spcPct val="114999"/>
              </a:lnSpc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A1162-8372-58E7-D61B-7977DB2C23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73745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9255D-29C2-86B9-BE22-38BA5069A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880" y="840600"/>
            <a:ext cx="8735121" cy="34623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This module emits a structured printout of the code, wrapped in XML tags. In the final version of the compiler, this module generates executable VM code.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Thus, </a:t>
            </a:r>
            <a:r>
              <a:rPr lang="en-US" dirty="0" err="1"/>
              <a:t>compilexxx</a:t>
            </a:r>
            <a:r>
              <a:rPr lang="en-US" dirty="0"/>
              <a:t> ( ) may only be called if indeed xxx is the next syntactic element of the input.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DCDE-70D3-2A54-584E-D76B41CAD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85332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C4E76-E2F1-58EC-C838-1A3E97A904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 lang="en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22D40E0-9A5A-F39C-9A68-B9979C86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5" y="751023"/>
            <a:ext cx="4155775" cy="246610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949502C-9736-F5DC-6DAC-5BD5D4484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798" y="660934"/>
            <a:ext cx="4490047" cy="430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6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990616" y="0"/>
            <a:ext cx="1162768" cy="462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dirty="0">
                <a:solidFill>
                  <a:srgbClr val="FF0000"/>
                </a:solidFill>
                <a:latin typeface="Aharoni" panose="02010803020104030203" pitchFamily="2" charset="-79"/>
                <a:ea typeface="MS UI Gothic" panose="020B0600070205080204" pitchFamily="34" charset="-128"/>
                <a:cs typeface="Aharoni" panose="02010803020104030203" pitchFamily="2" charset="-79"/>
              </a:rPr>
              <a:t>OUTPUT</a:t>
            </a:r>
            <a:endParaRPr sz="1400" i="0" dirty="0">
              <a:solidFill>
                <a:srgbClr val="FF0000"/>
              </a:solidFill>
              <a:latin typeface="Aharoni" panose="02010803020104030203" pitchFamily="2" charset="-79"/>
              <a:ea typeface="MS UI Gothic" panose="020B0600070205080204" pitchFamily="34" charset="-128"/>
              <a:cs typeface="Aharoni" panose="02010803020104030203" pitchFamily="2" charset="-79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E4D1A7-E088-E5AB-0090-77E9238A9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28" y="658780"/>
            <a:ext cx="6465093" cy="431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754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573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6000"/>
              <a:t>THANK YOU</a:t>
            </a:r>
          </a:p>
        </p:txBody>
      </p:sp>
      <p:sp>
        <p:nvSpPr>
          <p:cNvPr id="122" name="Google Shape;122;p19"/>
          <p:cNvSpPr/>
          <p:nvPr/>
        </p:nvSpPr>
        <p:spPr>
          <a:xfrm>
            <a:off x="4748202" y="2264022"/>
            <a:ext cx="195774" cy="1869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19"/>
          <p:cNvGrpSpPr/>
          <p:nvPr/>
        </p:nvGrpSpPr>
        <p:grpSpPr>
          <a:xfrm>
            <a:off x="4505213" y="1214267"/>
            <a:ext cx="838737" cy="838952"/>
            <a:chOff x="6654650" y="3665275"/>
            <a:chExt cx="409100" cy="409125"/>
          </a:xfrm>
        </p:grpSpPr>
        <p:sp>
          <p:nvSpPr>
            <p:cNvPr id="124" name="Google Shape;124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19"/>
          <p:cNvGrpSpPr/>
          <p:nvPr/>
        </p:nvGrpSpPr>
        <p:grpSpPr>
          <a:xfrm rot="1056959">
            <a:off x="3696844" y="1873841"/>
            <a:ext cx="554133" cy="554193"/>
            <a:chOff x="570875" y="4322250"/>
            <a:chExt cx="443300" cy="443325"/>
          </a:xfrm>
        </p:grpSpPr>
        <p:sp>
          <p:nvSpPr>
            <p:cNvPr id="127" name="Google Shape;127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C0000"/>
                </a:solidFill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C0000"/>
                </a:solidFill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C0000"/>
                </a:solidFill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C0000"/>
                </a:solidFill>
              </a:endParaRPr>
            </a:p>
          </p:txBody>
        </p:sp>
      </p:grpSp>
      <p:sp>
        <p:nvSpPr>
          <p:cNvPr id="131" name="Google Shape;131;p19"/>
          <p:cNvSpPr/>
          <p:nvPr/>
        </p:nvSpPr>
        <p:spPr>
          <a:xfrm rot="2466699">
            <a:off x="3759072" y="1376879"/>
            <a:ext cx="272004" cy="2597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 rot="-1609366">
            <a:off x="4156871" y="1540297"/>
            <a:ext cx="195747" cy="1869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 rot="2926172">
            <a:off x="5343754" y="1688366"/>
            <a:ext cx="146594" cy="13997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 rot="-1609329">
            <a:off x="4594798" y="1065150"/>
            <a:ext cx="132067" cy="1261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4474114" y="169597"/>
            <a:ext cx="195774" cy="1869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4DA16-968D-3593-0271-8649EAA85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3DCEB-9DA6-F64E-84D2-D6132479B176}"/>
              </a:ext>
            </a:extLst>
          </p:cNvPr>
          <p:cNvSpPr txBox="1"/>
          <p:nvPr/>
        </p:nvSpPr>
        <p:spPr>
          <a:xfrm>
            <a:off x="4016705" y="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ALT-CODE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AD659-C6AD-FD9B-7473-874E6F2B8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304" y="395422"/>
            <a:ext cx="6471141" cy="45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2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4DA16-968D-3593-0271-8649EAA85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3DCEB-9DA6-F64E-84D2-D6132479B176}"/>
              </a:ext>
            </a:extLst>
          </p:cNvPr>
          <p:cNvSpPr txBox="1"/>
          <p:nvPr/>
        </p:nvSpPr>
        <p:spPr>
          <a:xfrm>
            <a:off x="4098481" y="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Compiler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43CE5-60DF-ED60-A7EA-C671BE56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76" y="404347"/>
            <a:ext cx="6419398" cy="457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990616" y="0"/>
            <a:ext cx="1162768" cy="462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dirty="0">
                <a:solidFill>
                  <a:srgbClr val="FF0000"/>
                </a:solidFill>
                <a:latin typeface="Aharoni" panose="02010803020104030203" pitchFamily="2" charset="-79"/>
                <a:ea typeface="MS UI Gothic" panose="020B0600070205080204" pitchFamily="34" charset="-128"/>
                <a:cs typeface="Aharoni" panose="02010803020104030203" pitchFamily="2" charset="-79"/>
              </a:rPr>
              <a:t>OUTPUT</a:t>
            </a:r>
            <a:endParaRPr sz="1400" i="0" dirty="0">
              <a:solidFill>
                <a:srgbClr val="FF0000"/>
              </a:solidFill>
              <a:latin typeface="Aharoni" panose="02010803020104030203" pitchFamily="2" charset="-79"/>
              <a:ea typeface="MS UI Gothic" panose="020B0600070205080204" pitchFamily="34" charset="-128"/>
              <a:cs typeface="Aharoni" panose="02010803020104030203" pitchFamily="2" charset="-79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F4325-BC28-2F6A-65B5-2324CC5FE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16" y="388072"/>
            <a:ext cx="6553518" cy="46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1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endParaRPr sz="6000" dirty="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4294967295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A5EA82-9EAE-3B31-C3F0-73F717CC9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9175" y="1659550"/>
            <a:ext cx="5272166" cy="1755447"/>
          </a:xfrm>
        </p:spPr>
        <p:txBody>
          <a:bodyPr/>
          <a:lstStyle/>
          <a:p>
            <a:r>
              <a:rPr lang="en-IN" i="0"/>
              <a:t>Write a JACK program to perform MERGE sort using recursion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63424"/>
      </p:ext>
    </p:extLst>
  </p:cSld>
  <p:clrMapOvr>
    <a:masterClrMapping/>
  </p:clrMapOvr>
</p:sld>
</file>

<file path=ppt/theme/theme1.xml><?xml version="1.0" encoding="utf-8"?>
<a:theme xmlns:a="http://schemas.openxmlformats.org/drawingml/2006/main" name="Yor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EEEE"/>
      </a:lt2>
      <a:accent1>
        <a:srgbClr val="CC0000"/>
      </a:accent1>
      <a:accent2>
        <a:srgbClr val="FF8671"/>
      </a:accent2>
      <a:accent3>
        <a:srgbClr val="111111"/>
      </a:accent3>
      <a:accent4>
        <a:srgbClr val="666666"/>
      </a:accent4>
      <a:accent5>
        <a:srgbClr val="999999"/>
      </a:accent5>
      <a:accent6>
        <a:srgbClr val="990000"/>
      </a:accent6>
      <a:hlink>
        <a:srgbClr val="11111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1208</Words>
  <Application>Microsoft Office PowerPoint</Application>
  <PresentationFormat>On-screen Show (16:9)</PresentationFormat>
  <Paragraphs>169</Paragraphs>
  <Slides>50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CIDFont+F2</vt:lpstr>
      <vt:lpstr>Wingdings,Sans-Serif</vt:lpstr>
      <vt:lpstr>Aharoni</vt:lpstr>
      <vt:lpstr>CIDFont+F1</vt:lpstr>
      <vt:lpstr>Lora</vt:lpstr>
      <vt:lpstr>Times New Roman</vt:lpstr>
      <vt:lpstr>Playfair Display</vt:lpstr>
      <vt:lpstr>Arial</vt:lpstr>
      <vt:lpstr>Wingdings</vt:lpstr>
      <vt:lpstr>Yorick template</vt:lpstr>
      <vt:lpstr>ELEMENTS OF COMPUTING</vt:lpstr>
      <vt:lpstr>Write a Jack code to reverse the strings “Avengers” and “redivider”.</vt:lpstr>
      <vt:lpstr>PowerPoint Presentation</vt:lpstr>
      <vt:lpstr>PowerPoint Presentation</vt:lpstr>
      <vt:lpstr>OUTPUT</vt:lpstr>
      <vt:lpstr>PowerPoint Presentation</vt:lpstr>
      <vt:lpstr>PowerPoint Presentation</vt:lpstr>
      <vt:lpstr>OUTPUT</vt:lpstr>
      <vt:lpstr>Write a JACK program to perform MERGE sort using recursion</vt:lpstr>
      <vt:lpstr>CODE</vt:lpstr>
      <vt:lpstr>OUTPUT</vt:lpstr>
      <vt:lpstr>OUTPUT</vt:lpstr>
      <vt:lpstr>output</vt:lpstr>
      <vt:lpstr>Write a JACK program to perform BINARY Search</vt:lpstr>
      <vt:lpstr>Binary Search</vt:lpstr>
      <vt:lpstr>Jack code</vt:lpstr>
      <vt:lpstr>PowerPoint Presentation</vt:lpstr>
      <vt:lpstr>PowerPoint Presentation</vt:lpstr>
      <vt:lpstr>Next we have to compile that in command prompt</vt:lpstr>
      <vt:lpstr>OUTPUT</vt:lpstr>
      <vt:lpstr>Write a JACK program to find the smallest and largest number in an array.</vt:lpstr>
      <vt:lpstr>We will take the length of an array as an input from user.  We will take the elements of the array as an input from the user.  We will create a separate function which will check whether our array contains equal elements or not.  Finally, we will create a main function which will contain the while loop and  if-condition which will check the smallest and largest array.  </vt:lpstr>
      <vt:lpstr>CODE</vt:lpstr>
      <vt:lpstr>CODE</vt:lpstr>
      <vt:lpstr>CODE</vt:lpstr>
      <vt:lpstr>CODE</vt:lpstr>
      <vt:lpstr>Compile</vt:lpstr>
      <vt:lpstr>OUTPUT</vt:lpstr>
      <vt:lpstr>OUTPUT</vt:lpstr>
      <vt:lpstr>PowerPoint Presentation</vt:lpstr>
      <vt:lpstr>CODE</vt:lpstr>
      <vt:lpstr>PowerPoint Presentation</vt:lpstr>
      <vt:lpstr>Tokenizer: </vt:lpstr>
      <vt:lpstr>PowerPoint Presentation</vt:lpstr>
      <vt:lpstr>PowerPoint Presentation</vt:lpstr>
      <vt:lpstr>After Tokenization </vt:lpstr>
      <vt:lpstr>PRASER</vt:lpstr>
      <vt:lpstr>PowerPoint Presentation</vt:lpstr>
      <vt:lpstr>PARSE TREE</vt:lpstr>
      <vt:lpstr>JACK SYNTAX ANALYZER</vt:lpstr>
      <vt:lpstr>PowerPoint Presentation</vt:lpstr>
      <vt:lpstr>CONSTRUCTOR</vt:lpstr>
      <vt:lpstr>PowerPoint Presentation</vt:lpstr>
      <vt:lpstr>PowerPoint Presentation</vt:lpstr>
      <vt:lpstr>SYMBOL</vt:lpstr>
      <vt:lpstr>PowerPoint Presentation</vt:lpstr>
      <vt:lpstr>COMPILATION ENGINE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Vikhyat Bansal</dc:creator>
  <cp:lastModifiedBy>Vikhyat Bansal - [CB.EN.U4AIE21076]</cp:lastModifiedBy>
  <cp:revision>22</cp:revision>
  <dcterms:modified xsi:type="dcterms:W3CDTF">2022-06-08T18:25:33Z</dcterms:modified>
</cp:coreProperties>
</file>