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47"/>
  </p:notesMasterIdLst>
  <p:sldIdLst>
    <p:sldId id="256" r:id="rId5"/>
    <p:sldId id="257" r:id="rId6"/>
    <p:sldId id="258" r:id="rId7"/>
    <p:sldId id="261" r:id="rId8"/>
    <p:sldId id="298" r:id="rId9"/>
    <p:sldId id="304" r:id="rId10"/>
    <p:sldId id="305" r:id="rId11"/>
    <p:sldId id="306" r:id="rId12"/>
    <p:sldId id="307" r:id="rId13"/>
    <p:sldId id="328" r:id="rId14"/>
    <p:sldId id="308" r:id="rId15"/>
    <p:sldId id="310" r:id="rId16"/>
    <p:sldId id="259" r:id="rId17"/>
    <p:sldId id="313" r:id="rId18"/>
    <p:sldId id="314" r:id="rId19"/>
    <p:sldId id="320" r:id="rId20"/>
    <p:sldId id="321" r:id="rId21"/>
    <p:sldId id="319" r:id="rId22"/>
    <p:sldId id="318" r:id="rId23"/>
    <p:sldId id="315" r:id="rId24"/>
    <p:sldId id="295" r:id="rId25"/>
    <p:sldId id="324" r:id="rId26"/>
    <p:sldId id="325" r:id="rId27"/>
    <p:sldId id="326" r:id="rId28"/>
    <p:sldId id="327" r:id="rId29"/>
    <p:sldId id="317" r:id="rId30"/>
    <p:sldId id="322" r:id="rId31"/>
    <p:sldId id="323" r:id="rId32"/>
    <p:sldId id="296" r:id="rId33"/>
    <p:sldId id="275" r:id="rId34"/>
    <p:sldId id="276" r:id="rId35"/>
    <p:sldId id="311" r:id="rId36"/>
    <p:sldId id="277" r:id="rId37"/>
    <p:sldId id="278" r:id="rId38"/>
    <p:sldId id="279" r:id="rId39"/>
    <p:sldId id="297" r:id="rId40"/>
    <p:sldId id="300" r:id="rId41"/>
    <p:sldId id="312" r:id="rId42"/>
    <p:sldId id="301" r:id="rId43"/>
    <p:sldId id="302" r:id="rId44"/>
    <p:sldId id="303" r:id="rId45"/>
    <p:sldId id="299" r:id="rId46"/>
  </p:sldIdLst>
  <p:sldSz cx="9144000" cy="5143500" type="screen16x9"/>
  <p:notesSz cx="6858000" cy="9144000"/>
  <p:embeddedFontLst>
    <p:embeddedFont>
      <p:font typeface="Aharoni" panose="02010803020104030203" pitchFamily="2" charset="-79"/>
      <p:bold r:id="rId48"/>
    </p:embeddedFont>
    <p:embeddedFont>
      <p:font typeface="Times" panose="02020603050405020304" pitchFamily="18" charset="0"/>
      <p:regular r:id="rId49"/>
      <p:bold r:id="rId50"/>
      <p:italic r:id="rId51"/>
      <p:boldItalic r:id="rId52"/>
    </p:embeddedFont>
    <p:embeddedFont>
      <p:font typeface="Ubuntu" panose="020B0504030602030204" pitchFamily="34" charset="0"/>
      <p:regular r:id="rId53"/>
      <p:bold r:id="rId54"/>
      <p:italic r:id="rId55"/>
      <p:boldItalic r:id="rId56"/>
    </p:embeddedFont>
    <p:embeddedFont>
      <p:font typeface="Ubuntu Light" panose="020B0304030602030204" pitchFamily="34" charset="0"/>
      <p:regular r:id="rId57"/>
      <p:bold r:id="rId58"/>
      <p:italic r:id="rId59"/>
      <p:boldItalic r:id="rId60"/>
    </p:embeddedFont>
    <p:embeddedFont>
      <p:font typeface="Work Sans Regular" panose="020B060402020202020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90AA1-B130-67F6-722F-21E608858757}" v="334" dt="2022-03-31T12:38:25.701"/>
    <p1510:client id="{10FF7E64-F7E3-6FC3-C2F1-AB5CCE70B80D}" v="57" dt="2022-03-31T11:13:45.250"/>
    <p1510:client id="{4346F4DA-EBF7-A216-C978-CAC9716C5FFC}" v="96" dt="2022-03-31T10:53:01.660"/>
    <p1510:client id="{9CA8EB78-622A-640E-D653-9DF4FBADFFA9}" v="12" dt="2022-03-31T04:41:10.570"/>
    <p1510:client id="{C3E5F459-B4BF-451A-8101-4B11FE2487BF}" v="1413" dt="2022-03-31T16:27:12.843"/>
  </p1510:revLst>
</p1510:revInfo>
</file>

<file path=ppt/tableStyles.xml><?xml version="1.0" encoding="utf-8"?>
<a:tblStyleLst xmlns:a="http://schemas.openxmlformats.org/drawingml/2006/main" def="{B84379CE-DF76-49EC-B630-198188EDF416}">
  <a:tblStyle styleId="{B84379CE-DF76-49EC-B630-198188EDF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0C1D61-F382-416E-A118-38419C8BC4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723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63" Type="http://schemas.openxmlformats.org/officeDocument/2006/relationships/font" Target="fonts/font16.fntdata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font" Target="fonts/font14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font" Target="fonts/font17.fntdata"/><Relationship Id="rId69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font" Target="fonts/font4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12.fntdata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font" Target="fonts/font3.fntdata"/><Relationship Id="rId55" Type="http://schemas.openxmlformats.org/officeDocument/2006/relationships/font" Target="fonts/font8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7:46:43.4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755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569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538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b1253edf7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b1253edf7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75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528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347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675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044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03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/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8pPr>
            <a:lvl9pPr marL="4114800" lvl="8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465300" y="465400"/>
            <a:ext cx="465300" cy="366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914562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3421615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5928668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1B2AF7-9350-4169-A671-85634E2A39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/>
              <a:t>EOC </a:t>
            </a:r>
            <a:br>
              <a:rPr lang="en-IN"/>
            </a:br>
            <a:r>
              <a:rPr lang="en-IN"/>
              <a:t>ASSIGNMENT-3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A6497A-323E-4B31-A6DF-10A97B9D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310" y="304126"/>
            <a:ext cx="2255945" cy="364200"/>
          </a:xfrm>
        </p:spPr>
        <p:txBody>
          <a:bodyPr/>
          <a:lstStyle/>
          <a:p>
            <a:pPr algn="ctr"/>
            <a:r>
              <a:rPr lang="en-US" dirty="0"/>
              <a:t>OUTPUT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E156A-924E-4EC5-BBD9-46FB4CE16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518" y="733319"/>
            <a:ext cx="6670964" cy="375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0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A6497A-323E-4B31-A6DF-10A97B9D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600" y="320301"/>
            <a:ext cx="2255945" cy="364200"/>
          </a:xfrm>
        </p:spPr>
        <p:txBody>
          <a:bodyPr/>
          <a:lstStyle/>
          <a:p>
            <a:pPr algn="ctr"/>
            <a:r>
              <a:rPr lang="en-US" dirty="0"/>
              <a:t>OUTPUT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694AF-989E-4E5E-88B9-EA92F13A5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289" y="684501"/>
            <a:ext cx="6857422" cy="38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5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A6497A-323E-4B31-A6DF-10A97B9D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27" y="335436"/>
            <a:ext cx="2255945" cy="364200"/>
          </a:xfrm>
        </p:spPr>
        <p:txBody>
          <a:bodyPr/>
          <a:lstStyle/>
          <a:p>
            <a:pPr algn="ctr"/>
            <a:r>
              <a:rPr lang="en-US" dirty="0"/>
              <a:t>OUTPUT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99833-6BA5-4DDE-AB0A-6DE683E79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463" y="699636"/>
            <a:ext cx="6851073" cy="385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34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A6D29B-6E32-489C-91EC-DC7DDF12A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600" y="524811"/>
            <a:ext cx="7282800" cy="58410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IN"/>
              <a:t>QUESTION-2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57C02B-2F69-41E2-A6DD-147E94223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600" y="1281095"/>
            <a:ext cx="7282800" cy="306802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-IN" sz="3200">
                <a:solidFill>
                  <a:schemeClr val="bg1"/>
                </a:solidFill>
              </a:rPr>
              <a:t>Create an array of size 10 with entries 1,2,3,......10 and find the sum and average of array e.</a:t>
            </a:r>
            <a:endParaRPr 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7C8AB1D-414F-9EBE-222C-089520722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74" y="799472"/>
            <a:ext cx="6480164" cy="3674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6763E0-18BC-B744-6768-71B82E37C901}"/>
              </a:ext>
            </a:extLst>
          </p:cNvPr>
          <p:cNvSpPr txBox="1"/>
          <p:nvPr/>
        </p:nvSpPr>
        <p:spPr>
          <a:xfrm>
            <a:off x="699062" y="237282"/>
            <a:ext cx="2449930" cy="523220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i="1">
                <a:solidFill>
                  <a:srgbClr val="C00000"/>
                </a:solidFill>
              </a:rPr>
              <a:t>HACK CODE</a:t>
            </a:r>
            <a:r>
              <a:rPr lang="en-US" sz="2800" b="1" i="1">
                <a:solidFill>
                  <a:srgbClr val="FFFF0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23578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404D90C-D60B-E0BF-8118-D7592887E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28" y="972434"/>
            <a:ext cx="6488028" cy="34720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82781A-0AE5-03C9-7A23-654B68015598}"/>
              </a:ext>
            </a:extLst>
          </p:cNvPr>
          <p:cNvSpPr txBox="1"/>
          <p:nvPr/>
        </p:nvSpPr>
        <p:spPr>
          <a:xfrm>
            <a:off x="644373" y="359649"/>
            <a:ext cx="2261936" cy="369332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>
                <a:solidFill>
                  <a:srgbClr val="C00000"/>
                </a:solidFill>
              </a:rPr>
              <a:t>CONTINUTION</a:t>
            </a:r>
          </a:p>
        </p:txBody>
      </p:sp>
    </p:spTree>
    <p:extLst>
      <p:ext uri="{BB962C8B-B14F-4D97-AF65-F5344CB8AC3E}">
        <p14:creationId xmlns:p14="http://schemas.microsoft.com/office/powerpoint/2010/main" val="483799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37D85-3CF3-528D-8AE7-2D5DF313FA48}"/>
              </a:ext>
            </a:extLst>
          </p:cNvPr>
          <p:cNvSpPr txBox="1"/>
          <p:nvPr/>
        </p:nvSpPr>
        <p:spPr>
          <a:xfrm>
            <a:off x="666249" y="1373103"/>
            <a:ext cx="793933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en-US" sz="1800" b="1">
                <a:solidFill>
                  <a:schemeClr val="tx1"/>
                </a:solidFill>
                <a:latin typeface="Aharoni"/>
              </a:rPr>
              <a:t>The above code creates an array of 1 to 10 from RAM[0] and give the summation and average of all array elements.</a:t>
            </a:r>
            <a:endParaRPr lang="en-US"/>
          </a:p>
          <a:p>
            <a:pPr marL="342900" indent="-342900">
              <a:buFont typeface="Wingdings"/>
              <a:buChar char="q"/>
            </a:pPr>
            <a:r>
              <a:rPr lang="en-US" sz="1800" b="1">
                <a:solidFill>
                  <a:schemeClr val="tx1"/>
                </a:solidFill>
                <a:latin typeface="Aharoni"/>
              </a:rPr>
              <a:t> First, we will take a variable count which is used for counting and stopping the loop.</a:t>
            </a:r>
          </a:p>
          <a:p>
            <a:pPr marL="342900" indent="-342900">
              <a:buFont typeface="Wingdings"/>
              <a:buChar char="q"/>
            </a:pPr>
            <a:r>
              <a:rPr lang="en-US" sz="1800" b="1">
                <a:solidFill>
                  <a:schemeClr val="tx1"/>
                </a:solidFill>
                <a:latin typeface="Aharoni"/>
              </a:rPr>
              <a:t> Next, we declare another variable size to mention the size of array we required.</a:t>
            </a:r>
          </a:p>
          <a:p>
            <a:pPr marL="342900" indent="-342900">
              <a:buFont typeface="Wingdings"/>
              <a:buChar char="q"/>
            </a:pPr>
            <a:r>
              <a:rPr lang="en-US" sz="1800" b="1">
                <a:solidFill>
                  <a:schemeClr val="tx1"/>
                </a:solidFill>
                <a:latin typeface="Aharoni"/>
              </a:rPr>
              <a:t> Now , we start a loop and increment the count value by 1 and store this value in the memory location of value in count.</a:t>
            </a:r>
          </a:p>
          <a:p>
            <a:pPr marL="342900" indent="-342900">
              <a:buFont typeface="Wingdings"/>
              <a:buChar char="q"/>
            </a:pPr>
            <a:r>
              <a:rPr lang="en-US" sz="1800" b="1">
                <a:solidFill>
                  <a:schemeClr val="tx1"/>
                </a:solidFill>
                <a:latin typeface="Aharoni"/>
              </a:rPr>
              <a:t> This loop will continue to execute until the difference between the value in the variables count and size is greater than zero. And we will get the values 1 to 10 in the RAM location 1 to 10.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AF1F3F-0963-5C04-8E66-FE31F88AFC53}"/>
              </a:ext>
            </a:extLst>
          </p:cNvPr>
          <p:cNvSpPr txBox="1"/>
          <p:nvPr/>
        </p:nvSpPr>
        <p:spPr>
          <a:xfrm>
            <a:off x="463216" y="636170"/>
            <a:ext cx="2389772" cy="461665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</a:rPr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108067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1B3C11-2762-0BE0-CE13-7192FA73BAFE}"/>
              </a:ext>
            </a:extLst>
          </p:cNvPr>
          <p:cNvSpPr txBox="1"/>
          <p:nvPr/>
        </p:nvSpPr>
        <p:spPr>
          <a:xfrm>
            <a:off x="644373" y="359649"/>
            <a:ext cx="2036344" cy="400110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002060"/>
                </a:solidFill>
              </a:rPr>
              <a:t>CONTINUTION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A58F9-19CB-5AAE-C910-1183AA67BEAE}"/>
              </a:ext>
            </a:extLst>
          </p:cNvPr>
          <p:cNvSpPr txBox="1"/>
          <p:nvPr/>
        </p:nvSpPr>
        <p:spPr>
          <a:xfrm>
            <a:off x="598571" y="929439"/>
            <a:ext cx="713472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sz="1800" i="1">
                <a:latin typeface="Aharoni"/>
              </a:rPr>
              <a:t>After that we will find the average of these array elements, to calculate average the formula is sum of total number of elements divided by total number of elements.</a:t>
            </a:r>
            <a:endParaRPr lang="en-US"/>
          </a:p>
          <a:p>
            <a:pPr marL="285750" indent="-285750">
              <a:buFont typeface="Wingdings"/>
              <a:buChar char="q"/>
            </a:pPr>
            <a:endParaRPr lang="en-US" sz="1800" i="1">
              <a:latin typeface="Aharoni"/>
            </a:endParaRPr>
          </a:p>
          <a:p>
            <a:pPr marL="285750" indent="-285750">
              <a:buFont typeface="Wingdings"/>
              <a:buChar char="q"/>
            </a:pPr>
            <a:r>
              <a:rPr lang="en-US" sz="1800" i="1">
                <a:latin typeface="Aharoni"/>
              </a:rPr>
              <a:t>As we do not have any operation to divide two number, we can do it by subtraction.</a:t>
            </a:r>
          </a:p>
          <a:p>
            <a:pPr marL="285750" indent="-285750">
              <a:buFont typeface="Wingdings"/>
              <a:buChar char="q"/>
            </a:pPr>
            <a:endParaRPr lang="en-US" sz="1800" i="1">
              <a:latin typeface="Aharoni"/>
            </a:endParaRPr>
          </a:p>
          <a:p>
            <a:pPr marL="285750" indent="-285750">
              <a:buFont typeface="Wingdings"/>
              <a:buChar char="q"/>
            </a:pPr>
            <a:r>
              <a:rPr lang="en-US" sz="1800" i="1">
                <a:latin typeface="Aharoni"/>
              </a:rPr>
              <a:t>In this we subtract 10 with the value in the variable sum and continue this process until we get the last positive number and this the average value of array elements.</a:t>
            </a:r>
          </a:p>
          <a:p>
            <a:pPr marL="285750" indent="-285750">
              <a:buFont typeface="Wingdings"/>
              <a:buChar char="q"/>
            </a:pPr>
            <a:endParaRPr lang="en-US" sz="1800" i="1">
              <a:latin typeface="Aharoni"/>
            </a:endParaRPr>
          </a:p>
          <a:p>
            <a:pPr marL="285750" indent="-285750">
              <a:buFont typeface="Wingdings"/>
              <a:buChar char="q"/>
            </a:pPr>
            <a:r>
              <a:rPr lang="en-US" sz="1800" i="1">
                <a:latin typeface="Aharoni"/>
              </a:rPr>
              <a:t>We will store this value in a variable avg and the program by writing an infinite loop.</a:t>
            </a:r>
          </a:p>
        </p:txBody>
      </p:sp>
    </p:spTree>
    <p:extLst>
      <p:ext uri="{BB962C8B-B14F-4D97-AF65-F5344CB8AC3E}">
        <p14:creationId xmlns:p14="http://schemas.microsoft.com/office/powerpoint/2010/main" val="1498686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774897E-805A-F8D9-544B-B205D217E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87" y="599831"/>
            <a:ext cx="7067048" cy="4003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CB58E4-FB0B-AE21-9A9A-4DB55AA1EE03}"/>
              </a:ext>
            </a:extLst>
          </p:cNvPr>
          <p:cNvSpPr txBox="1"/>
          <p:nvPr/>
        </p:nvSpPr>
        <p:spPr>
          <a:xfrm>
            <a:off x="2779295" y="4741946"/>
            <a:ext cx="2156660" cy="338554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0D0335"/>
                </a:solidFill>
              </a:rPr>
              <a:t>Before start of loop</a:t>
            </a:r>
            <a:r>
              <a:rPr lang="en-US">
                <a:solidFill>
                  <a:srgbClr val="0D0335"/>
                </a:solidFill>
              </a:rPr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B60BE2-5228-316F-13F7-88389D19C33C}"/>
              </a:ext>
            </a:extLst>
          </p:cNvPr>
          <p:cNvSpPr txBox="1"/>
          <p:nvPr/>
        </p:nvSpPr>
        <p:spPr>
          <a:xfrm>
            <a:off x="717178" y="128588"/>
            <a:ext cx="2134101" cy="400110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FINAL OUTPUT</a:t>
            </a:r>
          </a:p>
        </p:txBody>
      </p:sp>
    </p:spTree>
    <p:extLst>
      <p:ext uri="{BB962C8B-B14F-4D97-AF65-F5344CB8AC3E}">
        <p14:creationId xmlns:p14="http://schemas.microsoft.com/office/powerpoint/2010/main" val="3788766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D18765E-2719-9125-E76B-095C30E1D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93" y="652942"/>
            <a:ext cx="6841456" cy="3957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BFB10A-3B27-7F73-1CFA-B0748AC4A64A}"/>
              </a:ext>
            </a:extLst>
          </p:cNvPr>
          <p:cNvSpPr txBox="1"/>
          <p:nvPr/>
        </p:nvSpPr>
        <p:spPr>
          <a:xfrm>
            <a:off x="2779295" y="4802104"/>
            <a:ext cx="2780797" cy="338554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tx1"/>
                </a:solidFill>
              </a:rPr>
              <a:t>At the start of the sum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BD8C4-A8A8-A48C-7B4B-302BB16756E8}"/>
              </a:ext>
            </a:extLst>
          </p:cNvPr>
          <p:cNvSpPr txBox="1"/>
          <p:nvPr/>
        </p:nvSpPr>
        <p:spPr>
          <a:xfrm>
            <a:off x="730167" y="213014"/>
            <a:ext cx="2134101" cy="400110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FINAL OUTPUT</a:t>
            </a:r>
          </a:p>
        </p:txBody>
      </p:sp>
    </p:spTree>
    <p:extLst>
      <p:ext uri="{BB962C8B-B14F-4D97-AF65-F5344CB8AC3E}">
        <p14:creationId xmlns:p14="http://schemas.microsoft.com/office/powerpoint/2010/main" val="155005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5FDB25-AA5B-4803-B061-7790217A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600" y="790429"/>
            <a:ext cx="7282800" cy="364200"/>
          </a:xfrm>
        </p:spPr>
        <p:txBody>
          <a:bodyPr/>
          <a:lstStyle/>
          <a:p>
            <a:r>
              <a:rPr lang="en-IN"/>
              <a:t>Team Members: -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3046C67-43F9-C993-7855-1DF8486D0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937112"/>
              </p:ext>
            </p:extLst>
          </p:nvPr>
        </p:nvGraphicFramePr>
        <p:xfrm>
          <a:off x="1110095" y="1471382"/>
          <a:ext cx="7275970" cy="2460450"/>
        </p:xfrm>
        <a:graphic>
          <a:graphicData uri="http://schemas.openxmlformats.org/drawingml/2006/table">
            <a:tbl>
              <a:tblPr firstRow="1" bandRow="1">
                <a:tableStyleId>{B84379CE-DF76-49EC-B630-198188EDF416}</a:tableStyleId>
              </a:tblPr>
              <a:tblGrid>
                <a:gridCol w="3637985">
                  <a:extLst>
                    <a:ext uri="{9D8B030D-6E8A-4147-A177-3AD203B41FA5}">
                      <a16:colId xmlns:a16="http://schemas.microsoft.com/office/drawing/2014/main" val="813547787"/>
                    </a:ext>
                  </a:extLst>
                </a:gridCol>
                <a:gridCol w="3637985">
                  <a:extLst>
                    <a:ext uri="{9D8B030D-6E8A-4147-A177-3AD203B41FA5}">
                      <a16:colId xmlns:a16="http://schemas.microsoft.com/office/drawing/2014/main" val="1517647506"/>
                    </a:ext>
                  </a:extLst>
                </a:gridCol>
              </a:tblGrid>
              <a:tr h="423754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bg1"/>
                          </a:solidFill>
                          <a:latin typeface="Ubuntu Light"/>
                        </a:rPr>
                        <a:t>BATCH-A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  <a:latin typeface="Ubuntu Light"/>
                        </a:rPr>
                        <a:t>TEAM-7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12155"/>
                  </a:ext>
                </a:extLst>
              </a:tr>
              <a:tr h="509174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bg1"/>
                          </a:solidFill>
                          <a:latin typeface="Ubuntu Light"/>
                        </a:rPr>
                        <a:t>GAJULA SRI VATSANKA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Ubuntu Light"/>
                        </a:rPr>
                        <a:t>CB.EN.U4AIE.21010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488303"/>
                  </a:ext>
                </a:extLst>
              </a:tr>
              <a:tr h="509174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bg1"/>
                          </a:solidFill>
                          <a:latin typeface="Ubuntu Light"/>
                        </a:rPr>
                        <a:t>GUNNAM HIMAMSH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bg1"/>
                          </a:solidFill>
                          <a:latin typeface="Ubuntu Light"/>
                        </a:rPr>
                        <a:t>CB.EN.U4AIE.21014</a:t>
                      </a:r>
                      <a:endParaRPr lang="en-US">
                        <a:solidFill>
                          <a:schemeClr val="bg1"/>
                        </a:solidFill>
                        <a:latin typeface="Ubuntu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068021"/>
                  </a:ext>
                </a:extLst>
              </a:tr>
              <a:tr h="509174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bg1"/>
                          </a:solidFill>
                          <a:latin typeface="Ubuntu Light"/>
                        </a:rPr>
                        <a:t>M.PRASANNA TEJA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bg1"/>
                          </a:solidFill>
                          <a:latin typeface="Ubuntu Light"/>
                        </a:rPr>
                        <a:t>CB.EN.U4AIE.21035</a:t>
                      </a:r>
                      <a:endParaRPr lang="en-US">
                        <a:solidFill>
                          <a:schemeClr val="bg1"/>
                        </a:solidFill>
                        <a:latin typeface="Ubuntu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801237"/>
                  </a:ext>
                </a:extLst>
              </a:tr>
              <a:tr h="509174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bg1"/>
                          </a:solidFill>
                          <a:latin typeface="Ubuntu Light"/>
                        </a:rPr>
                        <a:t>VIKHYAT BANSAL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bg1"/>
                          </a:solidFill>
                          <a:latin typeface="Ubuntu Light"/>
                        </a:rPr>
                        <a:t>CB.EN.U4AIE.21076</a:t>
                      </a:r>
                      <a:endParaRPr lang="en-US">
                        <a:solidFill>
                          <a:schemeClr val="bg1"/>
                        </a:solidFill>
                        <a:latin typeface="Ubuntu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5792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B75C8D-02CC-7589-C3E9-37AAEE2656E5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907EDB4A-B1D1-7A1B-5ABC-87BF489FE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63" y="544892"/>
            <a:ext cx="7172323" cy="4061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5203F6-8F9E-AD18-12B1-3D59B3165066}"/>
              </a:ext>
            </a:extLst>
          </p:cNvPr>
          <p:cNvSpPr txBox="1"/>
          <p:nvPr/>
        </p:nvSpPr>
        <p:spPr>
          <a:xfrm>
            <a:off x="2862012" y="4802103"/>
            <a:ext cx="3231981" cy="338554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tx1"/>
                </a:solidFill>
              </a:rPr>
              <a:t>END OF THE STIMULATION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96317-72D8-92FD-DE0D-14A6CD9C8E2A}"/>
              </a:ext>
            </a:extLst>
          </p:cNvPr>
          <p:cNvSpPr txBox="1"/>
          <p:nvPr/>
        </p:nvSpPr>
        <p:spPr>
          <a:xfrm>
            <a:off x="723672" y="109105"/>
            <a:ext cx="2134101" cy="400110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FINAL OUTPUT</a:t>
            </a:r>
          </a:p>
        </p:txBody>
      </p:sp>
    </p:spTree>
    <p:extLst>
      <p:ext uri="{BB962C8B-B14F-4D97-AF65-F5344CB8AC3E}">
        <p14:creationId xmlns:p14="http://schemas.microsoft.com/office/powerpoint/2010/main" val="2027161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6DC2-1825-BF34-646B-F0FC6A97B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600" y="516847"/>
            <a:ext cx="7282800" cy="58410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/>
              <a:t>QUESTION-3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89066-B2D7-B8EF-0CDD-9976BF547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600" y="1606791"/>
            <a:ext cx="7282800" cy="2376926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 sz="3200">
                <a:solidFill>
                  <a:schemeClr val="bg1"/>
                </a:solidFill>
              </a:rPr>
              <a:t>Write a hack assembly language</a:t>
            </a:r>
            <a:endParaRPr lang="en-US">
              <a:solidFill>
                <a:schemeClr val="bg1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3200">
                <a:solidFill>
                  <a:schemeClr val="bg1"/>
                </a:solidFill>
              </a:rPr>
              <a:t>program to draw a rectangle at the</a:t>
            </a:r>
            <a:endParaRPr lang="en-US">
              <a:solidFill>
                <a:schemeClr val="bg1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3200">
                <a:solidFill>
                  <a:schemeClr val="bg1"/>
                </a:solidFill>
              </a:rPr>
              <a:t>upper right corner, 16 pixel wide and</a:t>
            </a:r>
            <a:endParaRPr lang="en-US">
              <a:solidFill>
                <a:schemeClr val="bg1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3200">
                <a:solidFill>
                  <a:schemeClr val="bg1"/>
                </a:solidFill>
              </a:rPr>
              <a:t>RAM[0] pixels.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1C81F4-E8DD-4D4A-AB94-29470BF6C394}"/>
              </a:ext>
            </a:extLst>
          </p:cNvPr>
          <p:cNvSpPr txBox="1"/>
          <p:nvPr/>
        </p:nvSpPr>
        <p:spPr>
          <a:xfrm>
            <a:off x="2462135" y="4715344"/>
            <a:ext cx="4219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solidFill>
                  <a:schemeClr val="bg1"/>
                </a:solidFill>
              </a:rPr>
              <a:t>  GAJULA SRI VATSANKA [CB.EN.U4AIE.21010]</a:t>
            </a:r>
          </a:p>
        </p:txBody>
      </p:sp>
    </p:spTree>
    <p:extLst>
      <p:ext uri="{BB962C8B-B14F-4D97-AF65-F5344CB8AC3E}">
        <p14:creationId xmlns:p14="http://schemas.microsoft.com/office/powerpoint/2010/main" val="2681587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465F3-ED07-DF7E-332A-20159FE35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379" y="785736"/>
            <a:ext cx="7984186" cy="3418148"/>
          </a:xfrm>
        </p:spPr>
        <p:txBody>
          <a:bodyPr/>
          <a:lstStyle/>
          <a:p>
            <a:pPr marL="7620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Question Analysis:</a:t>
            </a:r>
          </a:p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</a:rPr>
              <a:t>We need to write a Hack assembly language program to draw a rectangle at the upper right corner, 16 pixel wide and RAM[0] pixels.</a:t>
            </a:r>
          </a:p>
          <a:p>
            <a:pPr marL="76200" indent="0">
              <a:lnSpc>
                <a:spcPct val="114999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</a:rPr>
              <a:t>ABSTRACT: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  <a:spcBef>
                <a:spcPts val="0"/>
              </a:spcBef>
              <a:buFont typeface="Wingdings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We have  to make some variable symbols to define and to execute and have  to use loop to make a rectangle at upper right corner , 16 pixel wide and RAM[0] pixel.</a:t>
            </a:r>
          </a:p>
          <a:p>
            <a:pPr marL="76200" indent="0">
              <a:lnSpc>
                <a:spcPct val="114999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</a:rPr>
              <a:t>SYMBOLS USED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  <a:spcBef>
                <a:spcPts val="0"/>
              </a:spcBef>
              <a:buFont typeface="Wingdings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Loop</a:t>
            </a:r>
          </a:p>
          <a:p>
            <a:pPr>
              <a:lnSpc>
                <a:spcPct val="114999"/>
              </a:lnSpc>
              <a:spcBef>
                <a:spcPts val="0"/>
              </a:spcBef>
              <a:buFont typeface="Wingdings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End</a:t>
            </a:r>
          </a:p>
          <a:p>
            <a:pPr>
              <a:lnSpc>
                <a:spcPct val="114999"/>
              </a:lnSpc>
              <a:spcBef>
                <a:spcPts val="0"/>
              </a:spcBef>
              <a:buFont typeface="Wingdings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@address , @i,@END</a:t>
            </a:r>
          </a:p>
          <a:p>
            <a:pPr marL="76200" indent="0">
              <a:lnSpc>
                <a:spcPct val="114999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  <a:buFont typeface="Wingdings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1486D-D745-A3D8-17AA-0A6436C69A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9943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76AC-6788-5DD2-3576-5169EA2A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77" y="496358"/>
            <a:ext cx="4197999" cy="364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CODE EXPLANATION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D8F45-6475-EB66-BAA9-D4E629909A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94671-EBD6-ADC3-077A-FAECB6FB1730}"/>
              </a:ext>
            </a:extLst>
          </p:cNvPr>
          <p:cNvSpPr txBox="1"/>
          <p:nvPr/>
        </p:nvSpPr>
        <p:spPr>
          <a:xfrm>
            <a:off x="803996" y="1128713"/>
            <a:ext cx="98324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@R0</a:t>
            </a:r>
          </a:p>
          <a:p>
            <a:r>
              <a:rPr lang="en-US" dirty="0"/>
              <a:t>D=M</a:t>
            </a:r>
          </a:p>
          <a:p>
            <a:r>
              <a:rPr lang="en-US" dirty="0"/>
              <a:t>@i</a:t>
            </a:r>
          </a:p>
          <a:p>
            <a:r>
              <a:rPr lang="en-US" dirty="0"/>
              <a:t>M=0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EEA4C-6D11-64AA-CC10-A898D3CDCF7A}"/>
              </a:ext>
            </a:extLst>
          </p:cNvPr>
          <p:cNvSpPr txBox="1"/>
          <p:nvPr/>
        </p:nvSpPr>
        <p:spPr>
          <a:xfrm>
            <a:off x="3226378" y="115469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Using D-register and representing that n = RAM[0]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43A19-98F0-528A-A488-B2E473E4F005}"/>
              </a:ext>
            </a:extLst>
          </p:cNvPr>
          <p:cNvSpPr txBox="1"/>
          <p:nvPr/>
        </p:nvSpPr>
        <p:spPr>
          <a:xfrm>
            <a:off x="803996" y="2226252"/>
            <a:ext cx="61306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@i</a:t>
            </a:r>
          </a:p>
          <a:p>
            <a:r>
              <a:rPr lang="en-US" dirty="0"/>
              <a:t>M=0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1ACB7B-8E82-B117-ED3F-A3C306B10437}"/>
              </a:ext>
            </a:extLst>
          </p:cNvPr>
          <p:cNvSpPr txBox="1"/>
          <p:nvPr/>
        </p:nvSpPr>
        <p:spPr>
          <a:xfrm>
            <a:off x="3226378" y="2291195"/>
            <a:ext cx="28795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Mentioning that the value I is zero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282D05-701A-3BC9-A93E-9AC1E9719375}"/>
              </a:ext>
            </a:extLst>
          </p:cNvPr>
          <p:cNvSpPr txBox="1"/>
          <p:nvPr/>
        </p:nvSpPr>
        <p:spPr>
          <a:xfrm>
            <a:off x="803996" y="2992582"/>
            <a:ext cx="109364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@screen </a:t>
            </a:r>
          </a:p>
          <a:p>
            <a:r>
              <a:rPr lang="en-US" dirty="0"/>
              <a:t>D=A</a:t>
            </a:r>
          </a:p>
          <a:p>
            <a:r>
              <a:rPr lang="en-US" dirty="0"/>
              <a:t>@address</a:t>
            </a:r>
          </a:p>
          <a:p>
            <a:r>
              <a:rPr lang="en-US" dirty="0"/>
              <a:t>M=D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74B776-20E1-3D72-D952-F054745F8B2F}"/>
              </a:ext>
            </a:extLst>
          </p:cNvPr>
          <p:cNvSpPr txBox="1"/>
          <p:nvPr/>
        </p:nvSpPr>
        <p:spPr>
          <a:xfrm>
            <a:off x="3167929" y="3213388"/>
            <a:ext cx="40160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Mentioning that address is 16384 which is base address of the hack screen.</a:t>
            </a:r>
          </a:p>
        </p:txBody>
      </p:sp>
    </p:spTree>
    <p:extLst>
      <p:ext uri="{BB962C8B-B14F-4D97-AF65-F5344CB8AC3E}">
        <p14:creationId xmlns:p14="http://schemas.microsoft.com/office/powerpoint/2010/main" val="1099775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13AD6-CA10-A85F-69E0-9937122933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D4E6E-6B80-F647-FB33-D1C757CF21EA}"/>
              </a:ext>
            </a:extLst>
          </p:cNvPr>
          <p:cNvSpPr txBox="1"/>
          <p:nvPr/>
        </p:nvSpPr>
        <p:spPr>
          <a:xfrm>
            <a:off x="1615786" y="661122"/>
            <a:ext cx="1048183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Loop</a:t>
            </a:r>
          </a:p>
          <a:p>
            <a:r>
              <a:rPr lang="en-US" dirty="0"/>
              <a:t>@i</a:t>
            </a:r>
          </a:p>
          <a:p>
            <a:pPr algn="l"/>
            <a:r>
              <a:rPr lang="en-US" dirty="0"/>
              <a:t>D=M</a:t>
            </a:r>
          </a:p>
          <a:p>
            <a:r>
              <a:rPr lang="en-US" dirty="0"/>
              <a:t>@n</a:t>
            </a:r>
          </a:p>
          <a:p>
            <a:r>
              <a:rPr lang="en-US" dirty="0"/>
              <a:t>D=D-M</a:t>
            </a:r>
          </a:p>
          <a:p>
            <a:r>
              <a:rPr lang="en-US" dirty="0"/>
              <a:t>@end</a:t>
            </a:r>
          </a:p>
          <a:p>
            <a:r>
              <a:rPr lang="en-US" dirty="0"/>
              <a:t>D;JGT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B75EC-862A-28F3-AA02-44FBC422574D}"/>
              </a:ext>
            </a:extLst>
          </p:cNvPr>
          <p:cNvSpPr txBox="1"/>
          <p:nvPr/>
        </p:nvSpPr>
        <p:spPr>
          <a:xfrm>
            <a:off x="3330286" y="97934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JGT is used when if out&gt;0 jump</a:t>
            </a:r>
          </a:p>
          <a:p>
            <a:r>
              <a:rPr lang="en-US" dirty="0"/>
              <a:t>If I&gt;n then </a:t>
            </a:r>
            <a:r>
              <a:rPr lang="en-US" dirty="0" err="1"/>
              <a:t>goto</a:t>
            </a:r>
            <a:r>
              <a:rPr lang="en-US" dirty="0"/>
              <a:t> end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1927C-86F2-B601-63A6-85F144B9ED62}"/>
              </a:ext>
            </a:extLst>
          </p:cNvPr>
          <p:cNvSpPr txBox="1"/>
          <p:nvPr/>
        </p:nvSpPr>
        <p:spPr>
          <a:xfrm>
            <a:off x="914400" y="2226252"/>
            <a:ext cx="109364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@address</a:t>
            </a:r>
          </a:p>
          <a:p>
            <a:r>
              <a:rPr lang="en-US" dirty="0"/>
              <a:t>A=M</a:t>
            </a:r>
          </a:p>
          <a:p>
            <a:r>
              <a:rPr lang="en-US" dirty="0"/>
              <a:t>M=-1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62C41D-C1FE-3CB4-CCAD-26A710E1C140}"/>
              </a:ext>
            </a:extLst>
          </p:cNvPr>
          <p:cNvSpPr txBox="1"/>
          <p:nvPr/>
        </p:nvSpPr>
        <p:spPr>
          <a:xfrm>
            <a:off x="3330287" y="2310678"/>
            <a:ext cx="412648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We are using a pointer to write memory. </a:t>
            </a:r>
            <a:r>
              <a:rPr lang="en-US" dirty="0" err="1"/>
              <a:t>I.e</a:t>
            </a:r>
            <a:r>
              <a:rPr lang="en-US" dirty="0"/>
              <a:t> RAM[address] = -1 which is 16 pixel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DD44C6-FD05-676A-6D9D-63CAE4161A10}"/>
              </a:ext>
            </a:extLst>
          </p:cNvPr>
          <p:cNvSpPr txBox="1"/>
          <p:nvPr/>
        </p:nvSpPr>
        <p:spPr>
          <a:xfrm>
            <a:off x="1615786" y="2882178"/>
            <a:ext cx="117806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@i</a:t>
            </a:r>
          </a:p>
          <a:p>
            <a:pPr algn="l"/>
            <a:r>
              <a:rPr lang="en-US" dirty="0"/>
              <a:t>M=M+1</a:t>
            </a:r>
          </a:p>
          <a:p>
            <a:r>
              <a:rPr lang="en-US" dirty="0"/>
              <a:t>@32</a:t>
            </a:r>
          </a:p>
          <a:p>
            <a:r>
              <a:rPr lang="en-US" dirty="0"/>
              <a:t>D=A</a:t>
            </a:r>
          </a:p>
          <a:p>
            <a:r>
              <a:rPr lang="en-US" dirty="0"/>
              <a:t>@address</a:t>
            </a:r>
          </a:p>
          <a:p>
            <a:r>
              <a:rPr lang="en-US" dirty="0"/>
              <a:t>M=D+M</a:t>
            </a:r>
          </a:p>
          <a:p>
            <a:r>
              <a:rPr lang="en-US" dirty="0"/>
              <a:t>@loop</a:t>
            </a:r>
          </a:p>
          <a:p>
            <a:r>
              <a:rPr lang="en-US" dirty="0"/>
              <a:t>0;JMP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910157-0B06-4C89-92A7-CD63D68CA996}"/>
              </a:ext>
            </a:extLst>
          </p:cNvPr>
          <p:cNvSpPr txBox="1"/>
          <p:nvPr/>
        </p:nvSpPr>
        <p:spPr>
          <a:xfrm>
            <a:off x="3330287" y="3362758"/>
            <a:ext cx="456160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@32 represents the address 32 and D+M represents address + 32.</a:t>
            </a:r>
          </a:p>
          <a:p>
            <a:r>
              <a:rPr lang="en-US" dirty="0"/>
              <a:t>JMP is used to </a:t>
            </a:r>
            <a:r>
              <a:rPr lang="en-US" dirty="0" err="1"/>
              <a:t>goto</a:t>
            </a:r>
            <a:r>
              <a:rPr lang="en-US" dirty="0"/>
              <a:t> loop.</a:t>
            </a:r>
          </a:p>
        </p:txBody>
      </p:sp>
    </p:spTree>
    <p:extLst>
      <p:ext uri="{BB962C8B-B14F-4D97-AF65-F5344CB8AC3E}">
        <p14:creationId xmlns:p14="http://schemas.microsoft.com/office/powerpoint/2010/main" val="3937460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084F7-2B86-EB05-28C9-8C95ACE9D0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8A5493-D302-BB17-4DFF-E126F4F10C2A}"/>
              </a:ext>
            </a:extLst>
          </p:cNvPr>
          <p:cNvSpPr txBox="1"/>
          <p:nvPr/>
        </p:nvSpPr>
        <p:spPr>
          <a:xfrm>
            <a:off x="4466792" y="1135207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@end represents the end of program</a:t>
            </a:r>
          </a:p>
          <a:p>
            <a:r>
              <a:rPr lang="en-US" dirty="0" err="1"/>
              <a:t>JMp</a:t>
            </a:r>
            <a:r>
              <a:rPr lang="en-US" dirty="0"/>
              <a:t> indicates infinite loop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DA91C-E4FB-1A83-C412-B4C27B93078A}"/>
              </a:ext>
            </a:extLst>
          </p:cNvPr>
          <p:cNvSpPr txBox="1"/>
          <p:nvPr/>
        </p:nvSpPr>
        <p:spPr>
          <a:xfrm>
            <a:off x="1011815" y="113520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@END</a:t>
            </a:r>
          </a:p>
          <a:p>
            <a:pPr algn="l"/>
            <a:r>
              <a:rPr lang="en-US" dirty="0"/>
              <a:t>0;JMP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A8BD7-FF46-DDCB-FE32-D33F705C0A0C}"/>
              </a:ext>
            </a:extLst>
          </p:cNvPr>
          <p:cNvSpPr txBox="1"/>
          <p:nvPr/>
        </p:nvSpPr>
        <p:spPr>
          <a:xfrm>
            <a:off x="2382116" y="2460048"/>
            <a:ext cx="42693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Now we are going to execute the code in the tool </a:t>
            </a:r>
            <a:r>
              <a:rPr lang="en-US" sz="1800" dirty="0" err="1"/>
              <a:t>CPUemulator</a:t>
            </a:r>
            <a:r>
              <a:rPr lang="en-US" sz="1800" dirty="0"/>
              <a:t> to get the output</a:t>
            </a:r>
          </a:p>
        </p:txBody>
      </p:sp>
    </p:spTree>
    <p:extLst>
      <p:ext uri="{BB962C8B-B14F-4D97-AF65-F5344CB8AC3E}">
        <p14:creationId xmlns:p14="http://schemas.microsoft.com/office/powerpoint/2010/main" val="3541566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E504-4BE1-2D18-1140-332B4539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435" y="340494"/>
            <a:ext cx="2645858" cy="36420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/>
              <a:t>HDL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C5005-C93D-6ADA-D78B-FA8F483B41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C764DA1-E3A9-C794-4A86-A55C5EE5F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12" y="1056530"/>
            <a:ext cx="6204671" cy="3225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4414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8698C3-A78E-0512-3D12-8303578663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786DCEC-1C30-1750-EFE6-C876CE349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18" y="899523"/>
            <a:ext cx="6665765" cy="3350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327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4390-1B3B-8347-4D0A-E6E9A499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85" y="398943"/>
            <a:ext cx="2132806" cy="364200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883A0B-B2E5-94BF-6BE9-624385A7A5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D0C5433-310B-6B94-7E01-99D6094B2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80" y="771776"/>
            <a:ext cx="6522893" cy="3703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753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47A5-E989-7300-CD96-5139A9E93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600" y="542824"/>
            <a:ext cx="7282800" cy="58410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/>
              <a:t>QUESTION-4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71F59-C9F4-D4A7-F63F-60B1B5A17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600" y="1288569"/>
            <a:ext cx="7282800" cy="2941931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-US" sz="3200">
                <a:solidFill>
                  <a:schemeClr val="bg1"/>
                </a:solidFill>
              </a:rPr>
              <a:t>Write a hack assembly language</a:t>
            </a:r>
            <a:endParaRPr lang="en-US">
              <a:solidFill>
                <a:schemeClr val="bg1"/>
              </a:solidFill>
            </a:endParaRPr>
          </a:p>
          <a:p>
            <a:pPr algn="ctr">
              <a:lnSpc>
                <a:spcPct val="114999"/>
              </a:lnSpc>
            </a:pPr>
            <a:r>
              <a:rPr lang="en-US" sz="3200">
                <a:solidFill>
                  <a:schemeClr val="bg1"/>
                </a:solidFill>
              </a:rPr>
              <a:t>program to blacken the entire pixels on</a:t>
            </a:r>
            <a:endParaRPr lang="en-US">
              <a:solidFill>
                <a:schemeClr val="bg1"/>
              </a:solidFill>
            </a:endParaRPr>
          </a:p>
          <a:p>
            <a:pPr algn="ctr">
              <a:lnSpc>
                <a:spcPct val="114999"/>
              </a:lnSpc>
            </a:pPr>
            <a:r>
              <a:rPr lang="en-US" sz="3200">
                <a:solidFill>
                  <a:schemeClr val="bg1"/>
                </a:solidFill>
              </a:rPr>
              <a:t>the screen on a ‘keypress’ by the User.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8D3D3-B129-7042-A999-EBFFDE50C826}"/>
              </a:ext>
            </a:extLst>
          </p:cNvPr>
          <p:cNvSpPr txBox="1"/>
          <p:nvPr/>
        </p:nvSpPr>
        <p:spPr>
          <a:xfrm>
            <a:off x="3200399" y="4739553"/>
            <a:ext cx="37175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2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GUNNAM HIMAMSH [CB.EN.U4AIE.21010]</a:t>
            </a:r>
          </a:p>
        </p:txBody>
      </p:sp>
    </p:spTree>
    <p:extLst>
      <p:ext uri="{BB962C8B-B14F-4D97-AF65-F5344CB8AC3E}">
        <p14:creationId xmlns:p14="http://schemas.microsoft.com/office/powerpoint/2010/main" val="229871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69E241-F3ED-4409-81D8-39D3B7573555}"/>
              </a:ext>
            </a:extLst>
          </p:cNvPr>
          <p:cNvSpPr txBox="1"/>
          <p:nvPr/>
        </p:nvSpPr>
        <p:spPr>
          <a:xfrm>
            <a:off x="3200400" y="57020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  <a:latin typeface="Ubuntu Light"/>
              </a:rPr>
              <a:t>QUESTION-1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58294-DFE8-7EA6-130D-030A03C6B787}"/>
              </a:ext>
            </a:extLst>
          </p:cNvPr>
          <p:cNvSpPr txBox="1"/>
          <p:nvPr/>
        </p:nvSpPr>
        <p:spPr>
          <a:xfrm>
            <a:off x="1343025" y="1791133"/>
            <a:ext cx="687358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Ubuntu Light"/>
              </a:rPr>
              <a:t>Write a hack assembly language program to create an array of size 10 with values 20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>
            <a:spLocks noGrp="1"/>
          </p:cNvSpPr>
          <p:nvPr>
            <p:ph type="body" idx="4294967295"/>
          </p:nvPr>
        </p:nvSpPr>
        <p:spPr>
          <a:xfrm>
            <a:off x="619557" y="848564"/>
            <a:ext cx="7908275" cy="3446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endParaRPr lang="en" sz="2000" b="1">
              <a:solidFill>
                <a:schemeClr val="tx1"/>
              </a:solidFill>
            </a:endParaRPr>
          </a:p>
          <a:p>
            <a:pPr marL="342900" indent="-342900">
              <a:lnSpc>
                <a:spcPct val="114999"/>
              </a:lnSpc>
              <a:buFont typeface="Wingdings"/>
              <a:buChar char="§"/>
            </a:pPr>
            <a:r>
              <a:rPr lang="en" sz="2000">
                <a:solidFill>
                  <a:schemeClr val="tx1"/>
                </a:solidFill>
              </a:rPr>
              <a:t> Basically we have 2 types of Instructions A and C . </a:t>
            </a:r>
            <a:endParaRPr lang="en-US" sz="2000">
              <a:solidFill>
                <a:schemeClr val="tx1"/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endParaRPr lang="en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4999"/>
              </a:lnSpc>
              <a:buFont typeface="Wingdings"/>
              <a:buChar char="§"/>
            </a:pPr>
            <a:r>
              <a:rPr lang="en" sz="2000">
                <a:solidFill>
                  <a:schemeClr val="tx1"/>
                </a:solidFill>
              </a:rPr>
              <a:t>A instruction is in the format of @ and C instruction is like M+D, D-M,D=A,A=D+1 and all  are examples of C instruction type.</a:t>
            </a: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4999"/>
              </a:lnSpc>
              <a:buFont typeface="Wingdings"/>
              <a:buChar char="§"/>
            </a:pPr>
            <a:endParaRPr lang="en" sz="2000">
              <a:solidFill>
                <a:schemeClr val="tx1"/>
              </a:solidFill>
            </a:endParaRPr>
          </a:p>
          <a:p>
            <a:pPr marL="342900" indent="-342900">
              <a:lnSpc>
                <a:spcPct val="114999"/>
              </a:lnSpc>
              <a:buFont typeface="Wingdings"/>
              <a:buChar char="§"/>
            </a:pPr>
            <a:r>
              <a:rPr lang="en" sz="2000">
                <a:solidFill>
                  <a:schemeClr val="tx1"/>
                </a:solidFill>
              </a:rPr>
              <a:t> So now the required HDL code for the given Question is as below.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65" name="Google Shape;265;p3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77" name="Google Shape;277;p32"/>
          <p:cNvSpPr txBox="1">
            <a:spLocks noGrp="1"/>
          </p:cNvSpPr>
          <p:nvPr>
            <p:ph type="body" idx="4294967295"/>
          </p:nvPr>
        </p:nvSpPr>
        <p:spPr>
          <a:xfrm>
            <a:off x="489672" y="218616"/>
            <a:ext cx="2723135" cy="51733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ctr">
              <a:buNone/>
            </a:pPr>
            <a:r>
              <a:rPr lang="en" b="1">
                <a:latin typeface="Ubuntu"/>
              </a:rPr>
              <a:t>                      CODE</a:t>
            </a:r>
            <a:endParaRPr lang="en-US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19CD5889-8C9F-EA45-B2E5-EE959530C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12" y="763744"/>
            <a:ext cx="6421878" cy="365835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2F68E8-DFF3-7921-5D24-34AB875C60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lang="en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6D8910DA-3307-0A13-5606-CB66921F1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217" y="619770"/>
            <a:ext cx="6079750" cy="39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03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294" name="Google Shape;294;p33"/>
          <p:cNvSpPr txBox="1">
            <a:spLocks noGrp="1"/>
          </p:cNvSpPr>
          <p:nvPr>
            <p:ph type="body" idx="4294967295"/>
          </p:nvPr>
        </p:nvSpPr>
        <p:spPr>
          <a:xfrm>
            <a:off x="600075" y="731667"/>
            <a:ext cx="8017150" cy="36865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14999"/>
              </a:lnSpc>
              <a:buFont typeface="Wingdings"/>
              <a:buChar char="§"/>
            </a:pPr>
            <a:r>
              <a:rPr lang="en" sz="1800">
                <a:solidFill>
                  <a:schemeClr val="tx1"/>
                </a:solidFill>
              </a:rPr>
              <a:t>So, in the earlier code, we first have to </a:t>
            </a:r>
            <a:r>
              <a:rPr lang="en" sz="1800" err="1">
                <a:solidFill>
                  <a:schemeClr val="tx1"/>
                </a:solidFill>
              </a:rPr>
              <a:t>gp</a:t>
            </a:r>
            <a:r>
              <a:rPr lang="en" sz="1800">
                <a:solidFill>
                  <a:schemeClr val="tx1"/>
                </a:solidFill>
              </a:rPr>
              <a:t> to 24576 value, which can be achieved by writing @24576 and is an A type command. Then we must save it in D register.</a:t>
            </a:r>
            <a:endParaRPr lang="en-US" sz="1800">
              <a:solidFill>
                <a:schemeClr val="tx1"/>
              </a:solidFill>
            </a:endParaRPr>
          </a:p>
          <a:p>
            <a:pPr marL="342900" indent="-342900">
              <a:lnSpc>
                <a:spcPct val="114999"/>
              </a:lnSpc>
            </a:pPr>
            <a:r>
              <a:rPr lang="en" sz="1800">
                <a:solidFill>
                  <a:schemeClr val="tx1"/>
                </a:solidFill>
              </a:rPr>
              <a:t>After that, choose a variable and store it into RAM, as we know M=RAM[A].</a:t>
            </a:r>
          </a:p>
          <a:p>
            <a:pPr marL="342900" indent="-342900">
              <a:lnSpc>
                <a:spcPct val="114999"/>
              </a:lnSpc>
            </a:pPr>
            <a:r>
              <a:rPr lang="en" sz="1800">
                <a:solidFill>
                  <a:schemeClr val="tx1"/>
                </a:solidFill>
              </a:rPr>
              <a:t>After that start a loop we can do that by giving loop as (loop), next </a:t>
            </a:r>
            <a:r>
              <a:rPr lang="en" sz="1800" err="1">
                <a:solidFill>
                  <a:schemeClr val="tx1"/>
                </a:solidFill>
              </a:rPr>
              <a:t>goto</a:t>
            </a:r>
            <a:r>
              <a:rPr lang="en" sz="1800">
                <a:solidFill>
                  <a:schemeClr val="tx1"/>
                </a:solidFill>
              </a:rPr>
              <a:t> keyboard and get the scan code pass it to S.</a:t>
            </a:r>
          </a:p>
          <a:p>
            <a:pPr marL="342900" indent="-342900">
              <a:lnSpc>
                <a:spcPct val="114999"/>
              </a:lnSpc>
            </a:pPr>
            <a:r>
              <a:rPr lang="en" sz="1800">
                <a:solidFill>
                  <a:schemeClr val="tx1"/>
                </a:solidFill>
              </a:rPr>
              <a:t>After that select a variable as 10 and write </a:t>
            </a:r>
            <a:r>
              <a:rPr lang="en" sz="1800" err="1">
                <a:solidFill>
                  <a:schemeClr val="tx1"/>
                </a:solidFill>
              </a:rPr>
              <a:t>D;jgt</a:t>
            </a:r>
            <a:r>
              <a:rPr lang="en" sz="1800">
                <a:solidFill>
                  <a:schemeClr val="tx1"/>
                </a:solidFill>
              </a:rPr>
              <a:t> as per the syntax of C instruction it indicates that if the value is greater than zero </a:t>
            </a:r>
            <a:r>
              <a:rPr lang="en" sz="1800" err="1">
                <a:solidFill>
                  <a:schemeClr val="tx1"/>
                </a:solidFill>
              </a:rPr>
              <a:t>goto</a:t>
            </a:r>
            <a:r>
              <a:rPr lang="en" sz="1800">
                <a:solidFill>
                  <a:schemeClr val="tx1"/>
                </a:solidFill>
              </a:rPr>
              <a:t> variable 10. After that start a loop from there and an unconditional jump.</a:t>
            </a:r>
          </a:p>
          <a:p>
            <a:pPr marL="342900" indent="-342900">
              <a:lnSpc>
                <a:spcPct val="114999"/>
              </a:lnSpc>
            </a:pPr>
            <a:r>
              <a:rPr lang="en" sz="1800">
                <a:solidFill>
                  <a:schemeClr val="tx1"/>
                </a:solidFill>
              </a:rPr>
              <a:t>Next get the base address of screen memory map and store it in D </a:t>
            </a:r>
            <a:r>
              <a:rPr lang="en" sz="1800" err="1">
                <a:solidFill>
                  <a:schemeClr val="tx1"/>
                </a:solidFill>
              </a:rPr>
              <a:t>registor</a:t>
            </a:r>
            <a:r>
              <a:rPr lang="en" sz="180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>
            <a:spLocks noGrp="1"/>
          </p:cNvSpPr>
          <p:nvPr>
            <p:ph type="subTitle" idx="4294967295"/>
          </p:nvPr>
        </p:nvSpPr>
        <p:spPr>
          <a:xfrm>
            <a:off x="896982" y="566802"/>
            <a:ext cx="7542388" cy="40507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" sz="2000">
                <a:solidFill>
                  <a:schemeClr val="tx1"/>
                </a:solidFill>
              </a:rPr>
              <a:t>Start a loop, then address a variable, then transmit the value in D to A, then set M=-1 to turn on the pixels, then increment A, and finally return the increased value to D. </a:t>
            </a:r>
          </a:p>
          <a:p>
            <a:pPr marL="342900" indent="-342900">
              <a:lnSpc>
                <a:spcPct val="114999"/>
              </a:lnSpc>
            </a:pPr>
            <a:r>
              <a:rPr lang="en" sz="2000">
                <a:solidFill>
                  <a:schemeClr val="tx1"/>
                </a:solidFill>
              </a:rPr>
              <a:t>We declared variable as 21 previously it is used to get 24576 so with M=24576 if D-24576 is equal to zero then jump to 21st line.</a:t>
            </a:r>
          </a:p>
          <a:p>
            <a:pPr marL="342900" indent="-342900">
              <a:lnSpc>
                <a:spcPct val="114999"/>
              </a:lnSpc>
            </a:pPr>
            <a:r>
              <a:rPr lang="en" sz="2000">
                <a:solidFill>
                  <a:schemeClr val="tx1"/>
                </a:solidFill>
              </a:rPr>
              <a:t>Go to loop and then unconditional loop as 0; </a:t>
            </a:r>
            <a:r>
              <a:rPr lang="en" sz="2000" err="1">
                <a:solidFill>
                  <a:schemeClr val="tx1"/>
                </a:solidFill>
              </a:rPr>
              <a:t>jmp</a:t>
            </a:r>
            <a:r>
              <a:rPr lang="en" sz="200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14999"/>
              </a:lnSpc>
            </a:pPr>
            <a:r>
              <a:rPr lang="en" sz="2000">
                <a:solidFill>
                  <a:schemeClr val="tx1"/>
                </a:solidFill>
              </a:rPr>
              <a:t>So finally 21st line followed by an infinite loop.</a:t>
            </a:r>
          </a:p>
          <a:p>
            <a:pPr marL="342900" indent="-342900">
              <a:lnSpc>
                <a:spcPct val="114999"/>
              </a:lnSpc>
            </a:pPr>
            <a:r>
              <a:rPr lang="en" sz="2000">
                <a:solidFill>
                  <a:schemeClr val="tx1"/>
                </a:solidFill>
              </a:rPr>
              <a:t>Now we will  run the above code in </a:t>
            </a:r>
            <a:r>
              <a:rPr lang="en" sz="2000" err="1">
                <a:solidFill>
                  <a:schemeClr val="tx1"/>
                </a:solidFill>
              </a:rPr>
              <a:t>cpu</a:t>
            </a:r>
            <a:r>
              <a:rPr lang="en" sz="2000">
                <a:solidFill>
                  <a:schemeClr val="tx1"/>
                </a:solidFill>
              </a:rPr>
              <a:t> emulator and see what we get,</a:t>
            </a:r>
          </a:p>
          <a:p>
            <a:pPr marL="0" indent="0">
              <a:lnSpc>
                <a:spcPct val="114999"/>
              </a:lnSpc>
              <a:buNone/>
            </a:pPr>
            <a:endParaRPr lang="en" sz="2000" b="1">
              <a:latin typeface="Times"/>
            </a:endParaRPr>
          </a:p>
        </p:txBody>
      </p:sp>
      <p:sp>
        <p:nvSpPr>
          <p:cNvPr id="302" name="Google Shape;302;p3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>
            <a:spLocks noGrp="1"/>
          </p:cNvSpPr>
          <p:nvPr>
            <p:ph type="body" idx="1"/>
          </p:nvPr>
        </p:nvSpPr>
        <p:spPr>
          <a:xfrm>
            <a:off x="930600" y="661967"/>
            <a:ext cx="7282800" cy="39311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400"/>
          </a:p>
          <a:p>
            <a:pPr marL="0" indent="0">
              <a:lnSpc>
                <a:spcPct val="114999"/>
              </a:lnSpc>
              <a:buNone/>
            </a:pPr>
            <a:endParaRPr lang="en"/>
          </a:p>
          <a:p>
            <a:pPr marL="0" indent="0">
              <a:lnSpc>
                <a:spcPct val="114999"/>
              </a:lnSpc>
              <a:buNone/>
            </a:pPr>
            <a:endParaRPr lang="en"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   </a:t>
            </a:r>
          </a:p>
          <a:p>
            <a:pPr marL="0" indent="0">
              <a:lnSpc>
                <a:spcPct val="114999"/>
              </a:lnSpc>
              <a:buNone/>
            </a:pPr>
            <a:endParaRPr lang="en"/>
          </a:p>
          <a:p>
            <a:pPr marL="0" indent="0">
              <a:lnSpc>
                <a:spcPct val="114999"/>
              </a:lnSpc>
              <a:buNone/>
            </a:pPr>
            <a:endParaRPr lang="en"/>
          </a:p>
          <a:p>
            <a:pPr marL="0" indent="0">
              <a:lnSpc>
                <a:spcPct val="114999"/>
              </a:lnSpc>
              <a:buNone/>
            </a:pPr>
            <a:r>
              <a:rPr lang="en">
                <a:solidFill>
                  <a:schemeClr val="tx1"/>
                </a:solidFill>
              </a:rPr>
              <a:t>This is the output obtained. We can see that entire screen is blackened.</a:t>
            </a:r>
            <a:br>
              <a:rPr lang="en"/>
            </a:br>
            <a:endParaRPr lang="en" b="1">
              <a:solidFill>
                <a:schemeClr val="tx1"/>
              </a:solidFill>
            </a:endParaRPr>
          </a:p>
        </p:txBody>
      </p:sp>
      <p:sp>
        <p:nvSpPr>
          <p:cNvPr id="310" name="Google Shape;310;p3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ABA90E0A-2430-EC8E-44AF-101AA9DA5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07" y="547602"/>
            <a:ext cx="7239558" cy="315742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D103-BF3D-EB00-71E8-FBEEA6A1C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600" y="516847"/>
            <a:ext cx="7282800" cy="58410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/>
              <a:t>QUESTION-5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3EDF8-B40D-9203-5ED9-38448D156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600" y="1249604"/>
            <a:ext cx="7282800" cy="2656182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-US" sz="3200">
                <a:solidFill>
                  <a:schemeClr val="bg1"/>
                </a:solidFill>
              </a:rPr>
              <a:t>Write a code to create a rectangle of length 50 pixel and width 16pixel at the bottom right corner. 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498BD-BE2A-73E7-35CB-3964F62FBC85}"/>
              </a:ext>
            </a:extLst>
          </p:cNvPr>
          <p:cNvSpPr txBox="1"/>
          <p:nvPr/>
        </p:nvSpPr>
        <p:spPr>
          <a:xfrm>
            <a:off x="3200400" y="471357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25050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C32D-F78A-EB44-32AC-9B4341F30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600" y="349905"/>
            <a:ext cx="7282800" cy="458034"/>
          </a:xfrm>
        </p:spPr>
        <p:txBody>
          <a:bodyPr/>
          <a:lstStyle/>
          <a:p>
            <a:r>
              <a:rPr lang="en-US"/>
              <a:t> </a:t>
            </a:r>
            <a:r>
              <a:rPr lang="en-US" sz="2800">
                <a:latin typeface="Times"/>
              </a:rPr>
              <a:t>                     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7A433-F32E-E29B-C5C8-04C3E01BD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314" y="862619"/>
            <a:ext cx="7829086" cy="425034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280C40A-E949-446D-3396-344B29FDB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38" y="797786"/>
            <a:ext cx="7046257" cy="387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95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D169-B94E-5504-C39E-A0A70ADC0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600" y="879383"/>
            <a:ext cx="7282800" cy="407607"/>
          </a:xfrm>
        </p:spPr>
        <p:txBody>
          <a:bodyPr/>
          <a:lstStyle/>
          <a:p>
            <a:r>
              <a:rPr lang="en-US" sz="2800" err="1">
                <a:latin typeface="Times"/>
              </a:rPr>
              <a:t>Continution</a:t>
            </a:r>
            <a:endParaRPr lang="en-US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B54B6-9611-3469-FA36-4FDC59DFE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600" y="1669442"/>
            <a:ext cx="7282800" cy="288042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BD63714-0B21-30B2-7898-55B56114E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45" y="1327150"/>
            <a:ext cx="5852831" cy="322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657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2AEA-B5EF-9F45-4048-56D5059C0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600" y="644059"/>
            <a:ext cx="7282800" cy="474843"/>
          </a:xfrm>
        </p:spPr>
        <p:txBody>
          <a:bodyPr/>
          <a:lstStyle/>
          <a:p>
            <a:r>
              <a:rPr lang="en-US"/>
              <a:t>               </a:t>
            </a:r>
            <a:r>
              <a:rPr lang="en-US" sz="2800">
                <a:latin typeface="Times"/>
              </a:rPr>
              <a:t> Explanation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9BFE0-E3EC-A5B8-707D-CE18F7758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931" y="1114751"/>
            <a:ext cx="8375373" cy="3939382"/>
          </a:xfrm>
        </p:spPr>
        <p:txBody>
          <a:bodyPr/>
          <a:lstStyle/>
          <a:p>
            <a:r>
              <a:rPr lang="en-US">
                <a:latin typeface="Times"/>
              </a:rPr>
              <a:t>First </a:t>
            </a:r>
            <a:r>
              <a:rPr lang="en-US" err="1">
                <a:latin typeface="Times"/>
              </a:rPr>
              <a:t>goto</a:t>
            </a:r>
            <a:r>
              <a:rPr lang="en-US">
                <a:latin typeface="Times"/>
              </a:rPr>
              <a:t> address 22975 and store that using D register.</a:t>
            </a:r>
          </a:p>
          <a:p>
            <a:pPr>
              <a:lnSpc>
                <a:spcPct val="114999"/>
              </a:lnSpc>
            </a:pPr>
            <a:r>
              <a:rPr lang="en-US">
                <a:latin typeface="Times"/>
              </a:rPr>
              <a:t>Now write M=D in that M=RAM[A] A is 22975.</a:t>
            </a:r>
          </a:p>
          <a:p>
            <a:pPr>
              <a:lnSpc>
                <a:spcPct val="114999"/>
              </a:lnSpc>
            </a:pPr>
            <a:r>
              <a:rPr lang="en-US">
                <a:latin typeface="Times"/>
              </a:rPr>
              <a:t>Now write A value as zero and write M=D (n=ram(0))</a:t>
            </a:r>
          </a:p>
          <a:p>
            <a:pPr>
              <a:lnSpc>
                <a:spcPct val="114999"/>
              </a:lnSpc>
            </a:pPr>
            <a:r>
              <a:rPr lang="en-US">
                <a:latin typeface="Times"/>
              </a:rPr>
              <a:t>After that @I and M=0 and next start a loop from there here D=M.</a:t>
            </a:r>
          </a:p>
          <a:p>
            <a:pPr>
              <a:lnSpc>
                <a:spcPct val="114999"/>
              </a:lnSpc>
            </a:pPr>
            <a:r>
              <a:rPr lang="en-US">
                <a:latin typeface="Times"/>
              </a:rPr>
              <a:t>After that write @n  and D=D-M and end the loop like if it is greater than zero </a:t>
            </a:r>
            <a:r>
              <a:rPr lang="en-US" err="1">
                <a:latin typeface="Times"/>
              </a:rPr>
              <a:t>goto</a:t>
            </a:r>
            <a:r>
              <a:rPr lang="en-US">
                <a:latin typeface="Times"/>
              </a:rPr>
              <a:t> end.</a:t>
            </a:r>
          </a:p>
          <a:p>
            <a:pPr>
              <a:lnSpc>
                <a:spcPct val="114999"/>
              </a:lnSpc>
            </a:pPr>
            <a:r>
              <a:rPr lang="en-US">
                <a:latin typeface="Times"/>
              </a:rPr>
              <a:t>Next @addr and A=M  next is M=-1 it is nothing but RAM[addr]=-1</a:t>
            </a:r>
          </a:p>
        </p:txBody>
      </p:sp>
    </p:spTree>
    <p:extLst>
      <p:ext uri="{BB962C8B-B14F-4D97-AF65-F5344CB8AC3E}">
        <p14:creationId xmlns:p14="http://schemas.microsoft.com/office/powerpoint/2010/main" val="209488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A6497A-323E-4B31-A6DF-10A97B9D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82" y="747472"/>
            <a:ext cx="7282800" cy="364200"/>
          </a:xfrm>
        </p:spPr>
        <p:txBody>
          <a:bodyPr/>
          <a:lstStyle/>
          <a:p>
            <a:r>
              <a:rPr lang="en-US"/>
              <a:t>Pseudo Code</a:t>
            </a:r>
            <a:br>
              <a:rPr lang="en-US"/>
            </a:b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AB597-7271-4411-9D60-30D8EF8A1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54" y="1307523"/>
            <a:ext cx="8125691" cy="252845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289D-711C-46C5-F3DE-0BC29B5BA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600" y="602037"/>
            <a:ext cx="7282800" cy="38239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A59BE-BA87-9958-6F81-E6E45C883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600" y="1055921"/>
            <a:ext cx="7282800" cy="3544375"/>
          </a:xfrm>
        </p:spPr>
        <p:txBody>
          <a:bodyPr/>
          <a:lstStyle/>
          <a:p>
            <a:r>
              <a:rPr lang="en-US">
                <a:latin typeface="Times"/>
              </a:rPr>
              <a:t>Next </a:t>
            </a:r>
            <a:r>
              <a:rPr lang="en-US" err="1">
                <a:latin typeface="Times"/>
              </a:rPr>
              <a:t>goto</a:t>
            </a:r>
            <a:r>
              <a:rPr lang="en-US">
                <a:latin typeface="Times"/>
              </a:rPr>
              <a:t> @16 and M=M+1 (</a:t>
            </a:r>
            <a:r>
              <a:rPr lang="en-US" err="1">
                <a:latin typeface="Times"/>
              </a:rPr>
              <a:t>i</a:t>
            </a:r>
            <a:r>
              <a:rPr lang="en-US">
                <a:latin typeface="Times"/>
              </a:rPr>
              <a:t>=i+1)</a:t>
            </a:r>
          </a:p>
          <a:p>
            <a:pPr>
              <a:lnSpc>
                <a:spcPct val="114999"/>
              </a:lnSpc>
            </a:pPr>
            <a:r>
              <a:rPr lang="en-US">
                <a:latin typeface="Times"/>
              </a:rPr>
              <a:t>After that give the A value as 32  and store it in D register</a:t>
            </a:r>
          </a:p>
          <a:p>
            <a:pPr>
              <a:lnSpc>
                <a:spcPct val="114999"/>
              </a:lnSpc>
            </a:pPr>
            <a:r>
              <a:rPr lang="en-US">
                <a:latin typeface="Times"/>
              </a:rPr>
              <a:t>And then give A value as </a:t>
            </a:r>
            <a:r>
              <a:rPr lang="en-US" err="1">
                <a:latin typeface="Times"/>
              </a:rPr>
              <a:t>addr</a:t>
            </a:r>
            <a:r>
              <a:rPr lang="en-US">
                <a:latin typeface="Times"/>
              </a:rPr>
              <a:t> and then write M=D+M</a:t>
            </a:r>
          </a:p>
          <a:p>
            <a:pPr>
              <a:lnSpc>
                <a:spcPct val="114999"/>
              </a:lnSpc>
            </a:pPr>
            <a:r>
              <a:rPr lang="en-US">
                <a:latin typeface="Times"/>
              </a:rPr>
              <a:t>Its simply </a:t>
            </a:r>
            <a:r>
              <a:rPr lang="en-US" err="1">
                <a:latin typeface="Times"/>
              </a:rPr>
              <a:t>addr</a:t>
            </a:r>
            <a:r>
              <a:rPr lang="en-US">
                <a:latin typeface="Times"/>
              </a:rPr>
              <a:t>=addr+32 and afterwards </a:t>
            </a:r>
            <a:r>
              <a:rPr lang="en-US" err="1">
                <a:latin typeface="Times"/>
              </a:rPr>
              <a:t>goto</a:t>
            </a:r>
            <a:r>
              <a:rPr lang="en-US">
                <a:latin typeface="Times"/>
              </a:rPr>
              <a:t> loop and write as 0;jmp.</a:t>
            </a:r>
          </a:p>
          <a:p>
            <a:pPr>
              <a:lnSpc>
                <a:spcPct val="114999"/>
              </a:lnSpc>
            </a:pPr>
            <a:r>
              <a:rPr lang="en-US">
                <a:latin typeface="Times"/>
              </a:rPr>
              <a:t>After that </a:t>
            </a:r>
            <a:r>
              <a:rPr lang="en-US" err="1">
                <a:latin typeface="Times"/>
              </a:rPr>
              <a:t>goto</a:t>
            </a:r>
            <a:r>
              <a:rPr lang="en-US">
                <a:latin typeface="Times"/>
              </a:rPr>
              <a:t> @27 its nothing but end and write 0;jmp</a:t>
            </a:r>
          </a:p>
          <a:p>
            <a:pPr>
              <a:lnSpc>
                <a:spcPct val="114999"/>
              </a:lnSpc>
            </a:pPr>
            <a:r>
              <a:rPr lang="en-US">
                <a:latin typeface="Times"/>
              </a:rPr>
              <a:t>Implementing this HDL code in CPU emulator we get as below</a:t>
            </a:r>
          </a:p>
          <a:p>
            <a:pPr>
              <a:lnSpc>
                <a:spcPct val="114999"/>
              </a:lnSpc>
            </a:pPr>
            <a:endParaRPr lang="en-US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724324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C2D0-7D3B-A5DB-6C16-E4CC6C3F9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600" y="576824"/>
            <a:ext cx="7282800" cy="558887"/>
          </a:xfrm>
        </p:spPr>
        <p:txBody>
          <a:bodyPr/>
          <a:lstStyle/>
          <a:p>
            <a:r>
              <a:rPr lang="en-US"/>
              <a:t>                    </a:t>
            </a:r>
            <a:r>
              <a:rPr lang="en-US" sz="2400">
                <a:latin typeface="Times"/>
              </a:rPr>
              <a:t>Output </a:t>
            </a:r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529EFA1-EC6A-44F0-9837-D38DBFC93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0B5A48AC-D98F-4A50-0A74-B2B183768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74" y="1128717"/>
            <a:ext cx="6752103" cy="357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884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A6497A-323E-4B31-A6DF-10A97B9D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909" y="560436"/>
            <a:ext cx="7282800" cy="364200"/>
          </a:xfrm>
        </p:spPr>
        <p:txBody>
          <a:bodyPr/>
          <a:lstStyle/>
          <a:p>
            <a:r>
              <a:rPr lang="en-IN"/>
              <a:t>Contributions: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08DF5-1458-4BCB-AAFC-6DC7EF12B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849683"/>
              </p:ext>
            </p:extLst>
          </p:nvPr>
        </p:nvGraphicFramePr>
        <p:xfrm>
          <a:off x="937431" y="1374399"/>
          <a:ext cx="7275970" cy="2341496"/>
        </p:xfrm>
        <a:graphic>
          <a:graphicData uri="http://schemas.openxmlformats.org/drawingml/2006/table">
            <a:tbl>
              <a:tblPr firstRow="1" bandRow="1">
                <a:tableStyleId>{B84379CE-DF76-49EC-B630-198188EDF416}</a:tableStyleId>
              </a:tblPr>
              <a:tblGrid>
                <a:gridCol w="3637985">
                  <a:extLst>
                    <a:ext uri="{9D8B030D-6E8A-4147-A177-3AD203B41FA5}">
                      <a16:colId xmlns:a16="http://schemas.microsoft.com/office/drawing/2014/main" val="813547787"/>
                    </a:ext>
                  </a:extLst>
                </a:gridCol>
                <a:gridCol w="3637985">
                  <a:extLst>
                    <a:ext uri="{9D8B030D-6E8A-4147-A177-3AD203B41FA5}">
                      <a16:colId xmlns:a16="http://schemas.microsoft.com/office/drawing/2014/main" val="1517647506"/>
                    </a:ext>
                  </a:extLst>
                </a:gridCol>
              </a:tblGrid>
              <a:tr h="30457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Ubuntu Light"/>
                        </a:rPr>
                        <a:t>TEAM-7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  <a:latin typeface="Ubuntu Light"/>
                        </a:rPr>
                        <a:t>Questions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12155"/>
                  </a:ext>
                </a:extLst>
              </a:tr>
              <a:tr h="509174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bg1"/>
                          </a:solidFill>
                          <a:latin typeface="Ubuntu Light"/>
                        </a:rPr>
                        <a:t>GAJULA SRI VATSANKA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Ubuntu Light"/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488303"/>
                  </a:ext>
                </a:extLst>
              </a:tr>
              <a:tr h="509174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bg1"/>
                          </a:solidFill>
                          <a:latin typeface="Ubuntu Light"/>
                        </a:rPr>
                        <a:t>GUNNAM HIMAMSH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Ubuntu Light"/>
                        </a:rPr>
                        <a:t>Q 4,5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068021"/>
                  </a:ext>
                </a:extLst>
              </a:tr>
              <a:tr h="509174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bg1"/>
                          </a:solidFill>
                          <a:latin typeface="Ubuntu Light"/>
                        </a:rPr>
                        <a:t>M.PRASANNA TEJA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Ubuntu Light"/>
                        </a:rPr>
                        <a:t>Q2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801237"/>
                  </a:ext>
                </a:extLst>
              </a:tr>
              <a:tr h="509174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bg1"/>
                          </a:solidFill>
                          <a:latin typeface="Ubuntu Light"/>
                        </a:rPr>
                        <a:t>VIKHYAT BANSAL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Ubuntu Light"/>
                        </a:rPr>
                        <a:t>Q1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579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93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A6497A-323E-4B31-A6DF-10A97B9D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600" y="117090"/>
            <a:ext cx="7282800" cy="364200"/>
          </a:xfrm>
        </p:spPr>
        <p:txBody>
          <a:bodyPr/>
          <a:lstStyle/>
          <a:p>
            <a:pPr algn="ctr"/>
            <a:r>
              <a:rPr lang="en-US"/>
              <a:t>Hack Assembly Language</a:t>
            </a:r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7AF4120-E1FE-46BC-8DD1-257B0FEFB8F5}"/>
                  </a:ext>
                </a:extLst>
              </p14:cNvPr>
              <p14:cNvContentPartPr/>
              <p14:nvPr/>
            </p14:nvContentPartPr>
            <p14:xfrm>
              <a:off x="6844156" y="3581324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7AF4120-E1FE-46BC-8DD1-257B0FEFB8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39836" y="3577004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8F4F25-A75A-44DF-87CD-7928FB9EA1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1245" y="514709"/>
            <a:ext cx="3701510" cy="411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B703D6C-1554-4ECC-8D24-AFB60620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950" y="96116"/>
            <a:ext cx="7283450" cy="365125"/>
          </a:xfrm>
        </p:spPr>
        <p:txBody>
          <a:bodyPr/>
          <a:lstStyle/>
          <a:p>
            <a:pPr algn="ctr"/>
            <a:r>
              <a:rPr lang="en-US"/>
              <a:t>Hack Assembly Language(Contd.)</a:t>
            </a:r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D0A2A4-53CC-4279-93D6-DF0C01D8C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765" y="502721"/>
            <a:ext cx="4643819" cy="41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2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A6497A-323E-4B31-A6DF-10A97B9D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600" y="56414"/>
            <a:ext cx="7282800" cy="364200"/>
          </a:xfrm>
        </p:spPr>
        <p:txBody>
          <a:bodyPr/>
          <a:lstStyle/>
          <a:p>
            <a:pPr algn="ctr"/>
            <a:r>
              <a:rPr lang="en-US" sz="2800"/>
              <a:t>Working of language in CPU Emulator</a:t>
            </a:r>
            <a:endParaRPr lang="en-IN" sz="28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57234-54AC-4C39-A921-E5A647D1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99" y="769933"/>
            <a:ext cx="8213402" cy="3890608"/>
          </a:xfrm>
        </p:spPr>
        <p:txBody>
          <a:bodyPr/>
          <a:lstStyle/>
          <a:p>
            <a:pPr marL="76200" indent="0">
              <a:lnSpc>
                <a:spcPct val="100000"/>
              </a:lnSpc>
              <a:buNone/>
            </a:pPr>
            <a:r>
              <a:rPr lang="en-US" sz="2000"/>
              <a:t>We will allot three variables each with different functions, 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2000"/>
              <a:t>First variable is array size(n) = 10, 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2000"/>
              <a:t>Second variable is iteration (i) = 1 (it is used to keep a count that how many times a loop is repeated)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2000"/>
              <a:t>Third variable is array location. It tells us the RAM[location] where the input value given to an array will be stored.</a:t>
            </a:r>
          </a:p>
          <a:p>
            <a:pPr marL="76200" indent="0">
              <a:buNone/>
            </a:pPr>
            <a:r>
              <a:rPr lang="en-US" sz="2000"/>
              <a:t>After allotting variables a label of LOOP is declared, where a condition is being created, here it is checked that whether iteration is equal to size of array (i==n) ,if yes then LOOP will end, else LOOP will keep going. 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43468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57234-54AC-4C39-A921-E5A647D1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817" y="494356"/>
            <a:ext cx="8476638" cy="3135533"/>
          </a:xfrm>
        </p:spPr>
        <p:txBody>
          <a:bodyPr/>
          <a:lstStyle/>
          <a:p>
            <a:pPr marL="76200" indent="0">
              <a:buNone/>
            </a:pPr>
            <a:r>
              <a:rPr lang="en-US" sz="1800"/>
              <a:t>Now comes the part that tells the CPU Emulator to enter which values at what location.</a:t>
            </a:r>
            <a:br>
              <a:rPr lang="en-US" sz="1800"/>
            </a:br>
            <a:r>
              <a:rPr lang="en-US" sz="1800" b="1"/>
              <a:t>@arr</a:t>
            </a:r>
            <a:br>
              <a:rPr lang="en-US" sz="1800"/>
            </a:br>
            <a:r>
              <a:rPr lang="en-US" sz="1800" b="1"/>
              <a:t>D=M </a:t>
            </a:r>
            <a:r>
              <a:rPr lang="en-US" sz="1800"/>
              <a:t>means that D=RAM[@arr]</a:t>
            </a:r>
          </a:p>
          <a:p>
            <a:pPr marL="76200" indent="0">
              <a:buNone/>
            </a:pPr>
            <a:r>
              <a:rPr lang="en-US" sz="1800"/>
              <a:t>(in register D value of @arr will be saved)</a:t>
            </a:r>
          </a:p>
          <a:p>
            <a:pPr marL="76200" indent="0">
              <a:buNone/>
            </a:pPr>
            <a:r>
              <a:rPr lang="en-IN" sz="1800" b="1"/>
              <a:t>@i</a:t>
            </a:r>
          </a:p>
          <a:p>
            <a:pPr marL="76200" indent="0">
              <a:buNone/>
            </a:pPr>
            <a:r>
              <a:rPr lang="en-IN" sz="1800" b="1"/>
              <a:t>D=D+M </a:t>
            </a:r>
            <a:r>
              <a:rPr lang="en-IN" sz="1800"/>
              <a:t>(for first time it will be D = 100 + 1)</a:t>
            </a:r>
          </a:p>
          <a:p>
            <a:pPr marL="76200" indent="0">
              <a:buNone/>
            </a:pPr>
            <a:r>
              <a:rPr lang="en-IN" sz="1800"/>
              <a:t>(location gets changed every time loop repeats itself)</a:t>
            </a:r>
          </a:p>
          <a:p>
            <a:pPr marL="76200" indent="0">
              <a:buNone/>
            </a:pPr>
            <a:r>
              <a:rPr lang="en-IN" sz="1800" b="1"/>
              <a:t>@location</a:t>
            </a:r>
          </a:p>
          <a:p>
            <a:pPr marL="76200" indent="0">
              <a:buNone/>
            </a:pPr>
            <a:r>
              <a:rPr lang="en-IN" sz="1800" b="1"/>
              <a:t>M=D</a:t>
            </a:r>
          </a:p>
          <a:p>
            <a:pPr marL="76200" indent="0">
              <a:buNone/>
            </a:pPr>
            <a:r>
              <a:rPr lang="en-IN" sz="1800"/>
              <a:t>It helps in determining the location where the value will be kept</a:t>
            </a:r>
          </a:p>
          <a:p>
            <a:pPr marL="76200" indent="0">
              <a:buNone/>
            </a:pPr>
            <a:endParaRPr lang="en-IN" sz="180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4DF6B64-A89D-4CDF-9B30-F79E45FA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600" y="77195"/>
            <a:ext cx="7282800" cy="364200"/>
          </a:xfrm>
        </p:spPr>
        <p:txBody>
          <a:bodyPr/>
          <a:lstStyle/>
          <a:p>
            <a:pPr algn="ctr"/>
            <a:r>
              <a:rPr lang="en-US" sz="2800"/>
              <a:t>Working of language in CPU Emulator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203535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016A969-DAAC-4300-BBFD-D0C3F30E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600" y="55489"/>
            <a:ext cx="7283450" cy="365125"/>
          </a:xfrm>
        </p:spPr>
        <p:txBody>
          <a:bodyPr/>
          <a:lstStyle/>
          <a:p>
            <a:pPr algn="ctr"/>
            <a:r>
              <a:rPr lang="en-US" sz="2800"/>
              <a:t>Working of language in CPU Emulator</a:t>
            </a:r>
            <a:endParaRPr lang="en-IN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AAD62-22A9-491B-805F-C48819EBD589}"/>
              </a:ext>
            </a:extLst>
          </p:cNvPr>
          <p:cNvSpPr txBox="1"/>
          <p:nvPr/>
        </p:nvSpPr>
        <p:spPr>
          <a:xfrm>
            <a:off x="499289" y="525036"/>
            <a:ext cx="79594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>
                <a:solidFill>
                  <a:schemeClr val="bg1"/>
                </a:solidFill>
                <a:latin typeface="Ubuntu Light" panose="020B0304030602030204" pitchFamily="34" charset="0"/>
              </a:rPr>
              <a:t>@20</a:t>
            </a:r>
          </a:p>
          <a:p>
            <a:r>
              <a:rPr lang="en-US" sz="1300" b="1">
                <a:solidFill>
                  <a:schemeClr val="bg1"/>
                </a:solidFill>
                <a:latin typeface="Ubuntu Light" panose="020B0304030602030204" pitchFamily="34" charset="0"/>
              </a:rPr>
              <a:t>D=A                    ( D register is 20)</a:t>
            </a:r>
          </a:p>
          <a:p>
            <a:r>
              <a:rPr lang="en-US" sz="1300" b="1">
                <a:solidFill>
                  <a:schemeClr val="bg1"/>
                </a:solidFill>
                <a:latin typeface="Ubuntu Light" panose="020B0304030602030204" pitchFamily="34" charset="0"/>
              </a:rPr>
              <a:t>@location</a:t>
            </a:r>
          </a:p>
          <a:p>
            <a:r>
              <a:rPr lang="en-US" sz="1300" b="1">
                <a:solidFill>
                  <a:schemeClr val="bg1"/>
                </a:solidFill>
                <a:latin typeface="Ubuntu Light" panose="020B0304030602030204" pitchFamily="34" charset="0"/>
              </a:rPr>
              <a:t>A=M                    </a:t>
            </a:r>
          </a:p>
          <a:p>
            <a:r>
              <a:rPr lang="en-US" sz="1300" b="1">
                <a:solidFill>
                  <a:schemeClr val="bg1"/>
                </a:solidFill>
                <a:latin typeface="Ubuntu Light" panose="020B0304030602030204" pitchFamily="34" charset="0"/>
              </a:rPr>
              <a:t>M=D</a:t>
            </a:r>
          </a:p>
          <a:p>
            <a:r>
              <a:rPr lang="en-US" sz="1300">
                <a:solidFill>
                  <a:schemeClr val="bg1"/>
                </a:solidFill>
                <a:latin typeface="Ubuntu Light" panose="020B0304030602030204" pitchFamily="34" charset="0"/>
              </a:rPr>
              <a:t>With the help of lines written above the value is stored at the desired location.</a:t>
            </a:r>
          </a:p>
          <a:p>
            <a:endParaRPr lang="en-US" sz="1300">
              <a:solidFill>
                <a:schemeClr val="bg1"/>
              </a:solidFill>
              <a:latin typeface="Ubuntu Light" panose="020B0304030602030204" pitchFamily="34" charset="0"/>
            </a:endParaRPr>
          </a:p>
          <a:p>
            <a:r>
              <a:rPr lang="en-US" sz="1300" b="1">
                <a:solidFill>
                  <a:schemeClr val="bg1"/>
                </a:solidFill>
                <a:latin typeface="Ubuntu Light" panose="020B0304030602030204" pitchFamily="34" charset="0"/>
              </a:rPr>
              <a:t>@i</a:t>
            </a:r>
          </a:p>
          <a:p>
            <a:r>
              <a:rPr lang="en-US" sz="1300" b="1">
                <a:solidFill>
                  <a:schemeClr val="bg1"/>
                </a:solidFill>
                <a:latin typeface="Ubuntu Light" panose="020B0304030602030204" pitchFamily="34" charset="0"/>
              </a:rPr>
              <a:t>M=M+1</a:t>
            </a:r>
            <a:br>
              <a:rPr lang="en-US" sz="1300">
                <a:solidFill>
                  <a:schemeClr val="bg1"/>
                </a:solidFill>
                <a:latin typeface="Ubuntu Light" panose="020B0304030602030204" pitchFamily="34" charset="0"/>
              </a:rPr>
            </a:br>
            <a:r>
              <a:rPr lang="en-US" sz="1300">
                <a:solidFill>
                  <a:schemeClr val="bg1"/>
                </a:solidFill>
                <a:latin typeface="Ubuntu Light" panose="020B0304030602030204" pitchFamily="34" charset="0"/>
              </a:rPr>
              <a:t>Here, the iteration increases by 1 until the LOOP ends </a:t>
            </a:r>
          </a:p>
          <a:p>
            <a:endParaRPr lang="en-US" sz="1300">
              <a:solidFill>
                <a:schemeClr val="bg1"/>
              </a:solidFill>
              <a:latin typeface="Ubuntu Light" panose="020B0304030602030204" pitchFamily="34" charset="0"/>
            </a:endParaRPr>
          </a:p>
          <a:p>
            <a:r>
              <a:rPr lang="en-US" sz="1300" b="1">
                <a:solidFill>
                  <a:schemeClr val="bg1"/>
                </a:solidFill>
                <a:latin typeface="Ubuntu Light" panose="020B0304030602030204" pitchFamily="34" charset="0"/>
              </a:rPr>
              <a:t>@loop</a:t>
            </a:r>
          </a:p>
          <a:p>
            <a:r>
              <a:rPr lang="en-IN" sz="1300" b="1">
                <a:solidFill>
                  <a:schemeClr val="bg1"/>
                </a:solidFill>
                <a:latin typeface="Ubuntu Light" panose="020B0304030602030204" pitchFamily="34" charset="0"/>
              </a:rPr>
              <a:t>0;JMP</a:t>
            </a:r>
          </a:p>
          <a:p>
            <a:r>
              <a:rPr lang="en-IN" sz="1300">
                <a:solidFill>
                  <a:schemeClr val="bg1"/>
                </a:solidFill>
                <a:latin typeface="Ubuntu Light" panose="020B0304030602030204" pitchFamily="34" charset="0"/>
              </a:rPr>
              <a:t>LOOP will go to the declaration point to check whether </a:t>
            </a:r>
            <a:r>
              <a:rPr lang="en-IN" sz="1300" err="1">
                <a:solidFill>
                  <a:schemeClr val="bg1"/>
                </a:solidFill>
                <a:latin typeface="Ubuntu Light" panose="020B0304030602030204" pitchFamily="34" charset="0"/>
              </a:rPr>
              <a:t>i</a:t>
            </a:r>
            <a:r>
              <a:rPr lang="en-IN" sz="1300">
                <a:solidFill>
                  <a:schemeClr val="bg1"/>
                </a:solidFill>
                <a:latin typeface="Ubuntu Light" panose="020B0304030602030204" pitchFamily="34" charset="0"/>
              </a:rPr>
              <a:t>== n or not, if not, then it will execute the lines again.</a:t>
            </a:r>
          </a:p>
          <a:p>
            <a:endParaRPr lang="en-IN" sz="1300">
              <a:solidFill>
                <a:schemeClr val="bg1"/>
              </a:solidFill>
              <a:latin typeface="Ubuntu Light" panose="020B0304030602030204" pitchFamily="34" charset="0"/>
            </a:endParaRPr>
          </a:p>
          <a:p>
            <a:r>
              <a:rPr lang="en-IN" sz="1300" b="1">
                <a:solidFill>
                  <a:schemeClr val="bg1"/>
                </a:solidFill>
                <a:latin typeface="Ubuntu Light" panose="020B0304030602030204" pitchFamily="34" charset="0"/>
              </a:rPr>
              <a:t>(end)</a:t>
            </a:r>
          </a:p>
          <a:p>
            <a:r>
              <a:rPr lang="en-IN" sz="1300" b="1">
                <a:solidFill>
                  <a:schemeClr val="bg1"/>
                </a:solidFill>
                <a:latin typeface="Ubuntu Light" panose="020B0304030602030204" pitchFamily="34" charset="0"/>
              </a:rPr>
              <a:t>@end</a:t>
            </a:r>
          </a:p>
          <a:p>
            <a:r>
              <a:rPr lang="en-IN" sz="1300" b="1">
                <a:solidFill>
                  <a:schemeClr val="bg1"/>
                </a:solidFill>
                <a:latin typeface="Ubuntu Light" panose="020B0304030602030204" pitchFamily="34" charset="0"/>
              </a:rPr>
              <a:t>0;JMP</a:t>
            </a:r>
          </a:p>
          <a:p>
            <a:r>
              <a:rPr lang="en-IN" sz="1300">
                <a:solidFill>
                  <a:schemeClr val="bg1"/>
                </a:solidFill>
                <a:latin typeface="Ubuntu Light" panose="020B0304030602030204" pitchFamily="34" charset="0"/>
              </a:rPr>
              <a:t>Program ends here</a:t>
            </a:r>
          </a:p>
        </p:txBody>
      </p:sp>
    </p:spTree>
    <p:extLst>
      <p:ext uri="{BB962C8B-B14F-4D97-AF65-F5344CB8AC3E}">
        <p14:creationId xmlns:p14="http://schemas.microsoft.com/office/powerpoint/2010/main" val="755707565"/>
      </p:ext>
    </p:extLst>
  </p:cSld>
  <p:clrMapOvr>
    <a:masterClrMapping/>
  </p:clrMapOvr>
</p:sld>
</file>

<file path=ppt/theme/theme1.xml><?xml version="1.0" encoding="utf-8"?>
<a:theme xmlns:a="http://schemas.openxmlformats.org/drawingml/2006/main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66954471CF6E4B92D942EA5A5E5B33" ma:contentTypeVersion="7" ma:contentTypeDescription="Create a new document." ma:contentTypeScope="" ma:versionID="f0caeced64dff7029f2723541893e52c">
  <xsd:schema xmlns:xsd="http://www.w3.org/2001/XMLSchema" xmlns:xs="http://www.w3.org/2001/XMLSchema" xmlns:p="http://schemas.microsoft.com/office/2006/metadata/properties" xmlns:ns3="dbdb81f7-2227-4c73-b16a-24b7a7702482" xmlns:ns4="ae7007f0-7324-48c8-804c-dce53b0f277f" targetNamespace="http://schemas.microsoft.com/office/2006/metadata/properties" ma:root="true" ma:fieldsID="edb5f129e3a33eaee162bef6e2ecef4e" ns3:_="" ns4:_="">
    <xsd:import namespace="dbdb81f7-2227-4c73-b16a-24b7a7702482"/>
    <xsd:import namespace="ae7007f0-7324-48c8-804c-dce53b0f27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db81f7-2227-4c73-b16a-24b7a77024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7007f0-7324-48c8-804c-dce53b0f277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09F819-0542-4673-B31D-B8DC349692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C44066-20B2-46E8-B6ED-657529D24AE5}">
  <ds:schemaRefs>
    <ds:schemaRef ds:uri="ae7007f0-7324-48c8-804c-dce53b0f277f"/>
    <ds:schemaRef ds:uri="dbdb81f7-2227-4c73-b16a-24b7a77024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28CCE46-AF68-4195-A890-25ED319CC72D}">
  <ds:schemaRefs>
    <ds:schemaRef ds:uri="http://schemas.microsoft.com/office/2006/metadata/properties"/>
    <ds:schemaRef ds:uri="dbdb81f7-2227-4c73-b16a-24b7a7702482"/>
    <ds:schemaRef ds:uri="http://purl.org/dc/dcmitype/"/>
    <ds:schemaRef ds:uri="http://purl.org/dc/elements/1.1/"/>
    <ds:schemaRef ds:uri="ae7007f0-7324-48c8-804c-dce53b0f277f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1664</Words>
  <Application>Microsoft Office PowerPoint</Application>
  <PresentationFormat>On-screen Show (16:9)</PresentationFormat>
  <Paragraphs>220</Paragraphs>
  <Slides>42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Ubuntu</vt:lpstr>
      <vt:lpstr>Wingdings</vt:lpstr>
      <vt:lpstr>Ubuntu Light</vt:lpstr>
      <vt:lpstr>Aharoni</vt:lpstr>
      <vt:lpstr>Arial</vt:lpstr>
      <vt:lpstr>Times</vt:lpstr>
      <vt:lpstr>Work Sans Regular</vt:lpstr>
      <vt:lpstr>Isidore template</vt:lpstr>
      <vt:lpstr>EOC  ASSIGNMENT-3</vt:lpstr>
      <vt:lpstr>Team Members: -</vt:lpstr>
      <vt:lpstr>PowerPoint Presentation</vt:lpstr>
      <vt:lpstr>Pseudo Code </vt:lpstr>
      <vt:lpstr>Hack Assembly Language</vt:lpstr>
      <vt:lpstr>Hack Assembly Language(Contd.)</vt:lpstr>
      <vt:lpstr>Working of language in CPU Emulator</vt:lpstr>
      <vt:lpstr>Working of language in CPU Emulator</vt:lpstr>
      <vt:lpstr>Working of language in CPU Emulator</vt:lpstr>
      <vt:lpstr>OUTPUT</vt:lpstr>
      <vt:lpstr>OUTPUT</vt:lpstr>
      <vt:lpstr>OUTPUT</vt:lpstr>
      <vt:lpstr>QUESTION-2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QUESTION-3</vt:lpstr>
      <vt:lpstr>PowerPoint Presentation</vt:lpstr>
      <vt:lpstr>CODE EXPLANATION</vt:lpstr>
      <vt:lpstr>PowerPoint Presentation</vt:lpstr>
      <vt:lpstr>PowerPoint Presentation</vt:lpstr>
      <vt:lpstr>HDL CODE</vt:lpstr>
      <vt:lpstr>PowerPoint Presentation</vt:lpstr>
      <vt:lpstr>OUTPUT</vt:lpstr>
      <vt:lpstr>QUESTION-4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QUESTION-5</vt:lpstr>
      <vt:lpstr>                       CODE</vt:lpstr>
      <vt:lpstr>Continution</vt:lpstr>
      <vt:lpstr>                Explanation</vt:lpstr>
      <vt:lpstr>PowerPoint Presentation</vt:lpstr>
      <vt:lpstr>                    Output </vt:lpstr>
      <vt:lpstr>Contributions: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Vikhyat Bansal</dc:creator>
  <cp:lastModifiedBy>Vikhyat Bansal - [CB.EN.U4AIE21076]</cp:lastModifiedBy>
  <cp:revision>6</cp:revision>
  <dcterms:modified xsi:type="dcterms:W3CDTF">2022-03-31T16:31:31Z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0x0101001066954471CF6E4B92D942EA5A5E5B33</vt:lpwstr>
  </property>
</Properties>
</file>