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4"/>
  </p:notesMasterIdLst>
  <p:sldIdLst>
    <p:sldId id="257" r:id="rId2"/>
    <p:sldId id="259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281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4" r:id="rId19"/>
    <p:sldId id="261" r:id="rId20"/>
    <p:sldId id="305" r:id="rId21"/>
    <p:sldId id="303" r:id="rId22"/>
    <p:sldId id="314" r:id="rId23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25"/>
    </p:embeddedFont>
    <p:embeddedFont>
      <p:font typeface="Sniglet" panose="020B0604020202020204" charset="0"/>
      <p:regular r:id="rId26"/>
    </p:embeddedFont>
    <p:embeddedFont>
      <p:font typeface="Walter Turncoat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BE2BDB-09C9-E63F-7582-A6DD905202AE}" v="681" dt="2021-12-15T10:09:46.049"/>
    <p1510:client id="{35A6DCFA-3A22-2C86-67A2-69C05CDC4147}" v="693" dt="2021-12-14T17:59:47.436"/>
    <p1510:client id="{62E6174F-9C79-931D-3AEB-4E76F0BF07DA}" v="2272" dt="2021-12-15T02:41:21.194"/>
    <p1510:client id="{6AE85127-DD6D-92B4-FF73-63D489BD32D9}" v="48" dt="2021-12-15T14:14:07.419"/>
    <p1510:client id="{79475FD5-DCC3-1E11-7622-F25A7A9F2061}" v="163" dt="2021-12-15T14:15:38.013"/>
    <p1510:client id="{7CF7E4F9-5FF6-3595-E2C7-FB1A0779D896}" v="27" dt="2021-12-15T05:36:50.789"/>
    <p1510:client id="{801146BC-F7E8-367D-00AE-418C364CB452}" v="976" dt="2021-12-14T17:07:03.869"/>
    <p1510:client id="{AF28143F-1F6B-3C6E-297B-791509F9532B}" v="153" dt="2021-12-15T13:22:17.128"/>
    <p1510:client id="{D0EE85A8-5EA6-1816-2A90-9F54A2C21B56}" v="1" dt="2021-12-15T01:06:25.846"/>
    <p1510:client id="{F6D9DCC3-3391-049E-213B-9D6B169B9782}" v="328" dt="2021-12-14T20:00:50.974"/>
  </p1510:revLst>
</p1510:revInfo>
</file>

<file path=ppt/tableStyles.xml><?xml version="1.0" encoding="utf-8"?>
<a:tblStyleLst xmlns:a="http://schemas.openxmlformats.org/drawingml/2006/main" def="{3D0B942B-5FDC-419F-A31C-88048C057ADA}">
  <a:tblStyle styleId="{3D0B942B-5FDC-419F-A31C-88048C057A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F752B63-FEDA-48D4-B3B7-9A5BAED3138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6223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e2bf27b1e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e2bf27b1e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879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4128150" y="550650"/>
            <a:ext cx="887711" cy="84916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3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✘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Sniglet" panose="020B0604020202020204" charset="0"/>
              </a:rPr>
              <a:t>Assignment:19AIE104 Introduction to Electrical Engineering</a:t>
            </a:r>
            <a:endParaRPr sz="2400">
              <a:latin typeface="Sniglet" panose="020B0604020202020204" charset="0"/>
            </a:endParaRPr>
          </a:p>
        </p:txBody>
      </p:sp>
      <p:sp>
        <p:nvSpPr>
          <p:cNvPr id="62" name="Google Shape;62;p12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2"/>
          <p:cNvSpPr/>
          <p:nvPr/>
        </p:nvSpPr>
        <p:spPr>
          <a:xfrm>
            <a:off x="4345990" y="5203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19D6BC-C081-4698-A0F7-588D49A34B66}"/>
              </a:ext>
            </a:extLst>
          </p:cNvPr>
          <p:cNvSpPr txBox="1"/>
          <p:nvPr/>
        </p:nvSpPr>
        <p:spPr>
          <a:xfrm>
            <a:off x="728651" y="1945971"/>
            <a:ext cx="76148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Sniglet" panose="020B0604020202020204" charset="0"/>
              </a:rPr>
              <a:t>SUBMITTED BY BATCH A GROUP 11</a:t>
            </a:r>
            <a:endParaRPr lang="en-US" sz="2400"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A39357-1989-4DCE-ADEF-7AE71F2D8A03}"/>
              </a:ext>
            </a:extLst>
          </p:cNvPr>
          <p:cNvSpPr txBox="1"/>
          <p:nvPr/>
        </p:nvSpPr>
        <p:spPr>
          <a:xfrm>
            <a:off x="0" y="2815320"/>
            <a:ext cx="9144000" cy="163121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IN" sz="2000" b="0" i="0" u="none" strike="noStrike" baseline="0">
                <a:solidFill>
                  <a:schemeClr val="bg1"/>
                </a:solidFill>
                <a:latin typeface="Sniglet"/>
                <a:ea typeface="Verdana"/>
              </a:rPr>
              <a:t>Names of Group members :</a:t>
            </a:r>
          </a:p>
          <a:p>
            <a:pPr algn="ctr"/>
            <a:r>
              <a:rPr lang="en-IN" sz="2000">
                <a:solidFill>
                  <a:schemeClr val="bg1"/>
                </a:solidFill>
                <a:latin typeface="Sniglet"/>
                <a:ea typeface="Verdana"/>
              </a:rPr>
              <a:t>1. VIKHYAT BANSAL[CB.EN.U4AIE21076]</a:t>
            </a:r>
            <a:endParaRPr lang="en-IN" sz="2000" b="0" i="0" u="none" strike="noStrike" baseline="0">
              <a:solidFill>
                <a:schemeClr val="bg1"/>
              </a:solidFill>
              <a:latin typeface="Sniglet"/>
              <a:ea typeface="Verdana"/>
            </a:endParaRPr>
          </a:p>
          <a:p>
            <a:pPr algn="ctr"/>
            <a:r>
              <a:rPr lang="en-IN" sz="2000">
                <a:solidFill>
                  <a:schemeClr val="bg1"/>
                </a:solidFill>
                <a:latin typeface="Sniglet"/>
                <a:ea typeface="Verdana"/>
              </a:rPr>
              <a:t> </a:t>
            </a:r>
            <a:r>
              <a:rPr lang="en-IN" sz="2000" b="0" i="0" u="none" strike="noStrike" baseline="0">
                <a:solidFill>
                  <a:schemeClr val="bg1"/>
                </a:solidFill>
                <a:latin typeface="Sniglet"/>
                <a:ea typeface="Verdana"/>
              </a:rPr>
              <a:t>2.</a:t>
            </a:r>
            <a:r>
              <a:rPr lang="en-IN" sz="2000" b="0" i="0" u="none" strike="noStrike">
                <a:solidFill>
                  <a:schemeClr val="bg1"/>
                </a:solidFill>
                <a:effectLst/>
                <a:latin typeface="Sniglet"/>
                <a:ea typeface="Verdana"/>
                <a:cs typeface="Calibri"/>
              </a:rPr>
              <a:t> VIGNESH M</a:t>
            </a:r>
            <a:r>
              <a:rPr lang="en-IN" sz="2000">
                <a:solidFill>
                  <a:schemeClr val="bg1"/>
                </a:solidFill>
                <a:latin typeface="Sniglet"/>
                <a:ea typeface="Verdana"/>
                <a:cs typeface="Calibri"/>
              </a:rPr>
              <a:t> [CB.EN.U4AIE21075]</a:t>
            </a:r>
            <a:endParaRPr lang="en-IN" sz="2000">
              <a:solidFill>
                <a:schemeClr val="bg1"/>
              </a:solidFill>
              <a:latin typeface="Sniglet" panose="020B0604020202020204" charset="0"/>
              <a:ea typeface="Verdana" panose="020B0604030504040204" pitchFamily="34" charset="0"/>
              <a:cs typeface="Calibri"/>
            </a:endParaRPr>
          </a:p>
          <a:p>
            <a:pPr algn="ctr"/>
            <a:r>
              <a:rPr lang="en-IN" sz="2000">
                <a:solidFill>
                  <a:schemeClr val="bg1"/>
                </a:solidFill>
                <a:latin typeface="Sniglet"/>
                <a:ea typeface="Verdana"/>
                <a:cs typeface="Calibri"/>
              </a:rPr>
              <a:t>3.</a:t>
            </a:r>
            <a:r>
              <a:rPr lang="en-IN" sz="2000" b="0" i="0" u="none" strike="noStrike">
                <a:solidFill>
                  <a:schemeClr val="bg1"/>
                </a:solidFill>
                <a:effectLst/>
                <a:latin typeface="Sniglet"/>
              </a:rPr>
              <a:t> YARRAM SRI SATHWIK REDDY </a:t>
            </a:r>
            <a:r>
              <a:rPr lang="en-IN" sz="2000">
                <a:solidFill>
                  <a:schemeClr val="bg1"/>
                </a:solidFill>
                <a:latin typeface="Sniglet"/>
              </a:rPr>
              <a:t>[CB.EN.U4AIE21077]</a:t>
            </a:r>
            <a:endParaRPr lang="en-IN" sz="2000">
              <a:solidFill>
                <a:schemeClr val="bg1"/>
              </a:solidFill>
              <a:latin typeface="Sniglet" panose="020B0604020202020204" charset="0"/>
            </a:endParaRPr>
          </a:p>
          <a:p>
            <a:pPr algn="ctr"/>
            <a:r>
              <a:rPr lang="en-IN" sz="2000">
                <a:solidFill>
                  <a:schemeClr val="bg1"/>
                </a:solidFill>
                <a:latin typeface="Sniglet"/>
              </a:rPr>
              <a:t>4.MARREDDY MOHIT SASANK REDDY[CB.EN.U4AIE21031]</a:t>
            </a:r>
            <a:endParaRPr lang="en-IN" sz="2000">
              <a:solidFill>
                <a:schemeClr val="bg1"/>
              </a:solidFill>
              <a:latin typeface="Sniglet" panose="020B0604020202020204" charset="0"/>
              <a:ea typeface="Verdana" panose="020B0604030504040204" pitchFamily="34" charset="0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"/>
          <p:cNvSpPr/>
          <p:nvPr/>
        </p:nvSpPr>
        <p:spPr>
          <a:xfrm>
            <a:off x="84167" y="1792395"/>
            <a:ext cx="1423901" cy="1383127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D2B93-43E4-485E-B6DF-D6FB507AC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75161" y="2142873"/>
            <a:ext cx="1790202" cy="2966888"/>
          </a:xfrm>
        </p:spPr>
        <p:txBody>
          <a:bodyPr/>
          <a:lstStyle/>
          <a:p>
            <a:r>
              <a:rPr lang="en-US" sz="4000">
                <a:latin typeface="Walter Turncoat"/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C6EA7F-DB4E-4666-8193-184749E74FB7}"/>
              </a:ext>
            </a:extLst>
          </p:cNvPr>
          <p:cNvSpPr txBox="1"/>
          <p:nvPr/>
        </p:nvSpPr>
        <p:spPr>
          <a:xfrm>
            <a:off x="1478477" y="-2228"/>
            <a:ext cx="7723412" cy="55707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>
              <a:solidFill>
                <a:schemeClr val="bg1"/>
              </a:solidFill>
              <a:latin typeface="Walter Turncoat"/>
            </a:endParaRPr>
          </a:p>
          <a:p>
            <a:r>
              <a:rPr lang="en-US" sz="2000">
                <a:solidFill>
                  <a:schemeClr val="bg1"/>
                </a:solidFill>
                <a:latin typeface="Walter Turncoat"/>
              </a:rPr>
              <a:t>The magnetic flux and the rotating speed of a DC generator is changed relative to each other such that the generated voltage is constant. The range of variation of flux is 5 to 10mWb and that of speed is 1000 to 1500 RPM. If the generated voltage is 250 V at 1500 RPM and 5mWb, plot the flux vs speed characteristics.</a:t>
            </a:r>
            <a:r>
              <a:rPr lang="en-US" sz="2000">
                <a:latin typeface="Walter Turncoat"/>
              </a:rPr>
              <a:t> </a:t>
            </a:r>
          </a:p>
          <a:p>
            <a:endParaRPr lang="en-US" sz="2000">
              <a:latin typeface="Walter Turncoat"/>
            </a:endParaRPr>
          </a:p>
          <a:p>
            <a:r>
              <a:rPr lang="en-US" sz="2000">
                <a:solidFill>
                  <a:schemeClr val="bg1"/>
                </a:solidFill>
                <a:latin typeface="Walter Turncoat"/>
              </a:rPr>
              <a:t>A)In Q2, if the flux is maintained constant at 8 </a:t>
            </a:r>
            <a:r>
              <a:rPr lang="en-US" sz="2000" err="1">
                <a:solidFill>
                  <a:schemeClr val="bg1"/>
                </a:solidFill>
                <a:latin typeface="Walter Turncoat"/>
              </a:rPr>
              <a:t>mWb</a:t>
            </a:r>
            <a:r>
              <a:rPr lang="en-US" sz="2000">
                <a:solidFill>
                  <a:schemeClr val="bg1"/>
                </a:solidFill>
                <a:latin typeface="Walter Turncoat"/>
              </a:rPr>
              <a:t>, plot the EMF generated vs speed characteristics</a:t>
            </a:r>
          </a:p>
          <a:p>
            <a:endParaRPr lang="en-US" sz="2000">
              <a:solidFill>
                <a:schemeClr val="bg1"/>
              </a:solidFill>
              <a:latin typeface="Walter Turncoat"/>
            </a:endParaRPr>
          </a:p>
          <a:p>
            <a:r>
              <a:rPr lang="en-US" sz="2000">
                <a:solidFill>
                  <a:schemeClr val="bg1"/>
                </a:solidFill>
                <a:latin typeface="Walter Turncoat"/>
              </a:rPr>
              <a:t>B)In Q2, for a feasible constant speed of rotation of your choice, plot the EMF vs flux characteristics</a:t>
            </a:r>
          </a:p>
          <a:p>
            <a:endParaRPr lang="en-US" sz="2400">
              <a:solidFill>
                <a:schemeClr val="bg1"/>
              </a:solidFill>
              <a:latin typeface="Walter Turncoat"/>
            </a:endParaRPr>
          </a:p>
          <a:p>
            <a:endParaRPr lang="en-US" sz="2400"/>
          </a:p>
          <a:p>
            <a:endParaRPr lang="en-US" sz="2400"/>
          </a:p>
          <a:p>
            <a:endParaRPr lang="en-US" sz="2400">
              <a:solidFill>
                <a:schemeClr val="bg1"/>
              </a:solidFill>
              <a:latin typeface="Walter Turnco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09A679-99D7-482D-8B4D-0E869D4C4D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D5EB2A-6B8D-4D6A-9F22-D574A3E35DA3}"/>
              </a:ext>
            </a:extLst>
          </p:cNvPr>
          <p:cNvSpPr txBox="1"/>
          <p:nvPr/>
        </p:nvSpPr>
        <p:spPr>
          <a:xfrm>
            <a:off x="521029" y="153636"/>
            <a:ext cx="488817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Sniglet"/>
              </a:rPr>
              <a:t>Sol :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  <a:latin typeface="Sniglet"/>
              </a:rPr>
              <a:t>We know that,</a:t>
            </a:r>
          </a:p>
          <a:p>
            <a:endParaRPr lang="en-US" sz="1600">
              <a:solidFill>
                <a:schemeClr val="bg1"/>
              </a:solidFill>
              <a:latin typeface="Sniglet"/>
            </a:endParaRPr>
          </a:p>
          <a:p>
            <a:r>
              <a:rPr lang="en-US" sz="1600">
                <a:solidFill>
                  <a:schemeClr val="bg1"/>
                </a:solidFill>
                <a:latin typeface="Sniglet"/>
              </a:rPr>
              <a:t>EMF generated</a:t>
            </a:r>
          </a:p>
          <a:p>
            <a:endParaRPr lang="en-US" sz="1600">
              <a:solidFill>
                <a:schemeClr val="bg1"/>
              </a:solidFill>
              <a:latin typeface="Sniglet"/>
            </a:endParaRPr>
          </a:p>
          <a:p>
            <a:endParaRPr lang="en-US" sz="1600">
              <a:solidFill>
                <a:schemeClr val="bg1"/>
              </a:solidFill>
              <a:latin typeface="Sniglet"/>
            </a:endParaRPr>
          </a:p>
          <a:p>
            <a:r>
              <a:rPr lang="en-US" sz="1600">
                <a:solidFill>
                  <a:schemeClr val="bg1"/>
                </a:solidFill>
                <a:latin typeface="Sniglet"/>
              </a:rPr>
              <a:t>      </a:t>
            </a:r>
          </a:p>
          <a:p>
            <a:endParaRPr lang="en-US" sz="1600">
              <a:solidFill>
                <a:schemeClr val="bg1"/>
              </a:solidFill>
              <a:latin typeface="Sniglet"/>
            </a:endParaRPr>
          </a:p>
          <a:p>
            <a:r>
              <a:rPr lang="en-US" sz="1600">
                <a:solidFill>
                  <a:schemeClr val="bg1"/>
                </a:solidFill>
                <a:latin typeface="Sniglet"/>
              </a:rPr>
              <a:t>  </a:t>
            </a:r>
            <a:r>
              <a:rPr lang="el-GR" sz="1600" b="1">
                <a:solidFill>
                  <a:schemeClr val="bg1"/>
                </a:solidFill>
              </a:rPr>
              <a:t>ϕ</a:t>
            </a:r>
            <a:r>
              <a:rPr lang="en-US" sz="1600">
                <a:solidFill>
                  <a:schemeClr val="bg1"/>
                </a:solidFill>
                <a:latin typeface="Sniglet"/>
              </a:rPr>
              <a:t>   = Flux (or)pole in Wb</a:t>
            </a:r>
          </a:p>
          <a:p>
            <a:r>
              <a:rPr lang="en-US" sz="1600">
                <a:solidFill>
                  <a:schemeClr val="bg1"/>
                </a:solidFill>
                <a:latin typeface="Sniglet"/>
              </a:rPr>
              <a:t>Z = Total no .of armature conductors</a:t>
            </a:r>
          </a:p>
          <a:p>
            <a:r>
              <a:rPr lang="en-US" sz="1600">
                <a:solidFill>
                  <a:schemeClr val="bg1"/>
                </a:solidFill>
                <a:latin typeface="Sniglet"/>
              </a:rPr>
              <a:t>P = No .of poles</a:t>
            </a:r>
          </a:p>
          <a:p>
            <a:r>
              <a:rPr lang="en-US" sz="1600">
                <a:solidFill>
                  <a:schemeClr val="bg1"/>
                </a:solidFill>
                <a:latin typeface="Sniglet"/>
              </a:rPr>
              <a:t>N = Speed of armature in rpm</a:t>
            </a:r>
          </a:p>
          <a:p>
            <a:r>
              <a:rPr lang="en-US" sz="1600">
                <a:solidFill>
                  <a:schemeClr val="bg1"/>
                </a:solidFill>
                <a:latin typeface="Sniglet"/>
              </a:rPr>
              <a:t>A = No . Of parallel paths</a:t>
            </a:r>
          </a:p>
          <a:p>
            <a:endParaRPr lang="en-US" sz="1600">
              <a:solidFill>
                <a:schemeClr val="bg1"/>
              </a:solidFill>
              <a:latin typeface="Sniglet"/>
            </a:endParaRPr>
          </a:p>
          <a:p>
            <a:r>
              <a:rPr lang="en-US" sz="1600">
                <a:solidFill>
                  <a:schemeClr val="bg1"/>
                </a:solidFill>
                <a:latin typeface="Sniglet"/>
              </a:rPr>
              <a:t>Given that,</a:t>
            </a:r>
          </a:p>
          <a:p>
            <a:r>
              <a:rPr lang="en-US" sz="1600">
                <a:solidFill>
                  <a:schemeClr val="bg1"/>
                </a:solidFill>
                <a:latin typeface="Sniglet"/>
              </a:rPr>
              <a:t>  E = 250v</a:t>
            </a:r>
          </a:p>
          <a:p>
            <a:r>
              <a:rPr lang="en-US" sz="1600">
                <a:solidFill>
                  <a:schemeClr val="bg1"/>
                </a:solidFill>
                <a:latin typeface="Sniglet"/>
              </a:rPr>
              <a:t>  N = 1000 to 1500 rpm</a:t>
            </a:r>
          </a:p>
          <a:p>
            <a:r>
              <a:rPr lang="en-US" sz="1600">
                <a:solidFill>
                  <a:schemeClr val="bg1"/>
                </a:solidFill>
                <a:latin typeface="Sniglet"/>
              </a:rPr>
              <a:t>  Flux = 5 to 10m Wb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4228D38-9C06-4946-BFC1-E0C5CB8181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476" t="53333" r="369" b="-556"/>
          <a:stretch/>
        </p:blipFill>
        <p:spPr>
          <a:xfrm>
            <a:off x="605704" y="1284204"/>
            <a:ext cx="2032025" cy="63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40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DF3223-CCA0-4ED4-AA68-CFE564D3EA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443E5-60C7-4253-BC01-7FBB30AEF829}"/>
              </a:ext>
            </a:extLst>
          </p:cNvPr>
          <p:cNvSpPr txBox="1"/>
          <p:nvPr/>
        </p:nvSpPr>
        <p:spPr>
          <a:xfrm>
            <a:off x="617516" y="517318"/>
            <a:ext cx="6676899" cy="42780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Sniglet"/>
              </a:rPr>
              <a:t>250 = (5*10^-3*1500/60)*(Z/A)</a:t>
            </a:r>
          </a:p>
          <a:p>
            <a:r>
              <a:rPr lang="en-US" sz="1600">
                <a:solidFill>
                  <a:schemeClr val="bg1"/>
                </a:solidFill>
                <a:latin typeface="Sniglet"/>
              </a:rPr>
              <a:t>Solving this we get 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  <a:latin typeface="Sniglet"/>
              </a:rPr>
              <a:t>Z/A = 2000</a:t>
            </a:r>
          </a:p>
          <a:p>
            <a:endParaRPr lang="en-US" sz="1600">
              <a:solidFill>
                <a:schemeClr val="bg1"/>
              </a:solidFill>
              <a:latin typeface="Sniglet"/>
            </a:endParaRPr>
          </a:p>
          <a:p>
            <a:endParaRPr lang="en-US" sz="1600">
              <a:solidFill>
                <a:schemeClr val="bg1"/>
              </a:solidFill>
              <a:latin typeface="Sniglet"/>
            </a:endParaRPr>
          </a:p>
          <a:p>
            <a:r>
              <a:rPr lang="en-US" sz="1600">
                <a:solidFill>
                  <a:schemeClr val="bg1"/>
                </a:solidFill>
                <a:latin typeface="Walter Turncoat"/>
              </a:rPr>
              <a:t>If the generated voltage is 250 V at 1500 RPM and 5mWb, plot the flux vs speed characteristics.</a:t>
            </a:r>
            <a:endParaRPr lang="en-US" sz="1600">
              <a:solidFill>
                <a:schemeClr val="bg1"/>
              </a:solidFill>
            </a:endParaRPr>
          </a:p>
          <a:p>
            <a:endParaRPr lang="en-US" sz="1600"/>
          </a:p>
          <a:p>
            <a:r>
              <a:rPr lang="en-US" sz="1600">
                <a:solidFill>
                  <a:schemeClr val="bg1"/>
                </a:solidFill>
                <a:latin typeface="Sniglet"/>
              </a:rPr>
              <a:t>BY this in the given question,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  <a:latin typeface="Sniglet"/>
              </a:rPr>
              <a:t>We can write the equation as</a:t>
            </a:r>
          </a:p>
          <a:p>
            <a:r>
              <a:rPr lang="en-US" sz="1600">
                <a:solidFill>
                  <a:schemeClr val="bg1"/>
                </a:solidFill>
                <a:latin typeface="Sniglet"/>
              </a:rPr>
              <a:t>  </a:t>
            </a:r>
          </a:p>
          <a:p>
            <a:r>
              <a:rPr lang="en-US" sz="1600">
                <a:solidFill>
                  <a:schemeClr val="bg1"/>
                </a:solidFill>
                <a:latin typeface="Sniglet"/>
              </a:rPr>
              <a:t>250 = (</a:t>
            </a:r>
            <a:r>
              <a:rPr lang="el-GR" sz="1600" b="1">
                <a:solidFill>
                  <a:schemeClr val="bg1"/>
                </a:solidFill>
              </a:rPr>
              <a:t>ϕ</a:t>
            </a:r>
            <a:r>
              <a:rPr lang="en-US" sz="1600">
                <a:solidFill>
                  <a:schemeClr val="bg1"/>
                </a:solidFill>
                <a:latin typeface="Sniglet"/>
              </a:rPr>
              <a:t>*N)*(2000/60)</a:t>
            </a:r>
          </a:p>
          <a:p>
            <a:endParaRPr lang="en-US" sz="1600">
              <a:solidFill>
                <a:schemeClr val="bg1"/>
              </a:solidFill>
              <a:latin typeface="Sniglet"/>
            </a:endParaRPr>
          </a:p>
          <a:p>
            <a:r>
              <a:rPr lang="el-GR" sz="1600" b="1">
                <a:solidFill>
                  <a:schemeClr val="bg1"/>
                </a:solidFill>
              </a:rPr>
              <a:t>ϕ</a:t>
            </a:r>
            <a:r>
              <a:rPr lang="en-US" sz="1600">
                <a:solidFill>
                  <a:schemeClr val="bg1"/>
                </a:solidFill>
                <a:latin typeface="Sniglet"/>
              </a:rPr>
              <a:t> = 7.5*(1/N)</a:t>
            </a:r>
            <a:endParaRPr lang="en-US">
              <a:solidFill>
                <a:schemeClr val="bg1"/>
              </a:solidFill>
            </a:endParaRPr>
          </a:p>
          <a:p>
            <a:endParaRPr lang="en-US" sz="1600">
              <a:solidFill>
                <a:schemeClr val="bg1"/>
              </a:solidFill>
              <a:latin typeface="Sniglet"/>
            </a:endParaRPr>
          </a:p>
          <a:p>
            <a:r>
              <a:rPr lang="en-US" sz="1600">
                <a:solidFill>
                  <a:schemeClr val="bg1"/>
                </a:solidFill>
                <a:latin typeface="Sniglet"/>
              </a:rPr>
              <a:t>Plotting graph using Matlab</a:t>
            </a:r>
          </a:p>
          <a:p>
            <a:endParaRPr lang="en-US" sz="1600">
              <a:solidFill>
                <a:schemeClr val="bg1"/>
              </a:solidFill>
              <a:latin typeface="Sniglet"/>
            </a:endParaRPr>
          </a:p>
        </p:txBody>
      </p:sp>
    </p:spTree>
    <p:extLst>
      <p:ext uri="{BB962C8B-B14F-4D97-AF65-F5344CB8AC3E}">
        <p14:creationId xmlns:p14="http://schemas.microsoft.com/office/powerpoint/2010/main" val="4265388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921507-FC63-438E-A03A-95E1587CFA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04F1D11-2F8E-4C27-98D8-C389751093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35" t="21132" r="45379" b="55005"/>
          <a:stretch/>
        </p:blipFill>
        <p:spPr>
          <a:xfrm>
            <a:off x="53438" y="189634"/>
            <a:ext cx="4156937" cy="1753054"/>
          </a:xfrm>
          <a:prstGeom prst="rect">
            <a:avLst/>
          </a:prstGeom>
        </p:spPr>
      </p:pic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9A0B37D-7BC0-4361-B6F5-5633A54AA5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842" t="26415" r="4737" b="22170"/>
          <a:stretch/>
        </p:blipFill>
        <p:spPr>
          <a:xfrm>
            <a:off x="4328555" y="783400"/>
            <a:ext cx="4736998" cy="3495419"/>
          </a:xfrm>
          <a:prstGeom prst="rect">
            <a:avLst/>
          </a:prstGeo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BF9E25F-1590-41AF-AC80-0CAB7929A9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67" t="51010" r="41880" b="11616"/>
          <a:stretch/>
        </p:blipFill>
        <p:spPr>
          <a:xfrm>
            <a:off x="53439" y="2342036"/>
            <a:ext cx="4187691" cy="240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439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1E7738-5A99-44BA-BDB1-FB466D1C60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5FB90A-032E-47AE-A674-3EA131734ADD}"/>
              </a:ext>
            </a:extLst>
          </p:cNvPr>
          <p:cNvSpPr txBox="1"/>
          <p:nvPr/>
        </p:nvSpPr>
        <p:spPr>
          <a:xfrm>
            <a:off x="602672" y="376298"/>
            <a:ext cx="7857010" cy="42780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Sniglet"/>
              </a:rPr>
              <a:t>A)In Q2, if the flux is maintained constant at 8m Wb, plot the EMF generated vs speed characteristics</a:t>
            </a:r>
          </a:p>
          <a:p>
            <a:r>
              <a:rPr lang="en-US" sz="1600">
                <a:solidFill>
                  <a:schemeClr val="bg1"/>
                </a:solidFill>
                <a:latin typeface="Sniglet"/>
              </a:rPr>
              <a:t>Given that,</a:t>
            </a:r>
          </a:p>
          <a:p>
            <a:r>
              <a:rPr lang="en-US" sz="1600">
                <a:solidFill>
                  <a:schemeClr val="bg1"/>
                </a:solidFill>
                <a:latin typeface="Sniglet"/>
              </a:rPr>
              <a:t> Total Flux =8mWb</a:t>
            </a:r>
          </a:p>
          <a:p>
            <a:endParaRPr lang="en-US" sz="1600">
              <a:solidFill>
                <a:schemeClr val="bg1"/>
              </a:solidFill>
              <a:latin typeface="Sniglet"/>
            </a:endParaRPr>
          </a:p>
          <a:p>
            <a:r>
              <a:rPr lang="en-US" sz="1600">
                <a:solidFill>
                  <a:schemeClr val="bg1"/>
                </a:solidFill>
                <a:latin typeface="Sniglet"/>
              </a:rPr>
              <a:t>Eg = (Z*N/60*A)*</a:t>
            </a:r>
            <a:r>
              <a:rPr lang="el-GR" sz="1600" b="1">
                <a:solidFill>
                  <a:schemeClr val="bg1"/>
                </a:solidFill>
              </a:rPr>
              <a:t>ϕ</a:t>
            </a:r>
            <a:r>
              <a:rPr lang="en-US" sz="1600">
                <a:solidFill>
                  <a:schemeClr val="bg1"/>
                </a:solidFill>
                <a:latin typeface="Sniglet"/>
              </a:rPr>
              <a:t>*P</a:t>
            </a:r>
          </a:p>
          <a:p>
            <a:r>
              <a:rPr lang="en-US" sz="1600">
                <a:solidFill>
                  <a:schemeClr val="bg1"/>
                </a:solidFill>
                <a:latin typeface="Sniglet"/>
              </a:rPr>
              <a:t>                                          [ Z/A =2000 ]</a:t>
            </a:r>
          </a:p>
          <a:p>
            <a:r>
              <a:rPr lang="en-US" sz="1600">
                <a:solidFill>
                  <a:schemeClr val="bg1"/>
                </a:solidFill>
                <a:latin typeface="Sniglet"/>
              </a:rPr>
              <a:t>                                          [</a:t>
            </a:r>
            <a:r>
              <a:rPr lang="el-GR" sz="1600" b="1">
                <a:solidFill>
                  <a:schemeClr val="bg1"/>
                </a:solidFill>
              </a:rPr>
              <a:t>ϕ</a:t>
            </a:r>
            <a:r>
              <a:rPr lang="en-US" sz="1600">
                <a:solidFill>
                  <a:schemeClr val="bg1"/>
                </a:solidFill>
                <a:latin typeface="Sniglet"/>
              </a:rPr>
              <a:t>*P = total Flux]</a:t>
            </a:r>
          </a:p>
          <a:p>
            <a:endParaRPr lang="en-US" sz="1600">
              <a:solidFill>
                <a:schemeClr val="bg1"/>
              </a:solidFill>
              <a:latin typeface="Sniglet"/>
            </a:endParaRPr>
          </a:p>
          <a:p>
            <a:r>
              <a:rPr lang="en-US" sz="1600">
                <a:solidFill>
                  <a:schemeClr val="bg1"/>
                </a:solidFill>
                <a:latin typeface="Sniglet"/>
              </a:rPr>
              <a:t>   = ((2000/60)*(8*10^-3)*N)</a:t>
            </a:r>
          </a:p>
          <a:p>
            <a:endParaRPr lang="en-US" sz="1600">
              <a:solidFill>
                <a:schemeClr val="bg1"/>
              </a:solidFill>
              <a:latin typeface="Sniglet"/>
            </a:endParaRPr>
          </a:p>
          <a:p>
            <a:r>
              <a:rPr lang="en-US" sz="1600">
                <a:solidFill>
                  <a:schemeClr val="bg1"/>
                </a:solidFill>
                <a:latin typeface="Sniglet"/>
              </a:rPr>
              <a:t>Eg = 0.266N</a:t>
            </a:r>
          </a:p>
          <a:p>
            <a:endParaRPr lang="en-US" sz="1600">
              <a:solidFill>
                <a:schemeClr val="bg1"/>
              </a:solidFill>
              <a:latin typeface="Sniglet"/>
            </a:endParaRPr>
          </a:p>
          <a:p>
            <a:endParaRPr lang="en-US" sz="1600">
              <a:solidFill>
                <a:schemeClr val="bg1"/>
              </a:solidFill>
              <a:latin typeface="Sniglet"/>
            </a:endParaRPr>
          </a:p>
          <a:p>
            <a:r>
              <a:rPr lang="en-US" sz="1600">
                <a:solidFill>
                  <a:schemeClr val="bg1"/>
                </a:solidFill>
                <a:latin typeface="Sniglet"/>
              </a:rPr>
              <a:t>From this we can calculate the graph of EMF generated vs speed character's</a:t>
            </a:r>
          </a:p>
          <a:p>
            <a:r>
              <a:rPr lang="en-US" sz="1600">
                <a:solidFill>
                  <a:schemeClr val="bg1"/>
                </a:solidFill>
                <a:latin typeface="Sniglet"/>
              </a:rPr>
              <a:t>Using Matlab.</a:t>
            </a:r>
            <a:endParaRPr lang="en-US">
              <a:solidFill>
                <a:schemeClr val="bg1"/>
              </a:solidFill>
              <a:latin typeface="Sniglet"/>
            </a:endParaRPr>
          </a:p>
          <a:p>
            <a:endParaRPr lang="en-US" sz="1600">
              <a:solidFill>
                <a:schemeClr val="bg1"/>
              </a:solidFill>
              <a:latin typeface="Sniglet"/>
            </a:endParaRPr>
          </a:p>
        </p:txBody>
      </p:sp>
    </p:spTree>
    <p:extLst>
      <p:ext uri="{BB962C8B-B14F-4D97-AF65-F5344CB8AC3E}">
        <p14:creationId xmlns:p14="http://schemas.microsoft.com/office/powerpoint/2010/main" val="113809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5567D3-E62A-41EC-B752-E3369027EF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1DCB1F6-05E3-43BA-BEB4-8EFB746DD5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80" t="21635" r="46612" b="60224"/>
          <a:stretch/>
        </p:blipFill>
        <p:spPr>
          <a:xfrm>
            <a:off x="112815" y="278699"/>
            <a:ext cx="4224577" cy="1341284"/>
          </a:xfrm>
          <a:prstGeom prst="rect">
            <a:avLst/>
          </a:prstGeom>
        </p:spPr>
      </p:pic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F1F5332-3907-446B-BE50-FBE37BBEEA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24" t="25000" r="5691" b="24038"/>
          <a:stretch/>
        </p:blipFill>
        <p:spPr>
          <a:xfrm>
            <a:off x="4625439" y="278699"/>
            <a:ext cx="4440036" cy="3458312"/>
          </a:xfrm>
          <a:prstGeom prst="rect">
            <a:avLst/>
          </a:prstGeo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9505896-708E-4A14-89D0-9D8FD724F9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04" t="49756" r="44231" b="18049"/>
          <a:stretch/>
        </p:blipFill>
        <p:spPr>
          <a:xfrm>
            <a:off x="112815" y="1918978"/>
            <a:ext cx="4224734" cy="218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36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28C19D-E72E-42DB-A4D5-71924DEF52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09098F-A64D-40D2-99B7-8B6C5D59C792}"/>
              </a:ext>
            </a:extLst>
          </p:cNvPr>
          <p:cNvSpPr txBox="1"/>
          <p:nvPr/>
        </p:nvSpPr>
        <p:spPr>
          <a:xfrm>
            <a:off x="463508" y="266823"/>
            <a:ext cx="7493328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Sniglet"/>
              </a:rPr>
              <a:t>B)In Q2, for a feasible constant speed of rotation of your choice, plot the EMF vs flux characteristics</a:t>
            </a:r>
          </a:p>
          <a:p>
            <a:endParaRPr lang="en-US" sz="1600">
              <a:solidFill>
                <a:schemeClr val="bg1"/>
              </a:solidFill>
              <a:latin typeface="Sniglet"/>
            </a:endParaRPr>
          </a:p>
          <a:p>
            <a:r>
              <a:rPr lang="en-US" sz="1600">
                <a:solidFill>
                  <a:schemeClr val="bg1"/>
                </a:solidFill>
                <a:latin typeface="Sniglet"/>
              </a:rPr>
              <a:t>I'm taking </a:t>
            </a:r>
          </a:p>
          <a:p>
            <a:r>
              <a:rPr lang="en-US" sz="1600">
                <a:solidFill>
                  <a:schemeClr val="bg1"/>
                </a:solidFill>
                <a:latin typeface="Sniglet"/>
              </a:rPr>
              <a:t>N = 1500 rpm</a:t>
            </a:r>
          </a:p>
          <a:p>
            <a:r>
              <a:rPr lang="en-US" sz="1600">
                <a:solidFill>
                  <a:schemeClr val="bg1"/>
                </a:solidFill>
                <a:latin typeface="Sniglet"/>
              </a:rPr>
              <a:t>Eg = ((2000*1500/60)*</a:t>
            </a:r>
            <a:r>
              <a:rPr lang="el-GR" sz="1600" b="1">
                <a:solidFill>
                  <a:schemeClr val="bg1"/>
                </a:solidFill>
              </a:rPr>
              <a:t>ϕ</a:t>
            </a:r>
            <a:r>
              <a:rPr lang="en-US" sz="1600">
                <a:solidFill>
                  <a:schemeClr val="bg1"/>
                </a:solidFill>
                <a:latin typeface="Sniglet"/>
              </a:rPr>
              <a:t>*P)</a:t>
            </a:r>
          </a:p>
          <a:p>
            <a:endParaRPr lang="en-US" sz="1600">
              <a:solidFill>
                <a:schemeClr val="bg1"/>
              </a:solidFill>
              <a:latin typeface="Sniglet"/>
            </a:endParaRPr>
          </a:p>
          <a:p>
            <a:r>
              <a:rPr lang="en-US" sz="1600">
                <a:solidFill>
                  <a:schemeClr val="bg1"/>
                </a:solidFill>
                <a:latin typeface="Sniglet"/>
              </a:rPr>
              <a:t>                                                                        [</a:t>
            </a:r>
            <a:r>
              <a:rPr lang="el-GR" sz="1600" b="1">
                <a:solidFill>
                  <a:schemeClr val="bg1"/>
                </a:solidFill>
              </a:rPr>
              <a:t>ϕ</a:t>
            </a:r>
            <a:r>
              <a:rPr lang="en-US" sz="1600">
                <a:solidFill>
                  <a:schemeClr val="bg1"/>
                </a:solidFill>
                <a:latin typeface="Sniglet"/>
              </a:rPr>
              <a:t>*P = total Flux]</a:t>
            </a:r>
          </a:p>
          <a:p>
            <a:r>
              <a:rPr lang="en-US" sz="1600">
                <a:solidFill>
                  <a:schemeClr val="bg1"/>
                </a:solidFill>
                <a:latin typeface="Sniglet"/>
              </a:rPr>
              <a:t>Eg = 50000*Total Flux</a:t>
            </a:r>
          </a:p>
          <a:p>
            <a:endParaRPr lang="en-US" sz="1600">
              <a:solidFill>
                <a:schemeClr val="bg1"/>
              </a:solidFill>
              <a:latin typeface="Sniglet"/>
            </a:endParaRPr>
          </a:p>
          <a:p>
            <a:endParaRPr lang="en-US" sz="1600">
              <a:solidFill>
                <a:schemeClr val="bg1"/>
              </a:solidFill>
              <a:latin typeface="Sniglet"/>
            </a:endParaRPr>
          </a:p>
          <a:p>
            <a:r>
              <a:rPr lang="en-US" sz="1600">
                <a:solidFill>
                  <a:schemeClr val="bg1"/>
                </a:solidFill>
                <a:latin typeface="Sniglet"/>
              </a:rPr>
              <a:t>From this we can calculate the graph of EMF generated vs Flux</a:t>
            </a:r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  <a:latin typeface="Sniglet"/>
              </a:rPr>
              <a:t>Using Matlab.</a:t>
            </a:r>
            <a:endParaRPr lang="en-US" sz="1600">
              <a:solidFill>
                <a:schemeClr val="bg1"/>
              </a:solidFill>
            </a:endParaRPr>
          </a:p>
          <a:p>
            <a:endParaRPr lang="en-US" sz="1600">
              <a:solidFill>
                <a:schemeClr val="bg1"/>
              </a:solidFill>
              <a:latin typeface="Sniglet"/>
            </a:endParaRPr>
          </a:p>
        </p:txBody>
      </p:sp>
    </p:spTree>
    <p:extLst>
      <p:ext uri="{BB962C8B-B14F-4D97-AF65-F5344CB8AC3E}">
        <p14:creationId xmlns:p14="http://schemas.microsoft.com/office/powerpoint/2010/main" val="2867602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2447BD-A85A-4275-A349-722CCBC77C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384CF38-32D1-4990-AB0F-300A21BC27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33" t="19383" r="51365" b="59471"/>
          <a:stretch/>
        </p:blipFill>
        <p:spPr>
          <a:xfrm>
            <a:off x="298367" y="330653"/>
            <a:ext cx="4439576" cy="2011229"/>
          </a:xfrm>
          <a:prstGeom prst="rect">
            <a:avLst/>
          </a:prstGeom>
        </p:spPr>
      </p:pic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064A1E6-B3C1-49A9-8858-879E596A30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667" t="25806" r="6364" b="24193"/>
          <a:stretch/>
        </p:blipFill>
        <p:spPr>
          <a:xfrm>
            <a:off x="5078186" y="330653"/>
            <a:ext cx="3853707" cy="2938774"/>
          </a:xfrm>
          <a:prstGeom prst="rect">
            <a:avLst/>
          </a:prstGeo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F1928B9-3259-401F-8D9B-A08A53E9F6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51" t="49038" r="43631" b="19231"/>
          <a:stretch/>
        </p:blipFill>
        <p:spPr>
          <a:xfrm>
            <a:off x="298367" y="2638920"/>
            <a:ext cx="4217275" cy="219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415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3.</a:t>
            </a:r>
          </a:p>
          <a:p>
            <a:br>
              <a:rPr lang="en-US"/>
            </a:br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626423" y="2321002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" sz="2400"/>
              <a:t>A DC generator is to be constructed with armature winding of resistance 0.1</a:t>
            </a:r>
            <a:r>
              <a:rPr lang="en-US" sz="2400"/>
              <a:t>Ω and field winding of 5KΩ. The generator output voltage  supposed to be stable at 220V while supplying a load of 2.2KW alongside powering up the field winding.</a:t>
            </a:r>
          </a:p>
        </p:txBody>
      </p:sp>
      <p:sp>
        <p:nvSpPr>
          <p:cNvPr id="83" name="Google Shape;83;p14"/>
          <p:cNvSpPr/>
          <p:nvPr/>
        </p:nvSpPr>
        <p:spPr>
          <a:xfrm>
            <a:off x="3602231" y="315401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7800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405245" y="108673"/>
            <a:ext cx="8229600" cy="8703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sz="2400"/>
              <a:t>A ) With the above instructions decide which type of DC generator construction is suitable for this application .</a:t>
            </a:r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5" name="Google Shape;82;p14">
            <a:extLst>
              <a:ext uri="{FF2B5EF4-FFF2-40B4-BE49-F238E27FC236}">
                <a16:creationId xmlns:a16="http://schemas.microsoft.com/office/drawing/2014/main" id="{54FBDA04-9020-4E28-A5F5-6B409D2835BD}"/>
              </a:ext>
            </a:extLst>
          </p:cNvPr>
          <p:cNvSpPr txBox="1">
            <a:spLocks/>
          </p:cNvSpPr>
          <p:nvPr/>
        </p:nvSpPr>
        <p:spPr>
          <a:xfrm>
            <a:off x="685800" y="3805417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800" b="1">
                <a:solidFill>
                  <a:schemeClr val="accent2"/>
                </a:solidFill>
              </a:rPr>
              <a:t>SHUNT EXCITED DC GENNERATO (DC cumulative compound generator)</a:t>
            </a:r>
            <a:r>
              <a:rPr lang="en-US" sz="1800"/>
              <a:t> is suitable for this application which gives most stable </a:t>
            </a:r>
            <a:r>
              <a:rPr lang="en-US" sz="1800" b="1">
                <a:solidFill>
                  <a:schemeClr val="accent2"/>
                </a:solidFill>
              </a:rPr>
              <a:t>VOLTAGE</a:t>
            </a:r>
            <a:r>
              <a:rPr lang="en-US" sz="1800"/>
              <a:t> output and power loss is less.</a:t>
            </a:r>
          </a:p>
        </p:txBody>
      </p:sp>
      <p:pic>
        <p:nvPicPr>
          <p:cNvPr id="2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21214D05-4457-4186-ACAA-6FFE9FC3A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471" y="1072688"/>
            <a:ext cx="2936174" cy="26047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-764116" y="2255852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/>
              <a:t>1.Generated EMF and Magnetic flux intensity</a:t>
            </a:r>
            <a:endParaRPr lang="en-US" sz="1600"/>
          </a:p>
          <a:p>
            <a:r>
              <a:rPr lang="en" sz="1600"/>
              <a:t>2.Generated EMF and Speed of rotation</a:t>
            </a:r>
          </a:p>
          <a:p>
            <a:r>
              <a:rPr lang="en" sz="1600"/>
              <a:t>3.Magnetic Flux and Speed of rotation</a:t>
            </a:r>
          </a:p>
          <a:p>
            <a:r>
              <a:rPr lang="en" sz="1600"/>
              <a:t>    </a:t>
            </a:r>
            <a:endParaRPr lang="en"/>
          </a:p>
          <a:p>
            <a:r>
              <a:rPr lang="en" sz="1600"/>
              <a:t>     Prove your analysis with respective plots. Submit the  </a:t>
            </a:r>
            <a:endParaRPr lang="en"/>
          </a:p>
          <a:p>
            <a:r>
              <a:rPr lang="en" sz="1600"/>
              <a:t>supporting files used for plotting.</a:t>
            </a:r>
            <a:endParaRPr lang="en"/>
          </a:p>
          <a:p>
            <a:endParaRPr lang="en"/>
          </a:p>
          <a:p>
            <a:endParaRPr lang="en"/>
          </a:p>
          <a:p>
            <a:pPr marL="0" indent="0"/>
            <a:endParaRPr lang="en"/>
          </a:p>
        </p:txBody>
      </p:sp>
      <p:sp>
        <p:nvSpPr>
          <p:cNvPr id="2" name="Google Shape;83;p14">
            <a:extLst>
              <a:ext uri="{FF2B5EF4-FFF2-40B4-BE49-F238E27FC236}">
                <a16:creationId xmlns:a16="http://schemas.microsoft.com/office/drawing/2014/main" id="{29F0BA6A-71FB-4F5B-ACC4-EFBF80C942EA}"/>
              </a:ext>
            </a:extLst>
          </p:cNvPr>
          <p:cNvSpPr/>
          <p:nvPr/>
        </p:nvSpPr>
        <p:spPr>
          <a:xfrm>
            <a:off x="162648" y="177817"/>
            <a:ext cx="967443" cy="834443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000">
                <a:solidFill>
                  <a:schemeClr val="bg1"/>
                </a:solidFill>
                <a:latin typeface="Walter Turncoat"/>
              </a:rPr>
              <a:t> </a:t>
            </a:r>
            <a:r>
              <a:rPr lang="en-US" sz="5400">
                <a:solidFill>
                  <a:schemeClr val="bg1"/>
                </a:solidFill>
                <a:latin typeface="Walter Turncoat"/>
              </a:rPr>
              <a:t>1.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CE75B8-D765-4D42-B7D6-EDF3949D1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7950" y="1720925"/>
            <a:ext cx="6777567" cy="1159800"/>
          </a:xfrm>
        </p:spPr>
        <p:txBody>
          <a:bodyPr/>
          <a:lstStyle/>
          <a:p>
            <a:r>
              <a:rPr lang="en-US" sz="1800">
                <a:latin typeface="Sniglet"/>
              </a:rPr>
              <a:t>For the DC generator with specification as below, analyze and comment on the relationship between the following parameters:</a:t>
            </a:r>
            <a:r>
              <a:rPr lang="en-US" sz="2000">
                <a:latin typeface="Sniglet"/>
              </a:rPr>
              <a:t>-</a:t>
            </a:r>
            <a:br>
              <a:rPr lang="en-US" sz="2000">
                <a:latin typeface="Sniglet"/>
              </a:rPr>
            </a:br>
            <a:endParaRPr lang="en-US" sz="2000">
              <a:latin typeface="Sniglet"/>
            </a:endParaRPr>
          </a:p>
          <a:p>
            <a:endParaRPr lang="en-US" sz="16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909F22-F78E-41D2-803F-65AAF5878A9C}"/>
              </a:ext>
            </a:extLst>
          </p:cNvPr>
          <p:cNvSpPr/>
          <p:nvPr/>
        </p:nvSpPr>
        <p:spPr>
          <a:xfrm>
            <a:off x="6490759" y="1019175"/>
            <a:ext cx="2423582" cy="836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Sniglet"/>
              </a:rPr>
              <a:t>1. Rating -- 200 V, 1500 RPM</a:t>
            </a:r>
            <a:endParaRPr lang="en-US">
              <a:ea typeface="+mn-lt"/>
              <a:cs typeface="+mn-lt"/>
            </a:endParaRPr>
          </a:p>
          <a:p>
            <a:pPr algn="ctr"/>
            <a:endParaRPr lang="en-US">
              <a:cs typeface="Arial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DA3AD56-341E-47B5-8E58-6CD65D459A9F}"/>
              </a:ext>
            </a:extLst>
          </p:cNvPr>
          <p:cNvSpPr/>
          <p:nvPr/>
        </p:nvSpPr>
        <p:spPr>
          <a:xfrm>
            <a:off x="6506635" y="1987551"/>
            <a:ext cx="2423583" cy="783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Sniglet"/>
              </a:rPr>
              <a:t>2. 4 Poles, 50 </a:t>
            </a:r>
            <a:r>
              <a:rPr lang="en-US" err="1">
                <a:latin typeface="Sniglet"/>
              </a:rPr>
              <a:t>mWb</a:t>
            </a:r>
            <a:endParaRPr lang="en-US" err="1">
              <a:ea typeface="+mn-lt"/>
              <a:cs typeface="+mn-lt"/>
            </a:endParaRPr>
          </a:p>
          <a:p>
            <a:pPr algn="ctr"/>
            <a:endParaRPr lang="en-US">
              <a:cs typeface="Arial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C17B10-5CB3-4493-8273-8754F9F26652}"/>
              </a:ext>
            </a:extLst>
          </p:cNvPr>
          <p:cNvSpPr/>
          <p:nvPr/>
        </p:nvSpPr>
        <p:spPr>
          <a:xfrm>
            <a:off x="6511925" y="2934758"/>
            <a:ext cx="2381250" cy="783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  <a:latin typeface="Sniglet"/>
              </a:rPr>
              <a:t>3. Assume that EMF generated is available at the output</a:t>
            </a:r>
            <a:r>
              <a:rPr lang="en-US">
                <a:latin typeface="Sniglet"/>
                <a:ea typeface="Sniglet"/>
                <a:cs typeface="Sniglet"/>
              </a:rPr>
              <a:t>​</a:t>
            </a:r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79CB3E0-0329-412D-9626-9FCD641C9698}"/>
              </a:ext>
            </a:extLst>
          </p:cNvPr>
          <p:cNvSpPr/>
          <p:nvPr/>
        </p:nvSpPr>
        <p:spPr>
          <a:xfrm>
            <a:off x="696384" y="4040717"/>
            <a:ext cx="7006166" cy="899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>
                <a:ea typeface="+mn-lt"/>
                <a:cs typeface="+mn-lt"/>
              </a:rPr>
              <a:t>While assessing the inter-dependence of parameters, consider the </a:t>
            </a:r>
            <a:br>
              <a:rPr lang="en">
                <a:ea typeface="+mn-lt"/>
                <a:cs typeface="+mn-lt"/>
              </a:rPr>
            </a:br>
            <a:r>
              <a:rPr lang="en">
                <a:ea typeface="+mn-lt"/>
                <a:cs typeface="+mn-lt"/>
              </a:rPr>
              <a:t>remaining parameters if any, to be constants.</a:t>
            </a:r>
            <a:endParaRPr lang="en-US">
              <a:ea typeface="+mn-lt"/>
              <a:cs typeface="+mn-lt"/>
            </a:endParaRPr>
          </a:p>
          <a:p>
            <a:pPr algn="ctr"/>
            <a:endParaRPr lang="en-US"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08A45-5778-4985-B2D7-4D5B88F88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3064" y="294225"/>
            <a:ext cx="8229600" cy="773856"/>
          </a:xfrm>
        </p:spPr>
        <p:txBody>
          <a:bodyPr/>
          <a:lstStyle/>
          <a:p>
            <a:pPr marL="101600" indent="0">
              <a:buNone/>
            </a:pPr>
            <a:r>
              <a:rPr lang="en-US" sz="2400"/>
              <a:t>B) Plot the V-I characteristics for the opted generator model, if the load current varies from 0 to 10A. 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C4039-A2EE-411D-B819-B9042EDC44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64976-2238-4045-9F2B-E2DDD39CE510}"/>
              </a:ext>
            </a:extLst>
          </p:cNvPr>
          <p:cNvSpPr txBox="1"/>
          <p:nvPr/>
        </p:nvSpPr>
        <p:spPr>
          <a:xfrm>
            <a:off x="662048" y="1845870"/>
            <a:ext cx="8369132" cy="240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Sniglet"/>
              </a:rPr>
              <a:t>Given that ,</a:t>
            </a:r>
          </a:p>
          <a:p>
            <a:endParaRPr lang="en-US" sz="1600">
              <a:solidFill>
                <a:schemeClr val="bg1"/>
              </a:solidFill>
              <a:latin typeface="Sniglet"/>
            </a:endParaRPr>
          </a:p>
          <a:p>
            <a:r>
              <a:rPr lang="en-US" sz="1600">
                <a:solidFill>
                  <a:schemeClr val="bg1"/>
                </a:solidFill>
                <a:latin typeface="Sniglet"/>
              </a:rPr>
              <a:t>Terminal voltage (v) = 220V 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  <a:latin typeface="Sniglet"/>
              </a:rPr>
              <a:t>Number of poles (P) = 2200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  <a:latin typeface="Sniglet"/>
              </a:rPr>
              <a:t>Armature resistance ( R</a:t>
            </a:r>
            <a:r>
              <a:rPr lang="en-US" sz="1600" baseline="-25000">
                <a:solidFill>
                  <a:schemeClr val="bg1"/>
                </a:solidFill>
                <a:latin typeface="Sniglet"/>
              </a:rPr>
              <a:t>a </a:t>
            </a:r>
            <a:r>
              <a:rPr lang="en-US" sz="1600">
                <a:solidFill>
                  <a:schemeClr val="bg1"/>
                </a:solidFill>
                <a:latin typeface="Sniglet"/>
              </a:rPr>
              <a:t>) = 0.1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  <a:latin typeface="Sniglet"/>
              </a:rPr>
              <a:t>Resistance field winding ( R</a:t>
            </a:r>
            <a:r>
              <a:rPr lang="en-US" sz="1600" baseline="-25000">
                <a:solidFill>
                  <a:schemeClr val="bg1"/>
                </a:solidFill>
                <a:latin typeface="Sniglet"/>
              </a:rPr>
              <a:t>sh </a:t>
            </a:r>
            <a:r>
              <a:rPr lang="en-US" sz="1600">
                <a:solidFill>
                  <a:schemeClr val="bg1"/>
                </a:solidFill>
                <a:latin typeface="Sniglet"/>
              </a:rPr>
              <a:t>) = 5000</a:t>
            </a:r>
            <a:endParaRPr lang="en-US">
              <a:solidFill>
                <a:schemeClr val="bg1"/>
              </a:solidFill>
            </a:endParaRPr>
          </a:p>
          <a:p>
            <a:endParaRPr lang="en-US" sz="1800">
              <a:solidFill>
                <a:schemeClr val="bg1"/>
              </a:solidFill>
              <a:latin typeface="Sniglet"/>
            </a:endParaRPr>
          </a:p>
          <a:p>
            <a:r>
              <a:rPr lang="en-US" sz="1800" b="1">
                <a:solidFill>
                  <a:schemeClr val="accent2"/>
                </a:solidFill>
                <a:latin typeface="Sniglet"/>
              </a:rPr>
              <a:t>Shunt field current (Ish) = V/R</a:t>
            </a:r>
            <a:r>
              <a:rPr lang="en-US" sz="1800" b="1" baseline="-25000">
                <a:solidFill>
                  <a:schemeClr val="accent2"/>
                </a:solidFill>
                <a:latin typeface="Sniglet"/>
              </a:rPr>
              <a:t>sh</a:t>
            </a:r>
            <a:endParaRPr lang="en-US" sz="1800" b="1" baseline="-25000">
              <a:solidFill>
                <a:schemeClr val="accent2"/>
              </a:solidFill>
            </a:endParaRPr>
          </a:p>
          <a:p>
            <a:r>
              <a:rPr lang="en-US" sz="1800" b="1">
                <a:solidFill>
                  <a:schemeClr val="accent2"/>
                </a:solidFill>
                <a:latin typeface="Sniglet"/>
              </a:rPr>
              <a:t>Series field current (Ia) = I</a:t>
            </a:r>
            <a:r>
              <a:rPr lang="en-US" sz="1800" b="1" baseline="-25000">
                <a:solidFill>
                  <a:schemeClr val="accent2"/>
                </a:solidFill>
                <a:latin typeface="Sniglet"/>
              </a:rPr>
              <a:t>L</a:t>
            </a:r>
            <a:r>
              <a:rPr lang="en-US" sz="1800" b="1">
                <a:solidFill>
                  <a:schemeClr val="accent2"/>
                </a:solidFill>
                <a:latin typeface="Sniglet"/>
              </a:rPr>
              <a:t> + I</a:t>
            </a:r>
            <a:r>
              <a:rPr lang="en-US" sz="1800" b="1" baseline="-25000">
                <a:solidFill>
                  <a:schemeClr val="accent2"/>
                </a:solidFill>
                <a:latin typeface="Sniglet"/>
              </a:rPr>
              <a:t>sh</a:t>
            </a:r>
            <a:r>
              <a:rPr lang="en-US" sz="1800" b="1">
                <a:solidFill>
                  <a:schemeClr val="accent2"/>
                </a:solidFill>
                <a:latin typeface="Sniglet"/>
              </a:rPr>
              <a:t>  </a:t>
            </a:r>
            <a:endParaRPr lang="en-US" sz="1800" b="1">
              <a:solidFill>
                <a:schemeClr val="accent2"/>
              </a:solidFill>
            </a:endParaRPr>
          </a:p>
        </p:txBody>
      </p:sp>
      <p:pic>
        <p:nvPicPr>
          <p:cNvPr id="8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7815F380-C049-47DA-938D-E1F0F0002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224" y="1703564"/>
            <a:ext cx="2936174" cy="260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00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5AD9F0-5D22-4DCC-A905-0F196BFA62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D4A7BE-DD74-4C85-A59F-922B0EEA43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12" t="9259" r="12854" b="30135"/>
          <a:stretch/>
        </p:blipFill>
        <p:spPr>
          <a:xfrm>
            <a:off x="436800" y="352920"/>
            <a:ext cx="8370195" cy="445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855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08A45-5778-4985-B2D7-4D5B88F88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18592"/>
            <a:ext cx="8229600" cy="2503200"/>
          </a:xfrm>
        </p:spPr>
        <p:txBody>
          <a:bodyPr/>
          <a:lstStyle/>
          <a:p>
            <a:pPr marL="101600" indent="0" algn="ctr">
              <a:buNone/>
            </a:pPr>
            <a:r>
              <a:rPr lang="en-US" sz="360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C4039-A2EE-411D-B819-B9042EDC44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17760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3DE603-9BBE-43AE-8C3A-3E1FE77ACD7A}"/>
              </a:ext>
            </a:extLst>
          </p:cNvPr>
          <p:cNvSpPr txBox="1"/>
          <p:nvPr/>
        </p:nvSpPr>
        <p:spPr>
          <a:xfrm>
            <a:off x="374651" y="184950"/>
            <a:ext cx="8648699" cy="45858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niglet"/>
              </a:rPr>
              <a:t>GIVEN;</a:t>
            </a:r>
          </a:p>
          <a:p>
            <a:endParaRPr lang="en-US" sz="1600">
              <a:solidFill>
                <a:schemeClr val="bg1"/>
              </a:solidFill>
              <a:latin typeface="Sniglet"/>
            </a:endParaRPr>
          </a:p>
          <a:p>
            <a:r>
              <a:rPr lang="en-US" sz="1600">
                <a:solidFill>
                  <a:schemeClr val="bg1"/>
                </a:solidFill>
                <a:latin typeface="Sniglet"/>
              </a:rPr>
              <a:t>1. Rating -- 200 V, 1500 RPM</a:t>
            </a:r>
            <a:endParaRPr lang="en-US" sz="1600">
              <a:solidFill>
                <a:schemeClr val="bg1"/>
              </a:solidFill>
            </a:endParaRPr>
          </a:p>
          <a:p>
            <a:pPr algn="l"/>
            <a:r>
              <a:rPr lang="en-US" sz="1600">
                <a:solidFill>
                  <a:schemeClr val="bg1"/>
                </a:solidFill>
                <a:latin typeface="Sniglet"/>
              </a:rPr>
              <a:t>2. 4 Poles, 50 </a:t>
            </a:r>
            <a:r>
              <a:rPr lang="en-US" sz="1600" err="1">
                <a:solidFill>
                  <a:schemeClr val="bg1"/>
                </a:solidFill>
                <a:latin typeface="Sniglet"/>
              </a:rPr>
              <a:t>mWb</a:t>
            </a:r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  <a:latin typeface="Sniglet"/>
              </a:rPr>
              <a:t>3. Assume that EMF generated is available at the output </a:t>
            </a:r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  <a:latin typeface="Sniglet"/>
              </a:rPr>
              <a:t>       </a:t>
            </a:r>
            <a:r>
              <a:rPr lang="en-US" sz="1600" err="1">
                <a:solidFill>
                  <a:schemeClr val="bg1"/>
                </a:solidFill>
                <a:latin typeface="Sniglet"/>
              </a:rPr>
              <a:t>I.e</a:t>
            </a:r>
            <a:r>
              <a:rPr lang="en-US" sz="1600">
                <a:solidFill>
                  <a:schemeClr val="bg1"/>
                </a:solidFill>
                <a:latin typeface="Sniglet"/>
              </a:rPr>
              <a:t>  the generated emf=generated output</a:t>
            </a:r>
          </a:p>
          <a:p>
            <a:r>
              <a:rPr lang="en-US" sz="1600">
                <a:solidFill>
                  <a:schemeClr val="bg1"/>
                </a:solidFill>
                <a:latin typeface="Sniglet"/>
              </a:rPr>
              <a:t>SOLTUION:</a:t>
            </a:r>
          </a:p>
          <a:p>
            <a:r>
              <a:rPr lang="en-US" sz="1600">
                <a:solidFill>
                  <a:schemeClr val="bg1"/>
                </a:solidFill>
                <a:latin typeface="Sniglet"/>
              </a:rPr>
              <a:t>So, to get a relation between the number of armature conductors (Z) and the number of parallel paths(A)</a:t>
            </a:r>
          </a:p>
          <a:p>
            <a:endParaRPr lang="en-US" sz="1600">
              <a:solidFill>
                <a:schemeClr val="bg1"/>
              </a:solidFill>
              <a:latin typeface="Sniglet"/>
            </a:endParaRPr>
          </a:p>
          <a:p>
            <a:r>
              <a:rPr lang="en-US" sz="1600" err="1">
                <a:solidFill>
                  <a:schemeClr val="bg1"/>
                </a:solidFill>
                <a:latin typeface="Sniglet"/>
              </a:rPr>
              <a:t>E</a:t>
            </a:r>
            <a:r>
              <a:rPr lang="en-US" sz="1600" baseline="-25000" err="1">
                <a:solidFill>
                  <a:schemeClr val="bg1"/>
                </a:solidFill>
                <a:latin typeface="Sniglet"/>
              </a:rPr>
              <a:t>g</a:t>
            </a:r>
            <a:r>
              <a:rPr lang="en-US" sz="1600">
                <a:solidFill>
                  <a:schemeClr val="bg1"/>
                </a:solidFill>
                <a:latin typeface="Sniglet"/>
              </a:rPr>
              <a:t>=((N*</a:t>
            </a:r>
            <a:r>
              <a:rPr lang="el-GR" sz="1600" b="1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ϕ</a:t>
            </a:r>
            <a:r>
              <a:rPr lang="en-US" sz="1600">
                <a:solidFill>
                  <a:schemeClr val="bg1"/>
                </a:solidFill>
                <a:latin typeface="Sniglet"/>
              </a:rPr>
              <a:t>*Z)*P)/(60*(A))                                                             </a:t>
            </a:r>
            <a:r>
              <a:rPr lang="en-US" sz="1600" err="1">
                <a:solidFill>
                  <a:schemeClr val="bg1"/>
                </a:solidFill>
                <a:latin typeface="Sniglet"/>
              </a:rPr>
              <a:t>E</a:t>
            </a:r>
            <a:r>
              <a:rPr lang="en-US" sz="1600" baseline="-25000" err="1">
                <a:solidFill>
                  <a:schemeClr val="bg1"/>
                </a:solidFill>
                <a:latin typeface="Sniglet"/>
              </a:rPr>
              <a:t>g</a:t>
            </a:r>
            <a:r>
              <a:rPr lang="en-US" sz="1600">
                <a:solidFill>
                  <a:schemeClr val="bg1"/>
                </a:solidFill>
                <a:latin typeface="Sniglet"/>
              </a:rPr>
              <a:t> : EMF Generated</a:t>
            </a:r>
          </a:p>
          <a:p>
            <a:r>
              <a:rPr lang="en-US" sz="1600" err="1">
                <a:solidFill>
                  <a:schemeClr val="bg1"/>
                </a:solidFill>
                <a:latin typeface="Sniglet"/>
              </a:rPr>
              <a:t>E</a:t>
            </a:r>
            <a:r>
              <a:rPr lang="en-US" sz="1600" baseline="-25000" err="1">
                <a:solidFill>
                  <a:schemeClr val="bg1"/>
                </a:solidFill>
                <a:latin typeface="Sniglet"/>
              </a:rPr>
              <a:t>g</a:t>
            </a:r>
            <a:r>
              <a:rPr lang="en-US" sz="1600">
                <a:solidFill>
                  <a:schemeClr val="bg1"/>
                </a:solidFill>
                <a:latin typeface="Sniglet"/>
              </a:rPr>
              <a:t>=200                                                                                                </a:t>
            </a:r>
            <a:r>
              <a:rPr lang="el-GR" sz="1600" b="1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ϕ</a:t>
            </a:r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</a:rPr>
              <a:t> : Magnetic Flux Intensity</a:t>
            </a:r>
            <a:endParaRPr lang="en-US" sz="1600">
              <a:solidFill>
                <a:schemeClr val="bg1"/>
              </a:solidFill>
              <a:latin typeface="Sniglet"/>
            </a:endParaRPr>
          </a:p>
          <a:p>
            <a:r>
              <a:rPr lang="en-US" sz="1600">
                <a:solidFill>
                  <a:schemeClr val="bg1"/>
                </a:solidFill>
                <a:latin typeface="Sniglet"/>
              </a:rPr>
              <a:t>200=(1500*50*10^(-3)*4*Z)/(60*A)                                     P : Number of Poles</a:t>
            </a:r>
          </a:p>
          <a:p>
            <a:r>
              <a:rPr lang="en-US" sz="1600">
                <a:solidFill>
                  <a:schemeClr val="bg1"/>
                </a:solidFill>
                <a:latin typeface="Sniglet"/>
              </a:rPr>
              <a:t>2A=(0.05*Z)                                                                                       N : Speed of armature in rpm</a:t>
            </a:r>
          </a:p>
          <a:p>
            <a:r>
              <a:rPr lang="en-US" sz="1600">
                <a:solidFill>
                  <a:srgbClr val="FFFF00"/>
                </a:solidFill>
                <a:latin typeface="Sniglet"/>
              </a:rPr>
              <a:t>Z=40*A  </a:t>
            </a:r>
            <a:r>
              <a:rPr lang="en-US" sz="1600">
                <a:solidFill>
                  <a:schemeClr val="bg1"/>
                </a:solidFill>
                <a:latin typeface="Sniglet"/>
              </a:rPr>
              <a:t>         equation (1)                                                             A: Number of Windings</a:t>
            </a:r>
          </a:p>
          <a:p>
            <a:r>
              <a:rPr lang="en-US" sz="1600">
                <a:solidFill>
                  <a:schemeClr val="bg1"/>
                </a:solidFill>
                <a:latin typeface="Sniglet"/>
              </a:rPr>
              <a:t>                                                                                                                Z: Total number of Armature Conductors</a:t>
            </a:r>
          </a:p>
          <a:p>
            <a:r>
              <a:rPr lang="en-US" sz="1600">
                <a:solidFill>
                  <a:schemeClr val="bg1"/>
                </a:solidFill>
                <a:latin typeface="Sniglet"/>
              </a:rPr>
              <a:t>Now , we got a relation between Z and A</a:t>
            </a:r>
          </a:p>
          <a:p>
            <a:endParaRPr lang="en-US" sz="1600">
              <a:solidFill>
                <a:schemeClr val="bg1"/>
              </a:solidFill>
              <a:latin typeface="Sniglet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36D90D6-0622-4DAF-9C07-233EA4D9E1C1}"/>
              </a:ext>
            </a:extLst>
          </p:cNvPr>
          <p:cNvSpPr/>
          <p:nvPr/>
        </p:nvSpPr>
        <p:spPr>
          <a:xfrm>
            <a:off x="81697" y="2830244"/>
            <a:ext cx="237226" cy="118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91C1203-F883-40CC-95BE-63D1B68838A9}"/>
              </a:ext>
            </a:extLst>
          </p:cNvPr>
          <p:cNvSpPr/>
          <p:nvPr/>
        </p:nvSpPr>
        <p:spPr>
          <a:xfrm>
            <a:off x="81697" y="3111601"/>
            <a:ext cx="237226" cy="118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12CF57F-D7DF-4C67-B11B-693F47EFFCF5}"/>
              </a:ext>
            </a:extLst>
          </p:cNvPr>
          <p:cNvSpPr/>
          <p:nvPr/>
        </p:nvSpPr>
        <p:spPr>
          <a:xfrm>
            <a:off x="81697" y="3330057"/>
            <a:ext cx="237226" cy="118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8F3A2BD-9E9B-4ED7-9DF1-E41625AB075E}"/>
              </a:ext>
            </a:extLst>
          </p:cNvPr>
          <p:cNvSpPr/>
          <p:nvPr/>
        </p:nvSpPr>
        <p:spPr>
          <a:xfrm>
            <a:off x="81696" y="3582059"/>
            <a:ext cx="237226" cy="118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85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2C719-596E-4D0C-9BC3-9BFE95A00D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EAE73B-8DBF-4D0F-BD7C-E6A501FB6DC6}"/>
              </a:ext>
            </a:extLst>
          </p:cNvPr>
          <p:cNvSpPr txBox="1"/>
          <p:nvPr/>
        </p:nvSpPr>
        <p:spPr>
          <a:xfrm>
            <a:off x="406399" y="670984"/>
            <a:ext cx="7558616" cy="42165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Sniglet"/>
              </a:rPr>
              <a:t>1. Relation between GENERATED EMF (</a:t>
            </a:r>
            <a:r>
              <a:rPr lang="en-US" sz="1800" err="1">
                <a:solidFill>
                  <a:schemeClr val="bg1"/>
                </a:solidFill>
                <a:latin typeface="Sniglet"/>
              </a:rPr>
              <a:t>E</a:t>
            </a:r>
            <a:r>
              <a:rPr lang="en-US" sz="1800" baseline="-25000" err="1">
                <a:solidFill>
                  <a:schemeClr val="bg1"/>
                </a:solidFill>
                <a:latin typeface="Sniglet"/>
              </a:rPr>
              <a:t>g</a:t>
            </a:r>
            <a:r>
              <a:rPr lang="en-US" sz="1800">
                <a:solidFill>
                  <a:schemeClr val="bg1"/>
                </a:solidFill>
                <a:latin typeface="Sniglet"/>
              </a:rPr>
              <a:t>) AND MAGNETIC FLUX INTENSITY(</a:t>
            </a:r>
            <a:r>
              <a:rPr lang="el-GR" sz="2400" b="1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ϕ</a:t>
            </a:r>
            <a:r>
              <a:rPr lang="en-US" sz="1800">
                <a:solidFill>
                  <a:schemeClr val="bg1"/>
                </a:solidFill>
                <a:latin typeface="Sniglet"/>
              </a:rPr>
              <a:t>)</a:t>
            </a:r>
          </a:p>
          <a:p>
            <a:endParaRPr lang="en-US" sz="1800">
              <a:solidFill>
                <a:schemeClr val="bg1"/>
              </a:solidFill>
              <a:latin typeface="Sniglet"/>
            </a:endParaRPr>
          </a:p>
          <a:p>
            <a:r>
              <a:rPr lang="en-US" sz="1800" err="1">
                <a:solidFill>
                  <a:schemeClr val="bg1"/>
                </a:solidFill>
                <a:latin typeface="Sniglet"/>
              </a:rPr>
              <a:t>E</a:t>
            </a:r>
            <a:r>
              <a:rPr lang="en-US" sz="1800" baseline="-25000" err="1">
                <a:solidFill>
                  <a:schemeClr val="bg1"/>
                </a:solidFill>
                <a:latin typeface="Sniglet"/>
              </a:rPr>
              <a:t>g</a:t>
            </a:r>
            <a:r>
              <a:rPr lang="en-US" sz="1800">
                <a:solidFill>
                  <a:schemeClr val="bg1"/>
                </a:solidFill>
                <a:latin typeface="Sniglet"/>
              </a:rPr>
              <a:t>=(1500*</a:t>
            </a:r>
            <a:r>
              <a:rPr lang="el-GR" sz="2400" b="1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ϕ</a:t>
            </a:r>
            <a:r>
              <a:rPr lang="en-US" sz="1800">
                <a:solidFill>
                  <a:schemeClr val="bg1"/>
                </a:solidFill>
                <a:latin typeface="Sniglet"/>
              </a:rPr>
              <a:t>*Z*P)/(60*A)</a:t>
            </a:r>
          </a:p>
          <a:p>
            <a:endParaRPr lang="en-US" sz="1800">
              <a:solidFill>
                <a:schemeClr val="bg1"/>
              </a:solidFill>
              <a:latin typeface="Sniglet"/>
            </a:endParaRPr>
          </a:p>
          <a:p>
            <a:r>
              <a:rPr lang="en-US" sz="1800">
                <a:solidFill>
                  <a:schemeClr val="bg1"/>
                </a:solidFill>
                <a:latin typeface="Sniglet"/>
              </a:rPr>
              <a:t>From equation (1),</a:t>
            </a:r>
          </a:p>
          <a:p>
            <a:endParaRPr lang="en-US" sz="1800">
              <a:solidFill>
                <a:schemeClr val="bg1"/>
              </a:solidFill>
              <a:latin typeface="Sniglet"/>
            </a:endParaRPr>
          </a:p>
          <a:p>
            <a:r>
              <a:rPr lang="en-US" sz="1800" err="1">
                <a:solidFill>
                  <a:schemeClr val="bg1"/>
                </a:solidFill>
                <a:latin typeface="Sniglet"/>
              </a:rPr>
              <a:t>E</a:t>
            </a:r>
            <a:r>
              <a:rPr lang="en-US" sz="1800" baseline="-25000" err="1">
                <a:solidFill>
                  <a:schemeClr val="bg1"/>
                </a:solidFill>
                <a:latin typeface="Sniglet"/>
              </a:rPr>
              <a:t>g</a:t>
            </a:r>
            <a:r>
              <a:rPr lang="en-US" sz="1800">
                <a:solidFill>
                  <a:schemeClr val="bg1"/>
                </a:solidFill>
                <a:latin typeface="Sniglet"/>
              </a:rPr>
              <a:t>=(1500*</a:t>
            </a:r>
            <a:r>
              <a:rPr lang="el-GR" sz="2400" b="1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ϕ</a:t>
            </a:r>
            <a:r>
              <a:rPr lang="en-US" sz="1800">
                <a:solidFill>
                  <a:schemeClr val="bg1"/>
                </a:solidFill>
                <a:latin typeface="Sniglet"/>
              </a:rPr>
              <a:t>*P*(40*A))/(60*A)</a:t>
            </a:r>
            <a:endParaRPr lang="en-US">
              <a:solidFill>
                <a:schemeClr val="bg1"/>
              </a:solidFill>
            </a:endParaRPr>
          </a:p>
          <a:p>
            <a:endParaRPr lang="en-US" sz="1800">
              <a:solidFill>
                <a:schemeClr val="bg1"/>
              </a:solidFill>
              <a:latin typeface="Sniglet"/>
            </a:endParaRPr>
          </a:p>
          <a:p>
            <a:r>
              <a:rPr lang="en-US" sz="1800" err="1">
                <a:solidFill>
                  <a:schemeClr val="bg1"/>
                </a:solidFill>
                <a:latin typeface="Sniglet"/>
              </a:rPr>
              <a:t>E</a:t>
            </a:r>
            <a:r>
              <a:rPr lang="en-US" sz="1800" baseline="-25000" err="1">
                <a:solidFill>
                  <a:schemeClr val="bg1"/>
                </a:solidFill>
                <a:latin typeface="Sniglet"/>
              </a:rPr>
              <a:t>g</a:t>
            </a:r>
            <a:r>
              <a:rPr lang="en-US" sz="1800">
                <a:solidFill>
                  <a:schemeClr val="bg1"/>
                </a:solidFill>
                <a:latin typeface="Sniglet"/>
              </a:rPr>
              <a:t>=(1000*A*</a:t>
            </a:r>
            <a:r>
              <a:rPr lang="el-GR" sz="2400" b="1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ϕ</a:t>
            </a:r>
            <a:r>
              <a:rPr lang="en-US" sz="1800">
                <a:solidFill>
                  <a:schemeClr val="bg1"/>
                </a:solidFill>
                <a:latin typeface="Sniglet"/>
              </a:rPr>
              <a:t>*P)/A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2800">
                <a:solidFill>
                  <a:schemeClr val="bg1"/>
                </a:solidFill>
                <a:latin typeface="Sniglet"/>
              </a:rPr>
              <a:t>   </a:t>
            </a:r>
          </a:p>
          <a:p>
            <a:r>
              <a:rPr lang="en-US" sz="2800">
                <a:solidFill>
                  <a:schemeClr val="bg1"/>
                </a:solidFill>
                <a:latin typeface="Sniglet"/>
              </a:rPr>
              <a:t>  </a:t>
            </a:r>
            <a:r>
              <a:rPr lang="en-US" sz="2800" err="1">
                <a:solidFill>
                  <a:srgbClr val="FFFF00"/>
                </a:solidFill>
                <a:latin typeface="Sniglet"/>
              </a:rPr>
              <a:t>E</a:t>
            </a:r>
            <a:r>
              <a:rPr lang="en-US" sz="2800" baseline="-25000" err="1">
                <a:solidFill>
                  <a:srgbClr val="FFFF00"/>
                </a:solidFill>
                <a:latin typeface="Sniglet"/>
              </a:rPr>
              <a:t>g</a:t>
            </a:r>
            <a:r>
              <a:rPr lang="en-US" sz="2800">
                <a:solidFill>
                  <a:srgbClr val="FFFF00"/>
                </a:solidFill>
                <a:latin typeface="Sniglet"/>
              </a:rPr>
              <a:t>=4000*</a:t>
            </a:r>
            <a:r>
              <a:rPr lang="el-GR" sz="3600" b="1" i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ϕ</a:t>
            </a:r>
            <a:r>
              <a:rPr lang="en-US" sz="2800">
                <a:solidFill>
                  <a:schemeClr val="accent4">
                    <a:lumMod val="60000"/>
                    <a:lumOff val="40000"/>
                  </a:schemeClr>
                </a:solidFill>
                <a:latin typeface="Sniglet"/>
              </a:rPr>
              <a:t> </a:t>
            </a:r>
            <a:r>
              <a:rPr lang="en-US" sz="2800">
                <a:solidFill>
                  <a:schemeClr val="bg1"/>
                </a:solidFill>
                <a:latin typeface="Sniglet"/>
              </a:rPr>
              <a:t> </a:t>
            </a:r>
            <a:r>
              <a:rPr lang="en-US" sz="2800">
                <a:solidFill>
                  <a:schemeClr val="bg1"/>
                </a:solidFill>
              </a:rPr>
              <a:t>   equation (2)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50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ED72D-01D7-449F-A547-4B6E2FCC7B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3F0352-1536-4B1F-989A-AFBEC3BEA065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Sniglet"/>
              </a:rPr>
              <a:t>GRAPH:</a:t>
            </a:r>
          </a:p>
          <a:p>
            <a:pPr algn="ctr"/>
            <a:r>
              <a:rPr lang="en-US" sz="1600">
                <a:solidFill>
                  <a:schemeClr val="bg1"/>
                </a:solidFill>
                <a:latin typeface="Sniglet"/>
              </a:rPr>
              <a:t>Now let's write a MATLAB code  for relation between </a:t>
            </a:r>
            <a:r>
              <a:rPr lang="en-US" sz="1600" err="1">
                <a:solidFill>
                  <a:schemeClr val="bg1"/>
                </a:solidFill>
                <a:latin typeface="Sniglet"/>
              </a:rPr>
              <a:t>E</a:t>
            </a:r>
            <a:r>
              <a:rPr lang="en-US" sz="1600" baseline="-25000" err="1">
                <a:solidFill>
                  <a:schemeClr val="bg1"/>
                </a:solidFill>
                <a:latin typeface="Sniglet"/>
              </a:rPr>
              <a:t>g</a:t>
            </a:r>
            <a:r>
              <a:rPr lang="en-US" sz="1600">
                <a:solidFill>
                  <a:schemeClr val="bg1"/>
                </a:solidFill>
                <a:latin typeface="Sniglet"/>
              </a:rPr>
              <a:t> and </a:t>
            </a:r>
            <a:r>
              <a:rPr lang="el-GR" sz="1600" b="1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ϕ</a:t>
            </a:r>
            <a:r>
              <a:rPr lang="en-US" sz="1600">
                <a:solidFill>
                  <a:schemeClr val="bg1"/>
                </a:solidFill>
                <a:latin typeface="Sniglet"/>
              </a:rPr>
              <a:t> 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8208E2-3CEF-4A68-9B81-2849A61BB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67" y="542676"/>
            <a:ext cx="8505265" cy="435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373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219F4-770A-49EF-8E40-091B07A51A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5E25E7-FB62-4687-98A9-4FFCC5D1D1F0}"/>
              </a:ext>
            </a:extLst>
          </p:cNvPr>
          <p:cNvSpPr txBox="1"/>
          <p:nvPr/>
        </p:nvSpPr>
        <p:spPr>
          <a:xfrm>
            <a:off x="215900" y="734483"/>
            <a:ext cx="8320616" cy="33547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niglet"/>
              </a:rPr>
              <a:t>2. Relation between GENERATED EMF (</a:t>
            </a:r>
            <a:r>
              <a:rPr lang="en-US" sz="2000" dirty="0" err="1">
                <a:solidFill>
                  <a:schemeClr val="bg1"/>
                </a:solidFill>
                <a:latin typeface="Sniglet"/>
              </a:rPr>
              <a:t>E</a:t>
            </a:r>
            <a:r>
              <a:rPr lang="en-US" sz="2000" baseline="-25000" dirty="0" err="1">
                <a:solidFill>
                  <a:schemeClr val="bg1"/>
                </a:solidFill>
                <a:latin typeface="Sniglet"/>
              </a:rPr>
              <a:t>g</a:t>
            </a:r>
            <a:r>
              <a:rPr lang="en-US" sz="2000" dirty="0">
                <a:solidFill>
                  <a:schemeClr val="bg1"/>
                </a:solidFill>
                <a:latin typeface="Sniglet"/>
              </a:rPr>
              <a:t>) AND SPEED OF ROTATION.</a:t>
            </a:r>
          </a:p>
          <a:p>
            <a:endParaRPr lang="en-US" sz="2000" dirty="0">
              <a:solidFill>
                <a:schemeClr val="bg1"/>
              </a:solidFill>
              <a:latin typeface="Sniglet"/>
            </a:endParaRPr>
          </a:p>
          <a:p>
            <a:r>
              <a:rPr lang="en-US" sz="2000" dirty="0" err="1">
                <a:solidFill>
                  <a:schemeClr val="bg1"/>
                </a:solidFill>
                <a:latin typeface="Sniglet"/>
              </a:rPr>
              <a:t>E</a:t>
            </a:r>
            <a:r>
              <a:rPr lang="en-US" sz="2000" baseline="-25000" dirty="0" err="1">
                <a:solidFill>
                  <a:schemeClr val="bg1"/>
                </a:solidFill>
                <a:latin typeface="Sniglet"/>
              </a:rPr>
              <a:t>g</a:t>
            </a:r>
            <a:r>
              <a:rPr lang="en-US" sz="2000" dirty="0">
                <a:solidFill>
                  <a:schemeClr val="bg1"/>
                </a:solidFill>
                <a:latin typeface="Sniglet"/>
              </a:rPr>
              <a:t>=(0.05*Z*N*P)/(60*A)</a:t>
            </a:r>
          </a:p>
          <a:p>
            <a:endParaRPr lang="en-US" sz="2000" dirty="0">
              <a:solidFill>
                <a:schemeClr val="bg1"/>
              </a:solidFill>
              <a:latin typeface="Sniglet"/>
            </a:endParaRPr>
          </a:p>
          <a:p>
            <a:r>
              <a:rPr lang="en-US" sz="1600" dirty="0" err="1">
                <a:solidFill>
                  <a:schemeClr val="bg1"/>
                </a:solidFill>
                <a:latin typeface="Sniglet"/>
              </a:rPr>
              <a:t>E</a:t>
            </a:r>
            <a:r>
              <a:rPr lang="en-US" sz="2000" baseline="-25000" dirty="0" err="1">
                <a:solidFill>
                  <a:schemeClr val="bg1"/>
                </a:solidFill>
                <a:latin typeface="Sniglet"/>
              </a:rPr>
              <a:t>g</a:t>
            </a:r>
            <a:r>
              <a:rPr lang="en-US" sz="2000" dirty="0">
                <a:solidFill>
                  <a:schemeClr val="bg1"/>
                </a:solidFill>
                <a:latin typeface="Sniglet"/>
              </a:rPr>
              <a:t>=(0.05</a:t>
            </a:r>
            <a:r>
              <a:rPr lang="en-US" sz="1600" dirty="0">
                <a:solidFill>
                  <a:schemeClr val="bg1"/>
                </a:solidFill>
                <a:latin typeface="Sniglet"/>
              </a:rPr>
              <a:t>*</a:t>
            </a:r>
            <a:r>
              <a:rPr lang="en-US" sz="2000" dirty="0">
                <a:solidFill>
                  <a:schemeClr val="bg1"/>
                </a:solidFill>
                <a:latin typeface="Sniglet"/>
              </a:rPr>
              <a:t>N</a:t>
            </a:r>
            <a:r>
              <a:rPr lang="en-US" sz="1600">
                <a:solidFill>
                  <a:schemeClr val="bg1"/>
                </a:solidFill>
                <a:latin typeface="Sniglet"/>
              </a:rPr>
              <a:t>*</a:t>
            </a:r>
            <a:r>
              <a:rPr lang="en-US" sz="2000">
                <a:solidFill>
                  <a:schemeClr val="bg1"/>
                </a:solidFill>
                <a:latin typeface="Sniglet"/>
              </a:rPr>
              <a:t>40*4)/(</a:t>
            </a:r>
            <a:r>
              <a:rPr lang="en-US" sz="2000" dirty="0">
                <a:solidFill>
                  <a:schemeClr val="bg1"/>
                </a:solidFill>
                <a:latin typeface="Sniglet"/>
              </a:rPr>
              <a:t>60*A)</a:t>
            </a:r>
            <a:endParaRPr lang="en-US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  <a:latin typeface="Sniglet"/>
            </a:endParaRPr>
          </a:p>
          <a:p>
            <a:r>
              <a:rPr lang="en-US" sz="2800" dirty="0" err="1">
                <a:solidFill>
                  <a:srgbClr val="FFFF00"/>
                </a:solidFill>
                <a:latin typeface="Sniglet"/>
              </a:rPr>
              <a:t>E</a:t>
            </a:r>
            <a:r>
              <a:rPr lang="en-US" sz="2800" baseline="-25000" dirty="0" err="1">
                <a:solidFill>
                  <a:srgbClr val="FFFF00"/>
                </a:solidFill>
                <a:latin typeface="Sniglet"/>
              </a:rPr>
              <a:t>g</a:t>
            </a:r>
            <a:r>
              <a:rPr lang="en-US" sz="2800" dirty="0">
                <a:solidFill>
                  <a:srgbClr val="FFFF00"/>
                </a:solidFill>
                <a:latin typeface="Sniglet"/>
              </a:rPr>
              <a:t>=(4*N)/30</a:t>
            </a:r>
            <a:r>
              <a:rPr lang="en-US" sz="2800" dirty="0">
                <a:solidFill>
                  <a:schemeClr val="bg1"/>
                </a:solidFill>
                <a:latin typeface="Sniglet"/>
              </a:rPr>
              <a:t>   equation (3)</a:t>
            </a:r>
          </a:p>
          <a:p>
            <a:endParaRPr lang="en-US" sz="2800" dirty="0">
              <a:solidFill>
                <a:schemeClr val="bg1"/>
              </a:solidFill>
              <a:latin typeface="Sniglet"/>
            </a:endParaRPr>
          </a:p>
          <a:p>
            <a:r>
              <a:rPr lang="en-US" sz="2800" dirty="0">
                <a:solidFill>
                  <a:schemeClr val="bg1"/>
                </a:solidFill>
                <a:latin typeface="Sniglet"/>
              </a:rPr>
              <a:t>Now we got  relation between </a:t>
            </a:r>
            <a:r>
              <a:rPr lang="en-US" sz="2800" dirty="0" err="1">
                <a:solidFill>
                  <a:schemeClr val="bg1"/>
                </a:solidFill>
                <a:latin typeface="Sniglet"/>
              </a:rPr>
              <a:t>E</a:t>
            </a:r>
            <a:r>
              <a:rPr lang="en-US" sz="2800" baseline="-25000" dirty="0" err="1">
                <a:solidFill>
                  <a:schemeClr val="bg1"/>
                </a:solidFill>
                <a:latin typeface="Sniglet"/>
              </a:rPr>
              <a:t>g</a:t>
            </a:r>
            <a:r>
              <a:rPr lang="en-US" sz="2800" dirty="0">
                <a:solidFill>
                  <a:schemeClr val="bg1"/>
                </a:solidFill>
                <a:latin typeface="Sniglet"/>
              </a:rPr>
              <a:t> and N.</a:t>
            </a:r>
          </a:p>
        </p:txBody>
      </p:sp>
    </p:spTree>
    <p:extLst>
      <p:ext uri="{BB962C8B-B14F-4D97-AF65-F5344CB8AC3E}">
        <p14:creationId xmlns:p14="http://schemas.microsoft.com/office/powerpoint/2010/main" val="3531759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DDE01-A8A9-4CD0-B43B-EB813CED64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763AF-ADB1-47EA-BD53-A1C944E3511C}"/>
              </a:ext>
            </a:extLst>
          </p:cNvPr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Sniglet"/>
              </a:rPr>
              <a:t>GRAPH:</a:t>
            </a:r>
          </a:p>
          <a:p>
            <a:pPr algn="ctr"/>
            <a:r>
              <a:rPr lang="en-US" sz="1600">
                <a:solidFill>
                  <a:schemeClr val="bg1"/>
                </a:solidFill>
                <a:latin typeface="Sniglet"/>
              </a:rPr>
              <a:t>Now let us write a MATLAB code for graph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8B5295-673B-43AB-97FC-9F68291AA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40" y="632566"/>
            <a:ext cx="8019393" cy="451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97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A2322-1EF1-473A-89D5-77EF1F1B3C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B1667-AB13-4001-9391-B74215856BFF}"/>
              </a:ext>
            </a:extLst>
          </p:cNvPr>
          <p:cNvSpPr txBox="1"/>
          <p:nvPr/>
        </p:nvSpPr>
        <p:spPr>
          <a:xfrm>
            <a:off x="110067" y="416983"/>
            <a:ext cx="8839199" cy="45858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niglet"/>
              </a:rPr>
              <a:t>3. Relation between MAGNETIC FLUX INTENSITY AND SPEED OF ROTATION.</a:t>
            </a:r>
          </a:p>
          <a:p>
            <a:endParaRPr lang="en-US" sz="2000">
              <a:solidFill>
                <a:schemeClr val="bg1"/>
              </a:solidFill>
              <a:latin typeface="Sniglet"/>
            </a:endParaRPr>
          </a:p>
          <a:p>
            <a:r>
              <a:rPr lang="en-US" sz="2000" err="1">
                <a:solidFill>
                  <a:schemeClr val="bg1"/>
                </a:solidFill>
                <a:latin typeface="Sniglet"/>
              </a:rPr>
              <a:t>E</a:t>
            </a:r>
            <a:r>
              <a:rPr lang="en-US" sz="2000" baseline="-25000" err="1">
                <a:solidFill>
                  <a:schemeClr val="bg1"/>
                </a:solidFill>
                <a:latin typeface="Sniglet"/>
              </a:rPr>
              <a:t>g</a:t>
            </a:r>
            <a:r>
              <a:rPr lang="en-US" sz="2000">
                <a:solidFill>
                  <a:schemeClr val="bg1"/>
                </a:solidFill>
                <a:latin typeface="Sniglet"/>
              </a:rPr>
              <a:t>=(Z*</a:t>
            </a:r>
            <a:r>
              <a:rPr lang="el-GR" sz="2000" b="1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ϕ</a:t>
            </a:r>
            <a:r>
              <a:rPr lang="en-US" sz="2000">
                <a:solidFill>
                  <a:schemeClr val="bg1"/>
                </a:solidFill>
                <a:latin typeface="Sniglet"/>
              </a:rPr>
              <a:t>*N*P)/(60*A)</a:t>
            </a:r>
          </a:p>
          <a:p>
            <a:endParaRPr lang="en-US" sz="2000">
              <a:solidFill>
                <a:schemeClr val="bg1"/>
              </a:solidFill>
              <a:latin typeface="Sniglet"/>
            </a:endParaRPr>
          </a:p>
          <a:p>
            <a:r>
              <a:rPr lang="en-US" sz="2000">
                <a:solidFill>
                  <a:schemeClr val="bg1"/>
                </a:solidFill>
                <a:latin typeface="Sniglet"/>
              </a:rPr>
              <a:t>From equation (1)</a:t>
            </a:r>
          </a:p>
          <a:p>
            <a:endParaRPr lang="en-US" sz="2000">
              <a:solidFill>
                <a:schemeClr val="bg1"/>
              </a:solidFill>
              <a:latin typeface="Sniglet"/>
            </a:endParaRPr>
          </a:p>
          <a:p>
            <a:r>
              <a:rPr lang="en-US" sz="2000" err="1">
                <a:solidFill>
                  <a:schemeClr val="bg1"/>
                </a:solidFill>
                <a:latin typeface="Sniglet"/>
              </a:rPr>
              <a:t>E</a:t>
            </a:r>
            <a:r>
              <a:rPr lang="en-US" sz="2000" baseline="-25000" err="1">
                <a:solidFill>
                  <a:schemeClr val="bg1"/>
                </a:solidFill>
                <a:latin typeface="Sniglet"/>
              </a:rPr>
              <a:t>g</a:t>
            </a:r>
            <a:r>
              <a:rPr lang="en-US" sz="2000">
                <a:solidFill>
                  <a:schemeClr val="bg1"/>
                </a:solidFill>
                <a:latin typeface="Sniglet"/>
              </a:rPr>
              <a:t>=(</a:t>
            </a:r>
            <a:r>
              <a:rPr lang="el-GR" sz="2000" b="1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ϕ</a:t>
            </a:r>
            <a:r>
              <a:rPr lang="en-US" sz="2000">
                <a:solidFill>
                  <a:schemeClr val="bg1"/>
                </a:solidFill>
                <a:latin typeface="Sniglet"/>
              </a:rPr>
              <a:t>*40*A*N*P)/(60*A)</a:t>
            </a:r>
          </a:p>
          <a:p>
            <a:endParaRPr lang="en-US" sz="2000">
              <a:solidFill>
                <a:schemeClr val="bg1"/>
              </a:solidFill>
              <a:latin typeface="Sniglet"/>
            </a:endParaRPr>
          </a:p>
          <a:p>
            <a:r>
              <a:rPr lang="en-US" sz="2000">
                <a:solidFill>
                  <a:schemeClr val="bg1"/>
                </a:solidFill>
                <a:latin typeface="Sniglet"/>
              </a:rPr>
              <a:t>200=(</a:t>
            </a:r>
            <a:r>
              <a:rPr lang="el-GR" sz="2000" b="1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ϕ</a:t>
            </a:r>
            <a:r>
              <a:rPr lang="en-US" sz="2000">
                <a:solidFill>
                  <a:schemeClr val="bg1"/>
                </a:solidFill>
                <a:latin typeface="Sniglet"/>
              </a:rPr>
              <a:t>*40*A*N*4)/(60*A)</a:t>
            </a:r>
          </a:p>
          <a:p>
            <a:endParaRPr lang="en-US" sz="2000">
              <a:solidFill>
                <a:schemeClr val="bg1"/>
              </a:solidFill>
              <a:latin typeface="Sniglet"/>
            </a:endParaRPr>
          </a:p>
          <a:p>
            <a:r>
              <a:rPr lang="el-GR" sz="2400" b="1" i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ϕ</a:t>
            </a:r>
            <a:r>
              <a:rPr lang="el-GR" sz="2400" b="1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>
                <a:solidFill>
                  <a:srgbClr val="FFFF00"/>
                </a:solidFill>
                <a:latin typeface="Sniglet"/>
              </a:rPr>
              <a:t>=75/N     </a:t>
            </a:r>
            <a:r>
              <a:rPr lang="en-US" sz="2400">
                <a:solidFill>
                  <a:schemeClr val="bg1"/>
                </a:solidFill>
                <a:latin typeface="Sniglet"/>
              </a:rPr>
              <a:t> equation (4)</a:t>
            </a:r>
          </a:p>
          <a:p>
            <a:endParaRPr lang="en-US" sz="2400">
              <a:solidFill>
                <a:schemeClr val="bg1"/>
              </a:solidFill>
              <a:latin typeface="Sniglet"/>
            </a:endParaRPr>
          </a:p>
          <a:p>
            <a:r>
              <a:rPr lang="en-US" sz="2400">
                <a:solidFill>
                  <a:schemeClr val="bg1"/>
                </a:solidFill>
                <a:latin typeface="Sniglet"/>
              </a:rPr>
              <a:t>Now we got a relation between </a:t>
            </a:r>
            <a:r>
              <a:rPr lang="el-GR" sz="2400" b="1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ϕ</a:t>
            </a:r>
            <a:r>
              <a:rPr lang="en-US" sz="2400">
                <a:solidFill>
                  <a:schemeClr val="bg1"/>
                </a:solidFill>
                <a:latin typeface="Sniglet"/>
              </a:rPr>
              <a:t> and N</a:t>
            </a:r>
          </a:p>
          <a:p>
            <a:endParaRPr lang="en-US" sz="2000">
              <a:solidFill>
                <a:schemeClr val="bg1"/>
              </a:solidFill>
              <a:latin typeface="Sniglet"/>
            </a:endParaRPr>
          </a:p>
        </p:txBody>
      </p:sp>
    </p:spTree>
    <p:extLst>
      <p:ext uri="{BB962C8B-B14F-4D97-AF65-F5344CB8AC3E}">
        <p14:creationId xmlns:p14="http://schemas.microsoft.com/office/powerpoint/2010/main" val="2636491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69D56-1021-45C5-BD23-0562CCBC08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1C863D-9C9B-4605-AD23-FC7DA1A681AD}"/>
              </a:ext>
            </a:extLst>
          </p:cNvPr>
          <p:cNvSpPr txBox="1"/>
          <p:nvPr/>
        </p:nvSpPr>
        <p:spPr>
          <a:xfrm>
            <a:off x="0" y="0"/>
            <a:ext cx="9144000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Sniglet"/>
              </a:rPr>
              <a:t>GRAPH:</a:t>
            </a:r>
          </a:p>
          <a:p>
            <a:pPr algn="ctr"/>
            <a:r>
              <a:rPr lang="en-US" sz="1600">
                <a:solidFill>
                  <a:schemeClr val="bg1"/>
                </a:solidFill>
                <a:latin typeface="Sniglet"/>
              </a:rPr>
              <a:t>Now let us write the MATLAB code for graph.</a:t>
            </a:r>
          </a:p>
          <a:p>
            <a:pPr algn="ctr"/>
            <a:r>
              <a:rPr lang="en-US" sz="1600">
                <a:solidFill>
                  <a:schemeClr val="bg1"/>
                </a:solidFill>
                <a:latin typeface="Sniglet"/>
              </a:rPr>
              <a:t>Relation between </a:t>
            </a:r>
            <a:r>
              <a:rPr lang="en-US" sz="1600" err="1">
                <a:solidFill>
                  <a:schemeClr val="bg1"/>
                </a:solidFill>
                <a:latin typeface="Sniglet"/>
              </a:rPr>
              <a:t>E</a:t>
            </a:r>
            <a:r>
              <a:rPr lang="en-US" sz="1600" baseline="-25000" err="1">
                <a:solidFill>
                  <a:schemeClr val="bg1"/>
                </a:solidFill>
                <a:latin typeface="Sniglet"/>
              </a:rPr>
              <a:t>g</a:t>
            </a:r>
            <a:r>
              <a:rPr lang="en-US" sz="1600">
                <a:solidFill>
                  <a:schemeClr val="bg1"/>
                </a:solidFill>
                <a:latin typeface="Sniglet"/>
              </a:rPr>
              <a:t> and 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B0D7FE-9DFB-46E1-98CD-E3B47C9FC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60" y="925535"/>
            <a:ext cx="7923679" cy="406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76106"/>
      </p:ext>
    </p:extLst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D1D8DF"/>
      </a:dk2>
      <a:lt2>
        <a:srgbClr val="4F565C"/>
      </a:lt2>
      <a:accent1>
        <a:srgbClr val="71AEF0"/>
      </a:accent1>
      <a:accent2>
        <a:srgbClr val="88E6DC"/>
      </a:accent2>
      <a:accent3>
        <a:srgbClr val="A6D145"/>
      </a:accent3>
      <a:accent4>
        <a:srgbClr val="FFE000"/>
      </a:accent4>
      <a:accent5>
        <a:srgbClr val="FC765C"/>
      </a:accent5>
      <a:accent6>
        <a:srgbClr val="A693C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1191</Words>
  <Application>Microsoft Office PowerPoint</Application>
  <PresentationFormat>On-screen Show (16:9)</PresentationFormat>
  <Paragraphs>180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Sniglet</vt:lpstr>
      <vt:lpstr>Arial Black</vt:lpstr>
      <vt:lpstr>Walter Turncoat</vt:lpstr>
      <vt:lpstr>Arial</vt:lpstr>
      <vt:lpstr>Ursula template</vt:lpstr>
      <vt:lpstr>Assignment:19AIE104 Introduction to Electrical Engineering</vt:lpstr>
      <vt:lpstr>For the DC generator with specification as below, analyze and comment on the relationship between the following parameters:-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Vikhyat Bansal</dc:creator>
  <cp:lastModifiedBy>Vikhyat Bansal - [AIEA.1007359]</cp:lastModifiedBy>
  <cp:revision>3</cp:revision>
  <dcterms:modified xsi:type="dcterms:W3CDTF">2021-12-15T15:57:04Z</dcterms:modified>
</cp:coreProperties>
</file>