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  <p:sldMasterId id="2147483678" r:id="rId5"/>
    <p:sldMasterId id="2147483684" r:id="rId6"/>
    <p:sldMasterId id="2147483702" r:id="rId7"/>
    <p:sldMasterId id="2147483720" r:id="rId8"/>
  </p:sldMasterIdLst>
  <p:notesMasterIdLst>
    <p:notesMasterId r:id="rId44"/>
  </p:notesMasterIdLst>
  <p:sldIdLst>
    <p:sldId id="256" r:id="rId9"/>
    <p:sldId id="294" r:id="rId10"/>
    <p:sldId id="257" r:id="rId11"/>
    <p:sldId id="258" r:id="rId12"/>
    <p:sldId id="296" r:id="rId13"/>
    <p:sldId id="259" r:id="rId14"/>
    <p:sldId id="298" r:id="rId15"/>
    <p:sldId id="260" r:id="rId16"/>
    <p:sldId id="261" r:id="rId17"/>
    <p:sldId id="293" r:id="rId18"/>
    <p:sldId id="262" r:id="rId19"/>
    <p:sldId id="297" r:id="rId20"/>
    <p:sldId id="281" r:id="rId21"/>
    <p:sldId id="282" r:id="rId22"/>
    <p:sldId id="283" r:id="rId23"/>
    <p:sldId id="263" r:id="rId24"/>
    <p:sldId id="264" r:id="rId25"/>
    <p:sldId id="279" r:id="rId26"/>
    <p:sldId id="291" r:id="rId27"/>
    <p:sldId id="265" r:id="rId28"/>
    <p:sldId id="266" r:id="rId29"/>
    <p:sldId id="267" r:id="rId30"/>
    <p:sldId id="269" r:id="rId31"/>
    <p:sldId id="271" r:id="rId32"/>
    <p:sldId id="272" r:id="rId33"/>
    <p:sldId id="274" r:id="rId34"/>
    <p:sldId id="275" r:id="rId35"/>
    <p:sldId id="277" r:id="rId36"/>
    <p:sldId id="284" r:id="rId37"/>
    <p:sldId id="285" r:id="rId38"/>
    <p:sldId id="286" r:id="rId39"/>
    <p:sldId id="289" r:id="rId40"/>
    <p:sldId id="288" r:id="rId41"/>
    <p:sldId id="290" r:id="rId42"/>
    <p:sldId id="29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C4A6C4-B705-B1A7-A5B2-7D2EC3FECD7E}" name="Yeturu Shashank Reddy - [AIEB.2001161]" initials="YSR-[" userId="Yeturu Shashank Reddy - [AIEB.2001161]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hyat Bansal - [AIEA.1007359]" initials="VB[" lastIdx="1" clrIdx="0">
    <p:extLst>
      <p:ext uri="{19B8F6BF-5375-455C-9EA6-DF929625EA0E}">
        <p15:presenceInfo xmlns:p15="http://schemas.microsoft.com/office/powerpoint/2012/main" userId="Vikhyat Bansal - [AIEA.1007359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CBB5C-CAAA-48F3-BE04-B85605B07485}" v="778" dt="2021-10-26T02:43:35.438"/>
  </p1510:revLst>
</p1510:revInfo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42.1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37.3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40.1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40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42.2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43.1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27.00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11,'0'-5,"0"0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36.1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24.8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25.4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25.5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2T07:09:37.1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A2FB-7F31-41DA-8F06-70C987DBD183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5EA1F-9B8F-4DC6-AC41-1E5CAE59B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3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0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6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542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1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1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77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10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17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A1AC-4291-4484-9569-85199E7C50C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E88-386E-4285-82EA-161562552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3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118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63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2258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787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840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906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577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8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789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881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227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59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84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27816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7197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833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0875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271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41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333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5186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008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45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18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5047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38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525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3254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9602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544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035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588222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825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93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681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5368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352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049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199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8105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58314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5169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762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5388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5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078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3614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9155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426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22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907499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89775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7348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3877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9152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37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9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98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F0A1AC-4291-4484-9569-85199E7C50CE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9F8E88-386E-4285-82EA-161562552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2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89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36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BA691-E13D-4D60-8692-91AA62B963C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83EBBC-0903-442E-ABA8-EE5CA19F3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83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customXml" Target="../ink/ink4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customXml" Target="../ink/ink9.xml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0.png"/><Relationship Id="rId1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CC3C-91A7-4191-820F-D733D94D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77275" cy="1887537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A3FBC-12BE-43D9-B645-35ABA35DC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9A3CF-D251-422D-B46B-39DF6DB1C302}"/>
              </a:ext>
            </a:extLst>
          </p:cNvPr>
          <p:cNvSpPr txBox="1"/>
          <p:nvPr/>
        </p:nvSpPr>
        <p:spPr>
          <a:xfrm>
            <a:off x="548640" y="914400"/>
            <a:ext cx="112400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Presentation Assignment 1: 19AIE101 Elements of computing systems 1</a:t>
            </a:r>
          </a:p>
          <a:p>
            <a:pPr algn="ctr"/>
            <a:endParaRPr lang="en-US" sz="280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ctr"/>
            <a:endParaRPr lang="en-US" sz="2800" b="0" i="0" u="none" strike="noStrike" baseline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ctr"/>
            <a:r>
              <a:rPr lang="en-US" sz="2800" b="0" i="0" u="none" strike="noStrike" baseline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en-IN" sz="280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CCC3A-E14B-4D15-8F3F-C880FD3716E8}"/>
              </a:ext>
            </a:extLst>
          </p:cNvPr>
          <p:cNvSpPr txBox="1"/>
          <p:nvPr/>
        </p:nvSpPr>
        <p:spPr>
          <a:xfrm>
            <a:off x="-954394" y="1920833"/>
            <a:ext cx="13737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800" b="0" i="0" u="none" strike="noStrike" baseline="0">
              <a:latin typeface="Calibri" panose="020F0502020204030204" pitchFamily="34" charset="0"/>
            </a:endParaRPr>
          </a:p>
          <a:p>
            <a:pPr algn="ctr"/>
            <a:r>
              <a:rPr lang="en-IN" sz="2800" b="0" i="0" u="none" strike="noStrike" baseline="0">
                <a:latin typeface="Monotype Corsiva" panose="03010101010201010101" pitchFamily="66" charset="0"/>
              </a:rPr>
              <a:t> Submitted by Group Number -43</a:t>
            </a:r>
          </a:p>
          <a:p>
            <a:pPr algn="ctr"/>
            <a:endParaRPr lang="en-IN" sz="2800">
              <a:latin typeface="Monotype Corsiva" panose="03010101010201010101" pitchFamily="66" charset="0"/>
            </a:endParaRPr>
          </a:p>
          <a:p>
            <a:pPr algn="ctr"/>
            <a:endParaRPr lang="en-IN" sz="2800">
              <a:latin typeface="Monotype Corsiva" panose="03010101010201010101" pitchFamily="66" charset="0"/>
            </a:endParaRPr>
          </a:p>
          <a:p>
            <a:endParaRPr lang="en-IN" sz="2800" b="0" i="0" u="none" strike="noStrike" baseline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04800-36CE-4AFD-B7EF-467E856C706E}"/>
              </a:ext>
            </a:extLst>
          </p:cNvPr>
          <p:cNvSpPr txBox="1"/>
          <p:nvPr/>
        </p:nvSpPr>
        <p:spPr>
          <a:xfrm>
            <a:off x="186133" y="3069076"/>
            <a:ext cx="10635174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endParaRPr lang="en-IN" sz="2800" b="0" i="0" u="none" strike="noStrike" baseline="0">
              <a:latin typeface="Bodoni MT" panose="02070603080606020203" pitchFamily="18" charset="0"/>
            </a:endParaRPr>
          </a:p>
          <a:p>
            <a:pPr algn="ctr"/>
            <a:endParaRPr lang="en-IN" sz="2800" b="0" i="0" u="none" strike="noStrike" baseline="0">
              <a:latin typeface="Bodoni MT" panose="02070603080606020203" pitchFamily="18" charset="0"/>
            </a:endParaRPr>
          </a:p>
          <a:p>
            <a:pPr algn="ctr"/>
            <a:r>
              <a:rPr lang="en-IN" sz="2800" b="0" i="0" u="none" strike="noStrike" baseline="0">
                <a:latin typeface="Bodoni MT"/>
              </a:rPr>
              <a:t>Names of Group members : 1.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2800">
                <a:latin typeface="Calibri"/>
                <a:cs typeface="Calibri"/>
              </a:rPr>
              <a:t>VIKHYAT BANSAL</a:t>
            </a:r>
          </a:p>
          <a:p>
            <a:pPr algn="ctr"/>
            <a:r>
              <a:rPr lang="en-IN" sz="2800">
                <a:latin typeface="Calibri" panose="020F0502020204030204" pitchFamily="34" charset="0"/>
              </a:rPr>
              <a:t>                                                     2. YALAVARTHI HIMA</a:t>
            </a:r>
          </a:p>
          <a:p>
            <a:pPr algn="ctr"/>
            <a:r>
              <a:rPr lang="en-IN" sz="2800">
                <a:latin typeface="Calibri"/>
                <a:cs typeface="Calibri"/>
              </a:rPr>
              <a:t>                                                                   3. YARRAM SRI SATHWIK REDDY  </a:t>
            </a:r>
          </a:p>
          <a:p>
            <a:pPr algn="ctr"/>
            <a:r>
              <a:rPr lang="en-IN" sz="2800">
                <a:latin typeface="Calibri"/>
                <a:cs typeface="Calibri"/>
              </a:rPr>
              <a:t>                                                             4. YETURU SHASHANK REDDY</a:t>
            </a:r>
          </a:p>
        </p:txBody>
      </p:sp>
    </p:spTree>
    <p:extLst>
      <p:ext uri="{BB962C8B-B14F-4D97-AF65-F5344CB8AC3E}">
        <p14:creationId xmlns:p14="http://schemas.microsoft.com/office/powerpoint/2010/main" val="427414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6A265-9A58-47CF-A273-4C4F10BC2416}"/>
              </a:ext>
            </a:extLst>
          </p:cNvPr>
          <p:cNvSpPr txBox="1"/>
          <p:nvPr/>
        </p:nvSpPr>
        <p:spPr>
          <a:xfrm>
            <a:off x="0" y="654423"/>
            <a:ext cx="1195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95000"/>
                  </a:schemeClr>
                </a:solidFill>
                <a:highlight>
                  <a:srgbClr val="800080"/>
                </a:highlight>
              </a:rPr>
              <a:t>Positive numbers are represented exactly as in sign magnitude form</a:t>
            </a:r>
            <a:endParaRPr lang="en-IN" sz="2400">
              <a:solidFill>
                <a:schemeClr val="tx1">
                  <a:lumMod val="95000"/>
                </a:schemeClr>
              </a:solidFill>
              <a:highlight>
                <a:srgbClr val="800080"/>
              </a:highlight>
            </a:endParaRP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E23AEE-EE32-48C3-A441-948A9DCC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1764617"/>
            <a:ext cx="11922601" cy="24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7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76369F-521A-40FE-81B7-8ECF35B24958}"/>
              </a:ext>
            </a:extLst>
          </p:cNvPr>
          <p:cNvSpPr txBox="1"/>
          <p:nvPr/>
        </p:nvSpPr>
        <p:spPr>
          <a:xfrm>
            <a:off x="107576" y="511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QUESTION  : 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00552-7081-4AFE-929B-65C449D5238F}"/>
              </a:ext>
            </a:extLst>
          </p:cNvPr>
          <p:cNvSpPr txBox="1"/>
          <p:nvPr/>
        </p:nvSpPr>
        <p:spPr>
          <a:xfrm>
            <a:off x="143862" y="452183"/>
            <a:ext cx="1160032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2000" b="0" i="0" u="none" strike="noStrike" baseline="0">
                <a:solidFill>
                  <a:srgbClr val="00B0F0"/>
                </a:solidFill>
                <a:latin typeface="CIDFont+F2"/>
              </a:rPr>
              <a:t>b) Illustrate subtraction using 2’s complement (Take an example in 8-bit </a:t>
            </a:r>
            <a:r>
              <a:rPr lang="en-IN" sz="2000" b="0" i="0" u="none" strike="noStrike" baseline="0">
                <a:solidFill>
                  <a:srgbClr val="00B0F0"/>
                </a:solidFill>
                <a:latin typeface="CIDFont+F2"/>
              </a:rPr>
              <a:t>representation).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EEA705-1292-46E1-BB53-B9523E713518}"/>
                  </a:ext>
                </a:extLst>
              </p14:cNvPr>
              <p14:cNvContentPartPr/>
              <p14:nvPr/>
            </p14:nvContentPartPr>
            <p14:xfrm>
              <a:off x="842280" y="686471"/>
              <a:ext cx="360" cy="3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EEA705-1292-46E1-BB53-B9523E7135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280" y="578471"/>
                <a:ext cx="36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9706F4-A88C-49F9-A6D8-C2324998A396}"/>
                  </a:ext>
                </a:extLst>
              </p14:cNvPr>
              <p14:cNvContentPartPr/>
              <p14:nvPr/>
            </p14:nvContentPartPr>
            <p14:xfrm>
              <a:off x="7171440" y="78007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9706F4-A88C-49F9-A6D8-C2324998A3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440" y="672071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0415883-6C87-4DDE-B0E1-01B9B7D5D847}"/>
              </a:ext>
            </a:extLst>
          </p:cNvPr>
          <p:cNvGrpSpPr/>
          <p:nvPr/>
        </p:nvGrpSpPr>
        <p:grpSpPr>
          <a:xfrm>
            <a:off x="7790280" y="931991"/>
            <a:ext cx="27000" cy="63360"/>
            <a:chOff x="7790280" y="931991"/>
            <a:chExt cx="27000" cy="63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17AA64-7759-458F-BCBC-4771A475704A}"/>
                    </a:ext>
                  </a:extLst>
                </p14:cNvPr>
                <p14:cNvContentPartPr/>
                <p14:nvPr/>
              </p14:nvContentPartPr>
              <p14:xfrm>
                <a:off x="7816920" y="985991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17AA64-7759-458F-BCBC-4771A47570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8920" y="87799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7E3447-038C-4B19-AB72-8D1F2C04C051}"/>
                    </a:ext>
                  </a:extLst>
                </p14:cNvPr>
                <p14:cNvContentPartPr/>
                <p14:nvPr/>
              </p14:nvContentPartPr>
              <p14:xfrm>
                <a:off x="7790280" y="931991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7E3447-038C-4B19-AB72-8D1F2C04C0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2280" y="82399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FB6FC7-99C4-494F-8128-A96BB6F79C69}"/>
                    </a:ext>
                  </a:extLst>
                </p14:cNvPr>
                <p14:cNvContentPartPr/>
                <p14:nvPr/>
              </p14:nvContentPartPr>
              <p14:xfrm>
                <a:off x="7790280" y="931991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FB6FC7-99C4-494F-8128-A96BB6F79C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2280" y="82399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070A28-D38E-4FB1-B2EF-A4CFDAF71FFA}"/>
                    </a:ext>
                  </a:extLst>
                </p14:cNvPr>
                <p14:cNvContentPartPr/>
                <p14:nvPr/>
              </p14:nvContentPartPr>
              <p14:xfrm>
                <a:off x="7798920" y="99499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070A28-D38E-4FB1-B2EF-A4CFDAF71F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80920" y="88699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40CBF9-F0DF-4E7C-9CE1-0ADEDB4F3216}"/>
                    </a:ext>
                  </a:extLst>
                </p14:cNvPr>
                <p14:cNvContentPartPr/>
                <p14:nvPr/>
              </p14:nvContentPartPr>
              <p14:xfrm>
                <a:off x="7798920" y="99499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40CBF9-F0DF-4E7C-9CE1-0ADEDB4F32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80920" y="88699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485C80-1EBF-4F0A-98A3-5BAE85A92E38}"/>
              </a:ext>
            </a:extLst>
          </p:cNvPr>
          <p:cNvGrpSpPr/>
          <p:nvPr/>
        </p:nvGrpSpPr>
        <p:grpSpPr>
          <a:xfrm>
            <a:off x="789000" y="322511"/>
            <a:ext cx="360" cy="360"/>
            <a:chOff x="789000" y="322511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6B2E61-6D76-45ED-953C-06E21E7958B0}"/>
                    </a:ext>
                  </a:extLst>
                </p14:cNvPr>
                <p14:cNvContentPartPr/>
                <p14:nvPr/>
              </p14:nvContentPartPr>
              <p14:xfrm>
                <a:off x="789000" y="322511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6B2E61-6D76-45ED-953C-06E21E7958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000" y="21451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E44C07-905D-43CC-B677-063B8D065019}"/>
                    </a:ext>
                  </a:extLst>
                </p14:cNvPr>
                <p14:cNvContentPartPr/>
                <p14:nvPr/>
              </p14:nvContentPartPr>
              <p14:xfrm>
                <a:off x="789000" y="32251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E44C07-905D-43CC-B677-063B8D0650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000" y="21451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3C35A-F43A-41BF-90F7-D97F8E09C7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19138"/>
            <a:ext cx="10353675" cy="969962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59019-45D9-40FC-A5B3-226BF91DAB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06463"/>
            <a:ext cx="11088688" cy="4625975"/>
          </a:xfrm>
        </p:spPr>
        <p:txBody>
          <a:bodyPr/>
          <a:lstStyle/>
          <a:p>
            <a:pPr marL="36830" indent="0">
              <a:buNone/>
            </a:pPr>
            <a:r>
              <a:rPr lang="en-IN">
                <a:latin typeface="CIDFont+F2"/>
              </a:rPr>
              <a:t>Let us take two 8bit binary number with different sign so that we can execute 8bit subtraction using 2’s complement</a:t>
            </a:r>
            <a:endParaRPr lang="en-US"/>
          </a:p>
          <a:p>
            <a:pPr indent="-305435"/>
            <a:endParaRPr lang="en-IN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70597C1-95ED-4981-9FC0-C88111FB38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9971" y="1636121"/>
            <a:ext cx="10173726" cy="48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8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A4351F-A678-4F13-852D-8C37BEE0ED80}"/>
              </a:ext>
            </a:extLst>
          </p:cNvPr>
          <p:cNvSpPr txBox="1"/>
          <p:nvPr/>
        </p:nvSpPr>
        <p:spPr>
          <a:xfrm>
            <a:off x="1359864" y="887506"/>
            <a:ext cx="917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CALCULATION FROM 2’s COMPLEMENTS</a:t>
            </a:r>
            <a:endParaRPr lang="en-IN" sz="240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37BDFB3-7C0D-4084-9309-79860DA8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79" y="1637686"/>
            <a:ext cx="8557100" cy="35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123FF-B79A-48B9-AE5D-FCE687C20EF2}"/>
              </a:ext>
            </a:extLst>
          </p:cNvPr>
          <p:cNvSpPr txBox="1"/>
          <p:nvPr/>
        </p:nvSpPr>
        <p:spPr>
          <a:xfrm>
            <a:off x="162427" y="513349"/>
            <a:ext cx="1189722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Perform BCD Addition of the following decimals. Also indicate how many BCD corrections are required in (a) and (b) </a:t>
            </a:r>
          </a:p>
          <a:p>
            <a:r>
              <a:rPr lang="en-US">
                <a:solidFill>
                  <a:srgbClr val="00B0F0"/>
                </a:solidFill>
              </a:rPr>
              <a:t> a)      49 and 57</a:t>
            </a:r>
          </a:p>
          <a:p>
            <a:r>
              <a:rPr lang="en-US">
                <a:solidFill>
                  <a:srgbClr val="00B0F0"/>
                </a:solidFill>
              </a:rPr>
              <a:t> b)     176 and 824 </a:t>
            </a:r>
          </a:p>
          <a:p>
            <a:endParaRPr lang="en-US">
              <a:solidFill>
                <a:srgbClr val="00B0F0"/>
              </a:solidFill>
              <a:cs typeface="Calibri"/>
            </a:endParaRPr>
          </a:p>
          <a:p>
            <a:r>
              <a:rPr lang="en-US">
                <a:cs typeface="Calibri"/>
              </a:rPr>
              <a:t>         * To perform BCD addition, we may have to go for a correction step where 6(0110) is added to one of the nibble.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        * Either when a nibble is one of the six invalid combination, or there is a carry in form the previous nibble.</a:t>
            </a:r>
          </a:p>
          <a:p>
            <a:r>
              <a:rPr lang="en-US">
                <a:cs typeface="Calibri"/>
              </a:rPr>
              <a:t>                                                                </a:t>
            </a:r>
          </a:p>
          <a:p>
            <a:r>
              <a:rPr lang="en-US">
                <a:cs typeface="Calibri"/>
              </a:rPr>
              <a:t>                                                                      (nibble – A set of 4- bit binary number)</a:t>
            </a:r>
          </a:p>
          <a:p>
            <a:r>
              <a:rPr lang="en-US">
                <a:cs typeface="Calibri"/>
              </a:rPr>
              <a:t>             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                                                                                 *The six 4- bit combinations 1010,1011,1100,1101</a:t>
            </a:r>
          </a:p>
          <a:p>
            <a:r>
              <a:rPr lang="en-US">
                <a:cs typeface="Calibri"/>
              </a:rPr>
              <a:t>                                                                                      1110,and 1111 are unused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EE6638A-E6F1-4319-B985-E0D97608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68" y="2728501"/>
            <a:ext cx="2053790" cy="3906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06290-F3B1-4FE5-BAF5-F3CE86F29A70}"/>
              </a:ext>
            </a:extLst>
          </p:cNvPr>
          <p:cNvSpPr txBox="1"/>
          <p:nvPr/>
        </p:nvSpPr>
        <p:spPr>
          <a:xfrm>
            <a:off x="107576" y="511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QUESTION  :  3</a:t>
            </a:r>
          </a:p>
        </p:txBody>
      </p:sp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id="{778F539E-A865-4E9E-8094-D0244D49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85" y="4131308"/>
            <a:ext cx="3715752" cy="24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EB2D2-1456-4387-A7CF-2496F9316B3E}"/>
              </a:ext>
            </a:extLst>
          </p:cNvPr>
          <p:cNvSpPr txBox="1"/>
          <p:nvPr/>
        </p:nvSpPr>
        <p:spPr>
          <a:xfrm>
            <a:off x="743953" y="643689"/>
            <a:ext cx="1080435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(a) 49 and 57</a:t>
            </a:r>
          </a:p>
          <a:p>
            <a:r>
              <a:rPr lang="en-US">
                <a:cs typeface="Calibri"/>
              </a:rPr>
              <a:t>               </a:t>
            </a:r>
            <a:r>
              <a:rPr lang="en-US">
                <a:solidFill>
                  <a:srgbClr val="000000"/>
                </a:solidFill>
                <a:cs typeface="Calibri"/>
              </a:rPr>
              <a:t>    </a:t>
            </a:r>
            <a:r>
              <a:rPr lang="en-US">
                <a:solidFill>
                  <a:schemeClr val="accent1"/>
                </a:solidFill>
                <a:cs typeface="Calibri"/>
              </a:rPr>
              <a:t>49     +     57  = 106                         </a:t>
            </a:r>
          </a:p>
          <a:p>
            <a:r>
              <a:rPr lang="en-US">
                <a:solidFill>
                  <a:srgbClr val="00B050"/>
                </a:solidFill>
                <a:cs typeface="Calibri"/>
              </a:rPr>
              <a:t>Carry  :  1    1 1     1 1 1 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0 1 0 0     1 0 0 1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0 1 0 1     0 1 1 1                                           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-----------------------------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1 0 1 0     0 0 0 0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     + 0 1 1 0 </a:t>
            </a:r>
            <a:r>
              <a:rPr lang="en-US">
                <a:solidFill>
                  <a:srgbClr val="7030A0"/>
                </a:solidFill>
                <a:cs typeface="Calibri"/>
              </a:rPr>
              <a:t>(1)            *(1)correction: there is a carry in from the previous nibble so, we have  to 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----------------------------                       </a:t>
            </a:r>
            <a:r>
              <a:rPr lang="en-US">
                <a:solidFill>
                  <a:srgbClr val="7030A0"/>
                </a:solidFill>
                <a:cs typeface="Calibri"/>
              </a:rPr>
              <a:t>add 6 (0110)</a:t>
            </a:r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 </a:t>
            </a:r>
          </a:p>
          <a:p>
            <a:r>
              <a:rPr lang="en-US">
                <a:solidFill>
                  <a:srgbClr val="00B050"/>
                </a:solidFill>
                <a:cs typeface="Calibri"/>
              </a:rPr>
              <a:t>Carry: 1  1 1</a:t>
            </a:r>
            <a:r>
              <a:rPr lang="en-US">
                <a:solidFill>
                  <a:schemeClr val="accent1"/>
                </a:solidFill>
                <a:cs typeface="Calibri"/>
              </a:rPr>
              <a:t>       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1 0 1 0     0 1 1 0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+    0 1 1 0</a:t>
            </a:r>
            <a:r>
              <a:rPr lang="en-US">
                <a:solidFill>
                  <a:srgbClr val="7030A0"/>
                </a:solidFill>
                <a:cs typeface="Calibri"/>
              </a:rPr>
              <a:t>(2)                              *(2)correction: we are getting unused number 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-----------------------------                  </a:t>
            </a:r>
            <a:r>
              <a:rPr lang="en-US">
                <a:solidFill>
                  <a:srgbClr val="7030A0"/>
                </a:solidFill>
                <a:cs typeface="Calibri"/>
              </a:rPr>
              <a:t>(1010) so we have  to add 6 (0110)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0 0 0 1    0 0 0 0     0 1 1 0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-------------------------------------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1           0                6</a:t>
            </a:r>
          </a:p>
        </p:txBody>
      </p:sp>
    </p:spTree>
    <p:extLst>
      <p:ext uri="{BB962C8B-B14F-4D97-AF65-F5344CB8AC3E}">
        <p14:creationId xmlns:p14="http://schemas.microsoft.com/office/powerpoint/2010/main" val="400717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83518-BAAB-40C5-A99C-E4403BB4BCD4}"/>
              </a:ext>
            </a:extLst>
          </p:cNvPr>
          <p:cNvSpPr txBox="1"/>
          <p:nvPr/>
        </p:nvSpPr>
        <p:spPr>
          <a:xfrm>
            <a:off x="854242" y="713874"/>
            <a:ext cx="6894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39629-BEE3-4ADD-8EFA-EBF373658997}"/>
              </a:ext>
            </a:extLst>
          </p:cNvPr>
          <p:cNvSpPr txBox="1"/>
          <p:nvPr/>
        </p:nvSpPr>
        <p:spPr>
          <a:xfrm>
            <a:off x="42111" y="-8021"/>
            <a:ext cx="12007515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(b)  176    and   824</a:t>
            </a:r>
            <a:endParaRPr lang="en-US">
              <a:solidFill>
                <a:srgbClr val="4472C4"/>
              </a:solidFill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                                  </a:t>
            </a:r>
            <a:r>
              <a:rPr lang="en-US">
                <a:solidFill>
                  <a:schemeClr val="accent1"/>
                </a:solidFill>
                <a:cs typeface="Calibri"/>
              </a:rPr>
              <a:t>176       +       824       =   1000</a:t>
            </a:r>
          </a:p>
          <a:p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</a:t>
            </a:r>
            <a:r>
              <a:rPr lang="en-US">
                <a:solidFill>
                  <a:srgbClr val="00B050"/>
                </a:solidFill>
                <a:cs typeface="Calibri"/>
              </a:rPr>
              <a:t>Carry :                              1 1             1</a:t>
            </a:r>
            <a:r>
              <a:rPr lang="en-US">
                <a:solidFill>
                  <a:schemeClr val="accent1"/>
                </a:solidFill>
                <a:cs typeface="Calibri"/>
              </a:rPr>
              <a:t>        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  0 0 0 1       0 1 1 1       0 1 1 0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  1 0 0 0       0 0 1 0       0 1 0 0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---------------------------------------------</a:t>
            </a:r>
          </a:p>
          <a:p>
            <a:r>
              <a:rPr lang="en-US">
                <a:solidFill>
                  <a:srgbClr val="00B050"/>
                </a:solidFill>
                <a:cs typeface="Calibri"/>
              </a:rPr>
              <a:t>Carry  :                                    1 1       1 1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  1 0 0 1       1 0 0 1       1 0 1 0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                                   + 0 1 1 0 </a:t>
            </a:r>
            <a:r>
              <a:rPr lang="en-US">
                <a:solidFill>
                  <a:srgbClr val="7030A0"/>
                </a:solidFill>
                <a:cs typeface="Calibri"/>
              </a:rPr>
              <a:t>(1)         *(1) correction  we are getting unused number (1010) so we to add </a:t>
            </a:r>
          </a:p>
          <a:p>
            <a:r>
              <a:rPr lang="en-US">
                <a:solidFill>
                  <a:srgbClr val="7030A0"/>
                </a:solidFill>
                <a:cs typeface="Calibri"/>
              </a:rPr>
              <a:t>                                                                                             6(0110)                                                                                                             </a:t>
            </a:r>
            <a:r>
              <a:rPr lang="en-US">
                <a:solidFill>
                  <a:schemeClr val="accent1"/>
                </a:solidFill>
                <a:cs typeface="Calibri"/>
              </a:rPr>
              <a:t>            ---------------------------------------------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rgbClr val="00B050"/>
                </a:solidFill>
                <a:cs typeface="Calibri"/>
              </a:rPr>
              <a:t>Carry  :                  1 1       1 1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  1 0 0 1       1 0 1 0       0 0 0 0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                 + 0 1 1 0 </a:t>
            </a:r>
            <a:r>
              <a:rPr lang="en-US">
                <a:solidFill>
                  <a:srgbClr val="7030A0"/>
                </a:solidFill>
                <a:cs typeface="Calibri"/>
              </a:rPr>
              <a:t>(2)                            *(2) correction we are getting unused number (1010) so we have  to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---------------------------------------------             </a:t>
            </a:r>
            <a:r>
              <a:rPr lang="en-US">
                <a:solidFill>
                  <a:srgbClr val="7030A0"/>
                </a:solidFill>
                <a:cs typeface="Calibri"/>
              </a:rPr>
              <a:t>add 6 (0110)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rgbClr val="00B050"/>
                </a:solidFill>
                <a:cs typeface="Calibri"/>
              </a:rPr>
              <a:t>Carry  :       1    1 1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   1 0 1 0       0 0 0 0       0 0 0 0  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+    0 1 1 0 </a:t>
            </a:r>
            <a:r>
              <a:rPr lang="en-US">
                <a:solidFill>
                  <a:srgbClr val="7030A0"/>
                </a:solidFill>
                <a:cs typeface="Calibri"/>
              </a:rPr>
              <a:t>(3)                                               *(3) correction we are getting unused number (1010) so we have  to 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  ---------------------------------------------             </a:t>
            </a:r>
            <a:r>
              <a:rPr lang="en-US">
                <a:solidFill>
                  <a:srgbClr val="7030A0"/>
                </a:solidFill>
                <a:cs typeface="Calibri"/>
              </a:rPr>
              <a:t>add 6 (0110)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0 0 0 1     0 0 0 0       0 0 0 0       0 0 0 0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-----------------------------------------------------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1             0                 0                0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------------------------------------------------------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                      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0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51AF-7C93-4D29-8782-49809E39EABE}"/>
              </a:ext>
            </a:extLst>
          </p:cNvPr>
          <p:cNvSpPr txBox="1"/>
          <p:nvPr/>
        </p:nvSpPr>
        <p:spPr>
          <a:xfrm>
            <a:off x="0" y="0"/>
            <a:ext cx="6293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B0F0"/>
                </a:solidFill>
              </a:rPr>
              <a:t>QUESTION  : 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A5D2B-BA14-4F10-85C2-56847F3BD91B}"/>
              </a:ext>
            </a:extLst>
          </p:cNvPr>
          <p:cNvSpPr txBox="1"/>
          <p:nvPr/>
        </p:nvSpPr>
        <p:spPr>
          <a:xfrm>
            <a:off x="0" y="46166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>
                <a:solidFill>
                  <a:srgbClr val="00B0F0"/>
                </a:solidFill>
                <a:latin typeface="CIDFont+F2"/>
              </a:rPr>
              <a:t>Illustrate the problem of overflow in binary addition (Take an example in 5-bit </a:t>
            </a:r>
            <a:r>
              <a:rPr lang="en-IN" sz="2400" b="0" i="0" u="none" strike="noStrike" baseline="0">
                <a:solidFill>
                  <a:srgbClr val="00B0F0"/>
                </a:solidFill>
                <a:latin typeface="CIDFont+F2"/>
              </a:rPr>
              <a:t>representation)</a:t>
            </a:r>
            <a:endParaRPr lang="en-IN" sz="2400">
              <a:solidFill>
                <a:srgbClr val="00B0F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CF95E-B238-44E5-8A8D-60D1F6F3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44D5-F4E7-465A-9CCF-BA53BCB1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9" y="1206630"/>
            <a:ext cx="11887198" cy="5373464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In computer architecture 2’s Complement Number System is widely used. The discussion of overflow here mainly will we with respect to 2’s Complimentary System. 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IDFont+F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CIDFont+F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N-bit 2’s Complement number System can represent Number from -2^(n-1) to 2^(n-1)-1 .                         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4 Bit can represent numbers from 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( -8 to 7 )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 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5 Bit can represent numbers from 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( -16 to 15 )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 in 2’s Complimentary System.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IDFont+F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Overflow Occurs with respect to addition when 2 N-bit 2’s Complement Numbers are added and the answer obtained exceeds the actual range of numbers that can be represented </a:t>
            </a:r>
            <a:r>
              <a:rPr lang="en-US" altLang="en-US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using N bits.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IDFont+F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IDFont+F2"/>
              </a:rPr>
              <a:t>A computer has N-Bit Fixed registers. Addition of two N-Bit Number will result in a max N+1 Bit number. That Extra Bit is stored in carry Flag. But Carry does not always indicate overflow.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>
              <a:ln>
                <a:noFill/>
              </a:ln>
              <a:solidFill>
                <a:srgbClr val="FFFFFF"/>
              </a:solidFill>
              <a:effectLst/>
              <a:latin typeface="CIDFont+F2"/>
            </a:endParaRPr>
          </a:p>
          <a:p>
            <a:pPr marL="36900" indent="0" fontAlgn="base">
              <a:buNone/>
            </a:pPr>
            <a:br>
              <a:rPr lang="en-US" b="0" i="0">
                <a:solidFill>
                  <a:srgbClr val="FFFFFF"/>
                </a:solidFill>
                <a:effectLst/>
                <a:latin typeface="CIDFont+F2"/>
              </a:rPr>
            </a:br>
            <a:r>
              <a:rPr lang="en-US" sz="2200" b="0" i="0">
                <a:solidFill>
                  <a:srgbClr val="FFFFFF"/>
                </a:solidFill>
                <a:effectLst/>
                <a:latin typeface="CIDFont+F2"/>
              </a:rPr>
              <a:t>Overflow occurs when:  </a:t>
            </a:r>
          </a:p>
          <a:p>
            <a:pPr fontAlgn="base">
              <a:buFont typeface="+mj-lt"/>
              <a:buAutoNum type="arabicPeriod"/>
            </a:pPr>
            <a:r>
              <a:rPr lang="en-US" sz="2200" b="0" i="0">
                <a:solidFill>
                  <a:srgbClr val="FFFFFF"/>
                </a:solidFill>
                <a:effectLst/>
                <a:latin typeface="CIDFont+F2"/>
              </a:rPr>
              <a:t>Two negative numbers are added and an answer comes positive or </a:t>
            </a:r>
          </a:p>
          <a:p>
            <a:pPr fontAlgn="base">
              <a:buFont typeface="+mj-lt"/>
              <a:buAutoNum type="arabicPeriod"/>
            </a:pPr>
            <a:r>
              <a:rPr lang="en-US" sz="2200" b="0" i="0">
                <a:solidFill>
                  <a:srgbClr val="FFFFFF"/>
                </a:solidFill>
                <a:effectLst/>
                <a:latin typeface="CIDFont+F2"/>
              </a:rPr>
              <a:t>Two positive numbers are added and an answer comes as negative.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IDFont+F2"/>
            </a:endParaRPr>
          </a:p>
          <a:p>
            <a:pPr marL="36900" indent="0">
              <a:buNone/>
            </a:pPr>
            <a:r>
              <a:rPr lang="en-US">
                <a:latin typeface="CIDFont+F2"/>
              </a:rPr>
              <a:t>  </a:t>
            </a:r>
          </a:p>
          <a:p>
            <a:pPr marL="36900" indent="0">
              <a:buNone/>
            </a:pPr>
            <a:endParaRPr lang="en-IN"/>
          </a:p>
        </p:txBody>
      </p:sp>
      <p:sp>
        <p:nvSpPr>
          <p:cNvPr id="10" name="AutoShape 5" descr="- 2^{n-1}  ">
            <a:extLst>
              <a:ext uri="{FF2B5EF4-FFF2-40B4-BE49-F238E27FC236}">
                <a16:creationId xmlns:a16="http://schemas.microsoft.com/office/drawing/2014/main" id="{C4E8834F-2B7B-4EE4-ACA5-F17652FA1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0213" y="-373063"/>
            <a:ext cx="6572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2^{n-1} -1  ">
            <a:extLst>
              <a:ext uri="{FF2B5EF4-FFF2-40B4-BE49-F238E27FC236}">
                <a16:creationId xmlns:a16="http://schemas.microsoft.com/office/drawing/2014/main" id="{218467F2-B266-4657-AF47-D0DA85235A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2550" y="-373063"/>
            <a:ext cx="9048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3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962C42-82DC-4F70-9E15-C655B33AB5AD}"/>
              </a:ext>
            </a:extLst>
          </p:cNvPr>
          <p:cNvSpPr txBox="1"/>
          <p:nvPr/>
        </p:nvSpPr>
        <p:spPr>
          <a:xfrm>
            <a:off x="27844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0C584-CF58-412E-B278-243C0CDEEC81}"/>
              </a:ext>
            </a:extLst>
          </p:cNvPr>
          <p:cNvSpPr txBox="1"/>
          <p:nvPr/>
        </p:nvSpPr>
        <p:spPr>
          <a:xfrm>
            <a:off x="151821" y="382012"/>
            <a:ext cx="1183267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In 5bit allowed number of bits are in range: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-2^(n-1) to 2^(n-1)-1 = -16 to 15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So as an illustration whenever we try to do go over range barrier following happens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For example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8+9 in terms of 5bit we will always get </a:t>
            </a:r>
          </a:p>
          <a:p>
            <a:r>
              <a:rPr lang="en-IN" sz="200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8=01000 (Binary of 8 in 5bit)</a:t>
            </a:r>
          </a:p>
          <a:p>
            <a:r>
              <a:rPr lang="en-IN" sz="200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9=01001 (Binary of 9 in 5bit)</a:t>
            </a:r>
          </a:p>
          <a:p>
            <a:endParaRPr lang="en-IN" sz="2400">
              <a:solidFill>
                <a:srgbClr val="0066CC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21965-02FE-461B-ABCD-11559FE4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93" y="1525832"/>
            <a:ext cx="5735050" cy="51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64133-27F8-4A45-9625-D654BAB1B6AC}"/>
              </a:ext>
            </a:extLst>
          </p:cNvPr>
          <p:cNvSpPr txBox="1"/>
          <p:nvPr/>
        </p:nvSpPr>
        <p:spPr>
          <a:xfrm>
            <a:off x="129163" y="1048400"/>
            <a:ext cx="6744880" cy="6065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Find the gray code equivalent of the 4-bit binary numbers. Show the procedure of conversion. How can we obtain the gray code representation for (m+1) bits from m-bits.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Gray code :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          * Type of non-weighted binary code where successive code differ in only one bit  as shown in fig: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          * Code with this property is also called Cyclic code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          * Use full in applications that require analog to digital    conversions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          * Use full to reduce error in conversions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          * Binary to gray and gray to binary conversions are easier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Wingdings 2" charset="2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             * In Binary no. of bit changes are randomly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Wingdings 2" charset="2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             * It's a Self reflecting code because representation for (m+1) from m bits 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Wingdings 2" charset="2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5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67108DA-F9FF-42B8-9546-8AF0A9B6E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2" r="3415" b="3"/>
          <a:stretch/>
        </p:blipFill>
        <p:spPr>
          <a:xfrm>
            <a:off x="7311273" y="230832"/>
            <a:ext cx="4477871" cy="5321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A5C1E-89E1-4CE5-9CAB-F73A2607FCAC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QUESTION  :  5</a:t>
            </a:r>
          </a:p>
        </p:txBody>
      </p:sp>
    </p:spTree>
    <p:extLst>
      <p:ext uri="{BB962C8B-B14F-4D97-AF65-F5344CB8AC3E}">
        <p14:creationId xmlns:p14="http://schemas.microsoft.com/office/powerpoint/2010/main" val="334725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0675D-DB29-4E30-BD68-CBCB479DB4A1}"/>
              </a:ext>
            </a:extLst>
          </p:cNvPr>
          <p:cNvSpPr txBox="1"/>
          <p:nvPr/>
        </p:nvSpPr>
        <p:spPr>
          <a:xfrm>
            <a:off x="427830" y="343555"/>
            <a:ext cx="11656594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  <a:r>
              <a:rPr lang="en-US" sz="2800">
                <a:solidFill>
                  <a:srgbClr val="00B0F0"/>
                </a:solidFill>
              </a:rPr>
              <a:t>Gray code representation for (m+1)bits from m bits:</a:t>
            </a:r>
          </a:p>
          <a:p>
            <a:r>
              <a:rPr lang="en-US"/>
              <a:t>          * write the m bit representations, one below the other as mirror images to each other</a:t>
            </a:r>
          </a:p>
          <a:p>
            <a:r>
              <a:rPr lang="en-US"/>
              <a:t>          * Add 0 at the beginning of every code in the first group, and 1 at the beginning of every code in the</a:t>
            </a:r>
          </a:p>
          <a:p>
            <a:r>
              <a:rPr lang="en-US"/>
              <a:t>             Second group 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                       00               0   00                     </a:t>
            </a:r>
          </a:p>
          <a:p>
            <a:r>
              <a:rPr lang="en-US"/>
              <a:t>                       01               0   01                     0   000</a:t>
            </a:r>
          </a:p>
          <a:p>
            <a:r>
              <a:rPr lang="en-US"/>
              <a:t>                       11               0   11                     0   001</a:t>
            </a:r>
          </a:p>
          <a:p>
            <a:r>
              <a:rPr lang="en-US"/>
              <a:t>                       10               0   10                     0   011</a:t>
            </a:r>
          </a:p>
          <a:p>
            <a:r>
              <a:rPr lang="en-US"/>
              <a:t>-----------------------------------------------                  0   010</a:t>
            </a:r>
          </a:p>
          <a:p>
            <a:r>
              <a:rPr lang="en-US"/>
              <a:t>                                          1   10                     0   110</a:t>
            </a:r>
          </a:p>
          <a:p>
            <a:r>
              <a:rPr lang="en-US"/>
              <a:t>                                          1   11                     0   111 </a:t>
            </a:r>
          </a:p>
          <a:p>
            <a:r>
              <a:rPr lang="en-US"/>
              <a:t>                                          1   01                     0   101</a:t>
            </a:r>
          </a:p>
          <a:p>
            <a:r>
              <a:rPr lang="en-US"/>
              <a:t>                                          1   00                     0   100</a:t>
            </a:r>
          </a:p>
          <a:p>
            <a:r>
              <a:rPr lang="en-US"/>
              <a:t>---------------------------------------------------------------------------------------------</a:t>
            </a:r>
          </a:p>
          <a:p>
            <a:r>
              <a:rPr lang="en-US"/>
              <a:t>                                                                        1   100</a:t>
            </a:r>
          </a:p>
          <a:p>
            <a:r>
              <a:rPr lang="en-US"/>
              <a:t>                                                                        1   101</a:t>
            </a:r>
          </a:p>
          <a:p>
            <a:r>
              <a:rPr lang="en-US"/>
              <a:t>                                                                        1   111</a:t>
            </a:r>
          </a:p>
          <a:p>
            <a:r>
              <a:rPr lang="en-US"/>
              <a:t>                                                                        1   110</a:t>
            </a:r>
          </a:p>
          <a:p>
            <a:r>
              <a:rPr lang="en-US"/>
              <a:t>                                                                        1   010</a:t>
            </a:r>
          </a:p>
          <a:p>
            <a:r>
              <a:rPr lang="en-US"/>
              <a:t>                                                                        1   011</a:t>
            </a:r>
          </a:p>
          <a:p>
            <a:r>
              <a:rPr lang="en-US"/>
              <a:t>                                                                        1   001 </a:t>
            </a:r>
          </a:p>
          <a:p>
            <a:r>
              <a:rPr lang="en-US"/>
              <a:t>                                                                        1   000</a:t>
            </a:r>
          </a:p>
        </p:txBody>
      </p:sp>
    </p:spTree>
    <p:extLst>
      <p:ext uri="{BB962C8B-B14F-4D97-AF65-F5344CB8AC3E}">
        <p14:creationId xmlns:p14="http://schemas.microsoft.com/office/powerpoint/2010/main" val="247408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A6E2-7E77-4547-BB05-1A14B97E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0" y="152400"/>
            <a:ext cx="10429962" cy="6552100"/>
          </a:xfrm>
        </p:spPr>
        <p:txBody>
          <a:bodyPr/>
          <a:lstStyle/>
          <a:p>
            <a:b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</a:br>
            <a:b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</a:br>
            <a:b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</a:br>
            <a:b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</a:b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596F-32AE-4BA9-B0BF-41DA20D0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45" y="208449"/>
            <a:ext cx="11096712" cy="5582751"/>
          </a:xfrm>
        </p:spPr>
        <p:txBody>
          <a:bodyPr/>
          <a:lstStyle/>
          <a:p>
            <a:pPr marL="37465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66CC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0066CC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DECIMAL TO OCTAL CONVERSION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1. If the given decimal number is less than 8 the octal number is the same </a:t>
            </a:r>
          </a:p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2. if  the decimal number is greater than 7 then divide the number by 8</a:t>
            </a:r>
          </a:p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3. Note the remainder ,we get after division</a:t>
            </a:r>
          </a:p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4. Repeat step 2 and 3 with the quotient till it is less than 8</a:t>
            </a:r>
          </a:p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5. Now ,write the remainders in reverse order (bottom to top)</a:t>
            </a:r>
          </a:p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6. The resultant is the equivalent octal number to the given decimal number</a:t>
            </a:r>
          </a:p>
          <a:p>
            <a:pPr marL="37465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66CC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66CC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00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83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D20AC-ED99-4F32-8601-D2153772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3480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solidFill>
                  <a:srgbClr val="FF0000"/>
                </a:solidFill>
              </a:rPr>
              <a:t>Question No.6</a:t>
            </a:r>
            <a:br>
              <a:rPr lang="en-US" sz="2800">
                <a:solidFill>
                  <a:srgbClr val="00B0F0"/>
                </a:solidFill>
              </a:rPr>
            </a:br>
            <a:r>
              <a:rPr lang="en-US" sz="2400">
                <a:solidFill>
                  <a:srgbClr val="00B0F0"/>
                </a:solidFill>
              </a:rPr>
              <a:t>Realizing elementary logic gates using Nand Gate</a:t>
            </a:r>
            <a:endParaRPr lang="en-IN" sz="240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F8C284-1EFD-4A98-B6FC-30154383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148396"/>
            <a:ext cx="11061576" cy="4252404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3200"/>
              <a:t>What exactly is a Logic Gate ?</a:t>
            </a:r>
          </a:p>
          <a:p>
            <a:pPr marL="36900" indent="0" algn="ctr">
              <a:buNone/>
            </a:pPr>
            <a:endParaRPr lang="en-US" sz="3200"/>
          </a:p>
          <a:p>
            <a:pPr marL="36900" indent="0" algn="ctr">
              <a:buNone/>
            </a:pPr>
            <a:r>
              <a:rPr lang="en-US" sz="2800"/>
              <a:t>A Logic gate is a physical device which performs a Boolean function.</a:t>
            </a:r>
          </a:p>
          <a:p>
            <a:pPr marL="36900" indent="0" algn="ctr">
              <a:buNone/>
            </a:pPr>
            <a:endParaRPr lang="en-US"/>
          </a:p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1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1024-9BE2-488C-BF85-040FBBA56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3825"/>
            <a:ext cx="10353675" cy="942975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00B0F0"/>
                </a:solidFill>
              </a:rPr>
              <a:t>Fundamental logic gate - NAND</a:t>
            </a:r>
            <a:endParaRPr lang="en-IN" sz="280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3F77-2BB3-4126-AB98-6B6BCE081E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93825"/>
            <a:ext cx="10582275" cy="4997450"/>
          </a:xfrm>
        </p:spPr>
        <p:txBody>
          <a:bodyPr/>
          <a:lstStyle/>
          <a:p>
            <a:pPr marL="36900" indent="0">
              <a:buClr>
                <a:srgbClr val="DADADA"/>
              </a:buClr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Nand Gate is the universal gate from which all other basis logic gates can be created.</a:t>
            </a:r>
          </a:p>
          <a:p>
            <a:pPr marL="36900" indent="0">
              <a:buClr>
                <a:srgbClr val="DADADA"/>
              </a:buClr>
              <a:buNone/>
              <a:defRPr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36900" indent="0">
              <a:buClr>
                <a:srgbClr val="DADADA"/>
              </a:buClr>
              <a:buNone/>
              <a:defRPr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Representation of NAND gate:						Truth Table:</a:t>
            </a:r>
            <a:endParaRPr kumimoji="0" lang="en-US" sz="2000" b="0" i="0" u="none" strike="noStrike" kern="1200" cap="none" spc="0" normalizeH="0" baseline="0" noProof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1026" name="Picture 2" descr="NAND Gate - Symbol, Truth table &amp;amp; Circuit | Electricalvoice">
            <a:extLst>
              <a:ext uri="{FF2B5EF4-FFF2-40B4-BE49-F238E27FC236}">
                <a16:creationId xmlns:a16="http://schemas.microsoft.com/office/drawing/2014/main" id="{212E1661-A999-480F-B4C9-3E2DDC4A7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57"/>
          <a:stretch/>
        </p:blipFill>
        <p:spPr bwMode="auto">
          <a:xfrm>
            <a:off x="913795" y="3983117"/>
            <a:ext cx="4634749" cy="14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312F53-56D3-4CA2-B645-1CAC69E49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7980"/>
              </p:ext>
            </p:extLst>
          </p:nvPr>
        </p:nvGraphicFramePr>
        <p:xfrm>
          <a:off x="8078680" y="3622089"/>
          <a:ext cx="3045040" cy="2672179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015013">
                  <a:extLst>
                    <a:ext uri="{9D8B030D-6E8A-4147-A177-3AD203B41FA5}">
                      <a16:colId xmlns:a16="http://schemas.microsoft.com/office/drawing/2014/main" val="2144200559"/>
                    </a:ext>
                  </a:extLst>
                </a:gridCol>
                <a:gridCol w="1015014">
                  <a:extLst>
                    <a:ext uri="{9D8B030D-6E8A-4147-A177-3AD203B41FA5}">
                      <a16:colId xmlns:a16="http://schemas.microsoft.com/office/drawing/2014/main" val="2992091328"/>
                    </a:ext>
                  </a:extLst>
                </a:gridCol>
                <a:gridCol w="1015013">
                  <a:extLst>
                    <a:ext uri="{9D8B030D-6E8A-4147-A177-3AD203B41FA5}">
                      <a16:colId xmlns:a16="http://schemas.microsoft.com/office/drawing/2014/main" val="3073162584"/>
                    </a:ext>
                  </a:extLst>
                </a:gridCol>
              </a:tblGrid>
              <a:tr h="5344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(A.B)`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455579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888166"/>
                  </a:ext>
                </a:extLst>
              </a:tr>
              <a:tr h="53443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47044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181221"/>
                  </a:ext>
                </a:extLst>
              </a:tr>
              <a:tr h="5344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52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D6CE-30E5-4D7D-A0E6-EEE595A0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3561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00B0F0"/>
                </a:solidFill>
              </a:rPr>
              <a:t>Interpreting Elementary gates using NAND Gate</a:t>
            </a:r>
            <a:endParaRPr lang="en-IN" sz="280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4C52-3283-4BB6-A13A-60A42942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45219"/>
            <a:ext cx="10353762" cy="4645981"/>
          </a:xfrm>
        </p:spPr>
        <p:txBody>
          <a:bodyPr/>
          <a:lstStyle/>
          <a:p>
            <a:pPr>
              <a:buClr>
                <a:srgbClr val="DADADA"/>
              </a:buClr>
              <a:defRPr/>
            </a:pPr>
            <a:endParaRPr kumimoji="0" lang="en-US" sz="2000" b="0" i="0" u="none" strike="noStrike" kern="1200" cap="none" spc="0" normalizeH="0" baseline="0" noProof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>
              <a:buClr>
                <a:srgbClr val="DADADA"/>
              </a:buClr>
              <a:defRPr/>
            </a:pPr>
            <a:r>
              <a:rPr kumimoji="0" lang="en-US" sz="2000" b="0" i="0" u="none" strike="noStrike" kern="1200" cap="none" spc="0" normalizeH="0" baseline="0" noProof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Basically NAND gate is a combination of AND </a:t>
            </a:r>
            <a:r>
              <a:rPr kumimoji="0" lang="en-US" sz="2000" b="0" i="0" u="none" strike="noStrike" kern="1200" cap="none" spc="0" normalizeH="0" baseline="0" noProof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and</a:t>
            </a:r>
            <a:r>
              <a:rPr kumimoji="0" lang="en-US" sz="2000" b="0" i="0" u="none" strike="noStrike" kern="1200" cap="none" spc="0" normalizeH="0" baseline="0" noProof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Not gates </a:t>
            </a:r>
            <a:r>
              <a:rPr kumimoji="0" lang="en-US" sz="2000" b="0" i="0" u="none" strike="noStrike" kern="1200" cap="none" spc="0" normalizeH="0" baseline="0" noProof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i.e</a:t>
            </a:r>
            <a:r>
              <a:rPr kumimoji="0" lang="en-US" sz="2000" b="0" i="0" u="none" strike="noStrike" kern="1200" cap="none" spc="0" normalizeH="0" baseline="0" noProof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it generates the complement od AND gate.</a:t>
            </a:r>
          </a:p>
          <a:p>
            <a:pPr marL="36900" indent="0">
              <a:buClr>
                <a:srgbClr val="DADADA"/>
              </a:buClr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By using </a:t>
            </a:r>
            <a:r>
              <a:rPr kumimoji="0" lang="en-US" sz="2000" b="0" i="0" u="none" strike="noStrike" kern="1200" cap="none" spc="0" normalizeH="0" baseline="0" noProof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the combinations of multiple Nand gates other gates like AND ,NOT, OR and NOR can be created. </a:t>
            </a: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3C337-2661-4168-AE37-4709C502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" b="14452"/>
          <a:stretch/>
        </p:blipFill>
        <p:spPr>
          <a:xfrm>
            <a:off x="3658626" y="2527396"/>
            <a:ext cx="4864100" cy="11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90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D9FE-0E75-4091-B4DF-281B83BA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1004"/>
            <a:ext cx="10353762" cy="804829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00B0F0"/>
                </a:solidFill>
              </a:rPr>
              <a:t>AND Gate in terms of NAND Gate</a:t>
            </a:r>
            <a:endParaRPr lang="en-IN" sz="320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E3BE-D4F2-4DE4-989F-829A8E56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4555"/>
            <a:ext cx="10353762" cy="4306645"/>
          </a:xfrm>
        </p:spPr>
        <p:txBody>
          <a:bodyPr/>
          <a:lstStyle/>
          <a:p>
            <a:r>
              <a:rPr lang="en-US"/>
              <a:t>Chip logic/ Diagram: A NAND produces complement of AND gate. So, if the output of a NAND gate is inverted, overall output will be that of an AND gate.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</a:t>
            </a:r>
          </a:p>
          <a:p>
            <a:pPr marL="36900" indent="0" algn="ctr">
              <a:buNone/>
            </a:pPr>
            <a:r>
              <a:rPr lang="en-IN"/>
              <a:t>   															                Output</a:t>
            </a:r>
          </a:p>
          <a:p>
            <a:pPr algn="ctr"/>
            <a:r>
              <a:rPr lang="en-IN"/>
              <a:t>B																																			</a:t>
            </a: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EECB0552-B1F7-496A-9D2F-FE2B3D6A5C7F}"/>
              </a:ext>
            </a:extLst>
          </p:cNvPr>
          <p:cNvSpPr/>
          <p:nvPr/>
        </p:nvSpPr>
        <p:spPr>
          <a:xfrm>
            <a:off x="2788567" y="3043012"/>
            <a:ext cx="1632605" cy="12744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CFBD84-F3D7-4170-8AC5-F09A7642896B}"/>
              </a:ext>
            </a:extLst>
          </p:cNvPr>
          <p:cNvCxnSpPr>
            <a:cxnSpLocks/>
          </p:cNvCxnSpPr>
          <p:nvPr/>
        </p:nvCxnSpPr>
        <p:spPr>
          <a:xfrm>
            <a:off x="1670383" y="3229191"/>
            <a:ext cx="1092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C9090F-5BC1-45BC-AEA7-A5D1D0E530FF}"/>
              </a:ext>
            </a:extLst>
          </p:cNvPr>
          <p:cNvCxnSpPr>
            <a:cxnSpLocks/>
          </p:cNvCxnSpPr>
          <p:nvPr/>
        </p:nvCxnSpPr>
        <p:spPr>
          <a:xfrm>
            <a:off x="1688015" y="4153037"/>
            <a:ext cx="107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7BEF282-F9F7-4B11-83C9-E7F06FD69A6A}"/>
              </a:ext>
            </a:extLst>
          </p:cNvPr>
          <p:cNvSpPr/>
          <p:nvPr/>
        </p:nvSpPr>
        <p:spPr>
          <a:xfrm>
            <a:off x="4436576" y="3675804"/>
            <a:ext cx="197962" cy="1720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68EBFE-38EB-4AFF-9756-09C5824418F2}"/>
              </a:ext>
            </a:extLst>
          </p:cNvPr>
          <p:cNvCxnSpPr>
            <a:cxnSpLocks/>
          </p:cNvCxnSpPr>
          <p:nvPr/>
        </p:nvCxnSpPr>
        <p:spPr>
          <a:xfrm>
            <a:off x="4634538" y="3742970"/>
            <a:ext cx="82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7B6DC4-107E-488A-AC43-337CB77DDC8D}"/>
              </a:ext>
            </a:extLst>
          </p:cNvPr>
          <p:cNvCxnSpPr/>
          <p:nvPr/>
        </p:nvCxnSpPr>
        <p:spPr>
          <a:xfrm flipV="1">
            <a:off x="5423402" y="3458573"/>
            <a:ext cx="1121789" cy="287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AF726F4-59EB-4233-BDA2-8A7B2243D711}"/>
              </a:ext>
            </a:extLst>
          </p:cNvPr>
          <p:cNvCxnSpPr/>
          <p:nvPr/>
        </p:nvCxnSpPr>
        <p:spPr>
          <a:xfrm>
            <a:off x="5433289" y="3742970"/>
            <a:ext cx="1121789" cy="245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70BBB0B8-C330-4822-BD2C-68D59088F634}"/>
              </a:ext>
            </a:extLst>
          </p:cNvPr>
          <p:cNvSpPr/>
          <p:nvPr/>
        </p:nvSpPr>
        <p:spPr>
          <a:xfrm>
            <a:off x="6570482" y="3257745"/>
            <a:ext cx="1357460" cy="9704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2AC5DDF-56B4-474F-9C18-142045AF2443}"/>
              </a:ext>
            </a:extLst>
          </p:cNvPr>
          <p:cNvSpPr/>
          <p:nvPr/>
        </p:nvSpPr>
        <p:spPr>
          <a:xfrm>
            <a:off x="8017036" y="3675803"/>
            <a:ext cx="197962" cy="1720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C102C4-8565-4F6B-B275-28D9CC381504}"/>
              </a:ext>
            </a:extLst>
          </p:cNvPr>
          <p:cNvCxnSpPr>
            <a:cxnSpLocks/>
          </p:cNvCxnSpPr>
          <p:nvPr/>
        </p:nvCxnSpPr>
        <p:spPr>
          <a:xfrm flipV="1">
            <a:off x="8214998" y="3761822"/>
            <a:ext cx="1428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2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C8B296-5368-4540-8A84-EB20D3F7EE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5914"/>
            <a:ext cx="10353675" cy="608099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00B0F0"/>
                </a:solidFill>
              </a:rPr>
              <a:t>HDL script for AND Gate:</a:t>
            </a:r>
            <a:endParaRPr lang="en-IN" sz="3200">
              <a:solidFill>
                <a:srgbClr val="00B0F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B70881-9B59-4E3B-84FA-D69AB5168E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38794" y="939399"/>
            <a:ext cx="6468538" cy="5497512"/>
          </a:xfrm>
        </p:spPr>
      </p:pic>
    </p:spTree>
    <p:extLst>
      <p:ext uri="{BB962C8B-B14F-4D97-AF65-F5344CB8AC3E}">
        <p14:creationId xmlns:p14="http://schemas.microsoft.com/office/powerpoint/2010/main" val="384000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B51B3F-AE95-40E8-A60B-F71A39BC42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8438"/>
            <a:ext cx="10353675" cy="70643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B0F0"/>
                </a:solidFill>
              </a:rPr>
              <a:t>         Result</a:t>
            </a:r>
            <a:endParaRPr lang="en-IN" sz="3600">
              <a:solidFill>
                <a:srgbClr val="00B0F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BE505D-9310-451B-B0E3-AC4D7B33A3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10759" y="904875"/>
            <a:ext cx="8119797" cy="5754687"/>
          </a:xfrm>
        </p:spPr>
      </p:pic>
    </p:spTree>
    <p:extLst>
      <p:ext uri="{BB962C8B-B14F-4D97-AF65-F5344CB8AC3E}">
        <p14:creationId xmlns:p14="http://schemas.microsoft.com/office/powerpoint/2010/main" val="568068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DBCB-71CE-404C-9390-DE04F8C2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B0F0"/>
                </a:solidFill>
              </a:rPr>
              <a:t>NOT Gate using NAND</a:t>
            </a:r>
            <a:endParaRPr lang="en-IN" sz="360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CDD1-168D-4E24-B8BA-74A2A6F5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pPr marL="36900" indent="0">
              <a:buNone/>
            </a:pPr>
            <a:r>
              <a:rPr lang="en-US" sz="2800"/>
              <a:t>Chip logic:</a:t>
            </a:r>
            <a:r>
              <a:rPr lang="en-US"/>
              <a:t>    </a:t>
            </a:r>
          </a:p>
          <a:p>
            <a:endParaRPr lang="en-US"/>
          </a:p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r>
              <a:rPr lang="en-US"/>
              <a:t>                      A												  A’                                                                          </a:t>
            </a:r>
          </a:p>
          <a:p>
            <a:endParaRPr lang="en-IN"/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246FDD7C-74F4-44F7-A0E1-BD91F9369E58}"/>
              </a:ext>
            </a:extLst>
          </p:cNvPr>
          <p:cNvSpPr/>
          <p:nvPr/>
        </p:nvSpPr>
        <p:spPr>
          <a:xfrm>
            <a:off x="4075116" y="3051978"/>
            <a:ext cx="1725104" cy="12744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4E0CCC-5706-4F9D-85E5-6A10E5811DCF}"/>
              </a:ext>
            </a:extLst>
          </p:cNvPr>
          <p:cNvSpPr/>
          <p:nvPr/>
        </p:nvSpPr>
        <p:spPr>
          <a:xfrm>
            <a:off x="5800220" y="3549361"/>
            <a:ext cx="290456" cy="2796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04A4E1-55FB-4A0E-B970-B834B155C0B0}"/>
              </a:ext>
            </a:extLst>
          </p:cNvPr>
          <p:cNvCxnSpPr>
            <a:cxnSpLocks/>
          </p:cNvCxnSpPr>
          <p:nvPr/>
        </p:nvCxnSpPr>
        <p:spPr>
          <a:xfrm>
            <a:off x="2667896" y="3689210"/>
            <a:ext cx="1407220" cy="409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9D5458-DA0D-4C13-BFBD-9AB1F6492A42}"/>
              </a:ext>
            </a:extLst>
          </p:cNvPr>
          <p:cNvCxnSpPr>
            <a:cxnSpLocks/>
          </p:cNvCxnSpPr>
          <p:nvPr/>
        </p:nvCxnSpPr>
        <p:spPr>
          <a:xfrm flipV="1">
            <a:off x="2657139" y="3281082"/>
            <a:ext cx="1417977" cy="408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4CE0D9-9AA3-4C24-A8B4-F58C8523645D}"/>
              </a:ext>
            </a:extLst>
          </p:cNvPr>
          <p:cNvCxnSpPr>
            <a:cxnSpLocks/>
          </p:cNvCxnSpPr>
          <p:nvPr/>
        </p:nvCxnSpPr>
        <p:spPr>
          <a:xfrm>
            <a:off x="6090676" y="3689210"/>
            <a:ext cx="1840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10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9C08-FED1-48FA-940A-4D075E2EB7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580" y="77037"/>
            <a:ext cx="10112515" cy="969963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B0F0"/>
                </a:solidFill>
              </a:rPr>
              <a:t>HDL script for NOT gate</a:t>
            </a:r>
            <a:endParaRPr lang="en-IN" sz="360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89BBF-F25B-483A-AB08-CE4A3B23E50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12992" y="1047000"/>
            <a:ext cx="7212013" cy="5193026"/>
          </a:xfrm>
        </p:spPr>
      </p:pic>
    </p:spTree>
    <p:extLst>
      <p:ext uri="{BB962C8B-B14F-4D97-AF65-F5344CB8AC3E}">
        <p14:creationId xmlns:p14="http://schemas.microsoft.com/office/powerpoint/2010/main" val="279756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56F9-0CD6-4C04-8E75-8018C98F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1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B0F0"/>
                </a:solidFill>
              </a:rPr>
              <a:t>                                         Result</a:t>
            </a:r>
            <a:endParaRPr lang="en-IN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44D40-4F70-462A-AC05-08EAABCDF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046"/>
          <a:stretch/>
        </p:blipFill>
        <p:spPr>
          <a:xfrm>
            <a:off x="557447" y="889885"/>
            <a:ext cx="5402289" cy="567228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55794-77C8-415A-B2D1-4C8683D1D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57"/>
          <a:stretch/>
        </p:blipFill>
        <p:spPr>
          <a:xfrm>
            <a:off x="6327236" y="889884"/>
            <a:ext cx="5402288" cy="5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B710-D2C3-4830-87F1-648CDD8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5" y="9635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B0F0"/>
                </a:solidFill>
              </a:rPr>
              <a:t>OR Gate  </a:t>
            </a:r>
            <a:endParaRPr lang="en-IN" sz="360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3F2C-CF27-40F0-BC18-5630AA4B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71" y="1050736"/>
            <a:ext cx="10986868" cy="451104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/>
              <a:t>Gate logic:</a:t>
            </a:r>
          </a:p>
          <a:p>
            <a:endParaRPr lang="en-US" sz="2800"/>
          </a:p>
          <a:p>
            <a:r>
              <a:rPr lang="en-US" sz="2800"/>
              <a:t>        A</a:t>
            </a:r>
          </a:p>
          <a:p>
            <a:pPr marL="36900" indent="0">
              <a:buNone/>
            </a:pPr>
            <a:endParaRPr lang="en-IN" sz="2800"/>
          </a:p>
          <a:p>
            <a:pPr marL="36900" indent="0">
              <a:buNone/>
            </a:pPr>
            <a:r>
              <a:rPr lang="en-IN" sz="2800"/>
              <a:t>																					A+B</a:t>
            </a:r>
          </a:p>
          <a:p>
            <a:pPr marL="36900" indent="0">
              <a:buNone/>
            </a:pPr>
            <a:endParaRPr lang="en-IN" sz="2800"/>
          </a:p>
          <a:p>
            <a:pPr marL="36900" indent="0">
              <a:buNone/>
            </a:pPr>
            <a:r>
              <a:rPr lang="en-IN" sz="2800"/>
              <a:t>             B</a:t>
            </a: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186EB47A-DB66-4321-9467-57DD2124A730}"/>
              </a:ext>
            </a:extLst>
          </p:cNvPr>
          <p:cNvSpPr/>
          <p:nvPr/>
        </p:nvSpPr>
        <p:spPr>
          <a:xfrm>
            <a:off x="3279051" y="2154536"/>
            <a:ext cx="1725104" cy="12744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F93E363B-C105-466A-9ABA-0037162839E1}"/>
              </a:ext>
            </a:extLst>
          </p:cNvPr>
          <p:cNvSpPr/>
          <p:nvPr/>
        </p:nvSpPr>
        <p:spPr>
          <a:xfrm>
            <a:off x="3268293" y="4070787"/>
            <a:ext cx="1725104" cy="12744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0203C36-9C38-4E3E-9B29-A1655067647A}"/>
              </a:ext>
            </a:extLst>
          </p:cNvPr>
          <p:cNvCxnSpPr>
            <a:cxnSpLocks/>
          </p:cNvCxnSpPr>
          <p:nvPr/>
        </p:nvCxnSpPr>
        <p:spPr>
          <a:xfrm flipV="1">
            <a:off x="1850316" y="2383640"/>
            <a:ext cx="1428735" cy="268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4047FF9-AC53-4F53-812C-DA87F02F59F9}"/>
              </a:ext>
            </a:extLst>
          </p:cNvPr>
          <p:cNvCxnSpPr>
            <a:cxnSpLocks/>
          </p:cNvCxnSpPr>
          <p:nvPr/>
        </p:nvCxnSpPr>
        <p:spPr>
          <a:xfrm flipV="1">
            <a:off x="1960605" y="4355558"/>
            <a:ext cx="1307688" cy="663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D23519D-A608-4C7E-8220-239AB35D9B78}"/>
              </a:ext>
            </a:extLst>
          </p:cNvPr>
          <p:cNvCxnSpPr>
            <a:cxnSpLocks/>
          </p:cNvCxnSpPr>
          <p:nvPr/>
        </p:nvCxnSpPr>
        <p:spPr>
          <a:xfrm>
            <a:off x="1850316" y="2652110"/>
            <a:ext cx="1417977" cy="557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38635B8-81A1-468B-B128-B364F5FEC5D0}"/>
              </a:ext>
            </a:extLst>
          </p:cNvPr>
          <p:cNvCxnSpPr>
            <a:cxnSpLocks/>
          </p:cNvCxnSpPr>
          <p:nvPr/>
        </p:nvCxnSpPr>
        <p:spPr>
          <a:xfrm>
            <a:off x="1960605" y="5019376"/>
            <a:ext cx="1296931" cy="162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8D830896-33E7-4C67-8ADC-7BC671037780}"/>
              </a:ext>
            </a:extLst>
          </p:cNvPr>
          <p:cNvSpPr/>
          <p:nvPr/>
        </p:nvSpPr>
        <p:spPr>
          <a:xfrm>
            <a:off x="6411374" y="2807511"/>
            <a:ext cx="2068033" cy="157052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508448-D448-4EEF-8DBB-06A8810FEABF}"/>
              </a:ext>
            </a:extLst>
          </p:cNvPr>
          <p:cNvCxnSpPr>
            <a:cxnSpLocks/>
          </p:cNvCxnSpPr>
          <p:nvPr/>
        </p:nvCxnSpPr>
        <p:spPr>
          <a:xfrm flipV="1">
            <a:off x="4907318" y="4070787"/>
            <a:ext cx="1504056" cy="648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C0B94E0-8E82-43DB-8580-B0CCE155E13B}"/>
              </a:ext>
            </a:extLst>
          </p:cNvPr>
          <p:cNvCxnSpPr>
            <a:cxnSpLocks/>
          </p:cNvCxnSpPr>
          <p:nvPr/>
        </p:nvCxnSpPr>
        <p:spPr>
          <a:xfrm>
            <a:off x="5014912" y="2758790"/>
            <a:ext cx="1407220" cy="409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4A60DD5-142B-4406-8B12-15D5EFF93BB0}"/>
              </a:ext>
            </a:extLst>
          </p:cNvPr>
          <p:cNvSpPr/>
          <p:nvPr/>
        </p:nvSpPr>
        <p:spPr>
          <a:xfrm>
            <a:off x="4993397" y="2652110"/>
            <a:ext cx="256335" cy="2575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C7D8BB-3CFD-4BFA-87C9-D3447A1D7B30}"/>
              </a:ext>
            </a:extLst>
          </p:cNvPr>
          <p:cNvSpPr/>
          <p:nvPr/>
        </p:nvSpPr>
        <p:spPr>
          <a:xfrm>
            <a:off x="4993396" y="4595222"/>
            <a:ext cx="256335" cy="2575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EB98E18-4D72-470E-805C-56218D883B2E}"/>
              </a:ext>
            </a:extLst>
          </p:cNvPr>
          <p:cNvSpPr/>
          <p:nvPr/>
        </p:nvSpPr>
        <p:spPr>
          <a:xfrm>
            <a:off x="8408148" y="3445253"/>
            <a:ext cx="256335" cy="2575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27327A-A9CA-461B-9C0C-72559FE645C0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8664483" y="3574014"/>
            <a:ext cx="130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6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DE18B-D6DD-4D0F-A9E1-5D268FE3E4A5}"/>
              </a:ext>
            </a:extLst>
          </p:cNvPr>
          <p:cNvSpPr txBox="1"/>
          <p:nvPr/>
        </p:nvSpPr>
        <p:spPr>
          <a:xfrm>
            <a:off x="-545211" y="57151"/>
            <a:ext cx="18556986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            </a:t>
            </a:r>
            <a:r>
              <a:rPr lang="en-US">
                <a:solidFill>
                  <a:srgbClr val="FF0000"/>
                </a:solidFill>
              </a:rPr>
              <a:t>QUESTION  :  1</a:t>
            </a:r>
          </a:p>
          <a:p>
            <a:endParaRPr lang="en-US"/>
          </a:p>
          <a:p>
            <a:r>
              <a:rPr lang="en-US"/>
              <a:t>             </a:t>
            </a:r>
          </a:p>
          <a:p>
            <a:r>
              <a:rPr lang="en-US"/>
              <a:t>             </a:t>
            </a:r>
            <a:r>
              <a:rPr lang="en-US">
                <a:solidFill>
                  <a:srgbClr val="00B0F0"/>
                </a:solidFill>
              </a:rPr>
              <a:t>(a)  (153.153)base10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27D93-E026-4370-91F1-86F9E165DB7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1F58DD7-4D6A-4B6C-95C3-6A6FEFCB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02" y="982494"/>
            <a:ext cx="8540229" cy="55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9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8C6B-C1A6-4B27-9875-015ADB647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5413"/>
            <a:ext cx="10353675" cy="96996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B0F0"/>
                </a:solidFill>
              </a:rPr>
              <a:t>HDL script of OR Gate:</a:t>
            </a:r>
            <a:endParaRPr lang="en-IN" sz="360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7959D-32D6-4A34-8419-C8012209E5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0621" y="1095375"/>
            <a:ext cx="8337550" cy="5434013"/>
          </a:xfrm>
        </p:spPr>
      </p:pic>
    </p:spTree>
    <p:extLst>
      <p:ext uri="{BB962C8B-B14F-4D97-AF65-F5344CB8AC3E}">
        <p14:creationId xmlns:p14="http://schemas.microsoft.com/office/powerpoint/2010/main" val="3147475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60D7E-2033-4E4C-BD2F-35A31DD8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00B0F0"/>
                </a:solidFill>
              </a:rPr>
              <a:t>Result</a:t>
            </a:r>
            <a:br>
              <a:rPr lang="en-US" sz="3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00B0F0"/>
                </a:solidFill>
              </a:rPr>
            </a:br>
            <a:endParaRPr lang="en-IN" sz="3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1F22-FB5A-4836-A644-CF02FE2EB7A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13795" y="6214530"/>
            <a:ext cx="45719" cy="146076"/>
          </a:xfrm>
        </p:spPr>
        <p:txBody>
          <a:bodyPr anchor="t">
            <a:normAutofit fontScale="25000" lnSpcReduction="20000"/>
          </a:bodyPr>
          <a:lstStyle/>
          <a:p>
            <a:endParaRPr lang="en-IN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9DED6-830C-4F3B-96AB-112CC70C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39" y="265018"/>
            <a:ext cx="9053711" cy="63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7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B710-D2C3-4830-87F1-648CDD8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5" y="9635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B0F0"/>
                </a:solidFill>
              </a:rPr>
              <a:t>Nor gate using Nand  </a:t>
            </a:r>
            <a:endParaRPr lang="en-IN" sz="360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3F2C-CF27-40F0-BC18-5630AA4B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25" y="1146820"/>
            <a:ext cx="11635805" cy="511191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2400"/>
              <a:t>Gate logic: NOR gate gives the complement of OR gate . We created OR gate earlier using NAND gate ,so to get the complement of it we must add one more NAND gate to it.</a:t>
            </a:r>
          </a:p>
          <a:p>
            <a:endParaRPr lang="en-US" sz="2800"/>
          </a:p>
          <a:p>
            <a:pPr marL="36900" indent="0">
              <a:buNone/>
            </a:pPr>
            <a:r>
              <a:rPr lang="en-US" sz="2800"/>
              <a:t>        A</a:t>
            </a:r>
          </a:p>
          <a:p>
            <a:pPr marL="36900" indent="0">
              <a:buNone/>
            </a:pPr>
            <a:endParaRPr lang="en-IN" sz="2800"/>
          </a:p>
          <a:p>
            <a:pPr marL="36900" indent="0">
              <a:buNone/>
            </a:pPr>
            <a:r>
              <a:rPr lang="en-IN" sz="2800"/>
              <a:t>																							</a:t>
            </a:r>
            <a:r>
              <a:rPr lang="en-IN" sz="2400"/>
              <a:t>(</a:t>
            </a:r>
            <a:r>
              <a:rPr lang="en-IN"/>
              <a:t>A+B)’</a:t>
            </a:r>
            <a:r>
              <a:rPr lang="en-IN" sz="2800"/>
              <a:t>																	</a:t>
            </a:r>
          </a:p>
          <a:p>
            <a:pPr marL="36900" indent="0">
              <a:buNone/>
            </a:pPr>
            <a:endParaRPr lang="en-IN" sz="2800"/>
          </a:p>
          <a:p>
            <a:pPr marL="36900" indent="0">
              <a:buNone/>
            </a:pPr>
            <a:r>
              <a:rPr lang="en-IN" sz="2800"/>
              <a:t>         B</a:t>
            </a: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186EB47A-DB66-4321-9467-57DD2124A730}"/>
              </a:ext>
            </a:extLst>
          </p:cNvPr>
          <p:cNvSpPr/>
          <p:nvPr/>
        </p:nvSpPr>
        <p:spPr>
          <a:xfrm>
            <a:off x="2952442" y="2154536"/>
            <a:ext cx="1725104" cy="12744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F93E363B-C105-466A-9ABA-0037162839E1}"/>
              </a:ext>
            </a:extLst>
          </p:cNvPr>
          <p:cNvSpPr/>
          <p:nvPr/>
        </p:nvSpPr>
        <p:spPr>
          <a:xfrm>
            <a:off x="2912012" y="4118818"/>
            <a:ext cx="1725104" cy="12744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0203C36-9C38-4E3E-9B29-A1655067647A}"/>
              </a:ext>
            </a:extLst>
          </p:cNvPr>
          <p:cNvCxnSpPr>
            <a:cxnSpLocks/>
          </p:cNvCxnSpPr>
          <p:nvPr/>
        </p:nvCxnSpPr>
        <p:spPr>
          <a:xfrm flipV="1">
            <a:off x="1861074" y="2382314"/>
            <a:ext cx="1068557" cy="40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4047FF9-AC53-4F53-812C-DA87F02F59F9}"/>
              </a:ext>
            </a:extLst>
          </p:cNvPr>
          <p:cNvCxnSpPr>
            <a:cxnSpLocks/>
          </p:cNvCxnSpPr>
          <p:nvPr/>
        </p:nvCxnSpPr>
        <p:spPr>
          <a:xfrm flipV="1">
            <a:off x="1642339" y="4494358"/>
            <a:ext cx="1196946" cy="440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D23519D-A608-4C7E-8220-239AB35D9B78}"/>
              </a:ext>
            </a:extLst>
          </p:cNvPr>
          <p:cNvCxnSpPr>
            <a:cxnSpLocks/>
          </p:cNvCxnSpPr>
          <p:nvPr/>
        </p:nvCxnSpPr>
        <p:spPr>
          <a:xfrm>
            <a:off x="1861073" y="2807511"/>
            <a:ext cx="1068557" cy="408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38635B8-81A1-468B-B128-B364F5FEC5D0}"/>
              </a:ext>
            </a:extLst>
          </p:cNvPr>
          <p:cNvCxnSpPr>
            <a:cxnSpLocks/>
          </p:cNvCxnSpPr>
          <p:nvPr/>
        </p:nvCxnSpPr>
        <p:spPr>
          <a:xfrm>
            <a:off x="1642369" y="4918229"/>
            <a:ext cx="1196916" cy="213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8D830896-33E7-4C67-8ADC-7BC671037780}"/>
              </a:ext>
            </a:extLst>
          </p:cNvPr>
          <p:cNvSpPr/>
          <p:nvPr/>
        </p:nvSpPr>
        <p:spPr>
          <a:xfrm>
            <a:off x="5711054" y="2830457"/>
            <a:ext cx="1834966" cy="146633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508448-D448-4EEF-8DBB-06A8810FEABF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4838010" y="3950563"/>
            <a:ext cx="808188" cy="77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C0B94E0-8E82-43DB-8580-B0CCE155E13B}"/>
              </a:ext>
            </a:extLst>
          </p:cNvPr>
          <p:cNvCxnSpPr>
            <a:cxnSpLocks/>
          </p:cNvCxnSpPr>
          <p:nvPr/>
        </p:nvCxnSpPr>
        <p:spPr>
          <a:xfrm>
            <a:off x="4743628" y="2750509"/>
            <a:ext cx="937430" cy="69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4A60DD5-142B-4406-8B12-15D5EFF93BB0}"/>
              </a:ext>
            </a:extLst>
          </p:cNvPr>
          <p:cNvSpPr/>
          <p:nvPr/>
        </p:nvSpPr>
        <p:spPr>
          <a:xfrm>
            <a:off x="4641917" y="2630029"/>
            <a:ext cx="256335" cy="2575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C7D8BB-3CFD-4BFA-87C9-D3447A1D7B30}"/>
              </a:ext>
            </a:extLst>
          </p:cNvPr>
          <p:cNvSpPr/>
          <p:nvPr/>
        </p:nvSpPr>
        <p:spPr>
          <a:xfrm>
            <a:off x="4581675" y="4599673"/>
            <a:ext cx="256335" cy="2575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EB98E18-4D72-470E-805C-56218D883B2E}"/>
              </a:ext>
            </a:extLst>
          </p:cNvPr>
          <p:cNvSpPr/>
          <p:nvPr/>
        </p:nvSpPr>
        <p:spPr>
          <a:xfrm>
            <a:off x="7546020" y="3445253"/>
            <a:ext cx="256335" cy="2575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315E20EB-C6C7-428B-B561-E9B59F618779}"/>
              </a:ext>
            </a:extLst>
          </p:cNvPr>
          <p:cNvSpPr/>
          <p:nvPr/>
        </p:nvSpPr>
        <p:spPr>
          <a:xfrm>
            <a:off x="8818108" y="2840846"/>
            <a:ext cx="1435601" cy="146633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2111BEC-19FC-4251-80BC-FD556EBCB221}"/>
              </a:ext>
            </a:extLst>
          </p:cNvPr>
          <p:cNvCxnSpPr>
            <a:cxnSpLocks/>
          </p:cNvCxnSpPr>
          <p:nvPr/>
        </p:nvCxnSpPr>
        <p:spPr>
          <a:xfrm>
            <a:off x="7802355" y="3563624"/>
            <a:ext cx="1015753" cy="555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0C6F3FD-20FC-40B6-BB44-07AF3D217CE7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7802355" y="3047239"/>
            <a:ext cx="1015753" cy="526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AF67F4A-80B0-4559-8931-CC79D17BAAC0}"/>
              </a:ext>
            </a:extLst>
          </p:cNvPr>
          <p:cNvSpPr/>
          <p:nvPr/>
        </p:nvSpPr>
        <p:spPr>
          <a:xfrm>
            <a:off x="10253709" y="3420909"/>
            <a:ext cx="256335" cy="2575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F14CDD-B315-43DC-8A15-0F26549324C6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510044" y="3549670"/>
            <a:ext cx="75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16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A30A-4655-45E3-B232-0C0FB39F90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1288"/>
            <a:ext cx="3078163" cy="96996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>
                <a:solidFill>
                  <a:srgbClr val="00B0F0"/>
                </a:solidFill>
              </a:rPr>
              <a:t>HDL Script for NOR gate</a:t>
            </a:r>
            <a:endParaRPr lang="en-IN" sz="3600">
              <a:solidFill>
                <a:srgbClr val="00B0F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ECD874-DA59-4FD9-B62F-2CA2F2CED5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87513"/>
            <a:ext cx="3078163" cy="4059237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US" sz="1600"/>
          </a:p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85B3C-D971-4277-B082-987836A7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813" y="213064"/>
            <a:ext cx="6779694" cy="61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0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E431C1D-331F-4F6A-AF8B-DB2BFD854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8074"/>
          <a:stretch/>
        </p:blipFill>
        <p:spPr>
          <a:xfrm>
            <a:off x="2530783" y="319596"/>
            <a:ext cx="8515350" cy="57218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83606-482F-4145-AAB7-57C06B7CE0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4775"/>
            <a:ext cx="10353675" cy="971550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00B0F0"/>
                </a:solidFill>
              </a:rPr>
              <a:t>Result</a:t>
            </a:r>
            <a:endParaRPr lang="en-IN" sz="3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51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B5DC0B-AB6C-482D-B043-4CB35C53D76E}"/>
              </a:ext>
            </a:extLst>
          </p:cNvPr>
          <p:cNvSpPr txBox="1"/>
          <p:nvPr/>
        </p:nvSpPr>
        <p:spPr>
          <a:xfrm>
            <a:off x="4903693" y="2905780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  <a:p>
            <a:pPr algn="r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algn="r"/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endParaRPr lang="en-US" sz="2800">
              <a:ln>
                <a:solidFill>
                  <a:srgbClr val="404040">
                    <a:alpha val="10000"/>
                  </a:srgbClr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Group 43</a:t>
            </a:r>
            <a:endParaRPr lang="en-IN" sz="28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4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2D013-7738-42E4-8972-6B88638158FE}"/>
              </a:ext>
            </a:extLst>
          </p:cNvPr>
          <p:cNvSpPr txBox="1"/>
          <p:nvPr/>
        </p:nvSpPr>
        <p:spPr>
          <a:xfrm>
            <a:off x="-74140" y="0"/>
            <a:ext cx="7952815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 </a:t>
            </a:r>
            <a:r>
              <a:rPr lang="en-US">
                <a:solidFill>
                  <a:srgbClr val="FF0000"/>
                </a:solidFill>
              </a:rPr>
              <a:t>    </a:t>
            </a:r>
            <a:r>
              <a:rPr lang="en-US">
                <a:solidFill>
                  <a:srgbClr val="00B0F0"/>
                </a:solidFill>
              </a:rPr>
              <a:t>(b) (23.12)base 16</a:t>
            </a: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       Conversion of hexadecimal to binary</a:t>
            </a:r>
          </a:p>
          <a:p>
            <a:r>
              <a:rPr lang="en-US">
                <a:solidFill>
                  <a:srgbClr val="00B0F0"/>
                </a:solidFill>
              </a:rPr>
              <a:t>		</a:t>
            </a:r>
          </a:p>
          <a:p>
            <a:r>
              <a:rPr lang="en-US">
                <a:solidFill>
                  <a:srgbClr val="00B0F0"/>
                </a:solidFill>
              </a:rPr>
              <a:t>	 </a:t>
            </a:r>
            <a:r>
              <a:rPr lang="en-US">
                <a:highlight>
                  <a:srgbClr val="800080"/>
                </a:highlight>
                <a:ea typeface="+mn-lt"/>
                <a:cs typeface="+mn-lt"/>
              </a:rPr>
              <a:t>Translate every hexadecimal digit into 4 - bit  binary equivalent</a:t>
            </a:r>
            <a:endParaRPr lang="en-US">
              <a:solidFill>
                <a:srgbClr val="00B0F0"/>
              </a:solidFill>
              <a:highlight>
                <a:srgbClr val="800080"/>
              </a:highlight>
            </a:endParaRPr>
          </a:p>
          <a:p>
            <a:endParaRPr lang="en-US">
              <a:solidFill>
                <a:srgbClr val="00B0F0"/>
              </a:solidFill>
              <a:highlight>
                <a:srgbClr val="800080"/>
              </a:highlight>
            </a:endParaRPr>
          </a:p>
          <a:p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B059157-CAEB-4498-AB7B-3FAF92B9E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68" y="1822495"/>
            <a:ext cx="8839199" cy="45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502FAE-87AA-4DE3-B438-D1AA34922FEA}"/>
              </a:ext>
            </a:extLst>
          </p:cNvPr>
          <p:cNvSpPr txBox="1"/>
          <p:nvPr/>
        </p:nvSpPr>
        <p:spPr>
          <a:xfrm>
            <a:off x="590550" y="209550"/>
            <a:ext cx="1334452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BINARY TO DECIMAL CONVERSION</a:t>
            </a:r>
            <a:r>
              <a:rPr lang="en-US"/>
              <a:t> 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         Each digit position of a binary number has a weight </a:t>
            </a:r>
          </a:p>
          <a:p>
            <a:endParaRPr lang="en-US"/>
          </a:p>
          <a:p>
            <a:r>
              <a:rPr lang="en-US"/>
              <a:t>         -some power of 2</a:t>
            </a:r>
          </a:p>
          <a:p>
            <a:endParaRPr lang="en-US"/>
          </a:p>
          <a:p>
            <a:r>
              <a:rPr lang="en-US"/>
              <a:t>        A binary number : 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        Corresponding  value in decimal  : 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826B6A1-7289-4D77-8FF6-725E04BE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37224"/>
            <a:ext cx="2971800" cy="3167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A84AEAD-976C-42F2-90F3-6B332F70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3328988"/>
            <a:ext cx="15049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74537-99EE-4A01-80C8-D56E68E89888}"/>
              </a:ext>
            </a:extLst>
          </p:cNvPr>
          <p:cNvSpPr txBox="1"/>
          <p:nvPr/>
        </p:nvSpPr>
        <p:spPr>
          <a:xfrm>
            <a:off x="-457200" y="0"/>
            <a:ext cx="79247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        </a:t>
            </a:r>
          </a:p>
          <a:p>
            <a:endParaRPr lang="en-US"/>
          </a:p>
          <a:p>
            <a:r>
              <a:rPr lang="en-US"/>
              <a:t>        </a:t>
            </a:r>
            <a:r>
              <a:rPr lang="en-US">
                <a:solidFill>
                  <a:srgbClr val="00B0F0"/>
                </a:solidFill>
              </a:rPr>
              <a:t> c)  (101100011.101)base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Application, table, Excel&#10;&#10;Description automatically generated">
            <a:extLst>
              <a:ext uri="{FF2B5EF4-FFF2-40B4-BE49-F238E27FC236}">
                <a16:creationId xmlns:a16="http://schemas.microsoft.com/office/drawing/2014/main" id="{5E2AE6F1-78E1-4E27-A890-5FC93B0E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60" y="1459198"/>
            <a:ext cx="8995774" cy="46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4AE1F-4B35-439E-AB89-C013613A6EC2}"/>
              </a:ext>
            </a:extLst>
          </p:cNvPr>
          <p:cNvSpPr txBox="1"/>
          <p:nvPr/>
        </p:nvSpPr>
        <p:spPr>
          <a:xfrm>
            <a:off x="1152525" y="1514475"/>
            <a:ext cx="988695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CC"/>
                </a:solidFill>
              </a:rPr>
              <a:t>HEXA DECIMAL TO DECIMAL CONVERSION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 convert a hexadecimal to a decimal manually ,you must start by multiplying the hexadecimal</a:t>
            </a:r>
          </a:p>
          <a:p>
            <a:endParaRPr lang="en-US"/>
          </a:p>
          <a:p>
            <a:r>
              <a:rPr lang="en-US"/>
              <a:t> number by 16 .Then ,you raise it to power of 0 and increase that power by 1 each time according to </a:t>
            </a:r>
          </a:p>
          <a:p>
            <a:endParaRPr lang="en-US"/>
          </a:p>
          <a:p>
            <a:r>
              <a:rPr lang="en-US"/>
              <a:t>The hexadecimal number equivalent .</a:t>
            </a:r>
          </a:p>
        </p:txBody>
      </p:sp>
    </p:spTree>
    <p:extLst>
      <p:ext uri="{BB962C8B-B14F-4D97-AF65-F5344CB8AC3E}">
        <p14:creationId xmlns:p14="http://schemas.microsoft.com/office/powerpoint/2010/main" val="234037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EE652-269E-4503-A1DE-8443BDABB40F}"/>
              </a:ext>
            </a:extLst>
          </p:cNvPr>
          <p:cNvSpPr txBox="1"/>
          <p:nvPr/>
        </p:nvSpPr>
        <p:spPr>
          <a:xfrm>
            <a:off x="-412376" y="0"/>
            <a:ext cx="78799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       CONVERT HEXADECIMAL TO DECIMAL </a:t>
            </a:r>
          </a:p>
          <a:p>
            <a:endParaRPr lang="en-US"/>
          </a:p>
          <a:p>
            <a:r>
              <a:rPr lang="en-US"/>
              <a:t>        </a:t>
            </a:r>
            <a:r>
              <a:rPr lang="en-US">
                <a:solidFill>
                  <a:srgbClr val="00B0F0"/>
                </a:solidFill>
              </a:rPr>
              <a:t> (d)  (BEED)base 16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EFD59E5-A24B-4F66-9491-2C3886A0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0" y="1479505"/>
            <a:ext cx="5836083" cy="4921948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C78645B-455E-4F32-BD53-6A028D9B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1418676"/>
            <a:ext cx="4781550" cy="50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5F0B6-9822-47E1-939E-BFD2A178CF57}"/>
              </a:ext>
            </a:extLst>
          </p:cNvPr>
          <p:cNvSpPr txBox="1"/>
          <p:nvPr/>
        </p:nvSpPr>
        <p:spPr>
          <a:xfrm>
            <a:off x="125506" y="116541"/>
            <a:ext cx="115286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QUESTION  :  2</a:t>
            </a:r>
          </a:p>
          <a:p>
            <a:r>
              <a:rPr lang="en-US" sz="2400" b="0" i="0" u="none" strike="noStrike" baseline="0">
                <a:solidFill>
                  <a:srgbClr val="00B0F0"/>
                </a:solidFill>
                <a:latin typeface="CIDFont+F2"/>
              </a:rPr>
              <a:t>a) Find the 2’s complement representation of 17. Justify your answer.</a:t>
            </a:r>
            <a:endParaRPr lang="en-US" sz="24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7EA6880-902C-4080-B425-A9E00F5FB3A8}"/>
                  </a:ext>
                </a:extLst>
              </p14:cNvPr>
              <p14:cNvContentPartPr/>
              <p14:nvPr/>
            </p14:nvContentPartPr>
            <p14:xfrm>
              <a:off x="869640" y="56479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7EA6880-902C-4080-B425-A9E00F5FB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640" y="45679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8AB69F-3FB9-4267-8B8D-A45F9564F7D1}"/>
                  </a:ext>
                </a:extLst>
              </p14:cNvPr>
              <p14:cNvContentPartPr/>
              <p14:nvPr/>
            </p14:nvContentPartPr>
            <p14:xfrm>
              <a:off x="869640" y="56479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8AB69F-3FB9-4267-8B8D-A45F9564F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640" y="45679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EFF68F-443B-4DB9-915E-CCD5E89A631F}"/>
                  </a:ext>
                </a:extLst>
              </p14:cNvPr>
              <p14:cNvContentPartPr/>
              <p14:nvPr/>
            </p14:nvContentPartPr>
            <p14:xfrm>
              <a:off x="940920" y="69007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EFF68F-443B-4DB9-915E-CCD5E89A63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2920" y="582071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15916CE-A07B-4913-9D0E-9B2E82574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4" y="1013401"/>
            <a:ext cx="11396291" cy="559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74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4.xml><?xml version="1.0" encoding="utf-8"?>
<a:theme xmlns:a="http://schemas.openxmlformats.org/drawingml/2006/main" name="2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5.xml><?xml version="1.0" encoding="utf-8"?>
<a:theme xmlns:a="http://schemas.openxmlformats.org/drawingml/2006/main" name="3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14D390300FD42A50EFA013129892A" ma:contentTypeVersion="6" ma:contentTypeDescription="Create a new document." ma:contentTypeScope="" ma:versionID="7a73ae997742a9cdbddc173cc1a1253f">
  <xsd:schema xmlns:xsd="http://www.w3.org/2001/XMLSchema" xmlns:xs="http://www.w3.org/2001/XMLSchema" xmlns:p="http://schemas.microsoft.com/office/2006/metadata/properties" xmlns:ns3="dc208345-6f41-4060-9114-3fe28adba7f4" xmlns:ns4="8a97c601-60e2-4b8e-9167-78a48fde8c9d" targetNamespace="http://schemas.microsoft.com/office/2006/metadata/properties" ma:root="true" ma:fieldsID="597aa3007f5e1ed21f1964f4a34f7d73" ns3:_="" ns4:_="">
    <xsd:import namespace="dc208345-6f41-4060-9114-3fe28adba7f4"/>
    <xsd:import namespace="8a97c601-60e2-4b8e-9167-78a48fde8c9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08345-6f41-4060-9114-3fe28adba7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7c601-60e2-4b8e-9167-78a48fde8c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43213B-C127-42BB-930E-456EC224AD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E8B11-9D62-4373-8034-9B31826C6851}">
  <ds:schemaRefs>
    <ds:schemaRef ds:uri="8a97c601-60e2-4b8e-9167-78a48fde8c9d"/>
    <ds:schemaRef ds:uri="dc208345-6f41-4060-9114-3fe28adba7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AE9F55B-0EC4-4E4B-A871-8D90FCD02104}">
  <ds:schemaRefs>
    <ds:schemaRef ds:uri="dc208345-6f41-4060-9114-3fe28adba7f4"/>
    <ds:schemaRef ds:uri="http://purl.org/dc/terms/"/>
    <ds:schemaRef ds:uri="8a97c601-60e2-4b8e-9167-78a48fde8c9d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0</TotalTime>
  <Words>1801</Words>
  <Application>Microsoft Office PowerPoint</Application>
  <PresentationFormat>Widescreen</PresentationFormat>
  <Paragraphs>301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Bodoni MT</vt:lpstr>
      <vt:lpstr>Calibri</vt:lpstr>
      <vt:lpstr>Calisto MT</vt:lpstr>
      <vt:lpstr>CIDFont+F2</vt:lpstr>
      <vt:lpstr>Monotype Corsiva</vt:lpstr>
      <vt:lpstr>Nirmala UI Semilight</vt:lpstr>
      <vt:lpstr>Segoe UI</vt:lpstr>
      <vt:lpstr>Verdana</vt:lpstr>
      <vt:lpstr>Wingdings 2</vt:lpstr>
      <vt:lpstr>Slate</vt:lpstr>
      <vt:lpstr>Slate</vt:lpstr>
      <vt:lpstr>1_Slate</vt:lpstr>
      <vt:lpstr>2_Slate</vt:lpstr>
      <vt:lpstr>3_Slate</vt:lpstr>
      <vt:lpstr>  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Question No.6 Realizing elementary logic gates using Nand Gate</vt:lpstr>
      <vt:lpstr>Fundamental logic gate - NAND</vt:lpstr>
      <vt:lpstr>Interpreting Elementary gates using NAND Gate</vt:lpstr>
      <vt:lpstr>AND Gate in terms of NAND Gate</vt:lpstr>
      <vt:lpstr>HDL script for AND Gate:</vt:lpstr>
      <vt:lpstr>         Result</vt:lpstr>
      <vt:lpstr>NOT Gate using NAND</vt:lpstr>
      <vt:lpstr>HDL script for NOT gate</vt:lpstr>
      <vt:lpstr>                                         Result</vt:lpstr>
      <vt:lpstr>OR Gate  </vt:lpstr>
      <vt:lpstr>HDL script of OR Gate:</vt:lpstr>
      <vt:lpstr>Result </vt:lpstr>
      <vt:lpstr>Nor gate using Nand  </vt:lpstr>
      <vt:lpstr>HDL Script for NOR gate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Vikhyat Bansal</dc:creator>
  <cp:lastModifiedBy>Vikhyat Bansal - [AIEA.1007359]</cp:lastModifiedBy>
  <cp:revision>2</cp:revision>
  <dcterms:created xsi:type="dcterms:W3CDTF">2021-10-19T04:37:03Z</dcterms:created>
  <dcterms:modified xsi:type="dcterms:W3CDTF">2021-10-26T08:05:36Z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0x01010097D14D390300FD42A50EFA013129892A</vt:lpwstr>
  </property>
</Properties>
</file>