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8"/>
  </p:notesMasterIdLst>
  <p:sldIdLst>
    <p:sldId id="256" r:id="rId5"/>
    <p:sldId id="257" r:id="rId6"/>
    <p:sldId id="259" r:id="rId7"/>
    <p:sldId id="321" r:id="rId8"/>
    <p:sldId id="323" r:id="rId9"/>
    <p:sldId id="322" r:id="rId10"/>
    <p:sldId id="324" r:id="rId11"/>
    <p:sldId id="326" r:id="rId12"/>
    <p:sldId id="325" r:id="rId13"/>
    <p:sldId id="296" r:id="rId14"/>
    <p:sldId id="295" r:id="rId15"/>
    <p:sldId id="297" r:id="rId16"/>
    <p:sldId id="327" r:id="rId17"/>
    <p:sldId id="281" r:id="rId18"/>
    <p:sldId id="261" r:id="rId19"/>
    <p:sldId id="263" r:id="rId20"/>
    <p:sldId id="264" r:id="rId21"/>
    <p:sldId id="300" r:id="rId22"/>
    <p:sldId id="298" r:id="rId23"/>
    <p:sldId id="302" r:id="rId24"/>
    <p:sldId id="309" r:id="rId25"/>
    <p:sldId id="313" r:id="rId26"/>
    <p:sldId id="311" r:id="rId27"/>
    <p:sldId id="304" r:id="rId28"/>
    <p:sldId id="305" r:id="rId29"/>
    <p:sldId id="306" r:id="rId30"/>
    <p:sldId id="310" r:id="rId31"/>
    <p:sldId id="319" r:id="rId32"/>
    <p:sldId id="299" r:id="rId33"/>
    <p:sldId id="318" r:id="rId34"/>
    <p:sldId id="312" r:id="rId35"/>
    <p:sldId id="317" r:id="rId36"/>
    <p:sldId id="278"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Catamaran"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778BD7-CB1E-45C7-9444-F9178D188997}">
  <a:tblStyle styleId="{31778BD7-CB1E-45C7-9444-F9178D1889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729D15-B007-41AA-B28D-3FF0FDEF81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723"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1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49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012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31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49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99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679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981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82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1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8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3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661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911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a902fc346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a902fc346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1986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c897f1b33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c897f1b3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05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 name="Google Shape;88;p3"/>
          <p:cNvSpPr txBox="1">
            <a:spLocks noGrp="1"/>
          </p:cNvSpPr>
          <p:nvPr>
            <p:ph type="ctrTitle"/>
          </p:nvPr>
        </p:nvSpPr>
        <p:spPr>
          <a:xfrm>
            <a:off x="855300" y="1114800"/>
            <a:ext cx="7433400" cy="10188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3"/>
          <p:cNvSpPr txBox="1">
            <a:spLocks noGrp="1"/>
          </p:cNvSpPr>
          <p:nvPr>
            <p:ph type="subTitle" idx="1"/>
          </p:nvPr>
        </p:nvSpPr>
        <p:spPr>
          <a:xfrm>
            <a:off x="855300" y="2117602"/>
            <a:ext cx="7433400" cy="3555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000">
                <a:solidFill>
                  <a:schemeClr val="lt2"/>
                </a:solidFill>
              </a:defRPr>
            </a:lvl1pPr>
            <a:lvl2pPr lvl="1" algn="ctr" rtl="0">
              <a:spcBef>
                <a:spcPts val="800"/>
              </a:spcBef>
              <a:spcAft>
                <a:spcPts val="0"/>
              </a:spcAft>
              <a:buClr>
                <a:schemeClr val="lt2"/>
              </a:buClr>
              <a:buSzPts val="2000"/>
              <a:buNone/>
              <a:defRPr sz="2000">
                <a:solidFill>
                  <a:schemeClr val="lt2"/>
                </a:solidFill>
              </a:defRPr>
            </a:lvl2pPr>
            <a:lvl3pPr lvl="2" algn="ctr" rtl="0">
              <a:spcBef>
                <a:spcPts val="800"/>
              </a:spcBef>
              <a:spcAft>
                <a:spcPts val="0"/>
              </a:spcAft>
              <a:buClr>
                <a:schemeClr val="lt2"/>
              </a:buClr>
              <a:buSzPts val="2000"/>
              <a:buNone/>
              <a:defRPr sz="2000">
                <a:solidFill>
                  <a:schemeClr val="lt2"/>
                </a:solidFill>
              </a:defRPr>
            </a:lvl3pPr>
            <a:lvl4pPr lvl="3" algn="ctr" rtl="0">
              <a:spcBef>
                <a:spcPts val="800"/>
              </a:spcBef>
              <a:spcAft>
                <a:spcPts val="0"/>
              </a:spcAft>
              <a:buClr>
                <a:schemeClr val="lt2"/>
              </a:buClr>
              <a:buSzPts val="2000"/>
              <a:buNone/>
              <a:defRPr sz="2000">
                <a:solidFill>
                  <a:schemeClr val="lt2"/>
                </a:solidFill>
              </a:defRPr>
            </a:lvl4pPr>
            <a:lvl5pPr lvl="4" algn="ctr" rtl="0">
              <a:spcBef>
                <a:spcPts val="800"/>
              </a:spcBef>
              <a:spcAft>
                <a:spcPts val="0"/>
              </a:spcAft>
              <a:buClr>
                <a:schemeClr val="lt2"/>
              </a:buClr>
              <a:buSzPts val="2000"/>
              <a:buNone/>
              <a:defRPr sz="2000">
                <a:solidFill>
                  <a:schemeClr val="lt2"/>
                </a:solidFill>
              </a:defRPr>
            </a:lvl5pPr>
            <a:lvl6pPr lvl="5" algn="ctr" rtl="0">
              <a:spcBef>
                <a:spcPts val="800"/>
              </a:spcBef>
              <a:spcAft>
                <a:spcPts val="0"/>
              </a:spcAft>
              <a:buClr>
                <a:schemeClr val="lt2"/>
              </a:buClr>
              <a:buSzPts val="2000"/>
              <a:buNone/>
              <a:defRPr sz="2000">
                <a:solidFill>
                  <a:schemeClr val="lt2"/>
                </a:solidFill>
              </a:defRPr>
            </a:lvl6pPr>
            <a:lvl7pPr lvl="6" algn="ctr" rtl="0">
              <a:spcBef>
                <a:spcPts val="800"/>
              </a:spcBef>
              <a:spcAft>
                <a:spcPts val="0"/>
              </a:spcAft>
              <a:buClr>
                <a:schemeClr val="lt2"/>
              </a:buClr>
              <a:buSzPts val="2000"/>
              <a:buNone/>
              <a:defRPr sz="2000">
                <a:solidFill>
                  <a:schemeClr val="lt2"/>
                </a:solidFill>
              </a:defRPr>
            </a:lvl7pPr>
            <a:lvl8pPr lvl="7" algn="ctr" rtl="0">
              <a:spcBef>
                <a:spcPts val="800"/>
              </a:spcBef>
              <a:spcAft>
                <a:spcPts val="0"/>
              </a:spcAft>
              <a:buClr>
                <a:schemeClr val="lt2"/>
              </a:buClr>
              <a:buSzPts val="2000"/>
              <a:buNone/>
              <a:defRPr sz="2000">
                <a:solidFill>
                  <a:schemeClr val="lt2"/>
                </a:solidFill>
              </a:defRPr>
            </a:lvl8pPr>
            <a:lvl9pPr lvl="8" algn="ctr" rtl="0">
              <a:spcBef>
                <a:spcPts val="800"/>
              </a:spcBef>
              <a:spcAft>
                <a:spcPts val="800"/>
              </a:spcAft>
              <a:buClr>
                <a:schemeClr val="lt2"/>
              </a:buClr>
              <a:buSzPts val="2000"/>
              <a:buNone/>
              <a:defRPr sz="2000">
                <a:solidFill>
                  <a:schemeClr val="lt2"/>
                </a:solidFill>
              </a:defRPr>
            </a:lvl9pPr>
          </a:lstStyle>
          <a:p>
            <a:endParaRPr/>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20790" y="408647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02225" y="432663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68650" y="4401625"/>
              <a:ext cx="96300" cy="96300"/>
            </a:xfrm>
            <a:prstGeom prst="donut">
              <a:avLst>
                <a:gd name="adj" fmla="val 22068"/>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669290" y="4656377"/>
              <a:ext cx="58200" cy="58200"/>
            </a:xfrm>
            <a:prstGeom prst="ellipse">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85040" y="46563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570650" y="4497930"/>
              <a:ext cx="124800" cy="124800"/>
            </a:xfrm>
            <a:prstGeom prst="donut">
              <a:avLst>
                <a:gd name="adj" fmla="val 13795"/>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225425" y="32537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755090" y="445142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005325" y="3474830"/>
              <a:ext cx="124800" cy="124800"/>
            </a:xfrm>
            <a:prstGeom prst="donut">
              <a:avLst>
                <a:gd name="adj" fmla="val 13795"/>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109815" y="44206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09050" y="46373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733490" y="42806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7280975" y="282848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446290" y="30729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363775" y="3474825"/>
              <a:ext cx="96300" cy="96300"/>
            </a:xfrm>
            <a:prstGeom prst="donut">
              <a:avLst>
                <a:gd name="adj" fmla="val 22068"/>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526265" y="47336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35815" y="39755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09690" y="35081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lvl1pPr marL="457200" lvl="0" indent="-419100" algn="ctr" rtl="0">
              <a:spcBef>
                <a:spcPts val="0"/>
              </a:spcBef>
              <a:spcAft>
                <a:spcPts val="0"/>
              </a:spcAft>
              <a:buSzPts val="3000"/>
              <a:buChar char="▹"/>
              <a:defRPr sz="3000"/>
            </a:lvl1pPr>
            <a:lvl2pPr marL="914400" lvl="1" indent="-419100" algn="ctr" rtl="0">
              <a:spcBef>
                <a:spcPts val="800"/>
              </a:spcBef>
              <a:spcAft>
                <a:spcPts val="0"/>
              </a:spcAft>
              <a:buSzPts val="3000"/>
              <a:buChar char="▸"/>
              <a:defRPr sz="3000"/>
            </a:lvl2pPr>
            <a:lvl3pPr marL="1371600" lvl="2" indent="-419100" algn="ctr" rtl="0">
              <a:spcBef>
                <a:spcPts val="800"/>
              </a:spcBef>
              <a:spcAft>
                <a:spcPts val="0"/>
              </a:spcAft>
              <a:buSzPts val="3000"/>
              <a:buChar char="■"/>
              <a:defRPr sz="3000"/>
            </a:lvl3pPr>
            <a:lvl4pPr marL="1828800" lvl="3" indent="-419100" algn="ctr" rtl="0">
              <a:spcBef>
                <a:spcPts val="800"/>
              </a:spcBef>
              <a:spcAft>
                <a:spcPts val="0"/>
              </a:spcAft>
              <a:buSzPts val="3000"/>
              <a:buChar char="●"/>
              <a:defRPr sz="3000"/>
            </a:lvl4pPr>
            <a:lvl5pPr marL="2286000" lvl="4" indent="-419100" algn="ctr" rtl="0">
              <a:spcBef>
                <a:spcPts val="800"/>
              </a:spcBef>
              <a:spcAft>
                <a:spcPts val="0"/>
              </a:spcAft>
              <a:buSzPts val="3000"/>
              <a:buChar char="○"/>
              <a:defRPr sz="3000"/>
            </a:lvl5pPr>
            <a:lvl6pPr marL="2743200" lvl="5" indent="-419100" algn="ctr" rtl="0">
              <a:spcBef>
                <a:spcPts val="800"/>
              </a:spcBef>
              <a:spcAft>
                <a:spcPts val="0"/>
              </a:spcAft>
              <a:buSzPts val="3000"/>
              <a:buChar char="■"/>
              <a:defRPr sz="3000"/>
            </a:lvl6pPr>
            <a:lvl7pPr marL="3200400" lvl="6" indent="-419100" algn="ctr" rtl="0">
              <a:spcBef>
                <a:spcPts val="800"/>
              </a:spcBef>
              <a:spcAft>
                <a:spcPts val="0"/>
              </a:spcAft>
              <a:buSzPts val="3000"/>
              <a:buChar char="●"/>
              <a:defRPr sz="3000"/>
            </a:lvl7pPr>
            <a:lvl8pPr marL="3657600" lvl="7" indent="-419100" algn="ctr" rtl="0">
              <a:spcBef>
                <a:spcPts val="800"/>
              </a:spcBef>
              <a:spcAft>
                <a:spcPts val="0"/>
              </a:spcAft>
              <a:buSzPts val="3000"/>
              <a:buChar char="○"/>
              <a:defRPr sz="3000"/>
            </a:lvl8pPr>
            <a:lvl9pPr marL="4114800" lvl="8" indent="-419100" algn="ctr" rtl="0">
              <a:spcBef>
                <a:spcPts val="800"/>
              </a:spcBef>
              <a:spcAft>
                <a:spcPts val="800"/>
              </a:spcAft>
              <a:buSzPts val="3000"/>
              <a:buChar char="■"/>
              <a:defRPr sz="3000"/>
            </a:lvl9pPr>
          </a:lstStyle>
          <a:p>
            <a:endParaRPr/>
          </a:p>
        </p:txBody>
      </p:sp>
      <p:sp>
        <p:nvSpPr>
          <p:cNvPr id="120" name="Google Shape;120;p4"/>
          <p:cNvSpPr txBox="1"/>
          <p:nvPr/>
        </p:nvSpPr>
        <p:spPr>
          <a:xfrm>
            <a:off x="3593400" y="1086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5"/>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6"/>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8" name="Google Shape;318;p6"/>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19" name="Google Shape;319;p6"/>
          <p:cNvSpPr txBox="1">
            <a:spLocks noGrp="1"/>
          </p:cNvSpPr>
          <p:nvPr>
            <p:ph type="body" idx="1"/>
          </p:nvPr>
        </p:nvSpPr>
        <p:spPr>
          <a:xfrm>
            <a:off x="1241825"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0" name="Google Shape;320;p6"/>
          <p:cNvSpPr txBox="1">
            <a:spLocks noGrp="1"/>
          </p:cNvSpPr>
          <p:nvPr>
            <p:ph type="body" idx="2"/>
          </p:nvPr>
        </p:nvSpPr>
        <p:spPr>
          <a:xfrm>
            <a:off x="4790250"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1" name="Google Shape;321;p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6"/>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9"/>
        <p:cNvGrpSpPr/>
        <p:nvPr/>
      </p:nvGrpSpPr>
      <p:grpSpPr>
        <a:xfrm>
          <a:off x="0" y="0"/>
          <a:ext cx="0" cy="0"/>
          <a:chOff x="0" y="0"/>
          <a:chExt cx="0" cy="0"/>
        </a:xfrm>
      </p:grpSpPr>
      <p:grpSp>
        <p:nvGrpSpPr>
          <p:cNvPr id="350" name="Google Shape;350;p7"/>
          <p:cNvGrpSpPr/>
          <p:nvPr/>
        </p:nvGrpSpPr>
        <p:grpSpPr>
          <a:xfrm>
            <a:off x="218" y="3708336"/>
            <a:ext cx="9143345" cy="1231682"/>
            <a:chOff x="218" y="898161"/>
            <a:chExt cx="9143345" cy="1231682"/>
          </a:xfrm>
        </p:grpSpPr>
        <p:sp>
          <p:nvSpPr>
            <p:cNvPr id="351" name="Google Shape;351;p7"/>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7"/>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6" name="Google Shape;396;p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97" name="Google Shape;397;p7"/>
          <p:cNvSpPr txBox="1">
            <a:spLocks noGrp="1"/>
          </p:cNvSpPr>
          <p:nvPr>
            <p:ph type="body" idx="1"/>
          </p:nvPr>
        </p:nvSpPr>
        <p:spPr>
          <a:xfrm>
            <a:off x="1241875"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98" name="Google Shape;398;p7"/>
          <p:cNvSpPr txBox="1">
            <a:spLocks noGrp="1"/>
          </p:cNvSpPr>
          <p:nvPr>
            <p:ph type="body" idx="2"/>
          </p:nvPr>
        </p:nvSpPr>
        <p:spPr>
          <a:xfrm>
            <a:off x="3534626"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99" name="Google Shape;399;p7"/>
          <p:cNvSpPr txBox="1">
            <a:spLocks noGrp="1"/>
          </p:cNvSpPr>
          <p:nvPr>
            <p:ph type="body" idx="3"/>
          </p:nvPr>
        </p:nvSpPr>
        <p:spPr>
          <a:xfrm>
            <a:off x="5827377"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00" name="Google Shape;400;p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01" name="Google Shape;401;p7"/>
          <p:cNvGrpSpPr/>
          <p:nvPr/>
        </p:nvGrpSpPr>
        <p:grpSpPr>
          <a:xfrm>
            <a:off x="138350" y="3775000"/>
            <a:ext cx="8847940" cy="1250750"/>
            <a:chOff x="138350" y="260325"/>
            <a:chExt cx="8847940" cy="1250750"/>
          </a:xfrm>
        </p:grpSpPr>
        <p:sp>
          <p:nvSpPr>
            <p:cNvPr id="402" name="Google Shape;402;p7"/>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7"/>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8"/>
        <p:cNvGrpSpPr/>
        <p:nvPr/>
      </p:nvGrpSpPr>
      <p:grpSpPr>
        <a:xfrm>
          <a:off x="0" y="0"/>
          <a:ext cx="0" cy="0"/>
          <a:chOff x="0" y="0"/>
          <a:chExt cx="0" cy="0"/>
        </a:xfrm>
      </p:grpSpPr>
      <p:sp>
        <p:nvSpPr>
          <p:cNvPr id="579" name="Google Shape;579;p10"/>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0"/>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0"/>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855300" y="393781"/>
            <a:ext cx="7433400" cy="1350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EOC Written Assignment_4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95DA78-0466-422E-835D-8780612F8A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10</a:t>
            </a:fld>
            <a:endParaRPr lang="en"/>
          </a:p>
        </p:txBody>
      </p:sp>
      <p:sp>
        <p:nvSpPr>
          <p:cNvPr id="4" name="TextBox 3">
            <a:extLst>
              <a:ext uri="{FF2B5EF4-FFF2-40B4-BE49-F238E27FC236}">
                <a16:creationId xmlns:a16="http://schemas.microsoft.com/office/drawing/2014/main" id="{09694BD4-15E3-45D7-9BD1-6E5F14219437}"/>
              </a:ext>
            </a:extLst>
          </p:cNvPr>
          <p:cNvSpPr txBox="1"/>
          <p:nvPr/>
        </p:nvSpPr>
        <p:spPr>
          <a:xfrm>
            <a:off x="216724" y="198169"/>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1"/>
                </a:solidFill>
                <a:latin typeface="Catamaran"/>
              </a:rPr>
              <a:t>HDL CODE:</a:t>
            </a:r>
          </a:p>
        </p:txBody>
      </p:sp>
      <p:pic>
        <p:nvPicPr>
          <p:cNvPr id="3" name="Picture 5" descr="Graphical user interface, text&#10;&#10;Description automatically generated">
            <a:extLst>
              <a:ext uri="{FF2B5EF4-FFF2-40B4-BE49-F238E27FC236}">
                <a16:creationId xmlns:a16="http://schemas.microsoft.com/office/drawing/2014/main" id="{7770F4BD-FD73-4F19-B45C-0B21279EE4EF}"/>
              </a:ext>
            </a:extLst>
          </p:cNvPr>
          <p:cNvPicPr>
            <a:picLocks noChangeAspect="1"/>
          </p:cNvPicPr>
          <p:nvPr/>
        </p:nvPicPr>
        <p:blipFill rotWithShape="1">
          <a:blip r:embed="rId2"/>
          <a:srcRect l="23375" t="9756" r="23500" b="23725"/>
          <a:stretch/>
        </p:blipFill>
        <p:spPr>
          <a:xfrm>
            <a:off x="1426524" y="664647"/>
            <a:ext cx="6207226" cy="3962899"/>
          </a:xfrm>
          <a:prstGeom prst="rect">
            <a:avLst/>
          </a:prstGeom>
        </p:spPr>
      </p:pic>
    </p:spTree>
    <p:extLst>
      <p:ext uri="{BB962C8B-B14F-4D97-AF65-F5344CB8AC3E}">
        <p14:creationId xmlns:p14="http://schemas.microsoft.com/office/powerpoint/2010/main" val="247596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FF18-2FB5-4F0B-B6F9-20E5E9C42567}"/>
              </a:ext>
            </a:extLst>
          </p:cNvPr>
          <p:cNvSpPr>
            <a:spLocks noGrp="1"/>
          </p:cNvSpPr>
          <p:nvPr>
            <p:ph type="title"/>
          </p:nvPr>
        </p:nvSpPr>
        <p:spPr>
          <a:xfrm>
            <a:off x="-1600781" y="113584"/>
            <a:ext cx="6660300" cy="396300"/>
          </a:xfrm>
        </p:spPr>
        <p:txBody>
          <a:bodyPr/>
          <a:lstStyle/>
          <a:p>
            <a:r>
              <a:rPr lang="en-US"/>
              <a:t>HARDWARE STIMULATION:</a:t>
            </a:r>
          </a:p>
        </p:txBody>
      </p:sp>
      <p:sp>
        <p:nvSpPr>
          <p:cNvPr id="4" name="Slide Number Placeholder 3">
            <a:extLst>
              <a:ext uri="{FF2B5EF4-FFF2-40B4-BE49-F238E27FC236}">
                <a16:creationId xmlns:a16="http://schemas.microsoft.com/office/drawing/2014/main" id="{FDA9B229-F17A-408F-8C43-4987A34433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11</a:t>
            </a:fld>
            <a:endParaRPr lang="en"/>
          </a:p>
        </p:txBody>
      </p:sp>
      <p:pic>
        <p:nvPicPr>
          <p:cNvPr id="3" name="Picture 5" descr="Graphical user interface&#10;&#10;Description automatically generated">
            <a:extLst>
              <a:ext uri="{FF2B5EF4-FFF2-40B4-BE49-F238E27FC236}">
                <a16:creationId xmlns:a16="http://schemas.microsoft.com/office/drawing/2014/main" id="{BC4EC704-E9F5-4871-B2EA-D75115838BEA}"/>
              </a:ext>
            </a:extLst>
          </p:cNvPr>
          <p:cNvPicPr>
            <a:picLocks noChangeAspect="1"/>
          </p:cNvPicPr>
          <p:nvPr/>
        </p:nvPicPr>
        <p:blipFill rotWithShape="1">
          <a:blip r:embed="rId2"/>
          <a:srcRect r="18327" b="10875"/>
          <a:stretch/>
        </p:blipFill>
        <p:spPr>
          <a:xfrm>
            <a:off x="1433946" y="634958"/>
            <a:ext cx="6334674" cy="3873663"/>
          </a:xfrm>
          <a:prstGeom prst="rect">
            <a:avLst/>
          </a:prstGeom>
        </p:spPr>
      </p:pic>
    </p:spTree>
    <p:extLst>
      <p:ext uri="{BB962C8B-B14F-4D97-AF65-F5344CB8AC3E}">
        <p14:creationId xmlns:p14="http://schemas.microsoft.com/office/powerpoint/2010/main" val="420663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73E6-C187-45B1-9C9B-6AB3888A7E89}"/>
              </a:ext>
            </a:extLst>
          </p:cNvPr>
          <p:cNvSpPr>
            <a:spLocks noGrp="1"/>
          </p:cNvSpPr>
          <p:nvPr>
            <p:ph type="title"/>
          </p:nvPr>
        </p:nvSpPr>
        <p:spPr>
          <a:xfrm>
            <a:off x="61764" y="83896"/>
            <a:ext cx="1739463" cy="396300"/>
          </a:xfrm>
        </p:spPr>
        <p:txBody>
          <a:bodyPr/>
          <a:lstStyle/>
          <a:p>
            <a:r>
              <a:rPr lang="en-US"/>
              <a:t>OUTPUT :</a:t>
            </a:r>
          </a:p>
        </p:txBody>
      </p:sp>
      <p:sp>
        <p:nvSpPr>
          <p:cNvPr id="4" name="Slide Number Placeholder 3">
            <a:extLst>
              <a:ext uri="{FF2B5EF4-FFF2-40B4-BE49-F238E27FC236}">
                <a16:creationId xmlns:a16="http://schemas.microsoft.com/office/drawing/2014/main" id="{8174DE4A-DE84-42E2-9889-3121830821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12</a:t>
            </a:fld>
            <a:endParaRPr lang="en"/>
          </a:p>
        </p:txBody>
      </p:sp>
      <p:pic>
        <p:nvPicPr>
          <p:cNvPr id="3" name="Picture 5" descr="Graphical user interface, application&#10;&#10;Description automatically generated">
            <a:extLst>
              <a:ext uri="{FF2B5EF4-FFF2-40B4-BE49-F238E27FC236}">
                <a16:creationId xmlns:a16="http://schemas.microsoft.com/office/drawing/2014/main" id="{BCF9A380-CE3D-4B32-A1D5-67E544C5221E}"/>
              </a:ext>
            </a:extLst>
          </p:cNvPr>
          <p:cNvPicPr>
            <a:picLocks noChangeAspect="1"/>
          </p:cNvPicPr>
          <p:nvPr/>
        </p:nvPicPr>
        <p:blipFill rotWithShape="1">
          <a:blip r:embed="rId3"/>
          <a:srcRect r="20446" b="10631"/>
          <a:stretch/>
        </p:blipFill>
        <p:spPr>
          <a:xfrm>
            <a:off x="1381991" y="516205"/>
            <a:ext cx="6354487" cy="3991521"/>
          </a:xfrm>
          <a:prstGeom prst="rect">
            <a:avLst/>
          </a:prstGeom>
        </p:spPr>
      </p:pic>
    </p:spTree>
    <p:extLst>
      <p:ext uri="{BB962C8B-B14F-4D97-AF65-F5344CB8AC3E}">
        <p14:creationId xmlns:p14="http://schemas.microsoft.com/office/powerpoint/2010/main" val="354137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68F8EB-256C-4A2B-932D-2BECE46F2F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13</a:t>
            </a:fld>
            <a:endParaRPr lang="en"/>
          </a:p>
        </p:txBody>
      </p:sp>
      <p:pic>
        <p:nvPicPr>
          <p:cNvPr id="3" name="Picture 3" descr="Graphical user interface, text, application&#10;&#10;Description automatically generated">
            <a:extLst>
              <a:ext uri="{FF2B5EF4-FFF2-40B4-BE49-F238E27FC236}">
                <a16:creationId xmlns:a16="http://schemas.microsoft.com/office/drawing/2014/main" id="{579B7459-7252-47F1-BFC7-DB173504DC87}"/>
              </a:ext>
            </a:extLst>
          </p:cNvPr>
          <p:cNvPicPr>
            <a:picLocks noChangeAspect="1"/>
          </p:cNvPicPr>
          <p:nvPr/>
        </p:nvPicPr>
        <p:blipFill rotWithShape="1">
          <a:blip r:embed="rId2"/>
          <a:srcRect r="32262" b="13053"/>
          <a:stretch/>
        </p:blipFill>
        <p:spPr>
          <a:xfrm>
            <a:off x="1456211" y="375185"/>
            <a:ext cx="6408273" cy="4177988"/>
          </a:xfrm>
          <a:prstGeom prst="rect">
            <a:avLst/>
          </a:prstGeom>
        </p:spPr>
      </p:pic>
    </p:spTree>
    <p:extLst>
      <p:ext uri="{BB962C8B-B14F-4D97-AF65-F5344CB8AC3E}">
        <p14:creationId xmlns:p14="http://schemas.microsoft.com/office/powerpoint/2010/main" val="180521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7"/>
          <p:cNvSpPr txBox="1">
            <a:spLocks noGrp="1"/>
          </p:cNvSpPr>
          <p:nvPr>
            <p:ph type="ctrTitle"/>
          </p:nvPr>
        </p:nvSpPr>
        <p:spPr>
          <a:xfrm>
            <a:off x="907255" y="1671456"/>
            <a:ext cx="7433400" cy="1018800"/>
          </a:xfrm>
          <a:prstGeom prst="rect">
            <a:avLst/>
          </a:prstGeom>
        </p:spPr>
        <p:txBody>
          <a:bodyPr spcFirstLastPara="1" wrap="square" lIns="0" tIns="0" rIns="0" bIns="0" anchor="b" anchorCtr="0">
            <a:noAutofit/>
          </a:bodyPr>
          <a:lstStyle/>
          <a:p>
            <a:r>
              <a:rPr lang="en">
                <a:solidFill>
                  <a:schemeClr val="accent1"/>
                </a:solidFill>
              </a:rPr>
              <a:t>2.</a:t>
            </a:r>
            <a:br>
              <a:rPr lang="en"/>
            </a:br>
            <a:r>
              <a:rPr lang="en" b="0"/>
              <a:t>Design a digital system which checks if two 2-bit inputs are equal, and one of the input is greater than other input and vice versa.</a:t>
            </a:r>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5" name="Title 4">
            <a:extLst>
              <a:ext uri="{FF2B5EF4-FFF2-40B4-BE49-F238E27FC236}">
                <a16:creationId xmlns:a16="http://schemas.microsoft.com/office/drawing/2014/main" id="{98508BF1-EFE4-417E-A2FB-E30F3B746745}"/>
              </a:ext>
            </a:extLst>
          </p:cNvPr>
          <p:cNvSpPr>
            <a:spLocks noGrp="1"/>
          </p:cNvSpPr>
          <p:nvPr>
            <p:ph type="title"/>
          </p:nvPr>
        </p:nvSpPr>
        <p:spPr/>
        <p:txBody>
          <a:bodyPr/>
          <a:lstStyle/>
          <a:p>
            <a:r>
              <a:rPr lang="en-US" sz="3200"/>
              <a:t>Comparator</a:t>
            </a:r>
            <a:endParaRPr lang="en-IN" sz="3200"/>
          </a:p>
        </p:txBody>
      </p:sp>
      <p:sp>
        <p:nvSpPr>
          <p:cNvPr id="10" name="TextBox 9">
            <a:extLst>
              <a:ext uri="{FF2B5EF4-FFF2-40B4-BE49-F238E27FC236}">
                <a16:creationId xmlns:a16="http://schemas.microsoft.com/office/drawing/2014/main" id="{1F650179-23BB-422B-B29A-9820FB9648AF}"/>
              </a:ext>
            </a:extLst>
          </p:cNvPr>
          <p:cNvSpPr txBox="1"/>
          <p:nvPr/>
        </p:nvSpPr>
        <p:spPr>
          <a:xfrm>
            <a:off x="815155" y="1139126"/>
            <a:ext cx="5489448" cy="3139321"/>
          </a:xfrm>
          <a:prstGeom prst="rect">
            <a:avLst/>
          </a:prstGeom>
          <a:noFill/>
        </p:spPr>
        <p:txBody>
          <a:bodyPr wrap="square">
            <a:spAutoFit/>
          </a:bodyPr>
          <a:lstStyle/>
          <a:p>
            <a:r>
              <a:rPr lang="en-US" sz="1800">
                <a:solidFill>
                  <a:schemeClr val="tx1"/>
                </a:solidFill>
                <a:latin typeface="Catamaran" panose="020B0604020202020204" charset="0"/>
                <a:cs typeface="Catamaran" panose="020B0604020202020204" charset="0"/>
              </a:rPr>
              <a:t>An n-bit comparator compares the magnitude of two numbers A and B, and produces three outputs GT,EQ,LT</a:t>
            </a:r>
          </a:p>
          <a:p>
            <a:pPr lvl="1">
              <a:buFont typeface="Arial" pitchFamily="34" charset="0"/>
              <a:buChar char="•"/>
            </a:pPr>
            <a:r>
              <a:rPr lang="en-US" sz="1800">
                <a:solidFill>
                  <a:schemeClr val="tx1"/>
                </a:solidFill>
                <a:latin typeface="Catamaran" panose="020B0604020202020204" charset="0"/>
                <a:cs typeface="Catamaran" panose="020B0604020202020204" charset="0"/>
              </a:rPr>
              <a:t>GT =1 if and only if A&gt;B</a:t>
            </a:r>
          </a:p>
          <a:p>
            <a:pPr lvl="1">
              <a:buFont typeface="Arial" pitchFamily="34" charset="0"/>
              <a:buChar char="•"/>
            </a:pPr>
            <a:r>
              <a:rPr lang="en-US" sz="1800">
                <a:solidFill>
                  <a:schemeClr val="tx1"/>
                </a:solidFill>
                <a:latin typeface="Catamaran" panose="020B0604020202020204" charset="0"/>
                <a:cs typeface="Catamaran" panose="020B0604020202020204" charset="0"/>
              </a:rPr>
              <a:t>EQ=1 if and only if A=B</a:t>
            </a:r>
          </a:p>
          <a:p>
            <a:pPr lvl="1">
              <a:buFont typeface="Arial" pitchFamily="34" charset="0"/>
              <a:buChar char="•"/>
            </a:pPr>
            <a:r>
              <a:rPr lang="en-US" sz="1800">
                <a:solidFill>
                  <a:schemeClr val="tx1"/>
                </a:solidFill>
                <a:latin typeface="Catamaran" panose="020B0604020202020204" charset="0"/>
                <a:cs typeface="Catamaran" panose="020B0604020202020204" charset="0"/>
              </a:rPr>
              <a:t>LT=1 if and only if A&lt;B</a:t>
            </a:r>
          </a:p>
          <a:p>
            <a:pPr lvl="1">
              <a:buFont typeface="Arial" pitchFamily="34" charset="0"/>
              <a:buChar char="•"/>
            </a:pPr>
            <a:endParaRPr lang="en-US" sz="1800">
              <a:solidFill>
                <a:schemeClr val="tx1"/>
              </a:solidFill>
              <a:latin typeface="Catamaran" panose="020B0604020202020204" charset="0"/>
              <a:cs typeface="Catamaran" panose="020B0604020202020204" charset="0"/>
            </a:endParaRPr>
          </a:p>
          <a:p>
            <a:pPr lvl="1"/>
            <a:r>
              <a:rPr lang="en-US" sz="1800">
                <a:solidFill>
                  <a:schemeClr val="tx1"/>
                </a:solidFill>
                <a:latin typeface="Catamaran" panose="020B0604020202020204" charset="0"/>
                <a:cs typeface="Catamaran" panose="020B0604020202020204" charset="0"/>
              </a:rPr>
              <a:t>Sidenote :-</a:t>
            </a:r>
          </a:p>
          <a:p>
            <a:r>
              <a:rPr lang="en-IN" sz="1800">
                <a:solidFill>
                  <a:schemeClr val="tx1"/>
                </a:solidFill>
              </a:rPr>
              <a:t>Very useful in computers for comparison work.</a:t>
            </a:r>
          </a:p>
          <a:p>
            <a:r>
              <a:rPr lang="en-IN" sz="1800">
                <a:solidFill>
                  <a:schemeClr val="tx1"/>
                </a:solidFill>
              </a:rPr>
              <a:t>We can use any other notations , it is not necessary to use GT,EQ,LT</a:t>
            </a:r>
          </a:p>
          <a:p>
            <a:pPr lvl="1"/>
            <a:endParaRPr lang="en-US" sz="1800">
              <a:solidFill>
                <a:schemeClr val="tx1"/>
              </a:solidFill>
              <a:latin typeface="Catamaran" panose="020B0604020202020204" charset="0"/>
              <a:cs typeface="Catamaran" panose="020B0604020202020204" charset="0"/>
            </a:endParaRPr>
          </a:p>
        </p:txBody>
      </p:sp>
      <p:pic>
        <p:nvPicPr>
          <p:cNvPr id="11" name="Picture 1">
            <a:extLst>
              <a:ext uri="{FF2B5EF4-FFF2-40B4-BE49-F238E27FC236}">
                <a16:creationId xmlns:a16="http://schemas.microsoft.com/office/drawing/2014/main" id="{D1B91867-F91E-4AD1-BD0D-1A9C2694035B}"/>
              </a:ext>
            </a:extLst>
          </p:cNvPr>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6987775" y="1311954"/>
            <a:ext cx="1828800" cy="213530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12" name="Title 1">
            <a:extLst>
              <a:ext uri="{FF2B5EF4-FFF2-40B4-BE49-F238E27FC236}">
                <a16:creationId xmlns:a16="http://schemas.microsoft.com/office/drawing/2014/main" id="{4C7A5AFB-1D99-4016-AE11-BF539366E4BF}"/>
              </a:ext>
            </a:extLst>
          </p:cNvPr>
          <p:cNvSpPr>
            <a:spLocks noGrp="1"/>
          </p:cNvSpPr>
          <p:nvPr>
            <p:ph type="title"/>
          </p:nvPr>
        </p:nvSpPr>
        <p:spPr>
          <a:xfrm>
            <a:off x="-1871470" y="0"/>
            <a:ext cx="8229600" cy="857250"/>
          </a:xfrm>
        </p:spPr>
        <p:txBody>
          <a:bodyPr/>
          <a:lstStyle/>
          <a:p>
            <a:r>
              <a:rPr lang="en-US" sz="3200"/>
              <a:t>2 BIT COMPARATOR</a:t>
            </a:r>
          </a:p>
        </p:txBody>
      </p:sp>
      <p:graphicFrame>
        <p:nvGraphicFramePr>
          <p:cNvPr id="14" name="Table 13">
            <a:extLst>
              <a:ext uri="{FF2B5EF4-FFF2-40B4-BE49-F238E27FC236}">
                <a16:creationId xmlns:a16="http://schemas.microsoft.com/office/drawing/2014/main" id="{2606CD20-E5BC-4ECC-A84E-A3543A76D7DB}"/>
              </a:ext>
            </a:extLst>
          </p:cNvPr>
          <p:cNvGraphicFramePr>
            <a:graphicFrameLocks noGrp="1"/>
          </p:cNvGraphicFramePr>
          <p:nvPr>
            <p:extLst>
              <p:ext uri="{D42A27DB-BD31-4B8C-83A1-F6EECF244321}">
                <p14:modId xmlns:p14="http://schemas.microsoft.com/office/powerpoint/2010/main" val="1064985655"/>
              </p:ext>
            </p:extLst>
          </p:nvPr>
        </p:nvGraphicFramePr>
        <p:xfrm>
          <a:off x="5092338" y="95445"/>
          <a:ext cx="3873065" cy="4955181"/>
        </p:xfrm>
        <a:graphic>
          <a:graphicData uri="http://schemas.openxmlformats.org/drawingml/2006/table">
            <a:tbl>
              <a:tblPr/>
              <a:tblGrid>
                <a:gridCol w="553295">
                  <a:extLst>
                    <a:ext uri="{9D8B030D-6E8A-4147-A177-3AD203B41FA5}">
                      <a16:colId xmlns:a16="http://schemas.microsoft.com/office/drawing/2014/main" val="20000"/>
                    </a:ext>
                  </a:extLst>
                </a:gridCol>
                <a:gridCol w="553295">
                  <a:extLst>
                    <a:ext uri="{9D8B030D-6E8A-4147-A177-3AD203B41FA5}">
                      <a16:colId xmlns:a16="http://schemas.microsoft.com/office/drawing/2014/main" val="20001"/>
                    </a:ext>
                  </a:extLst>
                </a:gridCol>
                <a:gridCol w="553295">
                  <a:extLst>
                    <a:ext uri="{9D8B030D-6E8A-4147-A177-3AD203B41FA5}">
                      <a16:colId xmlns:a16="http://schemas.microsoft.com/office/drawing/2014/main" val="20002"/>
                    </a:ext>
                  </a:extLst>
                </a:gridCol>
                <a:gridCol w="553295">
                  <a:extLst>
                    <a:ext uri="{9D8B030D-6E8A-4147-A177-3AD203B41FA5}">
                      <a16:colId xmlns:a16="http://schemas.microsoft.com/office/drawing/2014/main" val="20003"/>
                    </a:ext>
                  </a:extLst>
                </a:gridCol>
                <a:gridCol w="553295">
                  <a:extLst>
                    <a:ext uri="{9D8B030D-6E8A-4147-A177-3AD203B41FA5}">
                      <a16:colId xmlns:a16="http://schemas.microsoft.com/office/drawing/2014/main" val="20004"/>
                    </a:ext>
                  </a:extLst>
                </a:gridCol>
                <a:gridCol w="553295">
                  <a:extLst>
                    <a:ext uri="{9D8B030D-6E8A-4147-A177-3AD203B41FA5}">
                      <a16:colId xmlns:a16="http://schemas.microsoft.com/office/drawing/2014/main" val="20005"/>
                    </a:ext>
                  </a:extLst>
                </a:gridCol>
                <a:gridCol w="553295">
                  <a:extLst>
                    <a:ext uri="{9D8B030D-6E8A-4147-A177-3AD203B41FA5}">
                      <a16:colId xmlns:a16="http://schemas.microsoft.com/office/drawing/2014/main" val="20006"/>
                    </a:ext>
                  </a:extLst>
                </a:gridCol>
              </a:tblGrid>
              <a:tr h="489469">
                <a:tc>
                  <a:txBody>
                    <a:bodyPr/>
                    <a:lstStyle/>
                    <a:p>
                      <a:r>
                        <a:rPr lang="en-US" sz="1200" b="1">
                          <a:solidFill>
                            <a:schemeClr val="bg1"/>
                          </a:solidFill>
                        </a:rPr>
                        <a:t>A1</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200" b="1">
                          <a:solidFill>
                            <a:schemeClr val="bg1"/>
                          </a:solidFill>
                        </a:rPr>
                        <a:t>A2</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200" b="1">
                          <a:solidFill>
                            <a:schemeClr val="bg1"/>
                          </a:solidFill>
                        </a:rPr>
                        <a:t>B1</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200" b="1">
                          <a:solidFill>
                            <a:schemeClr val="bg1"/>
                          </a:solidFill>
                        </a:rPr>
                        <a:t>B2</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200" b="1">
                          <a:solidFill>
                            <a:schemeClr val="bg1"/>
                          </a:solidFill>
                        </a:rPr>
                        <a:t>A&gt;B</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200" b="1">
                          <a:solidFill>
                            <a:schemeClr val="bg1"/>
                          </a:solidFill>
                        </a:rPr>
                        <a:t>A&lt;B</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200" b="1">
                          <a:solidFill>
                            <a:schemeClr val="bg1"/>
                          </a:solidFill>
                        </a:rPr>
                        <a:t>A=B</a:t>
                      </a:r>
                      <a:endParaRPr lang="en-US" sz="1200">
                        <a:solidFill>
                          <a:schemeClr val="bg1"/>
                        </a:solidFill>
                      </a:endParaRP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279107">
                <a:tc>
                  <a:txBody>
                    <a:bodyPr/>
                    <a:lstStyle/>
                    <a:p>
                      <a:pPr algn="ctr"/>
                      <a:r>
                        <a:rPr lang="en-US" sz="1200">
                          <a:solidFill>
                            <a:schemeClr val="bg1"/>
                          </a:solidFill>
                        </a:rPr>
                        <a:t> 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 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 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05"/>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07"/>
                  </a:ext>
                </a:extLst>
              </a:tr>
              <a:tr h="279107">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09"/>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11"/>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13"/>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0015"/>
                  </a:ext>
                </a:extLst>
              </a:tr>
              <a:tr h="279107">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0</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1200">
                          <a:solidFill>
                            <a:schemeClr val="bg1"/>
                          </a:solidFill>
                        </a:rPr>
                        <a:t>1</a:t>
                      </a:r>
                    </a:p>
                  </a:txBody>
                  <a:tcPr marL="59765" marR="59765" marT="29882" marB="2988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bl>
          </a:graphicData>
        </a:graphic>
      </p:graphicFrame>
      <p:sp>
        <p:nvSpPr>
          <p:cNvPr id="16" name="TextBox 15">
            <a:extLst>
              <a:ext uri="{FF2B5EF4-FFF2-40B4-BE49-F238E27FC236}">
                <a16:creationId xmlns:a16="http://schemas.microsoft.com/office/drawing/2014/main" id="{11702FA9-8D8B-4138-9200-7F5DE085DEC4}"/>
              </a:ext>
            </a:extLst>
          </p:cNvPr>
          <p:cNvSpPr txBox="1"/>
          <p:nvPr/>
        </p:nvSpPr>
        <p:spPr>
          <a:xfrm>
            <a:off x="0" y="1756142"/>
            <a:ext cx="5092338" cy="1631216"/>
          </a:xfrm>
          <a:prstGeom prst="rect">
            <a:avLst/>
          </a:prstGeom>
          <a:noFill/>
        </p:spPr>
        <p:txBody>
          <a:bodyPr wrap="square">
            <a:spAutoFit/>
          </a:bodyPr>
          <a:lstStyle/>
          <a:p>
            <a:r>
              <a:rPr lang="en-US" sz="2000">
                <a:solidFill>
                  <a:schemeClr val="tx1"/>
                </a:solidFill>
                <a:latin typeface="Catamaran" panose="020B0604020202020204" charset="0"/>
                <a:cs typeface="Catamaran" panose="020B0604020202020204" charset="0"/>
              </a:rPr>
              <a:t>From the truth table it can be seen that when two bits each of 2 bit are given as input we will have 16 combinations to work with where values of each bit will vary from 00,01,10,11(from 0 to 3 in decimal form)</a:t>
            </a:r>
            <a:endParaRPr lang="en-IN" sz="2000">
              <a:solidFill>
                <a:schemeClr val="tx1"/>
              </a:solidFill>
              <a:latin typeface="Catamaran" panose="020B0604020202020204" charset="0"/>
              <a:cs typeface="Catamaran"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15" name="Picture 2">
            <a:extLst>
              <a:ext uri="{FF2B5EF4-FFF2-40B4-BE49-F238E27FC236}">
                <a16:creationId xmlns:a16="http://schemas.microsoft.com/office/drawing/2014/main" id="{FDB4B86F-08FC-4B67-B3EB-0F3370532773}"/>
              </a:ext>
            </a:extLst>
          </p:cNvPr>
          <p:cNvPicPr>
            <a:picLocks noChangeAspect="1" noChangeArrowheads="1"/>
          </p:cNvPicPr>
          <p:nvPr/>
        </p:nvPicPr>
        <p:blipFill>
          <a:blip r:embed="rId3" cstate="print"/>
          <a:srcRect/>
          <a:stretch>
            <a:fillRect/>
          </a:stretch>
        </p:blipFill>
        <p:spPr bwMode="auto">
          <a:xfrm>
            <a:off x="90674" y="61912"/>
            <a:ext cx="2657475" cy="2390775"/>
          </a:xfrm>
          <a:prstGeom prst="rect">
            <a:avLst/>
          </a:prstGeom>
          <a:noFill/>
          <a:ln w="9525">
            <a:noFill/>
            <a:miter lim="800000"/>
            <a:headEnd/>
            <a:tailEnd/>
          </a:ln>
        </p:spPr>
      </p:pic>
      <p:pic>
        <p:nvPicPr>
          <p:cNvPr id="16" name="Picture 2">
            <a:extLst>
              <a:ext uri="{FF2B5EF4-FFF2-40B4-BE49-F238E27FC236}">
                <a16:creationId xmlns:a16="http://schemas.microsoft.com/office/drawing/2014/main" id="{B9A85803-AD2E-454E-AAC4-09E342D5C314}"/>
              </a:ext>
            </a:extLst>
          </p:cNvPr>
          <p:cNvPicPr>
            <a:picLocks noChangeAspect="1" noChangeArrowheads="1"/>
          </p:cNvPicPr>
          <p:nvPr/>
        </p:nvPicPr>
        <p:blipFill>
          <a:blip r:embed="rId4" cstate="print"/>
          <a:srcRect/>
          <a:stretch>
            <a:fillRect/>
          </a:stretch>
        </p:blipFill>
        <p:spPr bwMode="auto">
          <a:xfrm>
            <a:off x="6224401" y="61912"/>
            <a:ext cx="2828925" cy="2628900"/>
          </a:xfrm>
          <a:prstGeom prst="rect">
            <a:avLst/>
          </a:prstGeom>
          <a:noFill/>
          <a:ln w="9525">
            <a:noFill/>
            <a:miter lim="800000"/>
            <a:headEnd/>
            <a:tailEnd/>
          </a:ln>
        </p:spPr>
      </p:pic>
      <p:pic>
        <p:nvPicPr>
          <p:cNvPr id="17" name="Picture 3">
            <a:extLst>
              <a:ext uri="{FF2B5EF4-FFF2-40B4-BE49-F238E27FC236}">
                <a16:creationId xmlns:a16="http://schemas.microsoft.com/office/drawing/2014/main" id="{6DD62F95-CDDF-41FC-B28E-EB369D034E95}"/>
              </a:ext>
            </a:extLst>
          </p:cNvPr>
          <p:cNvPicPr>
            <a:picLocks noChangeAspect="1" noChangeArrowheads="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20000" contrast="40000"/>
                    </a14:imgEffect>
                  </a14:imgLayer>
                </a14:imgProps>
              </a:ext>
            </a:extLst>
          </a:blip>
          <a:srcRect/>
          <a:stretch>
            <a:fillRect/>
          </a:stretch>
        </p:blipFill>
        <p:spPr bwMode="auto">
          <a:xfrm>
            <a:off x="2919600" y="1554062"/>
            <a:ext cx="2447925" cy="276225"/>
          </a:xfrm>
          <a:prstGeom prst="rect">
            <a:avLst/>
          </a:prstGeom>
          <a:noFill/>
          <a:ln w="9525">
            <a:noFill/>
            <a:miter lim="800000"/>
            <a:headEnd/>
            <a:tailEnd/>
          </a:ln>
        </p:spPr>
      </p:pic>
      <p:pic>
        <p:nvPicPr>
          <p:cNvPr id="18" name="Picture 4">
            <a:extLst>
              <a:ext uri="{FF2B5EF4-FFF2-40B4-BE49-F238E27FC236}">
                <a16:creationId xmlns:a16="http://schemas.microsoft.com/office/drawing/2014/main" id="{E8EDD7CC-90CF-4DE2-84A3-41D4E99267B6}"/>
              </a:ext>
            </a:extLst>
          </p:cNvPr>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2915215" y="2760762"/>
            <a:ext cx="4210050" cy="314325"/>
          </a:xfrm>
          <a:prstGeom prst="rect">
            <a:avLst/>
          </a:prstGeom>
          <a:noFill/>
          <a:ln w="9525">
            <a:noFill/>
            <a:miter lim="800000"/>
            <a:headEnd/>
            <a:tailEnd/>
          </a:ln>
        </p:spPr>
      </p:pic>
      <p:pic>
        <p:nvPicPr>
          <p:cNvPr id="19" name="Picture 5">
            <a:extLst>
              <a:ext uri="{FF2B5EF4-FFF2-40B4-BE49-F238E27FC236}">
                <a16:creationId xmlns:a16="http://schemas.microsoft.com/office/drawing/2014/main" id="{67D5DC84-66A3-47AD-AAD9-53398DFED423}"/>
              </a:ext>
            </a:extLst>
          </p:cNvPr>
          <p:cNvPicPr>
            <a:picLocks noChangeAspect="1" noChangeArrowheads="1"/>
          </p:cNvPicPr>
          <p:nvPr/>
        </p:nvPicPr>
        <p:blipFill>
          <a:blip r:embed="rId8" cstate="print">
            <a:duotone>
              <a:schemeClr val="accent1">
                <a:shade val="45000"/>
                <a:satMod val="135000"/>
              </a:schemeClr>
              <a:prstClr val="white"/>
            </a:duotone>
          </a:blip>
          <a:srcRect/>
          <a:stretch>
            <a:fillRect/>
          </a:stretch>
        </p:blipFill>
        <p:spPr bwMode="auto">
          <a:xfrm>
            <a:off x="2938650" y="2138362"/>
            <a:ext cx="2428875" cy="314325"/>
          </a:xfrm>
          <a:prstGeom prst="rect">
            <a:avLst/>
          </a:prstGeom>
          <a:noFill/>
          <a:ln w="9525">
            <a:noFill/>
            <a:miter lim="800000"/>
            <a:headEnd/>
            <a:tailEnd/>
          </a:ln>
        </p:spPr>
      </p:pic>
      <p:sp>
        <p:nvSpPr>
          <p:cNvPr id="20" name="TextBox 19">
            <a:extLst>
              <a:ext uri="{FF2B5EF4-FFF2-40B4-BE49-F238E27FC236}">
                <a16:creationId xmlns:a16="http://schemas.microsoft.com/office/drawing/2014/main" id="{623F28B4-C02F-4852-9703-324FFFFFA310}"/>
              </a:ext>
            </a:extLst>
          </p:cNvPr>
          <p:cNvSpPr txBox="1"/>
          <p:nvPr/>
        </p:nvSpPr>
        <p:spPr>
          <a:xfrm>
            <a:off x="2919600" y="1103410"/>
            <a:ext cx="2362200" cy="307777"/>
          </a:xfrm>
          <a:prstGeom prst="rect">
            <a:avLst/>
          </a:prstGeom>
          <a:noFill/>
        </p:spPr>
        <p:txBody>
          <a:bodyPr wrap="square" rtlCol="0">
            <a:spAutoFit/>
          </a:bodyPr>
          <a:lstStyle/>
          <a:p>
            <a:r>
              <a:rPr lang="en-US">
                <a:solidFill>
                  <a:schemeClr val="tx1"/>
                </a:solidFill>
              </a:rPr>
              <a:t>Similarly, we can find</a:t>
            </a:r>
          </a:p>
        </p:txBody>
      </p:sp>
      <p:pic>
        <p:nvPicPr>
          <p:cNvPr id="13" name="Picture 12">
            <a:extLst>
              <a:ext uri="{FF2B5EF4-FFF2-40B4-BE49-F238E27FC236}">
                <a16:creationId xmlns:a16="http://schemas.microsoft.com/office/drawing/2014/main" id="{7B84949A-73F6-47F3-9C30-FF179DB7C843}"/>
              </a:ext>
            </a:extLst>
          </p:cNvPr>
          <p:cNvPicPr>
            <a:picLocks noChangeAspect="1"/>
          </p:cNvPicPr>
          <p:nvPr/>
        </p:nvPicPr>
        <p:blipFill>
          <a:blip r:embed="rId9"/>
          <a:stretch>
            <a:fillRect/>
          </a:stretch>
        </p:blipFill>
        <p:spPr>
          <a:xfrm>
            <a:off x="0" y="3621287"/>
            <a:ext cx="9144000" cy="13184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2" name="TextBox 1">
            <a:extLst>
              <a:ext uri="{FF2B5EF4-FFF2-40B4-BE49-F238E27FC236}">
                <a16:creationId xmlns:a16="http://schemas.microsoft.com/office/drawing/2014/main" id="{0224FDC2-CD3C-4798-BA41-EB455573AC6A}"/>
              </a:ext>
            </a:extLst>
          </p:cNvPr>
          <p:cNvSpPr txBox="1"/>
          <p:nvPr/>
        </p:nvSpPr>
        <p:spPr>
          <a:xfrm>
            <a:off x="1253837" y="1919507"/>
            <a:ext cx="6878781"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BLOCK SCHEMATIC DIAGRAM FOR 2-BIT COMAPARATOR</a:t>
            </a:r>
          </a:p>
          <a:p>
            <a:pPr algn="ctr"/>
            <a:r>
              <a:rPr lang="en-US" sz="2000">
                <a:solidFill>
                  <a:schemeClr val="tx1"/>
                </a:solidFill>
                <a:latin typeface="Catamaran" panose="020B0604020202020204" charset="0"/>
                <a:cs typeface="Catamaran" panose="020B0604020202020204" charset="0"/>
              </a:rPr>
              <a:t>MADE USING THE EXPRESSION DERIVED FROM K-MAP</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79951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2" name="TextBox 1">
            <a:extLst>
              <a:ext uri="{FF2B5EF4-FFF2-40B4-BE49-F238E27FC236}">
                <a16:creationId xmlns:a16="http://schemas.microsoft.com/office/drawing/2014/main" id="{7F4D8024-FC3E-43A8-A9AB-A68A614C5C86}"/>
              </a:ext>
            </a:extLst>
          </p:cNvPr>
          <p:cNvSpPr txBox="1"/>
          <p:nvPr/>
        </p:nvSpPr>
        <p:spPr>
          <a:xfrm>
            <a:off x="2611581" y="2310140"/>
            <a:ext cx="3920837" cy="523220"/>
          </a:xfrm>
          <a:prstGeom prst="rect">
            <a:avLst/>
          </a:prstGeom>
          <a:noFill/>
        </p:spPr>
        <p:txBody>
          <a:bodyPr wrap="square" rtlCol="0">
            <a:spAutoFit/>
          </a:bodyPr>
          <a:lstStyle/>
          <a:p>
            <a:pPr algn="ctr"/>
            <a:r>
              <a:rPr lang="en-US" sz="2800" dirty="0">
                <a:solidFill>
                  <a:schemeClr val="tx1"/>
                </a:solidFill>
                <a:latin typeface="Catamaran" panose="020B0604020202020204" charset="0"/>
                <a:cs typeface="Catamaran" panose="020B0604020202020204" charset="0"/>
              </a:rPr>
              <a:t>DIAGRAM</a:t>
            </a:r>
            <a:endParaRPr lang="en-IN" sz="2800" dirty="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206037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title"/>
          </p:nvPr>
        </p:nvSpPr>
        <p:spPr>
          <a:xfrm>
            <a:off x="1339386" y="467192"/>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t>BATCH A TEAM 11</a:t>
            </a:r>
            <a:br>
              <a:rPr lang="en" sz="2800"/>
            </a:br>
            <a:r>
              <a:rPr lang="en" sz="2800"/>
              <a:t>Team Members</a:t>
            </a:r>
            <a:endParaRPr sz="2800"/>
          </a:p>
        </p:txBody>
      </p:sp>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8" name="TextBox 7">
            <a:extLst>
              <a:ext uri="{FF2B5EF4-FFF2-40B4-BE49-F238E27FC236}">
                <a16:creationId xmlns:a16="http://schemas.microsoft.com/office/drawing/2014/main" id="{593A515C-7532-46EC-BE80-6ADD62FCF1EE}"/>
              </a:ext>
            </a:extLst>
          </p:cNvPr>
          <p:cNvSpPr txBox="1"/>
          <p:nvPr/>
        </p:nvSpPr>
        <p:spPr>
          <a:xfrm>
            <a:off x="816864" y="1602254"/>
            <a:ext cx="7510272" cy="1938992"/>
          </a:xfrm>
          <a:prstGeom prst="rect">
            <a:avLst/>
          </a:prstGeom>
          <a:noFill/>
        </p:spPr>
        <p:txBody>
          <a:bodyPr wrap="square" rtlCol="0">
            <a:spAutoFit/>
          </a:bodyPr>
          <a:lstStyle/>
          <a:p>
            <a:pPr marL="285750" indent="-285750" algn="ctr">
              <a:buFont typeface="Arial" panose="020B0604020202020204" pitchFamily="34" charset="0"/>
              <a:buChar char="•"/>
            </a:pPr>
            <a:r>
              <a:rPr lang="en-US" sz="2400">
                <a:solidFill>
                  <a:schemeClr val="tx1"/>
                </a:solidFill>
                <a:latin typeface="Catamaran" panose="020B0604020202020204" charset="0"/>
                <a:cs typeface="Catamaran" panose="020B0604020202020204" charset="0"/>
              </a:rPr>
              <a:t>VIKHYAT BANSAL [CB.EN.U4AIE21076]</a:t>
            </a:r>
          </a:p>
          <a:p>
            <a:pPr marL="285750" indent="-285750" algn="ctr">
              <a:buFont typeface="Arial" panose="020B0604020202020204" pitchFamily="34" charset="0"/>
              <a:buChar char="•"/>
            </a:pPr>
            <a:r>
              <a:rPr lang="en-US" sz="2400">
                <a:solidFill>
                  <a:schemeClr val="tx1"/>
                </a:solidFill>
                <a:latin typeface="Catamaran" panose="020B0604020202020204" charset="0"/>
                <a:cs typeface="Catamaran" panose="020B0604020202020204" charset="0"/>
              </a:rPr>
              <a:t>VIGNESH M. [CB.EN.U4AIE21075]</a:t>
            </a:r>
          </a:p>
          <a:p>
            <a:pPr marL="285750" indent="-285750" algn="ctr">
              <a:buFont typeface="Arial" panose="020B0604020202020204" pitchFamily="34" charset="0"/>
              <a:buChar char="•"/>
            </a:pPr>
            <a:r>
              <a:rPr lang="en-US" sz="2400">
                <a:solidFill>
                  <a:schemeClr val="tx1"/>
                </a:solidFill>
                <a:latin typeface="Catamaran" panose="020B0604020202020204" charset="0"/>
                <a:cs typeface="Catamaran" panose="020B0604020202020204" charset="0"/>
              </a:rPr>
              <a:t>YARRAM SRI SATHWIK REDDY [CB.EN.U4AIE21077]</a:t>
            </a:r>
          </a:p>
          <a:p>
            <a:pPr marL="285750" indent="-285750" algn="ctr">
              <a:buFont typeface="Arial" panose="020B0604020202020204" pitchFamily="34" charset="0"/>
              <a:buChar char="•"/>
            </a:pPr>
            <a:r>
              <a:rPr lang="en-US" sz="2400">
                <a:solidFill>
                  <a:schemeClr val="tx1"/>
                </a:solidFill>
                <a:latin typeface="Catamaran" panose="020B0604020202020204" charset="0"/>
                <a:cs typeface="Catamaran" panose="020B0604020202020204" charset="0"/>
              </a:rPr>
              <a:t>MARREDDY MOHIT SASANK REDDY [CB.EN.U4AIE21031]</a:t>
            </a:r>
            <a:endParaRPr lang="en-IN" sz="2400">
              <a:solidFill>
                <a:schemeClr val="tx1"/>
              </a:solidFill>
              <a:latin typeface="Catamaran" panose="020B0604020202020204" charset="0"/>
              <a:cs typeface="Catamaran"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2" name="Picture 1">
            <a:extLst>
              <a:ext uri="{FF2B5EF4-FFF2-40B4-BE49-F238E27FC236}">
                <a16:creationId xmlns:a16="http://schemas.microsoft.com/office/drawing/2014/main" id="{8835B0C8-1BD9-426A-BF4B-0D4272C4A485}"/>
              </a:ext>
            </a:extLst>
          </p:cNvPr>
          <p:cNvPicPr>
            <a:picLocks noChangeAspect="1"/>
          </p:cNvPicPr>
          <p:nvPr/>
        </p:nvPicPr>
        <p:blipFill>
          <a:blip r:embed="rId3"/>
          <a:stretch>
            <a:fillRect/>
          </a:stretch>
        </p:blipFill>
        <p:spPr>
          <a:xfrm>
            <a:off x="229908" y="0"/>
            <a:ext cx="8684184" cy="5143500"/>
          </a:xfrm>
          <a:prstGeom prst="rect">
            <a:avLst/>
          </a:prstGeom>
        </p:spPr>
      </p:pic>
    </p:spTree>
    <p:extLst>
      <p:ext uri="{BB962C8B-B14F-4D97-AF65-F5344CB8AC3E}">
        <p14:creationId xmlns:p14="http://schemas.microsoft.com/office/powerpoint/2010/main" val="3072085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2" name="TextBox 1">
            <a:extLst>
              <a:ext uri="{FF2B5EF4-FFF2-40B4-BE49-F238E27FC236}">
                <a16:creationId xmlns:a16="http://schemas.microsoft.com/office/drawing/2014/main" id="{0FBA0291-8C34-49FE-9EC9-A3F5AA415A50}"/>
              </a:ext>
            </a:extLst>
          </p:cNvPr>
          <p:cNvSpPr txBox="1"/>
          <p:nvPr/>
        </p:nvSpPr>
        <p:spPr>
          <a:xfrm>
            <a:off x="2611581" y="2310140"/>
            <a:ext cx="3920837" cy="523220"/>
          </a:xfrm>
          <a:prstGeom prst="rect">
            <a:avLst/>
          </a:prstGeom>
          <a:noFill/>
        </p:spPr>
        <p:txBody>
          <a:bodyPr wrap="square" rtlCol="0">
            <a:spAutoFit/>
          </a:bodyPr>
          <a:lstStyle/>
          <a:p>
            <a:pPr algn="ctr"/>
            <a:r>
              <a:rPr lang="en-US" sz="2800">
                <a:solidFill>
                  <a:schemeClr val="tx1"/>
                </a:solidFill>
                <a:latin typeface="Catamaran" panose="020B0604020202020204" charset="0"/>
                <a:cs typeface="Catamaran" panose="020B0604020202020204" charset="0"/>
              </a:rPr>
              <a:t>HDL CODE-1</a:t>
            </a:r>
            <a:endParaRPr lang="en-IN" sz="28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1366355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79C44FD0-6C6A-4027-ACDD-6F446A946D85}"/>
              </a:ext>
            </a:extLst>
          </p:cNvPr>
          <p:cNvPicPr>
            <a:picLocks noChangeAspect="1"/>
          </p:cNvPicPr>
          <p:nvPr/>
        </p:nvPicPr>
        <p:blipFill>
          <a:blip r:embed="rId3"/>
          <a:stretch>
            <a:fillRect/>
          </a:stretch>
        </p:blipFill>
        <p:spPr>
          <a:xfrm>
            <a:off x="0" y="233362"/>
            <a:ext cx="9144000" cy="4676775"/>
          </a:xfrm>
          <a:prstGeom prst="rect">
            <a:avLst/>
          </a:prstGeom>
        </p:spPr>
      </p:pic>
    </p:spTree>
    <p:extLst>
      <p:ext uri="{BB962C8B-B14F-4D97-AF65-F5344CB8AC3E}">
        <p14:creationId xmlns:p14="http://schemas.microsoft.com/office/powerpoint/2010/main" val="922337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2" name="TextBox 1">
            <a:extLst>
              <a:ext uri="{FF2B5EF4-FFF2-40B4-BE49-F238E27FC236}">
                <a16:creationId xmlns:a16="http://schemas.microsoft.com/office/drawing/2014/main" id="{142C7228-8E76-4FF2-9579-43D59973DF16}"/>
              </a:ext>
            </a:extLst>
          </p:cNvPr>
          <p:cNvSpPr txBox="1"/>
          <p:nvPr/>
        </p:nvSpPr>
        <p:spPr>
          <a:xfrm>
            <a:off x="1925781" y="2310140"/>
            <a:ext cx="5292437" cy="523220"/>
          </a:xfrm>
          <a:prstGeom prst="rect">
            <a:avLst/>
          </a:prstGeom>
          <a:noFill/>
        </p:spPr>
        <p:txBody>
          <a:bodyPr wrap="square" rtlCol="0">
            <a:spAutoFit/>
          </a:bodyPr>
          <a:lstStyle/>
          <a:p>
            <a:pPr algn="ctr"/>
            <a:r>
              <a:rPr lang="en-US" sz="2800">
                <a:solidFill>
                  <a:schemeClr val="tx1"/>
                </a:solidFill>
                <a:latin typeface="Catamaran" panose="020B0604020202020204" charset="0"/>
                <a:cs typeface="Catamaran" panose="020B0604020202020204" charset="0"/>
              </a:rPr>
              <a:t>OUTPUT USING HDL CODE - 1</a:t>
            </a:r>
            <a:endParaRPr lang="en-IN" sz="28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68635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50D64B66-8288-4669-BD27-51824517D843}"/>
              </a:ext>
            </a:extLst>
          </p:cNvPr>
          <p:cNvPicPr>
            <a:picLocks noChangeAspect="1"/>
          </p:cNvPicPr>
          <p:nvPr/>
        </p:nvPicPr>
        <p:blipFill>
          <a:blip r:embed="rId3"/>
          <a:stretch>
            <a:fillRect/>
          </a:stretch>
        </p:blipFill>
        <p:spPr>
          <a:xfrm>
            <a:off x="2200317" y="0"/>
            <a:ext cx="6943683" cy="5143500"/>
          </a:xfrm>
          <a:prstGeom prst="rect">
            <a:avLst/>
          </a:prstGeom>
        </p:spPr>
      </p:pic>
      <p:sp>
        <p:nvSpPr>
          <p:cNvPr id="4" name="TextBox 3">
            <a:extLst>
              <a:ext uri="{FF2B5EF4-FFF2-40B4-BE49-F238E27FC236}">
                <a16:creationId xmlns:a16="http://schemas.microsoft.com/office/drawing/2014/main" id="{7CC264BD-8774-44F5-B7B8-5C6BCAC2A96B}"/>
              </a:ext>
            </a:extLst>
          </p:cNvPr>
          <p:cNvSpPr txBox="1"/>
          <p:nvPr/>
        </p:nvSpPr>
        <p:spPr>
          <a:xfrm>
            <a:off x="0" y="2217807"/>
            <a:ext cx="2200317"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A is greater than B</a:t>
            </a:r>
            <a:br>
              <a:rPr lang="en-US" sz="2000">
                <a:solidFill>
                  <a:schemeClr val="tx1"/>
                </a:solidFill>
                <a:latin typeface="Catamaran" panose="020B0604020202020204" charset="0"/>
                <a:cs typeface="Catamaran" panose="020B0604020202020204" charset="0"/>
              </a:rPr>
            </a:br>
            <a:r>
              <a:rPr lang="en-US" sz="2000">
                <a:solidFill>
                  <a:schemeClr val="tx1"/>
                </a:solidFill>
                <a:latin typeface="Catamaran" panose="020B0604020202020204" charset="0"/>
                <a:cs typeface="Catamaran" panose="020B0604020202020204" charset="0"/>
              </a:rPr>
              <a:t>A&gt;B</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1859096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9A7FB9CB-57AA-4023-876E-4E6C140AECB0}"/>
              </a:ext>
            </a:extLst>
          </p:cNvPr>
          <p:cNvPicPr>
            <a:picLocks noChangeAspect="1"/>
          </p:cNvPicPr>
          <p:nvPr/>
        </p:nvPicPr>
        <p:blipFill>
          <a:blip r:embed="rId3"/>
          <a:stretch>
            <a:fillRect/>
          </a:stretch>
        </p:blipFill>
        <p:spPr>
          <a:xfrm>
            <a:off x="2195945" y="0"/>
            <a:ext cx="6948055" cy="5143500"/>
          </a:xfrm>
          <a:prstGeom prst="rect">
            <a:avLst/>
          </a:prstGeom>
        </p:spPr>
      </p:pic>
      <p:sp>
        <p:nvSpPr>
          <p:cNvPr id="4" name="TextBox 3">
            <a:extLst>
              <a:ext uri="{FF2B5EF4-FFF2-40B4-BE49-F238E27FC236}">
                <a16:creationId xmlns:a16="http://schemas.microsoft.com/office/drawing/2014/main" id="{E49C0AD7-2406-4C08-9013-D3648D7CB017}"/>
              </a:ext>
            </a:extLst>
          </p:cNvPr>
          <p:cNvSpPr txBox="1"/>
          <p:nvPr/>
        </p:nvSpPr>
        <p:spPr>
          <a:xfrm>
            <a:off x="-1" y="2217807"/>
            <a:ext cx="2048069"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A is equal to B</a:t>
            </a:r>
            <a:br>
              <a:rPr lang="en-US" sz="2000">
                <a:solidFill>
                  <a:schemeClr val="tx1"/>
                </a:solidFill>
                <a:latin typeface="Catamaran" panose="020B0604020202020204" charset="0"/>
                <a:cs typeface="Catamaran" panose="020B0604020202020204" charset="0"/>
              </a:rPr>
            </a:br>
            <a:r>
              <a:rPr lang="en-US" sz="2000">
                <a:solidFill>
                  <a:schemeClr val="tx1"/>
                </a:solidFill>
                <a:latin typeface="Catamaran" panose="020B0604020202020204" charset="0"/>
                <a:cs typeface="Catamaran" panose="020B0604020202020204" charset="0"/>
              </a:rPr>
              <a:t>A=B</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262870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2776911F-C4CB-4E6E-B954-37E63C3693F2}"/>
              </a:ext>
            </a:extLst>
          </p:cNvPr>
          <p:cNvPicPr>
            <a:picLocks noChangeAspect="1"/>
          </p:cNvPicPr>
          <p:nvPr/>
        </p:nvPicPr>
        <p:blipFill>
          <a:blip r:embed="rId3"/>
          <a:stretch>
            <a:fillRect/>
          </a:stretch>
        </p:blipFill>
        <p:spPr>
          <a:xfrm>
            <a:off x="2104410" y="0"/>
            <a:ext cx="7039590" cy="5143500"/>
          </a:xfrm>
          <a:prstGeom prst="rect">
            <a:avLst/>
          </a:prstGeom>
        </p:spPr>
      </p:pic>
      <p:sp>
        <p:nvSpPr>
          <p:cNvPr id="4" name="TextBox 3">
            <a:extLst>
              <a:ext uri="{FF2B5EF4-FFF2-40B4-BE49-F238E27FC236}">
                <a16:creationId xmlns:a16="http://schemas.microsoft.com/office/drawing/2014/main" id="{C738285B-66CC-4985-95FE-14C55AECF83D}"/>
              </a:ext>
            </a:extLst>
          </p:cNvPr>
          <p:cNvSpPr txBox="1"/>
          <p:nvPr/>
        </p:nvSpPr>
        <p:spPr>
          <a:xfrm>
            <a:off x="0" y="2217807"/>
            <a:ext cx="2117188"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A is less than B</a:t>
            </a:r>
            <a:br>
              <a:rPr lang="en-US" sz="2000">
                <a:solidFill>
                  <a:schemeClr val="tx1"/>
                </a:solidFill>
                <a:latin typeface="Catamaran" panose="020B0604020202020204" charset="0"/>
                <a:cs typeface="Catamaran" panose="020B0604020202020204" charset="0"/>
              </a:rPr>
            </a:br>
            <a:r>
              <a:rPr lang="en-US" sz="2000">
                <a:solidFill>
                  <a:schemeClr val="tx1"/>
                </a:solidFill>
                <a:latin typeface="Catamaran" panose="020B0604020202020204" charset="0"/>
                <a:cs typeface="Catamaran" panose="020B0604020202020204" charset="0"/>
              </a:rPr>
              <a:t>A&lt;B</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394744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2" name="TextBox 1">
            <a:extLst>
              <a:ext uri="{FF2B5EF4-FFF2-40B4-BE49-F238E27FC236}">
                <a16:creationId xmlns:a16="http://schemas.microsoft.com/office/drawing/2014/main" id="{F81E522C-FAAD-41FE-8605-14E725683A88}"/>
              </a:ext>
            </a:extLst>
          </p:cNvPr>
          <p:cNvSpPr txBox="1"/>
          <p:nvPr/>
        </p:nvSpPr>
        <p:spPr>
          <a:xfrm>
            <a:off x="2611581" y="2310140"/>
            <a:ext cx="3920837" cy="523220"/>
          </a:xfrm>
          <a:prstGeom prst="rect">
            <a:avLst/>
          </a:prstGeom>
          <a:noFill/>
        </p:spPr>
        <p:txBody>
          <a:bodyPr wrap="square" rtlCol="0">
            <a:spAutoFit/>
          </a:bodyPr>
          <a:lstStyle/>
          <a:p>
            <a:pPr algn="ctr"/>
            <a:r>
              <a:rPr lang="en-US" sz="2800">
                <a:solidFill>
                  <a:schemeClr val="tx1"/>
                </a:solidFill>
                <a:latin typeface="Catamaran" panose="020B0604020202020204" charset="0"/>
                <a:cs typeface="Catamaran" panose="020B0604020202020204" charset="0"/>
              </a:rPr>
              <a:t>HDL CODE-2</a:t>
            </a:r>
            <a:endParaRPr lang="en-IN" sz="28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391361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64095A30-1588-4F82-BD07-9A322ED8328F}"/>
              </a:ext>
            </a:extLst>
          </p:cNvPr>
          <p:cNvPicPr>
            <a:picLocks noChangeAspect="1"/>
          </p:cNvPicPr>
          <p:nvPr/>
        </p:nvPicPr>
        <p:blipFill>
          <a:blip r:embed="rId3"/>
          <a:stretch>
            <a:fillRect/>
          </a:stretch>
        </p:blipFill>
        <p:spPr>
          <a:xfrm>
            <a:off x="0" y="238125"/>
            <a:ext cx="9144000" cy="4667250"/>
          </a:xfrm>
          <a:prstGeom prst="rect">
            <a:avLst/>
          </a:prstGeom>
        </p:spPr>
      </p:pic>
    </p:spTree>
    <p:extLst>
      <p:ext uri="{BB962C8B-B14F-4D97-AF65-F5344CB8AC3E}">
        <p14:creationId xmlns:p14="http://schemas.microsoft.com/office/powerpoint/2010/main" val="3914730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2" name="TextBox 1">
            <a:extLst>
              <a:ext uri="{FF2B5EF4-FFF2-40B4-BE49-F238E27FC236}">
                <a16:creationId xmlns:a16="http://schemas.microsoft.com/office/drawing/2014/main" id="{60751F4B-1D73-4379-B041-1ADE71EF338F}"/>
              </a:ext>
            </a:extLst>
          </p:cNvPr>
          <p:cNvSpPr txBox="1"/>
          <p:nvPr/>
        </p:nvSpPr>
        <p:spPr>
          <a:xfrm>
            <a:off x="1925781" y="2310140"/>
            <a:ext cx="5292437" cy="523220"/>
          </a:xfrm>
          <a:prstGeom prst="rect">
            <a:avLst/>
          </a:prstGeom>
          <a:noFill/>
        </p:spPr>
        <p:txBody>
          <a:bodyPr wrap="square" rtlCol="0">
            <a:spAutoFit/>
          </a:bodyPr>
          <a:lstStyle/>
          <a:p>
            <a:pPr algn="ctr"/>
            <a:r>
              <a:rPr lang="en-US" sz="2800">
                <a:solidFill>
                  <a:schemeClr val="tx1"/>
                </a:solidFill>
                <a:latin typeface="Catamaran" panose="020B0604020202020204" charset="0"/>
                <a:cs typeface="Catamaran" panose="020B0604020202020204" charset="0"/>
              </a:rPr>
              <a:t>OUTPUT USING HDL CODE - 2</a:t>
            </a:r>
            <a:endParaRPr lang="en-IN" sz="28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201213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5"/>
          <p:cNvSpPr txBox="1">
            <a:spLocks noGrp="1"/>
          </p:cNvSpPr>
          <p:nvPr>
            <p:ph type="ctrTitle"/>
          </p:nvPr>
        </p:nvSpPr>
        <p:spPr>
          <a:xfrm>
            <a:off x="803345" y="1552703"/>
            <a:ext cx="7433400" cy="1018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chemeClr val="accent1"/>
                </a:solidFill>
              </a:rPr>
              <a:t>1.</a:t>
            </a:r>
            <a:endParaRPr>
              <a:solidFill>
                <a:schemeClr val="accent1"/>
              </a:solidFill>
            </a:endParaRPr>
          </a:p>
          <a:p>
            <a:r>
              <a:rPr lang="en" b="0"/>
              <a:t>Design the program counter (PC) chip. Implement the chip logic designed in HDL and test the chip using a hardware simulator (Use script-based simulation).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134B6467-DC21-44A6-9159-1DAB886AE2DD}"/>
              </a:ext>
            </a:extLst>
          </p:cNvPr>
          <p:cNvPicPr>
            <a:picLocks noChangeAspect="1"/>
          </p:cNvPicPr>
          <p:nvPr/>
        </p:nvPicPr>
        <p:blipFill>
          <a:blip r:embed="rId3"/>
          <a:stretch>
            <a:fillRect/>
          </a:stretch>
        </p:blipFill>
        <p:spPr>
          <a:xfrm>
            <a:off x="0" y="0"/>
            <a:ext cx="7035204" cy="5143500"/>
          </a:xfrm>
          <a:prstGeom prst="rect">
            <a:avLst/>
          </a:prstGeom>
        </p:spPr>
      </p:pic>
      <p:sp>
        <p:nvSpPr>
          <p:cNvPr id="4" name="TextBox 3">
            <a:extLst>
              <a:ext uri="{FF2B5EF4-FFF2-40B4-BE49-F238E27FC236}">
                <a16:creationId xmlns:a16="http://schemas.microsoft.com/office/drawing/2014/main" id="{4BB882F5-5C48-48C5-B394-EB8E18E02130}"/>
              </a:ext>
            </a:extLst>
          </p:cNvPr>
          <p:cNvSpPr txBox="1"/>
          <p:nvPr/>
        </p:nvSpPr>
        <p:spPr>
          <a:xfrm>
            <a:off x="6909047" y="2217807"/>
            <a:ext cx="2345790"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A is greater than B</a:t>
            </a:r>
            <a:br>
              <a:rPr lang="en-US" sz="2000">
                <a:solidFill>
                  <a:schemeClr val="tx1"/>
                </a:solidFill>
                <a:latin typeface="Catamaran" panose="020B0604020202020204" charset="0"/>
                <a:cs typeface="Catamaran" panose="020B0604020202020204" charset="0"/>
              </a:rPr>
            </a:br>
            <a:r>
              <a:rPr lang="en-US" sz="2000">
                <a:solidFill>
                  <a:schemeClr val="tx1"/>
                </a:solidFill>
                <a:latin typeface="Catamaran" panose="020B0604020202020204" charset="0"/>
                <a:cs typeface="Catamaran" panose="020B0604020202020204" charset="0"/>
              </a:rPr>
              <a:t>A&gt;B</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3438363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11" name="Picture 10">
            <a:extLst>
              <a:ext uri="{FF2B5EF4-FFF2-40B4-BE49-F238E27FC236}">
                <a16:creationId xmlns:a16="http://schemas.microsoft.com/office/drawing/2014/main" id="{DE541C44-6C32-41CD-83F6-A1414C57E7B1}"/>
              </a:ext>
            </a:extLst>
          </p:cNvPr>
          <p:cNvPicPr>
            <a:picLocks noChangeAspect="1"/>
          </p:cNvPicPr>
          <p:nvPr/>
        </p:nvPicPr>
        <p:blipFill>
          <a:blip r:embed="rId3"/>
          <a:stretch>
            <a:fillRect/>
          </a:stretch>
        </p:blipFill>
        <p:spPr>
          <a:xfrm>
            <a:off x="0" y="0"/>
            <a:ext cx="7056546" cy="5143500"/>
          </a:xfrm>
          <a:prstGeom prst="rect">
            <a:avLst/>
          </a:prstGeom>
        </p:spPr>
      </p:pic>
      <p:sp>
        <p:nvSpPr>
          <p:cNvPr id="12" name="TextBox 11">
            <a:extLst>
              <a:ext uri="{FF2B5EF4-FFF2-40B4-BE49-F238E27FC236}">
                <a16:creationId xmlns:a16="http://schemas.microsoft.com/office/drawing/2014/main" id="{47800A39-9848-442A-8968-9FDCD0A310D3}"/>
              </a:ext>
            </a:extLst>
          </p:cNvPr>
          <p:cNvSpPr txBox="1"/>
          <p:nvPr/>
        </p:nvSpPr>
        <p:spPr>
          <a:xfrm>
            <a:off x="6982692" y="2217807"/>
            <a:ext cx="2274172"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A is equal to B</a:t>
            </a:r>
            <a:br>
              <a:rPr lang="en-US" sz="2000">
                <a:solidFill>
                  <a:schemeClr val="tx1"/>
                </a:solidFill>
                <a:latin typeface="Catamaran" panose="020B0604020202020204" charset="0"/>
                <a:cs typeface="Catamaran" panose="020B0604020202020204" charset="0"/>
              </a:rPr>
            </a:br>
            <a:r>
              <a:rPr lang="en-US" sz="2000">
                <a:solidFill>
                  <a:schemeClr val="tx1"/>
                </a:solidFill>
                <a:latin typeface="Catamaran" panose="020B0604020202020204" charset="0"/>
                <a:cs typeface="Catamaran" panose="020B0604020202020204" charset="0"/>
              </a:rPr>
              <a:t>A=B</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598951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3" name="Picture 2">
            <a:extLst>
              <a:ext uri="{FF2B5EF4-FFF2-40B4-BE49-F238E27FC236}">
                <a16:creationId xmlns:a16="http://schemas.microsoft.com/office/drawing/2014/main" id="{F5BB543E-E019-4B65-B152-C0372E85A922}"/>
              </a:ext>
            </a:extLst>
          </p:cNvPr>
          <p:cNvPicPr>
            <a:picLocks noChangeAspect="1"/>
          </p:cNvPicPr>
          <p:nvPr/>
        </p:nvPicPr>
        <p:blipFill>
          <a:blip r:embed="rId3"/>
          <a:stretch>
            <a:fillRect/>
          </a:stretch>
        </p:blipFill>
        <p:spPr>
          <a:xfrm>
            <a:off x="0" y="0"/>
            <a:ext cx="7027133" cy="5143500"/>
          </a:xfrm>
          <a:prstGeom prst="rect">
            <a:avLst/>
          </a:prstGeom>
        </p:spPr>
      </p:pic>
      <p:sp>
        <p:nvSpPr>
          <p:cNvPr id="4" name="TextBox 3">
            <a:extLst>
              <a:ext uri="{FF2B5EF4-FFF2-40B4-BE49-F238E27FC236}">
                <a16:creationId xmlns:a16="http://schemas.microsoft.com/office/drawing/2014/main" id="{41AE5602-9E35-42B4-9D65-E1A7B4B747D7}"/>
              </a:ext>
            </a:extLst>
          </p:cNvPr>
          <p:cNvSpPr txBox="1"/>
          <p:nvPr/>
        </p:nvSpPr>
        <p:spPr>
          <a:xfrm>
            <a:off x="6943683" y="2217807"/>
            <a:ext cx="2200317" cy="707886"/>
          </a:xfrm>
          <a:prstGeom prst="rect">
            <a:avLst/>
          </a:prstGeom>
          <a:noFill/>
        </p:spPr>
        <p:txBody>
          <a:bodyPr wrap="square" rtlCol="0">
            <a:spAutoFit/>
          </a:bodyPr>
          <a:lstStyle/>
          <a:p>
            <a:pPr algn="ctr"/>
            <a:r>
              <a:rPr lang="en-US" sz="2000">
                <a:solidFill>
                  <a:schemeClr val="tx1"/>
                </a:solidFill>
                <a:latin typeface="Catamaran" panose="020B0604020202020204" charset="0"/>
                <a:cs typeface="Catamaran" panose="020B0604020202020204" charset="0"/>
              </a:rPr>
              <a:t>A is less than B</a:t>
            </a:r>
            <a:br>
              <a:rPr lang="en-US" sz="2000">
                <a:solidFill>
                  <a:schemeClr val="tx1"/>
                </a:solidFill>
                <a:latin typeface="Catamaran" panose="020B0604020202020204" charset="0"/>
                <a:cs typeface="Catamaran" panose="020B0604020202020204" charset="0"/>
              </a:rPr>
            </a:br>
            <a:r>
              <a:rPr lang="en-US" sz="2000">
                <a:solidFill>
                  <a:schemeClr val="tx1"/>
                </a:solidFill>
                <a:latin typeface="Catamaran" panose="020B0604020202020204" charset="0"/>
                <a:cs typeface="Catamaran" panose="020B0604020202020204" charset="0"/>
              </a:rPr>
              <a:t>A&gt;B</a:t>
            </a:r>
            <a:endParaRPr lang="en-IN" sz="2000">
              <a:solidFill>
                <a:schemeClr val="tx1"/>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2656176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grpSp>
        <p:nvGrpSpPr>
          <p:cNvPr id="1105" name="Google Shape;1105;p34"/>
          <p:cNvGrpSpPr/>
          <p:nvPr/>
        </p:nvGrpSpPr>
        <p:grpSpPr>
          <a:xfrm>
            <a:off x="0" y="1955778"/>
            <a:ext cx="9143345" cy="1231682"/>
            <a:chOff x="218" y="898161"/>
            <a:chExt cx="9143345" cy="1231682"/>
          </a:xfrm>
        </p:grpSpPr>
        <p:sp>
          <p:nvSpPr>
            <p:cNvPr id="1106" name="Google Shape;1106;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34"/>
          <p:cNvSpPr/>
          <p:nvPr/>
        </p:nvSpPr>
        <p:spPr>
          <a:xfrm>
            <a:off x="3651412" y="312121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txBox="1">
            <a:spLocks noGrp="1"/>
          </p:cNvSpPr>
          <p:nvPr>
            <p:ph type="ctrTitle" idx="4294967295"/>
          </p:nvPr>
        </p:nvSpPr>
        <p:spPr>
          <a:xfrm>
            <a:off x="1477386" y="1637940"/>
            <a:ext cx="6265200" cy="47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a:solidFill>
                  <a:srgbClr val="BEF176"/>
                </a:solidFill>
              </a:rPr>
              <a:t>THANKS!</a:t>
            </a:r>
            <a:endParaRPr sz="3000">
              <a:solidFill>
                <a:srgbClr val="BEF176"/>
              </a:solidFill>
            </a:endParaRPr>
          </a:p>
        </p:txBody>
      </p:sp>
      <p:grpSp>
        <p:nvGrpSpPr>
          <p:cNvPr id="1155" name="Google Shape;1155;p34"/>
          <p:cNvGrpSpPr/>
          <p:nvPr/>
        </p:nvGrpSpPr>
        <p:grpSpPr>
          <a:xfrm>
            <a:off x="4106788" y="3527419"/>
            <a:ext cx="951348" cy="895031"/>
            <a:chOff x="5972700" y="2330200"/>
            <a:chExt cx="411625" cy="387275"/>
          </a:xfrm>
        </p:grpSpPr>
        <p:sp>
          <p:nvSpPr>
            <p:cNvPr id="1156" name="Google Shape;115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D4BFBB-E0D9-4B83-B998-FF72F40445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4</a:t>
            </a:fld>
            <a:endParaRPr lang="en"/>
          </a:p>
        </p:txBody>
      </p:sp>
      <p:sp>
        <p:nvSpPr>
          <p:cNvPr id="3" name="TextBox 2">
            <a:extLst>
              <a:ext uri="{FF2B5EF4-FFF2-40B4-BE49-F238E27FC236}">
                <a16:creationId xmlns:a16="http://schemas.microsoft.com/office/drawing/2014/main" id="{10CBFE5C-98B9-4699-A209-9D8CAA9D03A5}"/>
              </a:ext>
            </a:extLst>
          </p:cNvPr>
          <p:cNvSpPr txBox="1"/>
          <p:nvPr/>
        </p:nvSpPr>
        <p:spPr>
          <a:xfrm>
            <a:off x="57150" y="406400"/>
            <a:ext cx="816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solidFill>
                  <a:schemeClr val="tx1"/>
                </a:solidFill>
                <a:latin typeface="Catamaran"/>
              </a:rPr>
              <a:t>Program Counter:</a:t>
            </a:r>
          </a:p>
        </p:txBody>
      </p:sp>
      <p:sp>
        <p:nvSpPr>
          <p:cNvPr id="4" name="TextBox 3">
            <a:extLst>
              <a:ext uri="{FF2B5EF4-FFF2-40B4-BE49-F238E27FC236}">
                <a16:creationId xmlns:a16="http://schemas.microsoft.com/office/drawing/2014/main" id="{DF97471D-50D2-4B84-91EF-55C9A82ED1B5}"/>
              </a:ext>
            </a:extLst>
          </p:cNvPr>
          <p:cNvSpPr txBox="1"/>
          <p:nvPr/>
        </p:nvSpPr>
        <p:spPr>
          <a:xfrm>
            <a:off x="491067" y="1284818"/>
            <a:ext cx="79819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solidFill>
                  <a:schemeClr val="tx1"/>
                </a:solidFill>
                <a:latin typeface="Catamaran"/>
              </a:rPr>
              <a:t>A register in the control unit of the CPU that is used to keep track of the address of the current or next instruction.</a:t>
            </a:r>
            <a:endParaRPr lang="en-US" sz="1800">
              <a:solidFill>
                <a:schemeClr val="tx1"/>
              </a:solidFill>
              <a:latin typeface="Catamaran"/>
            </a:endParaRPr>
          </a:p>
          <a:p>
            <a:r>
              <a:rPr lang="en-US" sz="1800"/>
              <a:t> </a:t>
            </a:r>
            <a:r>
              <a:rPr lang="en-US" sz="1800">
                <a:solidFill>
                  <a:schemeClr val="tx1"/>
                </a:solidFill>
                <a:latin typeface="Catamaran"/>
              </a:rPr>
              <a:t>As each instruction gets fetched the program counter increases its stored value by 1. After each instruction is fetched, the program counter points to the next instruction in the sequence. When the computer restarts or is reset, the program counter normally reverts to 0.</a:t>
            </a:r>
            <a:endParaRPr lang="en-US">
              <a:solidFill>
                <a:schemeClr val="tx1"/>
              </a:solidFill>
              <a:latin typeface="Catamaran"/>
            </a:endParaRPr>
          </a:p>
        </p:txBody>
      </p:sp>
    </p:spTree>
    <p:extLst>
      <p:ext uri="{BB962C8B-B14F-4D97-AF65-F5344CB8AC3E}">
        <p14:creationId xmlns:p14="http://schemas.microsoft.com/office/powerpoint/2010/main" val="167469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D4BFBB-E0D9-4B83-B998-FF72F40445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5</a:t>
            </a:fld>
            <a:endParaRPr lang="en"/>
          </a:p>
        </p:txBody>
      </p:sp>
      <p:sp>
        <p:nvSpPr>
          <p:cNvPr id="3" name="TextBox 2">
            <a:extLst>
              <a:ext uri="{FF2B5EF4-FFF2-40B4-BE49-F238E27FC236}">
                <a16:creationId xmlns:a16="http://schemas.microsoft.com/office/drawing/2014/main" id="{30B9664E-A79F-4524-B9E5-F72D64690DE1}"/>
              </a:ext>
            </a:extLst>
          </p:cNvPr>
          <p:cNvSpPr txBox="1"/>
          <p:nvPr/>
        </p:nvSpPr>
        <p:spPr>
          <a:xfrm>
            <a:off x="152400" y="226484"/>
            <a:ext cx="80983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solidFill>
                  <a:schemeClr val="tx1"/>
                </a:solidFill>
                <a:latin typeface="Catamaran"/>
              </a:rPr>
              <a:t>A program counter is designed to support three control operations</a:t>
            </a:r>
          </a:p>
          <a:p>
            <a:endParaRPr lang="en-GB" sz="1800">
              <a:solidFill>
                <a:schemeClr val="tx1"/>
              </a:solidFill>
              <a:latin typeface="Catamaran"/>
            </a:endParaRPr>
          </a:p>
          <a:p>
            <a:r>
              <a:rPr lang="en-GB" sz="1800">
                <a:solidFill>
                  <a:schemeClr val="tx1"/>
                </a:solidFill>
                <a:latin typeface="Catamaran"/>
              </a:rPr>
              <a:t>1)RESET:</a:t>
            </a:r>
          </a:p>
          <a:p>
            <a:r>
              <a:rPr lang="en-GB" sz="1800">
                <a:solidFill>
                  <a:schemeClr val="tx1"/>
                </a:solidFill>
                <a:latin typeface="Catamaran"/>
              </a:rPr>
              <a:t> we use reset to start the process from the beginning .we reset the PC to zero. (PC=0)</a:t>
            </a:r>
            <a:endParaRPr lang="en-GB">
              <a:solidFill>
                <a:schemeClr val="tx1"/>
              </a:solidFill>
            </a:endParaRPr>
          </a:p>
          <a:p>
            <a:endParaRPr lang="en-GB" sz="1800">
              <a:solidFill>
                <a:schemeClr val="tx1"/>
              </a:solidFill>
              <a:latin typeface="Catamaran"/>
            </a:endParaRPr>
          </a:p>
          <a:p>
            <a:r>
              <a:rPr lang="en-GB" sz="1800">
                <a:solidFill>
                  <a:schemeClr val="tx1"/>
                </a:solidFill>
                <a:latin typeface="Catamaran"/>
              </a:rPr>
              <a:t>2)NEXT: </a:t>
            </a:r>
            <a:endParaRPr lang="en-GB">
              <a:solidFill>
                <a:schemeClr val="tx1"/>
              </a:solidFill>
            </a:endParaRPr>
          </a:p>
          <a:p>
            <a:r>
              <a:rPr lang="en-GB" sz="1800">
                <a:solidFill>
                  <a:schemeClr val="tx1"/>
                </a:solidFill>
                <a:latin typeface="Catamaran"/>
              </a:rPr>
              <a:t>execution of instruction happens in an order. So next is used to fetch the next instruction.(PC=++).</a:t>
            </a:r>
            <a:endParaRPr lang="en-GB">
              <a:solidFill>
                <a:schemeClr val="tx1"/>
              </a:solidFill>
            </a:endParaRPr>
          </a:p>
          <a:p>
            <a:endParaRPr lang="en-GB" sz="1800">
              <a:solidFill>
                <a:schemeClr val="tx1"/>
              </a:solidFill>
              <a:latin typeface="Catamaran"/>
            </a:endParaRPr>
          </a:p>
          <a:p>
            <a:r>
              <a:rPr lang="en-GB" sz="1800">
                <a:solidFill>
                  <a:schemeClr val="tx1"/>
                </a:solidFill>
                <a:latin typeface="Catamaran"/>
              </a:rPr>
              <a:t>3)GOTO: </a:t>
            </a:r>
            <a:endParaRPr lang="en-GB">
              <a:solidFill>
                <a:schemeClr val="tx1"/>
              </a:solidFill>
            </a:endParaRPr>
          </a:p>
          <a:p>
            <a:r>
              <a:rPr lang="en-GB" sz="1800">
                <a:solidFill>
                  <a:schemeClr val="tx1"/>
                </a:solidFill>
                <a:latin typeface="Catamaran"/>
              </a:rPr>
              <a:t>to fetch a particular instruction n . (PC=N)</a:t>
            </a:r>
            <a:endParaRPr lang="en-GB">
              <a:solidFill>
                <a:schemeClr val="tx1"/>
              </a:solidFill>
            </a:endParaRPr>
          </a:p>
          <a:p>
            <a:endParaRPr lang="en-GB" sz="1800">
              <a:solidFill>
                <a:schemeClr val="tx1"/>
              </a:solidFill>
              <a:latin typeface="Catamaran"/>
            </a:endParaRPr>
          </a:p>
        </p:txBody>
      </p:sp>
    </p:spTree>
    <p:extLst>
      <p:ext uri="{BB962C8B-B14F-4D97-AF65-F5344CB8AC3E}">
        <p14:creationId xmlns:p14="http://schemas.microsoft.com/office/powerpoint/2010/main" val="395914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D4BFBB-E0D9-4B83-B998-FF72F40445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6</a:t>
            </a:fld>
            <a:endParaRPr lang="en"/>
          </a:p>
        </p:txBody>
      </p:sp>
      <p:sp>
        <p:nvSpPr>
          <p:cNvPr id="3" name="TextBox 2">
            <a:extLst>
              <a:ext uri="{FF2B5EF4-FFF2-40B4-BE49-F238E27FC236}">
                <a16:creationId xmlns:a16="http://schemas.microsoft.com/office/drawing/2014/main" id="{614F6D1F-DDC0-405F-879A-4B435934B34D}"/>
              </a:ext>
            </a:extLst>
          </p:cNvPr>
          <p:cNvSpPr txBox="1"/>
          <p:nvPr/>
        </p:nvSpPr>
        <p:spPr>
          <a:xfrm>
            <a:off x="162983" y="226483"/>
            <a:ext cx="41719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tx1"/>
                </a:solidFill>
                <a:latin typeface="Catamaran"/>
              </a:rPr>
              <a:t>LOGIC OF PC: (16bit)</a:t>
            </a:r>
          </a:p>
        </p:txBody>
      </p:sp>
      <p:sp>
        <p:nvSpPr>
          <p:cNvPr id="4" name="TextBox 3">
            <a:extLst>
              <a:ext uri="{FF2B5EF4-FFF2-40B4-BE49-F238E27FC236}">
                <a16:creationId xmlns:a16="http://schemas.microsoft.com/office/drawing/2014/main" id="{26EB8749-DAD6-4666-B141-7F6AE2935C9C}"/>
              </a:ext>
            </a:extLst>
          </p:cNvPr>
          <p:cNvSpPr txBox="1"/>
          <p:nvPr/>
        </p:nvSpPr>
        <p:spPr>
          <a:xfrm>
            <a:off x="289983" y="787400"/>
            <a:ext cx="850053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solidFill>
                  <a:schemeClr val="tx1"/>
                </a:solidFill>
                <a:latin typeface="Catamaran"/>
              </a:rPr>
              <a:t>Here , we have 3 control inputs load, </a:t>
            </a:r>
            <a:r>
              <a:rPr lang="en-GB" sz="1800" err="1">
                <a:solidFill>
                  <a:schemeClr val="tx1"/>
                </a:solidFill>
                <a:latin typeface="Catamaran"/>
              </a:rPr>
              <a:t>inc</a:t>
            </a:r>
            <a:r>
              <a:rPr lang="en-GB" sz="1800">
                <a:solidFill>
                  <a:schemeClr val="tx1"/>
                </a:solidFill>
                <a:latin typeface="Catamaran"/>
              </a:rPr>
              <a:t> and reset.</a:t>
            </a:r>
          </a:p>
          <a:p>
            <a:endParaRPr lang="en-GB" sz="1800">
              <a:solidFill>
                <a:schemeClr val="tx1"/>
              </a:solidFill>
              <a:latin typeface="Catamaran"/>
            </a:endParaRPr>
          </a:p>
          <a:p>
            <a:r>
              <a:rPr lang="en-GB" sz="1800">
                <a:solidFill>
                  <a:schemeClr val="tx1"/>
                </a:solidFill>
                <a:latin typeface="Catamaran"/>
              </a:rPr>
              <a:t>PC works on a principle of priority logic. The priority follows reset then load and then increment pin (high to low).</a:t>
            </a:r>
          </a:p>
          <a:p>
            <a:r>
              <a:rPr lang="en-GB" sz="1800">
                <a:solidFill>
                  <a:schemeClr val="tx1"/>
                </a:solidFill>
                <a:latin typeface="Catamaran"/>
              </a:rPr>
              <a:t>1) If reset(t)=0 then out(t+1)=0(1st priority)</a:t>
            </a:r>
          </a:p>
          <a:p>
            <a:r>
              <a:rPr lang="en-GB" sz="1800">
                <a:solidFill>
                  <a:schemeClr val="tx1"/>
                </a:solidFill>
                <a:latin typeface="Catamaran"/>
              </a:rPr>
              <a:t>2)if reset is not asserted then output will be </a:t>
            </a:r>
          </a:p>
          <a:p>
            <a:r>
              <a:rPr lang="en-GB" sz="1800">
                <a:solidFill>
                  <a:schemeClr val="tx1"/>
                </a:solidFill>
                <a:latin typeface="Catamaran"/>
              </a:rPr>
              <a:t> The previous input </a:t>
            </a:r>
            <a:r>
              <a:rPr lang="en-GB" sz="1800" err="1">
                <a:solidFill>
                  <a:schemeClr val="tx1"/>
                </a:solidFill>
                <a:latin typeface="Catamaran"/>
              </a:rPr>
              <a:t>I.e</a:t>
            </a:r>
            <a:r>
              <a:rPr lang="en-GB" sz="1800">
                <a:solidFill>
                  <a:schemeClr val="tx1"/>
                </a:solidFill>
                <a:latin typeface="Catamaran"/>
              </a:rPr>
              <a:t> out(t+1)=in(t) for load=1.</a:t>
            </a:r>
          </a:p>
          <a:p>
            <a:r>
              <a:rPr lang="en-GB" sz="1800">
                <a:solidFill>
                  <a:schemeClr val="tx1"/>
                </a:solidFill>
                <a:latin typeface="Catamaran"/>
              </a:rPr>
              <a:t>3)if both reset and load are not 1 and increment is</a:t>
            </a:r>
          </a:p>
          <a:p>
            <a:r>
              <a:rPr lang="en-GB" sz="1800">
                <a:solidFill>
                  <a:schemeClr val="tx1"/>
                </a:solidFill>
                <a:latin typeface="Catamaran"/>
              </a:rPr>
              <a:t>1 then it will add to previous output</a:t>
            </a:r>
          </a:p>
          <a:p>
            <a:r>
              <a:rPr lang="en-GB" sz="1800">
                <a:solidFill>
                  <a:schemeClr val="tx1"/>
                </a:solidFill>
                <a:latin typeface="Catamaran"/>
              </a:rPr>
              <a:t> out(t+1)=out(t)+1 .</a:t>
            </a:r>
          </a:p>
          <a:p>
            <a:endParaRPr lang="en-GB" sz="1800">
              <a:solidFill>
                <a:schemeClr val="tx1"/>
              </a:solidFill>
              <a:latin typeface="Catamaran"/>
            </a:endParaRPr>
          </a:p>
          <a:p>
            <a:endParaRPr lang="en-GB" sz="1800">
              <a:solidFill>
                <a:schemeClr val="tx1"/>
              </a:solidFill>
              <a:latin typeface="Catamaran"/>
            </a:endParaRPr>
          </a:p>
        </p:txBody>
      </p:sp>
      <p:pic>
        <p:nvPicPr>
          <p:cNvPr id="5" name="Picture 5" descr="A picture containing text, clock, screenshot&#10;&#10;Description automatically generated">
            <a:extLst>
              <a:ext uri="{FF2B5EF4-FFF2-40B4-BE49-F238E27FC236}">
                <a16:creationId xmlns:a16="http://schemas.microsoft.com/office/drawing/2014/main" id="{B1352178-2C1C-447E-9C7E-59E71DED8704}"/>
              </a:ext>
            </a:extLst>
          </p:cNvPr>
          <p:cNvPicPr>
            <a:picLocks noChangeAspect="1"/>
          </p:cNvPicPr>
          <p:nvPr/>
        </p:nvPicPr>
        <p:blipFill>
          <a:blip r:embed="rId2"/>
          <a:stretch>
            <a:fillRect/>
          </a:stretch>
        </p:blipFill>
        <p:spPr>
          <a:xfrm>
            <a:off x="5793317" y="354305"/>
            <a:ext cx="2743200" cy="921224"/>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C81CF532-1F12-4DA6-85AB-3435FAA5F032}"/>
              </a:ext>
            </a:extLst>
          </p:cNvPr>
          <p:cNvPicPr>
            <a:picLocks noChangeAspect="1"/>
          </p:cNvPicPr>
          <p:nvPr/>
        </p:nvPicPr>
        <p:blipFill>
          <a:blip r:embed="rId3"/>
          <a:stretch>
            <a:fillRect/>
          </a:stretch>
        </p:blipFill>
        <p:spPr>
          <a:xfrm>
            <a:off x="5137150" y="1655841"/>
            <a:ext cx="3960283" cy="1725983"/>
          </a:xfrm>
          <a:prstGeom prst="rect">
            <a:avLst/>
          </a:prstGeom>
        </p:spPr>
      </p:pic>
    </p:spTree>
    <p:extLst>
      <p:ext uri="{BB962C8B-B14F-4D97-AF65-F5344CB8AC3E}">
        <p14:creationId xmlns:p14="http://schemas.microsoft.com/office/powerpoint/2010/main" val="357717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5D7005-6388-4400-9E9F-C73638CBC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7</a:t>
            </a:fld>
            <a:endParaRPr lang="en"/>
          </a:p>
        </p:txBody>
      </p:sp>
      <p:sp>
        <p:nvSpPr>
          <p:cNvPr id="3" name="TextBox 2">
            <a:extLst>
              <a:ext uri="{FF2B5EF4-FFF2-40B4-BE49-F238E27FC236}">
                <a16:creationId xmlns:a16="http://schemas.microsoft.com/office/drawing/2014/main" id="{EF6CF02F-44B8-450E-99FC-A35BB70A4B47}"/>
              </a:ext>
            </a:extLst>
          </p:cNvPr>
          <p:cNvSpPr txBox="1"/>
          <p:nvPr/>
        </p:nvSpPr>
        <p:spPr>
          <a:xfrm>
            <a:off x="395817" y="713316"/>
            <a:ext cx="82677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solidFill>
                  <a:schemeClr val="tx1"/>
                </a:solidFill>
                <a:latin typeface="Catamaran"/>
              </a:rPr>
              <a:t>If the reset , load and increment are all 0 then output will be previous output</a:t>
            </a:r>
          </a:p>
          <a:p>
            <a:r>
              <a:rPr lang="en-GB" sz="1800">
                <a:solidFill>
                  <a:schemeClr val="tx1"/>
                </a:solidFill>
                <a:latin typeface="Catamaran"/>
              </a:rPr>
              <a:t> </a:t>
            </a:r>
            <a:r>
              <a:rPr lang="en-GB" sz="1800" err="1">
                <a:solidFill>
                  <a:schemeClr val="tx1"/>
                </a:solidFill>
                <a:latin typeface="Catamaran"/>
              </a:rPr>
              <a:t>I.e</a:t>
            </a:r>
            <a:r>
              <a:rPr lang="en-GB" sz="1800">
                <a:solidFill>
                  <a:schemeClr val="tx1"/>
                </a:solidFill>
                <a:latin typeface="Catamaran"/>
              </a:rPr>
              <a:t> out(t+1)=out(t) .</a:t>
            </a:r>
          </a:p>
          <a:p>
            <a:endParaRPr lang="en-GB" sz="1800">
              <a:solidFill>
                <a:schemeClr val="tx1"/>
              </a:solidFill>
              <a:latin typeface="Catamaran"/>
            </a:endParaRPr>
          </a:p>
          <a:p>
            <a:endParaRPr lang="en-GB" sz="1800">
              <a:solidFill>
                <a:schemeClr val="tx1"/>
              </a:solidFill>
              <a:latin typeface="Catamaran"/>
            </a:endParaRPr>
          </a:p>
          <a:p>
            <a:r>
              <a:rPr lang="en-GB" sz="2400">
                <a:solidFill>
                  <a:schemeClr val="tx1"/>
                </a:solidFill>
                <a:latin typeface="Catamaran"/>
              </a:rPr>
              <a:t>USAGE:</a:t>
            </a:r>
          </a:p>
          <a:p>
            <a:r>
              <a:rPr lang="en-GB" sz="1800">
                <a:solidFill>
                  <a:schemeClr val="tx1"/>
                </a:solidFill>
                <a:latin typeface="Catamaran"/>
              </a:rPr>
              <a:t>1)To read : we have to read the output.</a:t>
            </a:r>
          </a:p>
          <a:p>
            <a:r>
              <a:rPr lang="en-GB" sz="1800">
                <a:solidFill>
                  <a:schemeClr val="tx1"/>
                </a:solidFill>
                <a:latin typeface="Catamaran"/>
              </a:rPr>
              <a:t>2)To set: we have to assert load and other controls bits as 0.</a:t>
            </a:r>
          </a:p>
          <a:p>
            <a:r>
              <a:rPr lang="en-GB" sz="1800">
                <a:solidFill>
                  <a:schemeClr val="tx1"/>
                </a:solidFill>
                <a:latin typeface="Catamaran"/>
              </a:rPr>
              <a:t>3)To reset : we have to assert reset and set other control bits to 0.</a:t>
            </a:r>
          </a:p>
          <a:p>
            <a:r>
              <a:rPr lang="en-GB" sz="1800">
                <a:solidFill>
                  <a:schemeClr val="tx1"/>
                </a:solidFill>
                <a:latin typeface="Catamaran"/>
              </a:rPr>
              <a:t>4) To count: assert </a:t>
            </a:r>
            <a:r>
              <a:rPr lang="en-GB" sz="1800" err="1">
                <a:solidFill>
                  <a:schemeClr val="tx1"/>
                </a:solidFill>
                <a:latin typeface="Catamaran"/>
              </a:rPr>
              <a:t>inc</a:t>
            </a:r>
            <a:r>
              <a:rPr lang="en-GB" sz="1800">
                <a:solidFill>
                  <a:schemeClr val="tx1"/>
                </a:solidFill>
                <a:latin typeface="Catamaran"/>
              </a:rPr>
              <a:t> and set other control bits to 0.</a:t>
            </a:r>
          </a:p>
        </p:txBody>
      </p:sp>
    </p:spTree>
    <p:extLst>
      <p:ext uri="{BB962C8B-B14F-4D97-AF65-F5344CB8AC3E}">
        <p14:creationId xmlns:p14="http://schemas.microsoft.com/office/powerpoint/2010/main" val="323438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5A26FE-8101-4D34-882C-21EBD8FD1FB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8</a:t>
            </a:fld>
            <a:endParaRPr lang="en"/>
          </a:p>
        </p:txBody>
      </p:sp>
      <p:pic>
        <p:nvPicPr>
          <p:cNvPr id="3" name="Picture 3" descr="Diagram&#10;&#10;Description automatically generated">
            <a:extLst>
              <a:ext uri="{FF2B5EF4-FFF2-40B4-BE49-F238E27FC236}">
                <a16:creationId xmlns:a16="http://schemas.microsoft.com/office/drawing/2014/main" id="{D96BFC45-8EA7-4AB9-9331-12780E9B077E}"/>
              </a:ext>
            </a:extLst>
          </p:cNvPr>
          <p:cNvPicPr>
            <a:picLocks noChangeAspect="1"/>
          </p:cNvPicPr>
          <p:nvPr/>
        </p:nvPicPr>
        <p:blipFill>
          <a:blip r:embed="rId2"/>
          <a:stretch>
            <a:fillRect/>
          </a:stretch>
        </p:blipFill>
        <p:spPr>
          <a:xfrm>
            <a:off x="46568" y="683180"/>
            <a:ext cx="9040282" cy="3692474"/>
          </a:xfrm>
          <a:prstGeom prst="rect">
            <a:avLst/>
          </a:prstGeom>
        </p:spPr>
      </p:pic>
    </p:spTree>
    <p:extLst>
      <p:ext uri="{BB962C8B-B14F-4D97-AF65-F5344CB8AC3E}">
        <p14:creationId xmlns:p14="http://schemas.microsoft.com/office/powerpoint/2010/main" val="287070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8BC925-A819-401C-9305-C67640BAC88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9</a:t>
            </a:fld>
            <a:endParaRPr lang="en"/>
          </a:p>
        </p:txBody>
      </p:sp>
      <p:sp>
        <p:nvSpPr>
          <p:cNvPr id="3" name="TextBox 2">
            <a:extLst>
              <a:ext uri="{FF2B5EF4-FFF2-40B4-BE49-F238E27FC236}">
                <a16:creationId xmlns:a16="http://schemas.microsoft.com/office/drawing/2014/main" id="{CC245171-8420-4FD0-89BC-D831328EAC6A}"/>
              </a:ext>
            </a:extLst>
          </p:cNvPr>
          <p:cNvSpPr txBox="1"/>
          <p:nvPr/>
        </p:nvSpPr>
        <p:spPr>
          <a:xfrm>
            <a:off x="131234" y="88900"/>
            <a:ext cx="82677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solidFill>
                  <a:schemeClr val="tx1"/>
                </a:solidFill>
                <a:latin typeface="Catamaran"/>
              </a:rPr>
              <a:t>For implementing the chip,</a:t>
            </a:r>
          </a:p>
          <a:p>
            <a:endParaRPr lang="en-GB" sz="1800">
              <a:solidFill>
                <a:schemeClr val="tx1"/>
              </a:solidFill>
              <a:latin typeface="Catamaran"/>
            </a:endParaRPr>
          </a:p>
          <a:p>
            <a:r>
              <a:rPr lang="en-GB" sz="1800">
                <a:solidFill>
                  <a:schemeClr val="tx1"/>
                </a:solidFill>
                <a:latin typeface="Catamaran"/>
              </a:rPr>
              <a:t>1)We use 3 Mux16 chips.</a:t>
            </a:r>
          </a:p>
          <a:p>
            <a:r>
              <a:rPr lang="en-GB" sz="1800">
                <a:solidFill>
                  <a:schemeClr val="tx1"/>
                </a:solidFill>
                <a:latin typeface="Catamaran"/>
              </a:rPr>
              <a:t>The SEL of Mux16 chips is used for asserting reset , load and </a:t>
            </a:r>
            <a:r>
              <a:rPr lang="en-GB" sz="1800" err="1">
                <a:solidFill>
                  <a:schemeClr val="tx1"/>
                </a:solidFill>
                <a:latin typeface="Catamaran"/>
              </a:rPr>
              <a:t>inc</a:t>
            </a:r>
            <a:r>
              <a:rPr lang="en-GB" sz="1800">
                <a:solidFill>
                  <a:schemeClr val="tx1"/>
                </a:solidFill>
                <a:latin typeface="Catamaran"/>
              </a:rPr>
              <a:t> control operations.</a:t>
            </a:r>
          </a:p>
          <a:p>
            <a:endParaRPr lang="en-GB" sz="1800">
              <a:solidFill>
                <a:schemeClr val="tx1"/>
              </a:solidFill>
              <a:latin typeface="Catamaran"/>
            </a:endParaRPr>
          </a:p>
          <a:p>
            <a:r>
              <a:rPr lang="en-GB" sz="1800">
                <a:solidFill>
                  <a:schemeClr val="tx1"/>
                </a:solidFill>
                <a:latin typeface="Catamaran"/>
              </a:rPr>
              <a:t>2)We use a register(16bit) chip.</a:t>
            </a:r>
          </a:p>
          <a:p>
            <a:r>
              <a:rPr lang="en-GB" sz="1800">
                <a:solidFill>
                  <a:schemeClr val="tx1"/>
                </a:solidFill>
                <a:latin typeface="Catamaran"/>
              </a:rPr>
              <a:t>The load for the register is or(</a:t>
            </a:r>
            <a:r>
              <a:rPr lang="en-GB" sz="1800" err="1">
                <a:solidFill>
                  <a:schemeClr val="tx1"/>
                </a:solidFill>
                <a:latin typeface="Catamaran"/>
              </a:rPr>
              <a:t>reset,load,inc</a:t>
            </a:r>
            <a:r>
              <a:rPr lang="en-GB" sz="1800">
                <a:solidFill>
                  <a:schemeClr val="tx1"/>
                </a:solidFill>
                <a:latin typeface="Catamaran"/>
              </a:rPr>
              <a:t>).</a:t>
            </a:r>
          </a:p>
          <a:p>
            <a:endParaRPr lang="en-GB" sz="1800">
              <a:solidFill>
                <a:schemeClr val="tx1"/>
              </a:solidFill>
              <a:latin typeface="Catamaran"/>
            </a:endParaRPr>
          </a:p>
          <a:p>
            <a:r>
              <a:rPr lang="en-GB" sz="1800">
                <a:solidFill>
                  <a:schemeClr val="tx1"/>
                </a:solidFill>
                <a:latin typeface="Catamaran"/>
              </a:rPr>
              <a:t>3)Inc16 chip is also used.</a:t>
            </a:r>
          </a:p>
          <a:p>
            <a:r>
              <a:rPr lang="en-GB" sz="1800">
                <a:solidFill>
                  <a:schemeClr val="tx1"/>
                </a:solidFill>
                <a:latin typeface="Catamaran"/>
              </a:rPr>
              <a:t>Input for this chip is the previous output.</a:t>
            </a:r>
          </a:p>
          <a:p>
            <a:endParaRPr lang="en-GB" sz="1800">
              <a:solidFill>
                <a:schemeClr val="tx1"/>
              </a:solidFill>
              <a:latin typeface="Catamaran"/>
            </a:endParaRPr>
          </a:p>
          <a:p>
            <a:r>
              <a:rPr lang="en-GB" sz="1800">
                <a:solidFill>
                  <a:schemeClr val="tx1"/>
                </a:solidFill>
                <a:latin typeface="Catamaran"/>
              </a:rPr>
              <a:t>These chips are connected as shown in the picture(previous slide). Let us see the HDL code.</a:t>
            </a:r>
          </a:p>
          <a:p>
            <a:endParaRPr lang="en-GB" sz="1800">
              <a:solidFill>
                <a:schemeClr val="tx1"/>
              </a:solidFill>
              <a:latin typeface="Catamaran"/>
            </a:endParaRPr>
          </a:p>
          <a:p>
            <a:endParaRPr lang="en-GB" sz="1800">
              <a:solidFill>
                <a:schemeClr val="tx1"/>
              </a:solidFill>
              <a:latin typeface="Catamaran"/>
            </a:endParaRPr>
          </a:p>
        </p:txBody>
      </p:sp>
    </p:spTree>
    <p:extLst>
      <p:ext uri="{BB962C8B-B14F-4D97-AF65-F5344CB8AC3E}">
        <p14:creationId xmlns:p14="http://schemas.microsoft.com/office/powerpoint/2010/main" val="4151116585"/>
      </p:ext>
    </p:extLst>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D14D390300FD42A50EFA013129892A" ma:contentTypeVersion="10" ma:contentTypeDescription="Create a new document." ma:contentTypeScope="" ma:versionID="bcf6048ba0c75313133e6738b9952136">
  <xsd:schema xmlns:xsd="http://www.w3.org/2001/XMLSchema" xmlns:xs="http://www.w3.org/2001/XMLSchema" xmlns:p="http://schemas.microsoft.com/office/2006/metadata/properties" xmlns:ns3="dc208345-6f41-4060-9114-3fe28adba7f4" xmlns:ns4="8a97c601-60e2-4b8e-9167-78a48fde8c9d" targetNamespace="http://schemas.microsoft.com/office/2006/metadata/properties" ma:root="true" ma:fieldsID="8ec65e9bde647686bbffee2cecaa0105" ns3:_="" ns4:_="">
    <xsd:import namespace="dc208345-6f41-4060-9114-3fe28adba7f4"/>
    <xsd:import namespace="8a97c601-60e2-4b8e-9167-78a48fde8c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LengthInSeconds" minOccurs="0"/>
                <xsd:element ref="ns4:MediaServiceDateTaken" minOccurs="0"/>
                <xsd:element ref="ns4:MediaServiceAutoTa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08345-6f41-4060-9114-3fe28adba7f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97c601-60e2-4b8e-9167-78a48fde8c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2A8FDE-33B0-44C9-923D-5D0165444F2E}">
  <ds:schemaRefs>
    <ds:schemaRef ds:uri="dc208345-6f41-4060-9114-3fe28adba7f4"/>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8a97c601-60e2-4b8e-9167-78a48fde8c9d"/>
    <ds:schemaRef ds:uri="http://purl.org/dc/dcmitype/"/>
  </ds:schemaRefs>
</ds:datastoreItem>
</file>

<file path=customXml/itemProps2.xml><?xml version="1.0" encoding="utf-8"?>
<ds:datastoreItem xmlns:ds="http://schemas.openxmlformats.org/officeDocument/2006/customXml" ds:itemID="{557EA998-B218-4412-8458-F39FD5057097}">
  <ds:schemaRefs>
    <ds:schemaRef ds:uri="http://schemas.microsoft.com/sharepoint/v3/contenttype/forms"/>
  </ds:schemaRefs>
</ds:datastoreItem>
</file>

<file path=customXml/itemProps3.xml><?xml version="1.0" encoding="utf-8"?>
<ds:datastoreItem xmlns:ds="http://schemas.openxmlformats.org/officeDocument/2006/customXml" ds:itemID="{D7918C15-8B6B-4627-9B1F-687BC5E67E06}">
  <ds:schemaRefs>
    <ds:schemaRef ds:uri="8a97c601-60e2-4b8e-9167-78a48fde8c9d"/>
    <ds:schemaRef ds:uri="dc208345-6f41-4060-9114-3fe28adba7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On-screen Show (16:9)</PresentationFormat>
  <Paragraphs>212</Paragraphs>
  <Slides>33</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Catamaran</vt:lpstr>
      <vt:lpstr>Catamaran Thin</vt:lpstr>
      <vt:lpstr>Arial</vt:lpstr>
      <vt:lpstr>Hubert template</vt:lpstr>
      <vt:lpstr>EOC Written Assignment_4</vt:lpstr>
      <vt:lpstr>BATCH A TEAM 11 Team Members</vt:lpstr>
      <vt:lpstr>1. Design the program counter (PC) chip. Implement the chip logic designed in HDL and test the chip using a hardware simulator (Use script-based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STIMULATION:</vt:lpstr>
      <vt:lpstr>OUTPUT :</vt:lpstr>
      <vt:lpstr>PowerPoint Presentation</vt:lpstr>
      <vt:lpstr>2. Design a digital system which checks if two 2-bit inputs are equal, and one of the input is greater than other input and vice versa.</vt:lpstr>
      <vt:lpstr>Comparator</vt:lpstr>
      <vt:lpstr>2 BIT COMPARATOR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Vikhyat Bansal</dc:creator>
  <cp:lastModifiedBy>Vikhyat Bansal - [AIEA.1007359]</cp:lastModifiedBy>
  <cp:revision>8</cp:revision>
  <dcterms:modified xsi:type="dcterms:W3CDTF">2022-01-21T08:08:52Z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0x01010097D14D390300FD42A50EFA013129892A</vt:lpwstr>
  </property>
</Properties>
</file>