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342" r:id="rId3"/>
    <p:sldId id="341" r:id="rId4"/>
    <p:sldId id="340" r:id="rId5"/>
    <p:sldId id="257" r:id="rId6"/>
    <p:sldId id="264" r:id="rId7"/>
    <p:sldId id="258" r:id="rId8"/>
    <p:sldId id="260" r:id="rId9"/>
    <p:sldId id="261" r:id="rId10"/>
    <p:sldId id="262" r:id="rId11"/>
    <p:sldId id="334" r:id="rId12"/>
    <p:sldId id="299" r:id="rId13"/>
    <p:sldId id="300" r:id="rId14"/>
    <p:sldId id="301" r:id="rId15"/>
    <p:sldId id="302" r:id="rId16"/>
    <p:sldId id="303" r:id="rId17"/>
    <p:sldId id="337" r:id="rId18"/>
    <p:sldId id="338" r:id="rId19"/>
    <p:sldId id="304" r:id="rId20"/>
    <p:sldId id="314" r:id="rId21"/>
    <p:sldId id="313" r:id="rId22"/>
    <p:sldId id="315" r:id="rId23"/>
    <p:sldId id="305" r:id="rId24"/>
    <p:sldId id="316" r:id="rId25"/>
    <p:sldId id="317" r:id="rId26"/>
    <p:sldId id="306" r:id="rId27"/>
    <p:sldId id="307" r:id="rId28"/>
    <p:sldId id="308" r:id="rId29"/>
    <p:sldId id="339" r:id="rId30"/>
    <p:sldId id="318" r:id="rId31"/>
    <p:sldId id="309" r:id="rId32"/>
    <p:sldId id="310" r:id="rId33"/>
    <p:sldId id="311" r:id="rId34"/>
    <p:sldId id="312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36" r:id="rId44"/>
    <p:sldId id="327" r:id="rId45"/>
    <p:sldId id="328" r:id="rId46"/>
    <p:sldId id="335" r:id="rId47"/>
    <p:sldId id="329" r:id="rId48"/>
    <p:sldId id="330" r:id="rId49"/>
    <p:sldId id="331" r:id="rId50"/>
    <p:sldId id="332" r:id="rId51"/>
    <p:sldId id="333" r:id="rId52"/>
  </p:sldIdLst>
  <p:sldSz cx="9144000" cy="6858000" type="screen4x3"/>
  <p:notesSz cx="6858000" cy="9144000"/>
  <p:custDataLst>
    <p:tags r:id="rId5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0" autoAdjust="0"/>
    <p:restoredTop sz="86579" autoAdjust="0"/>
  </p:normalViewPr>
  <p:slideViewPr>
    <p:cSldViewPr>
      <p:cViewPr varScale="1">
        <p:scale>
          <a:sx n="63" d="100"/>
          <a:sy n="63" d="100"/>
        </p:scale>
        <p:origin x="1474" y="8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93023-05AA-4DBB-A6EF-E3C4918F046D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88394-C6B8-4517-B9E9-3F676F223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074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U = lambda*y or U = y/rho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88394-C6B8-4517-B9E9-3F676F22302F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92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CA38-A4CB-4342-A6A5-D3239D72413F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A962-14B1-4D7A-8D5C-5CB7B7EC5F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CA38-A4CB-4342-A6A5-D3239D72413F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A962-14B1-4D7A-8D5C-5CB7B7EC5F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CA38-A4CB-4342-A6A5-D3239D72413F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A962-14B1-4D7A-8D5C-5CB7B7EC5F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CA38-A4CB-4342-A6A5-D3239D72413F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A962-14B1-4D7A-8D5C-5CB7B7EC5F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CA38-A4CB-4342-A6A5-D3239D72413F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A962-14B1-4D7A-8D5C-5CB7B7EC5F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CA38-A4CB-4342-A6A5-D3239D72413F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A962-14B1-4D7A-8D5C-5CB7B7EC5F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CA38-A4CB-4342-A6A5-D3239D72413F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A962-14B1-4D7A-8D5C-5CB7B7EC5F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CA38-A4CB-4342-A6A5-D3239D72413F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A962-14B1-4D7A-8D5C-5CB7B7EC5F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CA38-A4CB-4342-A6A5-D3239D72413F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A962-14B1-4D7A-8D5C-5CB7B7EC5F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CA38-A4CB-4342-A6A5-D3239D72413F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A962-14B1-4D7A-8D5C-5CB7B7EC5F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CA38-A4CB-4342-A6A5-D3239D72413F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CA962-14B1-4D7A-8D5C-5CB7B7EC5F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9CA38-A4CB-4342-A6A5-D3239D72413F}" type="datetimeFigureOut">
              <a:rPr lang="en-US" smtClean="0"/>
              <a:pPr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CA962-14B1-4D7A-8D5C-5CB7B7EC5F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31.bin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5" Type="http://schemas.openxmlformats.org/officeDocument/2006/relationships/image" Target="../media/image43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3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46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3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image" Target="../media/image47.wmf"/><Relationship Id="rId7" Type="http://schemas.openxmlformats.org/officeDocument/2006/relationships/image" Target="../media/image49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50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image" Target="../media/image51.wmf"/><Relationship Id="rId7" Type="http://schemas.openxmlformats.org/officeDocument/2006/relationships/image" Target="../media/image53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5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51.wmf"/><Relationship Id="rId3" Type="http://schemas.openxmlformats.org/officeDocument/2006/relationships/image" Target="../media/image55.wmf"/><Relationship Id="rId7" Type="http://schemas.openxmlformats.org/officeDocument/2006/relationships/image" Target="../media/image57.wmf"/><Relationship Id="rId12" Type="http://schemas.openxmlformats.org/officeDocument/2006/relationships/oleObject" Target="../embeddings/oleObject40.bin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59.wmf"/><Relationship Id="rId5" Type="http://schemas.openxmlformats.org/officeDocument/2006/relationships/image" Target="../media/image56.wmf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5.bin"/><Relationship Id="rId9" Type="http://schemas.openxmlformats.org/officeDocument/2006/relationships/image" Target="../media/image5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7" Type="http://schemas.openxmlformats.org/officeDocument/2006/relationships/image" Target="../media/image61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60.wmf"/><Relationship Id="rId4" Type="http://schemas.openxmlformats.org/officeDocument/2006/relationships/oleObject" Target="../embeddings/oleObject4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wmf"/><Relationship Id="rId4" Type="http://schemas.openxmlformats.org/officeDocument/2006/relationships/oleObject" Target="../embeddings/oleObject5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7" Type="http://schemas.openxmlformats.org/officeDocument/2006/relationships/image" Target="../media/image65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5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7" Type="http://schemas.openxmlformats.org/officeDocument/2006/relationships/image" Target="../media/image68.w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67.wmf"/><Relationship Id="rId4" Type="http://schemas.openxmlformats.org/officeDocument/2006/relationships/oleObject" Target="../embeddings/oleObject5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7" Type="http://schemas.openxmlformats.org/officeDocument/2006/relationships/image" Target="../media/image71.wmf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70.wmf"/><Relationship Id="rId4" Type="http://schemas.openxmlformats.org/officeDocument/2006/relationships/oleObject" Target="../embeddings/oleObject5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image" Target="../media/image72.wmf"/><Relationship Id="rId7" Type="http://schemas.openxmlformats.org/officeDocument/2006/relationships/image" Target="../media/image74.wmf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76.wmf"/><Relationship Id="rId5" Type="http://schemas.openxmlformats.org/officeDocument/2006/relationships/image" Target="../media/image73.wmf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62.bin"/><Relationship Id="rId9" Type="http://schemas.openxmlformats.org/officeDocument/2006/relationships/image" Target="../media/image7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3" Type="http://schemas.openxmlformats.org/officeDocument/2006/relationships/image" Target="../media/image77.wmf"/><Relationship Id="rId7" Type="http://schemas.openxmlformats.org/officeDocument/2006/relationships/image" Target="../media/image79.wmf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8.bin"/><Relationship Id="rId5" Type="http://schemas.openxmlformats.org/officeDocument/2006/relationships/image" Target="../media/image78.wmf"/><Relationship Id="rId4" Type="http://schemas.openxmlformats.org/officeDocument/2006/relationships/oleObject" Target="../embeddings/oleObject67.bin"/><Relationship Id="rId9" Type="http://schemas.openxmlformats.org/officeDocument/2006/relationships/image" Target="../media/image8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oleObject" Target="../embeddings/oleObject70.bin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3" Type="http://schemas.openxmlformats.org/officeDocument/2006/relationships/image" Target="../media/image83.wmf"/><Relationship Id="rId7" Type="http://schemas.openxmlformats.org/officeDocument/2006/relationships/image" Target="../media/image85.wmf"/><Relationship Id="rId2" Type="http://schemas.openxmlformats.org/officeDocument/2006/relationships/oleObject" Target="../embeddings/oleObject7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74.bin"/><Relationship Id="rId5" Type="http://schemas.openxmlformats.org/officeDocument/2006/relationships/image" Target="../media/image84.wmf"/><Relationship Id="rId4" Type="http://schemas.openxmlformats.org/officeDocument/2006/relationships/oleObject" Target="../embeddings/oleObject73.bin"/><Relationship Id="rId9" Type="http://schemas.openxmlformats.org/officeDocument/2006/relationships/image" Target="../media/image8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87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13" Type="http://schemas.openxmlformats.org/officeDocument/2006/relationships/image" Target="../media/image94.wmf"/><Relationship Id="rId3" Type="http://schemas.openxmlformats.org/officeDocument/2006/relationships/image" Target="../media/image89.wmf"/><Relationship Id="rId7" Type="http://schemas.openxmlformats.org/officeDocument/2006/relationships/image" Target="../media/image91.wmf"/><Relationship Id="rId12" Type="http://schemas.openxmlformats.org/officeDocument/2006/relationships/oleObject" Target="../embeddings/oleObject83.bin"/><Relationship Id="rId17" Type="http://schemas.openxmlformats.org/officeDocument/2006/relationships/image" Target="../media/image96.wmf"/><Relationship Id="rId2" Type="http://schemas.openxmlformats.org/officeDocument/2006/relationships/oleObject" Target="../embeddings/oleObject78.bin"/><Relationship Id="rId16" Type="http://schemas.openxmlformats.org/officeDocument/2006/relationships/oleObject" Target="../embeddings/oleObject8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93.wmf"/><Relationship Id="rId5" Type="http://schemas.openxmlformats.org/officeDocument/2006/relationships/image" Target="../media/image90.wmf"/><Relationship Id="rId15" Type="http://schemas.openxmlformats.org/officeDocument/2006/relationships/image" Target="../media/image95.wmf"/><Relationship Id="rId10" Type="http://schemas.openxmlformats.org/officeDocument/2006/relationships/oleObject" Target="../embeddings/oleObject82.bin"/><Relationship Id="rId4" Type="http://schemas.openxmlformats.org/officeDocument/2006/relationships/oleObject" Target="../embeddings/oleObject79.bin"/><Relationship Id="rId9" Type="http://schemas.openxmlformats.org/officeDocument/2006/relationships/image" Target="../media/image92.wmf"/><Relationship Id="rId14" Type="http://schemas.openxmlformats.org/officeDocument/2006/relationships/oleObject" Target="../embeddings/oleObject8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2" Type="http://schemas.openxmlformats.org/officeDocument/2006/relationships/oleObject" Target="../embeddings/oleObject8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7.bin"/><Relationship Id="rId11" Type="http://schemas.openxmlformats.org/officeDocument/2006/relationships/image" Target="../media/image100.wmf"/><Relationship Id="rId5" Type="http://schemas.openxmlformats.org/officeDocument/2006/relationships/image" Target="../media/image97.wmf"/><Relationship Id="rId10" Type="http://schemas.openxmlformats.org/officeDocument/2006/relationships/oleObject" Target="../embeddings/oleObject89.bin"/><Relationship Id="rId4" Type="http://schemas.openxmlformats.org/officeDocument/2006/relationships/oleObject" Target="../embeddings/oleObject86.bin"/><Relationship Id="rId9" Type="http://schemas.openxmlformats.org/officeDocument/2006/relationships/image" Target="../media/image99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13" Type="http://schemas.openxmlformats.org/officeDocument/2006/relationships/image" Target="../media/image106.wmf"/><Relationship Id="rId3" Type="http://schemas.openxmlformats.org/officeDocument/2006/relationships/image" Target="../media/image101.wmf"/><Relationship Id="rId7" Type="http://schemas.openxmlformats.org/officeDocument/2006/relationships/image" Target="../media/image103.wmf"/><Relationship Id="rId12" Type="http://schemas.openxmlformats.org/officeDocument/2006/relationships/oleObject" Target="../embeddings/oleObject95.bin"/><Relationship Id="rId17" Type="http://schemas.openxmlformats.org/officeDocument/2006/relationships/image" Target="../media/image108.wmf"/><Relationship Id="rId2" Type="http://schemas.openxmlformats.org/officeDocument/2006/relationships/oleObject" Target="../embeddings/oleObject90.bin"/><Relationship Id="rId16" Type="http://schemas.openxmlformats.org/officeDocument/2006/relationships/oleObject" Target="../embeddings/oleObject9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92.bin"/><Relationship Id="rId11" Type="http://schemas.openxmlformats.org/officeDocument/2006/relationships/image" Target="../media/image105.wmf"/><Relationship Id="rId5" Type="http://schemas.openxmlformats.org/officeDocument/2006/relationships/image" Target="../media/image102.wmf"/><Relationship Id="rId15" Type="http://schemas.openxmlformats.org/officeDocument/2006/relationships/image" Target="../media/image107.wmf"/><Relationship Id="rId10" Type="http://schemas.openxmlformats.org/officeDocument/2006/relationships/oleObject" Target="../embeddings/oleObject94.bin"/><Relationship Id="rId4" Type="http://schemas.openxmlformats.org/officeDocument/2006/relationships/oleObject" Target="../embeddings/oleObject91.bin"/><Relationship Id="rId9" Type="http://schemas.openxmlformats.org/officeDocument/2006/relationships/image" Target="../media/image104.wmf"/><Relationship Id="rId14" Type="http://schemas.openxmlformats.org/officeDocument/2006/relationships/oleObject" Target="../embeddings/oleObject96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13" Type="http://schemas.openxmlformats.org/officeDocument/2006/relationships/image" Target="../media/image114.wmf"/><Relationship Id="rId18" Type="http://schemas.openxmlformats.org/officeDocument/2006/relationships/oleObject" Target="../embeddings/oleObject106.bin"/><Relationship Id="rId3" Type="http://schemas.openxmlformats.org/officeDocument/2006/relationships/image" Target="../media/image109.wmf"/><Relationship Id="rId21" Type="http://schemas.openxmlformats.org/officeDocument/2006/relationships/image" Target="../media/image118.wmf"/><Relationship Id="rId7" Type="http://schemas.openxmlformats.org/officeDocument/2006/relationships/image" Target="../media/image111.wmf"/><Relationship Id="rId12" Type="http://schemas.openxmlformats.org/officeDocument/2006/relationships/oleObject" Target="../embeddings/oleObject103.bin"/><Relationship Id="rId17" Type="http://schemas.openxmlformats.org/officeDocument/2006/relationships/image" Target="../media/image116.wmf"/><Relationship Id="rId25" Type="http://schemas.openxmlformats.org/officeDocument/2006/relationships/image" Target="../media/image120.wmf"/><Relationship Id="rId2" Type="http://schemas.openxmlformats.org/officeDocument/2006/relationships/oleObject" Target="../embeddings/oleObject98.bin"/><Relationship Id="rId16" Type="http://schemas.openxmlformats.org/officeDocument/2006/relationships/oleObject" Target="../embeddings/oleObject105.bin"/><Relationship Id="rId20" Type="http://schemas.openxmlformats.org/officeDocument/2006/relationships/oleObject" Target="../embeddings/oleObject10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00.bin"/><Relationship Id="rId11" Type="http://schemas.openxmlformats.org/officeDocument/2006/relationships/image" Target="../media/image113.wmf"/><Relationship Id="rId24" Type="http://schemas.openxmlformats.org/officeDocument/2006/relationships/oleObject" Target="../embeddings/oleObject109.bin"/><Relationship Id="rId5" Type="http://schemas.openxmlformats.org/officeDocument/2006/relationships/image" Target="../media/image110.wmf"/><Relationship Id="rId15" Type="http://schemas.openxmlformats.org/officeDocument/2006/relationships/image" Target="../media/image115.wmf"/><Relationship Id="rId23" Type="http://schemas.openxmlformats.org/officeDocument/2006/relationships/image" Target="../media/image119.wmf"/><Relationship Id="rId10" Type="http://schemas.openxmlformats.org/officeDocument/2006/relationships/oleObject" Target="../embeddings/oleObject102.bin"/><Relationship Id="rId19" Type="http://schemas.openxmlformats.org/officeDocument/2006/relationships/image" Target="../media/image117.wmf"/><Relationship Id="rId4" Type="http://schemas.openxmlformats.org/officeDocument/2006/relationships/oleObject" Target="../embeddings/oleObject99.bin"/><Relationship Id="rId9" Type="http://schemas.openxmlformats.org/officeDocument/2006/relationships/image" Target="../media/image112.wmf"/><Relationship Id="rId14" Type="http://schemas.openxmlformats.org/officeDocument/2006/relationships/oleObject" Target="../embeddings/oleObject104.bin"/><Relationship Id="rId22" Type="http://schemas.openxmlformats.org/officeDocument/2006/relationships/oleObject" Target="../embeddings/oleObject108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stanford.edu/~boyd/papers/admm/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2" Type="http://schemas.openxmlformats.org/officeDocument/2006/relationships/image" Target="../media/image122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e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e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3" Type="http://schemas.openxmlformats.org/officeDocument/2006/relationships/image" Target="../media/image131.wmf"/><Relationship Id="rId7" Type="http://schemas.openxmlformats.org/officeDocument/2006/relationships/image" Target="../media/image133.wmf"/><Relationship Id="rId2" Type="http://schemas.openxmlformats.org/officeDocument/2006/relationships/oleObject" Target="../embeddings/oleObject11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2.bin"/><Relationship Id="rId5" Type="http://schemas.openxmlformats.org/officeDocument/2006/relationships/image" Target="../media/image132.wmf"/><Relationship Id="rId4" Type="http://schemas.openxmlformats.org/officeDocument/2006/relationships/oleObject" Target="../embeddings/oleObject111.bin"/><Relationship Id="rId9" Type="http://schemas.openxmlformats.org/officeDocument/2006/relationships/image" Target="../media/image134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oleObject" Target="../embeddings/oleObject114.bin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oleObject" Target="../embeddings/oleObject115.bin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7" Type="http://schemas.openxmlformats.org/officeDocument/2006/relationships/image" Target="../media/image45.wmf"/><Relationship Id="rId2" Type="http://schemas.openxmlformats.org/officeDocument/2006/relationships/oleObject" Target="../embeddings/oleObject11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8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117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oleObject" Target="../embeddings/oleObject119.bin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oleObject" Target="../embeddings/oleObject120.bin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1.wmf"/><Relationship Id="rId7" Type="http://schemas.openxmlformats.org/officeDocument/2006/relationships/oleObject" Target="../embeddings/oleObject2.bin"/><Relationship Id="rId12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wmf"/><Relationship Id="rId11" Type="http://schemas.openxmlformats.org/officeDocument/2006/relationships/image" Target="../media/image8.wmf"/><Relationship Id="rId5" Type="http://schemas.openxmlformats.org/officeDocument/2006/relationships/image" Target="../media/image3.wmf"/><Relationship Id="rId10" Type="http://schemas.openxmlformats.org/officeDocument/2006/relationships/image" Target="../media/image7.wmf"/><Relationship Id="rId4" Type="http://schemas.openxmlformats.org/officeDocument/2006/relationships/image" Target="../media/image2.wmf"/><Relationship Id="rId9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oleObject" Target="../embeddings/oleObject12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1.wmf"/><Relationship Id="rId4" Type="http://schemas.openxmlformats.org/officeDocument/2006/relationships/oleObject" Target="../embeddings/oleObject122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9.png"/><Relationship Id="rId5" Type="http://schemas.openxmlformats.org/officeDocument/2006/relationships/image" Target="../media/image15.wmf"/><Relationship Id="rId10" Type="http://schemas.openxmlformats.org/officeDocument/2006/relationships/image" Target="../media/image18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15.bin"/><Relationship Id="rId3" Type="http://schemas.openxmlformats.org/officeDocument/2006/relationships/image" Target="../media/image20.wmf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5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4.wmf"/><Relationship Id="rId4" Type="http://schemas.openxmlformats.org/officeDocument/2006/relationships/image" Target="../media/image21.png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32.wmf"/><Relationship Id="rId18" Type="http://schemas.openxmlformats.org/officeDocument/2006/relationships/oleObject" Target="../embeddings/oleObject24.bin"/><Relationship Id="rId3" Type="http://schemas.openxmlformats.org/officeDocument/2006/relationships/image" Target="../media/image27.wmf"/><Relationship Id="rId21" Type="http://schemas.openxmlformats.org/officeDocument/2006/relationships/image" Target="../media/image36.wmf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34.wmf"/><Relationship Id="rId2" Type="http://schemas.openxmlformats.org/officeDocument/2006/relationships/oleObject" Target="../embeddings/oleObject16.bin"/><Relationship Id="rId16" Type="http://schemas.openxmlformats.org/officeDocument/2006/relationships/oleObject" Target="../embeddings/oleObject23.bin"/><Relationship Id="rId20" Type="http://schemas.openxmlformats.org/officeDocument/2006/relationships/oleObject" Target="../embeddings/oleObject2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5" Type="http://schemas.openxmlformats.org/officeDocument/2006/relationships/image" Target="../media/image33.wmf"/><Relationship Id="rId10" Type="http://schemas.openxmlformats.org/officeDocument/2006/relationships/oleObject" Target="../embeddings/oleObject20.bin"/><Relationship Id="rId19" Type="http://schemas.openxmlformats.org/officeDocument/2006/relationships/image" Target="../media/image35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90600"/>
            <a:ext cx="7772400" cy="1470025"/>
          </a:xfrm>
        </p:spPr>
        <p:txBody>
          <a:bodyPr/>
          <a:lstStyle/>
          <a:p>
            <a:r>
              <a:rPr lang="en-US" dirty="0"/>
              <a:t>Proximal Methods</a:t>
            </a:r>
            <a:br>
              <a:rPr lang="en-US" dirty="0"/>
            </a:br>
            <a:r>
              <a:rPr lang="en-US" dirty="0"/>
              <a:t>and ADMM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457" name="Object 1"/>
          <p:cNvGraphicFramePr>
            <a:graphicFrameLocks noChangeAspect="1"/>
          </p:cNvGraphicFramePr>
          <p:nvPr/>
        </p:nvGraphicFramePr>
        <p:xfrm>
          <a:off x="209550" y="1905000"/>
          <a:ext cx="354488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38000" imgH="317160" progId="Equation.DSMT4">
                  <p:embed/>
                </p:oleObj>
              </mc:Choice>
              <mc:Fallback>
                <p:oleObj name="Equation" r:id="rId2" imgW="1638000" imgH="31716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" y="1905000"/>
                        <a:ext cx="3544888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4495800" y="1981200"/>
          <a:ext cx="9906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2603" imgH="177646" progId="Equation.DSMT4">
                  <p:embed/>
                </p:oleObj>
              </mc:Choice>
              <mc:Fallback>
                <p:oleObj name="Equation" r:id="rId4" imgW="342603" imgH="177646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981200"/>
                        <a:ext cx="99060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5791200" y="1219200"/>
          <a:ext cx="1981200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71500" imgH="914400" progId="Equation.DSMT4">
                  <p:embed/>
                </p:oleObj>
              </mc:Choice>
              <mc:Fallback>
                <p:oleObj name="Equation" r:id="rId6" imgW="571500" imgH="914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219200"/>
                        <a:ext cx="1981200" cy="176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1600200" y="2819400"/>
          <a:ext cx="27432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02865" imgH="253890" progId="Equation.DSMT4">
                  <p:embed/>
                </p:oleObj>
              </mc:Choice>
              <mc:Fallback>
                <p:oleObj name="Equation" r:id="rId8" imgW="1002865" imgH="25389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819400"/>
                        <a:ext cx="27432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4648200" y="2819400"/>
          <a:ext cx="5334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2936" imgH="177569" progId="Equation.DSMT4">
                  <p:embed/>
                </p:oleObj>
              </mc:Choice>
              <mc:Fallback>
                <p:oleObj name="Equation" r:id="rId10" imgW="202936" imgH="177569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819400"/>
                        <a:ext cx="53340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1447800" y="3657600"/>
          <a:ext cx="2971800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38300" imgH="1905000" progId="Equation.DSMT4">
                  <p:embed/>
                </p:oleObj>
              </mc:Choice>
              <mc:Fallback>
                <p:oleObj name="Equation" r:id="rId12" imgW="1638300" imgH="19050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657600"/>
                        <a:ext cx="2971800" cy="300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469" name="Object 13"/>
          <p:cNvGraphicFramePr>
            <a:graphicFrameLocks noChangeAspect="1"/>
          </p:cNvGraphicFramePr>
          <p:nvPr/>
        </p:nvGraphicFramePr>
        <p:xfrm>
          <a:off x="5410200" y="3810000"/>
          <a:ext cx="2590800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49400" imgH="1651000" progId="Equation.DSMT4">
                  <p:embed/>
                </p:oleObj>
              </mc:Choice>
              <mc:Fallback>
                <p:oleObj name="Equation" r:id="rId14" imgW="1549400" imgH="16510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810000"/>
                        <a:ext cx="2590800" cy="281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F461BF6-DCA5-4595-9C62-F5682963C9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314660"/>
              </p:ext>
            </p:extLst>
          </p:nvPr>
        </p:nvGraphicFramePr>
        <p:xfrm>
          <a:off x="304800" y="1025774"/>
          <a:ext cx="658175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93960" imgH="812520" progId="Equation.DSMT4">
                  <p:embed/>
                </p:oleObj>
              </mc:Choice>
              <mc:Fallback>
                <p:oleObj name="Equation" r:id="rId2" imgW="2793960" imgH="812520" progId="Equation.DSMT4">
                  <p:embed/>
                  <p:pic>
                    <p:nvPicPr>
                      <p:cNvPr id="1945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025774"/>
                        <a:ext cx="6581757" cy="1752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91D3DEB-029A-48C4-BECD-FC8AE1CA2EB1}"/>
              </a:ext>
            </a:extLst>
          </p:cNvPr>
          <p:cNvSpPr/>
          <p:nvPr/>
        </p:nvSpPr>
        <p:spPr>
          <a:xfrm>
            <a:off x="152400" y="77779"/>
            <a:ext cx="71282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Another equivalent form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48BA40-82BC-4350-AD8C-E3BB9A65D82A}"/>
              </a:ext>
            </a:extLst>
          </p:cNvPr>
          <p:cNvSpPr/>
          <p:nvPr/>
        </p:nvSpPr>
        <p:spPr>
          <a:xfrm>
            <a:off x="152400" y="2792534"/>
            <a:ext cx="29803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Algorithm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FE6D665-78C4-4424-BA44-F7512F768B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279799"/>
              </p:ext>
            </p:extLst>
          </p:nvPr>
        </p:nvGraphicFramePr>
        <p:xfrm>
          <a:off x="304800" y="3726369"/>
          <a:ext cx="493395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31760" imgH="571320" progId="Equation.DSMT4">
                  <p:embed/>
                </p:oleObj>
              </mc:Choice>
              <mc:Fallback>
                <p:oleObj name="Equation" r:id="rId4" imgW="283176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" y="3726369"/>
                        <a:ext cx="4933950" cy="995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B914092-56E1-45E6-9EC6-3F4DC069FB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157333"/>
              </p:ext>
            </p:extLst>
          </p:nvPr>
        </p:nvGraphicFramePr>
        <p:xfrm>
          <a:off x="-6626" y="4933761"/>
          <a:ext cx="8922026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333760" imgH="1054080" progId="Equation.DSMT4">
                  <p:embed/>
                </p:oleObj>
              </mc:Choice>
              <mc:Fallback>
                <p:oleObj name="Equation" r:id="rId6" imgW="5333760" imgH="105408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FE6D665-78C4-4424-BA44-F7512F768B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-6626" y="4933761"/>
                        <a:ext cx="8922026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5445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4641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Proximal methods and Proximal Operators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246185" y="3626194"/>
            <a:ext cx="3116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Proximal operator of a function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48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287220"/>
              </p:ext>
            </p:extLst>
          </p:nvPr>
        </p:nvGraphicFramePr>
        <p:xfrm>
          <a:off x="3626823" y="3465557"/>
          <a:ext cx="43434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11400" imgH="431800" progId="Equation.DSMT4">
                  <p:embed/>
                </p:oleObj>
              </mc:Choice>
              <mc:Fallback>
                <p:oleObj name="Equation" r:id="rId2" imgW="2311400" imgH="431800" progId="Equation.DSMT4">
                  <p:embed/>
                  <p:pic>
                    <p:nvPicPr>
                      <p:cNvPr id="2048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6823" y="3465557"/>
                        <a:ext cx="4343400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284792"/>
              </p:ext>
            </p:extLst>
          </p:nvPr>
        </p:nvGraphicFramePr>
        <p:xfrm>
          <a:off x="464523" y="4999249"/>
          <a:ext cx="53340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14600" imgH="431800" progId="Equation.DSMT4">
                  <p:embed/>
                </p:oleObj>
              </mc:Choice>
              <mc:Fallback>
                <p:oleObj name="Equation" r:id="rId4" imgW="2514600" imgH="431800" progId="Equation.DSMT4">
                  <p:embed/>
                  <p:pic>
                    <p:nvPicPr>
                      <p:cNvPr id="204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523" y="4999249"/>
                        <a:ext cx="5334000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421745"/>
              </p:ext>
            </p:extLst>
          </p:nvPr>
        </p:nvGraphicFramePr>
        <p:xfrm>
          <a:off x="6324600" y="5246898"/>
          <a:ext cx="7620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8140" imgH="177723" progId="Equation.DSMT4">
                  <p:embed/>
                </p:oleObj>
              </mc:Choice>
              <mc:Fallback>
                <p:oleObj name="Equation" r:id="rId6" imgW="368140" imgH="177723" progId="Equation.DSMT4">
                  <p:embed/>
                  <p:pic>
                    <p:nvPicPr>
                      <p:cNvPr id="204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246898"/>
                        <a:ext cx="76200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77DDC05-D086-44DC-9C3C-3BB3AF462A3C}"/>
              </a:ext>
            </a:extLst>
          </p:cNvPr>
          <p:cNvSpPr/>
          <p:nvPr/>
        </p:nvSpPr>
        <p:spPr>
          <a:xfrm>
            <a:off x="199292" y="1976140"/>
            <a:ext cx="47320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Notation used in ADMM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1C019A1-5D6D-4EFA-8D88-4B572E4A87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219155"/>
              </p:ext>
            </p:extLst>
          </p:nvPr>
        </p:nvGraphicFramePr>
        <p:xfrm>
          <a:off x="821110" y="2736348"/>
          <a:ext cx="4765834" cy="495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65360" imgH="266400" progId="Equation.DSMT4">
                  <p:embed/>
                </p:oleObj>
              </mc:Choice>
              <mc:Fallback>
                <p:oleObj name="Equation" r:id="rId8" imgW="25653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1110" y="2736348"/>
                        <a:ext cx="4765834" cy="4954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362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ADMM-Alternating Direction Method of Multipliers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Why ADMM ?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2286000"/>
            <a:ext cx="915507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ADMM is a simple and powerful iterative algorithm for convex optimization problems.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It is almost 80 times faster for multivariable problems than conventional methods.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 DMM put linear and quadratic programming in a single frame work.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81582" y="-7726"/>
            <a:ext cx="1263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Form-1</a:t>
            </a: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36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657389"/>
              </p:ext>
            </p:extLst>
          </p:nvPr>
        </p:nvGraphicFramePr>
        <p:xfrm>
          <a:off x="278684" y="390837"/>
          <a:ext cx="28956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6000" imgH="279400" progId="Equation.DSMT4">
                  <p:embed/>
                </p:oleObj>
              </mc:Choice>
              <mc:Fallback>
                <p:oleObj name="Equation" r:id="rId2" imgW="1016000" imgH="279400" progId="Equation.DSMT4">
                  <p:embed/>
                  <p:pic>
                    <p:nvPicPr>
                      <p:cNvPr id="1536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84" y="390837"/>
                        <a:ext cx="28956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622111"/>
              </p:ext>
            </p:extLst>
          </p:nvPr>
        </p:nvGraphicFramePr>
        <p:xfrm>
          <a:off x="381000" y="993870"/>
          <a:ext cx="41910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4000" imgH="787400" progId="Equation.DSMT4">
                  <p:embed/>
                </p:oleObj>
              </mc:Choice>
              <mc:Fallback>
                <p:oleObj name="Equation" r:id="rId4" imgW="1524000" imgH="787400" progId="Equation.DSMT4">
                  <p:embed/>
                  <p:pic>
                    <p:nvPicPr>
                      <p:cNvPr id="153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993870"/>
                        <a:ext cx="4191000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94031ECD-26BE-4BF6-BF54-9D205EEEEE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115998"/>
              </p:ext>
            </p:extLst>
          </p:nvPr>
        </p:nvGraphicFramePr>
        <p:xfrm>
          <a:off x="170801" y="3347388"/>
          <a:ext cx="8229600" cy="3417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60640" imgH="1981080" progId="Equation.DSMT4">
                  <p:embed/>
                </p:oleObj>
              </mc:Choice>
              <mc:Fallback>
                <p:oleObj name="Equation" r:id="rId6" imgW="3860640" imgH="1981080" progId="Equation.DSMT4">
                  <p:embed/>
                  <p:pic>
                    <p:nvPicPr>
                      <p:cNvPr id="153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01" y="3347388"/>
                        <a:ext cx="8229600" cy="34171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B6D57E5-5244-4878-A29B-215003100CC4}"/>
              </a:ext>
            </a:extLst>
          </p:cNvPr>
          <p:cNvSpPr/>
          <p:nvPr/>
        </p:nvSpPr>
        <p:spPr>
          <a:xfrm>
            <a:off x="27952" y="-63788"/>
            <a:ext cx="15536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ADMM</a:t>
            </a:r>
            <a:endParaRPr lang="en-IN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BB0691-E3D0-4C6B-8556-BCB4157DD85D}"/>
              </a:ext>
            </a:extLst>
          </p:cNvPr>
          <p:cNvSpPr/>
          <p:nvPr/>
        </p:nvSpPr>
        <p:spPr>
          <a:xfrm>
            <a:off x="113002" y="2833799"/>
            <a:ext cx="8345198" cy="208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E36FC8-88EA-41C7-B905-E2173B908F4F}"/>
              </a:ext>
            </a:extLst>
          </p:cNvPr>
          <p:cNvSpPr txBox="1"/>
          <p:nvPr/>
        </p:nvSpPr>
        <p:spPr>
          <a:xfrm>
            <a:off x="145827" y="3009957"/>
            <a:ext cx="3161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If f(x) and g(z) are differentiable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097454-45DA-4FEB-B298-FDBB9C0ABCCF}"/>
              </a:ext>
            </a:extLst>
          </p:cNvPr>
          <p:cNvSpPr txBox="1"/>
          <p:nvPr/>
        </p:nvSpPr>
        <p:spPr>
          <a:xfrm>
            <a:off x="5683817" y="1717146"/>
            <a:ext cx="2439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z-surrogate variable to x</a:t>
            </a:r>
          </a:p>
          <a:p>
            <a:r>
              <a:rPr lang="en-IN" dirty="0"/>
              <a:t>u-</a:t>
            </a:r>
            <a:r>
              <a:rPr lang="en-IN" dirty="0" err="1"/>
              <a:t>lagrangian</a:t>
            </a:r>
            <a:r>
              <a:rPr lang="en-IN" dirty="0"/>
              <a:t> multipliers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EBC160-56D7-4AC1-BEEB-51FC1858C406}"/>
              </a:ext>
            </a:extLst>
          </p:cNvPr>
          <p:cNvCxnSpPr/>
          <p:nvPr/>
        </p:nvCxnSpPr>
        <p:spPr>
          <a:xfrm flipV="1">
            <a:off x="5410200" y="3429000"/>
            <a:ext cx="1433054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000FA66-6BFE-436E-81C9-6CD69CA9EECF}"/>
              </a:ext>
            </a:extLst>
          </p:cNvPr>
          <p:cNvSpPr txBox="1"/>
          <p:nvPr/>
        </p:nvSpPr>
        <p:spPr>
          <a:xfrm>
            <a:off x="6843254" y="3203528"/>
            <a:ext cx="190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High dim parabola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E9B9D2-8258-4931-AF0C-1CBE545BDEC4}"/>
              </a:ext>
            </a:extLst>
          </p:cNvPr>
          <p:cNvCxnSpPr/>
          <p:nvPr/>
        </p:nvCxnSpPr>
        <p:spPr>
          <a:xfrm flipV="1">
            <a:off x="5683817" y="5189856"/>
            <a:ext cx="1433054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528FC82-3911-4C1D-92E3-2101F68B7C75}"/>
              </a:ext>
            </a:extLst>
          </p:cNvPr>
          <p:cNvSpPr txBox="1"/>
          <p:nvPr/>
        </p:nvSpPr>
        <p:spPr>
          <a:xfrm>
            <a:off x="7070049" y="4990603"/>
            <a:ext cx="190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High dim parabola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BDD2D309-8D4D-4996-B320-7D1067B6F9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628642"/>
              </p:ext>
            </p:extLst>
          </p:nvPr>
        </p:nvGraphicFramePr>
        <p:xfrm>
          <a:off x="5647871" y="228599"/>
          <a:ext cx="3444875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54000" imgH="545760" progId="Equation.DSMT4">
                  <p:embed/>
                </p:oleObj>
              </mc:Choice>
              <mc:Fallback>
                <p:oleObj name="Equation" r:id="rId8" imgW="1854000" imgH="5457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1C019A1-5D6D-4EFA-8D88-4B572E4A87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47871" y="228599"/>
                        <a:ext cx="3444875" cy="1014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497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ADMM -Philosophy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8543" y="1454833"/>
            <a:ext cx="8385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Increase number of variables from one set to three set , solve one set at a time </a:t>
            </a: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38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745630"/>
              </p:ext>
            </p:extLst>
          </p:nvPr>
        </p:nvGraphicFramePr>
        <p:xfrm>
          <a:off x="1066800" y="2094429"/>
          <a:ext cx="25146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9449" imgH="431613" progId="Equation.DSMT4">
                  <p:embed/>
                </p:oleObj>
              </mc:Choice>
              <mc:Fallback>
                <p:oleObj name="Equation" r:id="rId2" imgW="1269449" imgH="431613" progId="Equation.DSMT4">
                  <p:embed/>
                  <p:pic>
                    <p:nvPicPr>
                      <p:cNvPr id="1638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094429"/>
                        <a:ext cx="2514600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235631"/>
              </p:ext>
            </p:extLst>
          </p:nvPr>
        </p:nvGraphicFramePr>
        <p:xfrm>
          <a:off x="457200" y="4146489"/>
          <a:ext cx="4800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36900" imgH="381000" progId="Equation.DSMT4">
                  <p:embed/>
                </p:oleObj>
              </mc:Choice>
              <mc:Fallback>
                <p:oleObj name="Equation" r:id="rId4" imgW="3136900" imgH="381000" progId="Equation.DSMT4">
                  <p:embed/>
                  <p:pic>
                    <p:nvPicPr>
                      <p:cNvPr id="163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146489"/>
                        <a:ext cx="48006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184570"/>
              </p:ext>
            </p:extLst>
          </p:nvPr>
        </p:nvGraphicFramePr>
        <p:xfrm>
          <a:off x="723900" y="4749480"/>
          <a:ext cx="32004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90700" imgH="965200" progId="Equation.DSMT4">
                  <p:embed/>
                </p:oleObj>
              </mc:Choice>
              <mc:Fallback>
                <p:oleObj name="Equation" r:id="rId6" imgW="1790700" imgH="965200" progId="Equation.DSMT4">
                  <p:embed/>
                  <p:pic>
                    <p:nvPicPr>
                      <p:cNvPr id="163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4749480"/>
                        <a:ext cx="3200400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B3F358-163D-40A5-B7EF-28CAC4CF30FF}"/>
              </a:ext>
            </a:extLst>
          </p:cNvPr>
          <p:cNvCxnSpPr>
            <a:cxnSpLocks/>
          </p:cNvCxnSpPr>
          <p:nvPr/>
        </p:nvCxnSpPr>
        <p:spPr>
          <a:xfrm flipH="1">
            <a:off x="3311119" y="3825879"/>
            <a:ext cx="1445922" cy="464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BE9E8B1-7799-4B80-BE4C-43DF2896C327}"/>
              </a:ext>
            </a:extLst>
          </p:cNvPr>
          <p:cNvSpPr txBox="1"/>
          <p:nvPr/>
        </p:nvSpPr>
        <p:spPr>
          <a:xfrm>
            <a:off x="4734767" y="3361551"/>
            <a:ext cx="274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Lagrangian</a:t>
            </a:r>
            <a:r>
              <a:rPr lang="en-IN" dirty="0"/>
              <a:t> Multiplier term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0EA8DF-73F6-41CB-855A-0411477DEA53}"/>
              </a:ext>
            </a:extLst>
          </p:cNvPr>
          <p:cNvCxnSpPr/>
          <p:nvPr/>
        </p:nvCxnSpPr>
        <p:spPr>
          <a:xfrm flipH="1" flipV="1">
            <a:off x="4535903" y="4761011"/>
            <a:ext cx="6096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CBE0BFC-F234-4AB9-9A9E-BB339653C3AE}"/>
              </a:ext>
            </a:extLst>
          </p:cNvPr>
          <p:cNvSpPr txBox="1"/>
          <p:nvPr/>
        </p:nvSpPr>
        <p:spPr>
          <a:xfrm>
            <a:off x="4877191" y="5302486"/>
            <a:ext cx="2936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Augmented </a:t>
            </a:r>
            <a:r>
              <a:rPr lang="en-IN" dirty="0" err="1"/>
              <a:t>langrangian</a:t>
            </a:r>
            <a:r>
              <a:rPr lang="en-IN" dirty="0"/>
              <a:t> term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60311E0-D6A6-41B2-A3D3-9FA0D9557C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783764"/>
              </p:ext>
            </p:extLst>
          </p:nvPr>
        </p:nvGraphicFramePr>
        <p:xfrm>
          <a:off x="4611422" y="1913499"/>
          <a:ext cx="3113298" cy="149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47840" imgH="1079280" progId="Equation.DSMT4">
                  <p:embed/>
                </p:oleObj>
              </mc:Choice>
              <mc:Fallback>
                <p:oleObj name="Equation" r:id="rId8" imgW="2247840" imgH="1079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11422" y="1913499"/>
                        <a:ext cx="3113298" cy="1495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B516049-5BBE-4161-8C4B-68380808B0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771094"/>
              </p:ext>
            </p:extLst>
          </p:nvPr>
        </p:nvGraphicFramePr>
        <p:xfrm>
          <a:off x="4757041" y="3668164"/>
          <a:ext cx="4291135" cy="369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98520" imgH="266400" progId="Equation.DSMT4">
                  <p:embed/>
                </p:oleObj>
              </mc:Choice>
              <mc:Fallback>
                <p:oleObj name="Equation" r:id="rId10" imgW="30985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57041" y="3668164"/>
                        <a:ext cx="4291135" cy="3693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">
            <a:extLst>
              <a:ext uri="{FF2B5EF4-FFF2-40B4-BE49-F238E27FC236}">
                <a16:creationId xmlns:a16="http://schemas.microsoft.com/office/drawing/2014/main" id="{DFAD7FC4-4C39-D38C-A0FB-F9D918721D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347903"/>
              </p:ext>
            </p:extLst>
          </p:nvPr>
        </p:nvGraphicFramePr>
        <p:xfrm>
          <a:off x="691742" y="913358"/>
          <a:ext cx="28956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16000" imgH="279400" progId="Equation.DSMT4">
                  <p:embed/>
                </p:oleObj>
              </mc:Choice>
              <mc:Fallback>
                <p:oleObj name="Equation" r:id="rId12" imgW="1016000" imgH="279400" progId="Equation.DSMT4">
                  <p:embed/>
                  <p:pic>
                    <p:nvPicPr>
                      <p:cNvPr id="1536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742" y="913358"/>
                        <a:ext cx="28956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D75DC37D-B7F1-4710-90DE-A7C932B96F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230266"/>
              </p:ext>
            </p:extLst>
          </p:nvPr>
        </p:nvGraphicFramePr>
        <p:xfrm>
          <a:off x="5184913" y="154471"/>
          <a:ext cx="25146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9449" imgH="431613" progId="Equation.DSMT4">
                  <p:embed/>
                </p:oleObj>
              </mc:Choice>
              <mc:Fallback>
                <p:oleObj name="Equation" r:id="rId2" imgW="1269449" imgH="431613" progId="Equation.DSMT4">
                  <p:embed/>
                  <p:pic>
                    <p:nvPicPr>
                      <p:cNvPr id="1638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4913" y="154471"/>
                        <a:ext cx="2514600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3442AD3A-16E5-4F12-B5F6-B26E394178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220727"/>
              </p:ext>
            </p:extLst>
          </p:nvPr>
        </p:nvGraphicFramePr>
        <p:xfrm>
          <a:off x="4584700" y="1295400"/>
          <a:ext cx="4178300" cy="393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30240" imgH="2184120" progId="Equation.DSMT4">
                  <p:embed/>
                </p:oleObj>
              </mc:Choice>
              <mc:Fallback>
                <p:oleObj name="Equation" r:id="rId4" imgW="2730240" imgH="2184120" progId="Equation.DSMT4">
                  <p:embed/>
                  <p:pic>
                    <p:nvPicPr>
                      <p:cNvPr id="163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1295400"/>
                        <a:ext cx="4178300" cy="393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B478A85-2055-41F9-A028-985FB17BF6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025540"/>
              </p:ext>
            </p:extLst>
          </p:nvPr>
        </p:nvGraphicFramePr>
        <p:xfrm>
          <a:off x="381000" y="319361"/>
          <a:ext cx="316865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00200" imgH="723600" progId="Equation.DSMT4">
                  <p:embed/>
                </p:oleObj>
              </mc:Choice>
              <mc:Fallback>
                <p:oleObj name="Equation" r:id="rId6" imgW="1600200" imgH="72360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D75DC37D-B7F1-4710-90DE-A7C932B96F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19361"/>
                        <a:ext cx="3168650" cy="1357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A9C51EB7-A6CE-440F-BA7F-FCB8E301EE88}"/>
              </a:ext>
            </a:extLst>
          </p:cNvPr>
          <p:cNvSpPr/>
          <p:nvPr/>
        </p:nvSpPr>
        <p:spPr>
          <a:xfrm>
            <a:off x="2971800" y="2514600"/>
            <a:ext cx="762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61D014-3404-49F1-A74B-0D19438B1993}"/>
              </a:ext>
            </a:extLst>
          </p:cNvPr>
          <p:cNvSpPr/>
          <p:nvPr/>
        </p:nvSpPr>
        <p:spPr>
          <a:xfrm>
            <a:off x="937579" y="5780199"/>
            <a:ext cx="72942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KKT Conditions are same</a:t>
            </a:r>
          </a:p>
        </p:txBody>
      </p:sp>
    </p:spTree>
    <p:extLst>
      <p:ext uri="{BB962C8B-B14F-4D97-AF65-F5344CB8AC3E}">
        <p14:creationId xmlns:p14="http://schemas.microsoft.com/office/powerpoint/2010/main" val="196402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3F4BA73-4B80-4EE4-81F8-6748931654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657770"/>
              </p:ext>
            </p:extLst>
          </p:nvPr>
        </p:nvGraphicFramePr>
        <p:xfrm>
          <a:off x="1066800" y="304800"/>
          <a:ext cx="4800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36900" imgH="381000" progId="Equation.DSMT4">
                  <p:embed/>
                </p:oleObj>
              </mc:Choice>
              <mc:Fallback>
                <p:oleObj name="Equation" r:id="rId2" imgW="3136900" imgH="3810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B4C0C6E-2B72-4F49-BFD3-FA9F655AE4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04800"/>
                        <a:ext cx="48006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087849B-F44D-43C2-8831-179A6F1EEC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678201"/>
              </p:ext>
            </p:extLst>
          </p:nvPr>
        </p:nvGraphicFramePr>
        <p:xfrm>
          <a:off x="914400" y="1143000"/>
          <a:ext cx="4468813" cy="423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20680" imgH="2349360" progId="Equation.DSMT4">
                  <p:embed/>
                </p:oleObj>
              </mc:Choice>
              <mc:Fallback>
                <p:oleObj name="Equation" r:id="rId4" imgW="2920680" imgH="2349360" progId="Equation.DSMT4">
                  <p:embed/>
                  <p:pic>
                    <p:nvPicPr>
                      <p:cNvPr id="3" name="Object 3">
                        <a:extLst>
                          <a:ext uri="{FF2B5EF4-FFF2-40B4-BE49-F238E27FC236}">
                            <a16:creationId xmlns:a16="http://schemas.microsoft.com/office/drawing/2014/main" id="{3442AD3A-16E5-4F12-B5F6-B26E394178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4468813" cy="423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3E43F62-A226-41A7-921F-B8F389CD1DA3}"/>
              </a:ext>
            </a:extLst>
          </p:cNvPr>
          <p:cNvSpPr/>
          <p:nvPr/>
        </p:nvSpPr>
        <p:spPr>
          <a:xfrm>
            <a:off x="609600" y="5715000"/>
            <a:ext cx="72942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KKT Conditions are same</a:t>
            </a:r>
          </a:p>
        </p:txBody>
      </p:sp>
    </p:spTree>
    <p:extLst>
      <p:ext uri="{BB962C8B-B14F-4D97-AF65-F5344CB8AC3E}">
        <p14:creationId xmlns:p14="http://schemas.microsoft.com/office/powerpoint/2010/main" val="1895123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397827"/>
              </p:ext>
            </p:extLst>
          </p:nvPr>
        </p:nvGraphicFramePr>
        <p:xfrm>
          <a:off x="1295400" y="883334"/>
          <a:ext cx="5170488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77880" imgH="888840" progId="Equation.DSMT4">
                  <p:embed/>
                </p:oleObj>
              </mc:Choice>
              <mc:Fallback>
                <p:oleObj name="Equation" r:id="rId2" imgW="3377880" imgH="888840" progId="Equation.DSMT4">
                  <p:embed/>
                  <p:pic>
                    <p:nvPicPr>
                      <p:cNvPr id="174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883334"/>
                        <a:ext cx="5170488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2DAB908-F89E-4D07-BD8D-CD4313EBCB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0089804"/>
              </p:ext>
            </p:extLst>
          </p:nvPr>
        </p:nvGraphicFramePr>
        <p:xfrm>
          <a:off x="333375" y="2767761"/>
          <a:ext cx="8477250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67000" imgH="825480" progId="Equation.DSMT4">
                  <p:embed/>
                </p:oleObj>
              </mc:Choice>
              <mc:Fallback>
                <p:oleObj name="Equation" r:id="rId4" imgW="5067000" imgH="82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3375" y="2767761"/>
                        <a:ext cx="8477250" cy="138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C19D176-205F-48F9-A01C-416C2D0D7B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393968"/>
              </p:ext>
            </p:extLst>
          </p:nvPr>
        </p:nvGraphicFramePr>
        <p:xfrm>
          <a:off x="500063" y="5518150"/>
          <a:ext cx="70786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40000" imgH="520560" progId="Equation.DSMT4">
                  <p:embed/>
                </p:oleObj>
              </mc:Choice>
              <mc:Fallback>
                <p:oleObj name="Equation" r:id="rId6" imgW="414000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0063" y="5518150"/>
                        <a:ext cx="70786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E58F5FA-6A44-46A4-84C2-5F3581404C01}"/>
              </a:ext>
            </a:extLst>
          </p:cNvPr>
          <p:cNvSpPr/>
          <p:nvPr/>
        </p:nvSpPr>
        <p:spPr>
          <a:xfrm>
            <a:off x="2742814" y="89272"/>
            <a:ext cx="18934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ADMM</a:t>
            </a:r>
            <a:endParaRPr lang="en-IN" sz="4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E65EBF-BF95-4F9A-A360-99FB648CF120}"/>
              </a:ext>
            </a:extLst>
          </p:cNvPr>
          <p:cNvSpPr txBox="1"/>
          <p:nvPr/>
        </p:nvSpPr>
        <p:spPr>
          <a:xfrm>
            <a:off x="333375" y="4572000"/>
            <a:ext cx="4548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Update of x in k+1 </a:t>
            </a:r>
            <a:r>
              <a:rPr lang="en-IN" sz="2800" dirty="0" err="1">
                <a:solidFill>
                  <a:srgbClr val="FF0000"/>
                </a:solidFill>
              </a:rPr>
              <a:t>th</a:t>
            </a:r>
            <a:r>
              <a:rPr lang="en-IN" sz="2800" dirty="0">
                <a:solidFill>
                  <a:srgbClr val="FF0000"/>
                </a:solidFill>
              </a:rPr>
              <a:t> iteration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AAB60-39D9-1FC6-9E09-5275982B1833}"/>
              </a:ext>
            </a:extLst>
          </p:cNvPr>
          <p:cNvSpPr txBox="1">
            <a:spLocks/>
          </p:cNvSpPr>
          <p:nvPr/>
        </p:nvSpPr>
        <p:spPr>
          <a:xfrm>
            <a:off x="533400" y="2057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Proximal methods:</a:t>
            </a:r>
          </a:p>
          <a:p>
            <a:r>
              <a:rPr lang="en-US" dirty="0"/>
              <a:t>A class of methods </a:t>
            </a:r>
          </a:p>
          <a:p>
            <a:r>
              <a:rPr lang="en-US" dirty="0"/>
              <a:t>for solving optimization Problems</a:t>
            </a:r>
          </a:p>
        </p:txBody>
      </p:sp>
    </p:spTree>
    <p:extLst>
      <p:ext uri="{BB962C8B-B14F-4D97-AF65-F5344CB8AC3E}">
        <p14:creationId xmlns:p14="http://schemas.microsoft.com/office/powerpoint/2010/main" val="3188990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412D6D9-EF85-422F-891B-75E89F4981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516737"/>
              </p:ext>
            </p:extLst>
          </p:nvPr>
        </p:nvGraphicFramePr>
        <p:xfrm>
          <a:off x="873020" y="3810000"/>
          <a:ext cx="6084888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43200" imgH="711000" progId="Equation.DSMT4">
                  <p:embed/>
                </p:oleObj>
              </mc:Choice>
              <mc:Fallback>
                <p:oleObj name="Equation" r:id="rId2" imgW="2743200" imgH="711000" progId="Equation.DSMT4">
                  <p:embed/>
                  <p:pic>
                    <p:nvPicPr>
                      <p:cNvPr id="1740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020" y="3810000"/>
                        <a:ext cx="6084888" cy="1381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78D2ACC-03E9-4B15-A44C-BE1E08D6F6AC}"/>
              </a:ext>
            </a:extLst>
          </p:cNvPr>
          <p:cNvSpPr txBox="1"/>
          <p:nvPr/>
        </p:nvSpPr>
        <p:spPr>
          <a:xfrm>
            <a:off x="0" y="3228820"/>
            <a:ext cx="4900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So the update for x can be written  as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7884122-B0B8-4A4B-B65D-D6D1BC4C21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81902"/>
              </p:ext>
            </p:extLst>
          </p:nvPr>
        </p:nvGraphicFramePr>
        <p:xfrm>
          <a:off x="2209800" y="546894"/>
          <a:ext cx="5792788" cy="223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84320" imgH="1244520" progId="Equation.DSMT4">
                  <p:embed/>
                </p:oleObj>
              </mc:Choice>
              <mc:Fallback>
                <p:oleObj name="Equation" r:id="rId4" imgW="3784320" imgH="1244520" progId="Equation.DSMT4">
                  <p:embed/>
                  <p:pic>
                    <p:nvPicPr>
                      <p:cNvPr id="14" name="Object 3">
                        <a:extLst>
                          <a:ext uri="{FF2B5EF4-FFF2-40B4-BE49-F238E27FC236}">
                            <a16:creationId xmlns:a16="http://schemas.microsoft.com/office/drawing/2014/main" id="{15EFEB77-C737-4BAF-BC95-E5DC6F1B1F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46894"/>
                        <a:ext cx="5792788" cy="2239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1531E3C-64FE-4A73-A24E-E640B3E653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208526"/>
              </p:ext>
            </p:extLst>
          </p:nvPr>
        </p:nvGraphicFramePr>
        <p:xfrm>
          <a:off x="696325" y="5647472"/>
          <a:ext cx="7751349" cy="753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965480" imgH="482400" progId="Equation.DSMT4">
                  <p:embed/>
                </p:oleObj>
              </mc:Choice>
              <mc:Fallback>
                <p:oleObj name="Equation" r:id="rId6" imgW="49654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6325" y="5647472"/>
                        <a:ext cx="7751349" cy="7533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EA72CE3-4C42-4194-86C9-A0441DF8C4D7}"/>
              </a:ext>
            </a:extLst>
          </p:cNvPr>
          <p:cNvSpPr txBox="1"/>
          <p:nvPr/>
        </p:nvSpPr>
        <p:spPr>
          <a:xfrm>
            <a:off x="101006" y="46351"/>
            <a:ext cx="3544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err="1"/>
              <a:t>Lagrangian</a:t>
            </a:r>
            <a:r>
              <a:rPr lang="en-IN" sz="2800" b="1" dirty="0"/>
              <a:t> function is:</a:t>
            </a:r>
          </a:p>
        </p:txBody>
      </p:sp>
    </p:spTree>
    <p:extLst>
      <p:ext uri="{BB962C8B-B14F-4D97-AF65-F5344CB8AC3E}">
        <p14:creationId xmlns:p14="http://schemas.microsoft.com/office/powerpoint/2010/main" val="2017297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41D2AC63-E0FE-4185-993D-F3996E2740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456983"/>
              </p:ext>
            </p:extLst>
          </p:nvPr>
        </p:nvGraphicFramePr>
        <p:xfrm>
          <a:off x="685800" y="4603676"/>
          <a:ext cx="44196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43200" imgH="431800" progId="Equation.DSMT4">
                  <p:embed/>
                </p:oleObj>
              </mc:Choice>
              <mc:Fallback>
                <p:oleObj name="Equation" r:id="rId2" imgW="2743200" imgH="431800" progId="Equation.DSMT4">
                  <p:embed/>
                  <p:pic>
                    <p:nvPicPr>
                      <p:cNvPr id="174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603676"/>
                        <a:ext cx="4419600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2E15EDF-3BFA-463E-87CA-FFA52D93CE71}"/>
              </a:ext>
            </a:extLst>
          </p:cNvPr>
          <p:cNvSpPr txBox="1"/>
          <p:nvPr/>
        </p:nvSpPr>
        <p:spPr>
          <a:xfrm>
            <a:off x="152400" y="253158"/>
            <a:ext cx="58989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Update of z in the k+1 </a:t>
            </a:r>
            <a:r>
              <a:rPr lang="en-IN" sz="2800" dirty="0" err="1">
                <a:solidFill>
                  <a:srgbClr val="FF0000"/>
                </a:solidFill>
              </a:rPr>
              <a:t>th</a:t>
            </a:r>
            <a:r>
              <a:rPr lang="en-IN" sz="2800" dirty="0">
                <a:solidFill>
                  <a:srgbClr val="FF0000"/>
                </a:solidFill>
              </a:rPr>
              <a:t> iteration</a:t>
            </a:r>
            <a:r>
              <a:rPr lang="en-IN" sz="2800" dirty="0"/>
              <a:t>.</a:t>
            </a:r>
          </a:p>
          <a:p>
            <a:r>
              <a:rPr lang="en-IN" sz="2800" dirty="0"/>
              <a:t>We assume x and y  vectors are known.</a:t>
            </a:r>
          </a:p>
          <a:p>
            <a:r>
              <a:rPr lang="en-IN" sz="2800" dirty="0"/>
              <a:t> We rewrite </a:t>
            </a:r>
            <a:r>
              <a:rPr lang="en-IN" sz="2800" dirty="0" err="1"/>
              <a:t>Lagrangian</a:t>
            </a:r>
            <a:r>
              <a:rPr lang="en-IN" sz="2800" dirty="0"/>
              <a:t> as follows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BE3F76B-D6F1-4BA7-9D03-499F4CE71A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876879"/>
              </p:ext>
            </p:extLst>
          </p:nvPr>
        </p:nvGraphicFramePr>
        <p:xfrm>
          <a:off x="551883" y="1895328"/>
          <a:ext cx="6529387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267080" imgH="1295280" progId="Equation.DSMT4">
                  <p:embed/>
                </p:oleObj>
              </mc:Choice>
              <mc:Fallback>
                <p:oleObj name="Equation" r:id="rId4" imgW="4267080" imgH="12952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7884122-B0B8-4A4B-B65D-D6D1BC4C21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883" y="1895328"/>
                        <a:ext cx="6529387" cy="233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0146791-7315-4B40-BF71-DCE4F259BE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81078"/>
              </p:ext>
            </p:extLst>
          </p:nvPr>
        </p:nvGraphicFramePr>
        <p:xfrm>
          <a:off x="551883" y="5705621"/>
          <a:ext cx="7732713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952880" imgH="482400" progId="Equation.DSMT4">
                  <p:embed/>
                </p:oleObj>
              </mc:Choice>
              <mc:Fallback>
                <p:oleObj name="Equation" r:id="rId6" imgW="4952880" imgH="4824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1531E3C-64FE-4A73-A24E-E640B3E653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1883" y="5705621"/>
                        <a:ext cx="7732713" cy="754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7719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6">
            <a:extLst>
              <a:ext uri="{FF2B5EF4-FFF2-40B4-BE49-F238E27FC236}">
                <a16:creationId xmlns:a16="http://schemas.microsoft.com/office/drawing/2014/main" id="{59EB1F7B-E48E-4E72-A8FB-D3F0DC58D3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536363"/>
              </p:ext>
            </p:extLst>
          </p:nvPr>
        </p:nvGraphicFramePr>
        <p:xfrm>
          <a:off x="164717" y="5625897"/>
          <a:ext cx="89535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57600" imgH="533160" progId="Equation.DSMT4">
                  <p:embed/>
                </p:oleObj>
              </mc:Choice>
              <mc:Fallback>
                <p:oleObj name="Equation" r:id="rId2" imgW="3657600" imgH="533160" progId="Equation.DSMT4">
                  <p:embed/>
                  <p:pic>
                    <p:nvPicPr>
                      <p:cNvPr id="3" name="Object 6">
                        <a:extLst>
                          <a:ext uri="{FF2B5EF4-FFF2-40B4-BE49-F238E27FC236}">
                            <a16:creationId xmlns:a16="http://schemas.microsoft.com/office/drawing/2014/main" id="{FD587568-02AE-4AEE-8A06-7DA6844660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17" y="5625897"/>
                        <a:ext cx="8953500" cy="110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1DFE064-384D-41B2-871C-459A5E1DE2A8}"/>
              </a:ext>
            </a:extLst>
          </p:cNvPr>
          <p:cNvSpPr/>
          <p:nvPr/>
        </p:nvSpPr>
        <p:spPr>
          <a:xfrm>
            <a:off x="25783" y="-19523"/>
            <a:ext cx="59659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Update of y in the k+1 </a:t>
            </a:r>
            <a:r>
              <a:rPr lang="en-IN" sz="3200" dirty="0" err="1">
                <a:solidFill>
                  <a:srgbClr val="FF0000"/>
                </a:solidFill>
              </a:rPr>
              <a:t>th</a:t>
            </a:r>
            <a:r>
              <a:rPr lang="en-IN" sz="3200" dirty="0">
                <a:solidFill>
                  <a:srgbClr val="FF0000"/>
                </a:solidFill>
              </a:rPr>
              <a:t> iteration</a:t>
            </a:r>
            <a:r>
              <a:rPr lang="en-IN" sz="4000" dirty="0"/>
              <a:t>.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20DE37E-3398-4793-901B-FF7D5DC527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746496"/>
              </p:ext>
            </p:extLst>
          </p:nvPr>
        </p:nvGraphicFramePr>
        <p:xfrm>
          <a:off x="25783" y="749658"/>
          <a:ext cx="9049955" cy="1644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083280" imgH="1104840" progId="Equation.DSMT4">
                  <p:embed/>
                </p:oleObj>
              </mc:Choice>
              <mc:Fallback>
                <p:oleObj name="Equation" r:id="rId4" imgW="6083280" imgH="1104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783" y="749658"/>
                        <a:ext cx="9049955" cy="16442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FF2976F-D728-404A-BA17-0E92B5E24C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472069"/>
              </p:ext>
            </p:extLst>
          </p:nvPr>
        </p:nvGraphicFramePr>
        <p:xfrm>
          <a:off x="174535" y="2516541"/>
          <a:ext cx="8568786" cy="1170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486400" imgH="749160" progId="Equation.DSMT4">
                  <p:embed/>
                </p:oleObj>
              </mc:Choice>
              <mc:Fallback>
                <p:oleObj name="Equation" r:id="rId6" imgW="5486400" imgH="749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4535" y="2516541"/>
                        <a:ext cx="8568786" cy="11702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24A8410-3137-4043-869B-B4AA092A66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633365"/>
              </p:ext>
            </p:extLst>
          </p:nvPr>
        </p:nvGraphicFramePr>
        <p:xfrm>
          <a:off x="137478" y="4183342"/>
          <a:ext cx="7558088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940280" imgH="711000" progId="Equation.DSMT4">
                  <p:embed/>
                </p:oleObj>
              </mc:Choice>
              <mc:Fallback>
                <p:oleObj name="Equation" r:id="rId8" imgW="4940280" imgH="7110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CBE3F76B-D6F1-4BA7-9D03-499F4CE71A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8" y="4183342"/>
                        <a:ext cx="7558088" cy="127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96007CF5-AD81-4047-AC93-52F0EA4DC9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454091"/>
              </p:ext>
            </p:extLst>
          </p:nvPr>
        </p:nvGraphicFramePr>
        <p:xfrm>
          <a:off x="174535" y="3571490"/>
          <a:ext cx="55975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657600" imgH="393480" progId="Equation.DSMT4">
                  <p:embed/>
                </p:oleObj>
              </mc:Choice>
              <mc:Fallback>
                <p:oleObj name="Equation" r:id="rId10" imgW="3657600" imgH="393480" progId="Equation.DSMT4">
                  <p:embed/>
                  <p:pic>
                    <p:nvPicPr>
                      <p:cNvPr id="174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535" y="3571490"/>
                        <a:ext cx="5597525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F1033B8-9832-4CEF-B978-07F209E2C0AA}"/>
              </a:ext>
            </a:extLst>
          </p:cNvPr>
          <p:cNvSpPr txBox="1"/>
          <p:nvPr/>
        </p:nvSpPr>
        <p:spPr>
          <a:xfrm>
            <a:off x="25783" y="5334464"/>
            <a:ext cx="891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So to move towards maximum , y is moved along gradient direction from the current position</a:t>
            </a:r>
          </a:p>
        </p:txBody>
      </p:sp>
    </p:spTree>
    <p:extLst>
      <p:ext uri="{BB962C8B-B14F-4D97-AF65-F5344CB8AC3E}">
        <p14:creationId xmlns:p14="http://schemas.microsoft.com/office/powerpoint/2010/main" val="3520838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501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We combine 2</a:t>
            </a:r>
            <a:r>
              <a:rPr lang="en-US" b="1" baseline="30000" dirty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and 3</a:t>
            </a:r>
            <a:r>
              <a:rPr lang="en-US" b="1" baseline="30000" dirty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 term in the first two optimization into a single term 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43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101823"/>
              </p:ext>
            </p:extLst>
          </p:nvPr>
        </p:nvGraphicFramePr>
        <p:xfrm>
          <a:off x="2971800" y="4152899"/>
          <a:ext cx="49530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41600" imgH="1409700" progId="Equation.DSMT4">
                  <p:embed/>
                </p:oleObj>
              </mc:Choice>
              <mc:Fallback>
                <p:oleObj name="Equation" r:id="rId2" imgW="2641600" imgH="1409700" progId="Equation.DSMT4">
                  <p:embed/>
                  <p:pic>
                    <p:nvPicPr>
                      <p:cNvPr id="1843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152899"/>
                        <a:ext cx="4953000" cy="251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0" y="1676400"/>
          <a:ext cx="5943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79700" imgH="431800" progId="Equation.DSMT4">
                  <p:embed/>
                </p:oleObj>
              </mc:Choice>
              <mc:Fallback>
                <p:oleObj name="Equation" r:id="rId4" imgW="2679700" imgH="431800" progId="Equation.DSMT4">
                  <p:embed/>
                  <p:pic>
                    <p:nvPicPr>
                      <p:cNvPr id="184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76400"/>
                        <a:ext cx="59436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983117"/>
              </p:ext>
            </p:extLst>
          </p:nvPr>
        </p:nvGraphicFramePr>
        <p:xfrm>
          <a:off x="46306" y="2525664"/>
          <a:ext cx="44196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43200" imgH="431800" progId="Equation.DSMT4">
                  <p:embed/>
                </p:oleObj>
              </mc:Choice>
              <mc:Fallback>
                <p:oleObj name="Equation" r:id="rId6" imgW="2743200" imgH="431800" progId="Equation.DSMT4">
                  <p:embed/>
                  <p:pic>
                    <p:nvPicPr>
                      <p:cNvPr id="184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06" y="2525664"/>
                        <a:ext cx="4419600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087385"/>
              </p:ext>
            </p:extLst>
          </p:nvPr>
        </p:nvGraphicFramePr>
        <p:xfrm>
          <a:off x="152400" y="3363351"/>
          <a:ext cx="3886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87500" imgH="279400" progId="Equation.DSMT4">
                  <p:embed/>
                </p:oleObj>
              </mc:Choice>
              <mc:Fallback>
                <p:oleObj name="Equation" r:id="rId8" imgW="1587500" imgH="279400" progId="Equation.DSMT4">
                  <p:embed/>
                  <p:pic>
                    <p:nvPicPr>
                      <p:cNvPr id="184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363351"/>
                        <a:ext cx="38862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E3968830-E12F-4C40-AF4B-B340E6D531C6}"/>
              </a:ext>
            </a:extLst>
          </p:cNvPr>
          <p:cNvSpPr/>
          <p:nvPr/>
        </p:nvSpPr>
        <p:spPr>
          <a:xfrm>
            <a:off x="4876800" y="3124200"/>
            <a:ext cx="4572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54F0F1C-8F77-4F05-80C5-99DBE2B849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910616"/>
              </p:ext>
            </p:extLst>
          </p:nvPr>
        </p:nvGraphicFramePr>
        <p:xfrm>
          <a:off x="381000" y="1219200"/>
          <a:ext cx="8001000" cy="538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67080" imgH="3022560" progId="Equation.DSMT4">
                  <p:embed/>
                </p:oleObj>
              </mc:Choice>
              <mc:Fallback>
                <p:oleObj name="Equation" r:id="rId2" imgW="4267080" imgH="3022560" progId="Equation.DSMT4">
                  <p:embed/>
                  <p:pic>
                    <p:nvPicPr>
                      <p:cNvPr id="1843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19200"/>
                        <a:ext cx="8001000" cy="5389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2735FD7-5887-43A6-9932-B90492A204AD}"/>
              </a:ext>
            </a:extLst>
          </p:cNvPr>
          <p:cNvSpPr/>
          <p:nvPr/>
        </p:nvSpPr>
        <p:spPr>
          <a:xfrm>
            <a:off x="1105196" y="11723"/>
            <a:ext cx="4682757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verify it by expansion. 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Consider first optimization </a:t>
            </a:r>
          </a:p>
        </p:txBody>
      </p:sp>
    </p:spTree>
    <p:extLst>
      <p:ext uri="{BB962C8B-B14F-4D97-AF65-F5344CB8AC3E}">
        <p14:creationId xmlns:p14="http://schemas.microsoft.com/office/powerpoint/2010/main" val="2128598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7349BE-D109-4F77-9ACA-D553D4794D10}"/>
              </a:ext>
            </a:extLst>
          </p:cNvPr>
          <p:cNvSpPr/>
          <p:nvPr/>
        </p:nvSpPr>
        <p:spPr>
          <a:xfrm>
            <a:off x="381000" y="0"/>
            <a:ext cx="611802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verify it by expansion. 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Consider second optimization term 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A6A5924-6047-4EFE-92C8-B92120428F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435747"/>
              </p:ext>
            </p:extLst>
          </p:nvPr>
        </p:nvGraphicFramePr>
        <p:xfrm>
          <a:off x="155575" y="1219200"/>
          <a:ext cx="8453438" cy="538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08280" imgH="3022560" progId="Equation.DSMT4">
                  <p:embed/>
                </p:oleObj>
              </mc:Choice>
              <mc:Fallback>
                <p:oleObj name="Equation" r:id="rId2" imgW="4508280" imgH="302256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154F0F1C-8F77-4F05-80C5-99DBE2B849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1219200"/>
                        <a:ext cx="8453438" cy="5389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246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Simplify </a:t>
            </a:r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45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574430"/>
              </p:ext>
            </p:extLst>
          </p:nvPr>
        </p:nvGraphicFramePr>
        <p:xfrm>
          <a:off x="1837421" y="1265239"/>
          <a:ext cx="213201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93760" imgH="419040" progId="Equation.DSMT4">
                  <p:embed/>
                </p:oleObj>
              </mc:Choice>
              <mc:Fallback>
                <p:oleObj name="Equation" r:id="rId2" imgW="1193760" imgH="419040" progId="Equation.DSMT4">
                  <p:embed/>
                  <p:pic>
                    <p:nvPicPr>
                      <p:cNvPr id="1945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7421" y="1265239"/>
                        <a:ext cx="2132012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0" y="2514600"/>
          <a:ext cx="44958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41600" imgH="1409700" progId="Equation.DSMT4">
                  <p:embed/>
                </p:oleObj>
              </mc:Choice>
              <mc:Fallback>
                <p:oleObj name="Equation" r:id="rId4" imgW="2641600" imgH="1409700" progId="Equation.DSMT4">
                  <p:embed/>
                  <p:pic>
                    <p:nvPicPr>
                      <p:cNvPr id="194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514600"/>
                        <a:ext cx="4495800" cy="236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43000" y="144780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95800" y="3505200"/>
            <a:ext cx="457200" cy="158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5019675" y="2590800"/>
          <a:ext cx="3981450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6880" imgH="1180800" progId="Equation.DSMT4">
                  <p:embed/>
                </p:oleObj>
              </mc:Choice>
              <mc:Fallback>
                <p:oleObj name="Equation" r:id="rId6" imgW="2666880" imgH="1180800" progId="Equation.DSMT4">
                  <p:embed/>
                  <p:pic>
                    <p:nvPicPr>
                      <p:cNvPr id="194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675" y="2590800"/>
                        <a:ext cx="3981450" cy="187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4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043848"/>
              </p:ext>
            </p:extLst>
          </p:nvPr>
        </p:nvGraphicFramePr>
        <p:xfrm>
          <a:off x="1676400" y="4980757"/>
          <a:ext cx="3429000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4000" imgH="787400" progId="Equation.DSMT4">
                  <p:embed/>
                </p:oleObj>
              </mc:Choice>
              <mc:Fallback>
                <p:oleObj name="Equation" r:id="rId8" imgW="1524000" imgH="787400" progId="Equation.DSMT4">
                  <p:embed/>
                  <p:pic>
                    <p:nvPicPr>
                      <p:cNvPr id="1946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980757"/>
                        <a:ext cx="3429000" cy="1323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Arrow Connector 15"/>
          <p:cNvCxnSpPr>
            <a:cxnSpLocks/>
          </p:cNvCxnSpPr>
          <p:nvPr/>
        </p:nvCxnSpPr>
        <p:spPr>
          <a:xfrm flipH="1">
            <a:off x="5034915" y="4648994"/>
            <a:ext cx="1061879" cy="38020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Let us be more wise after the event 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48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856292"/>
              </p:ext>
            </p:extLst>
          </p:nvPr>
        </p:nvGraphicFramePr>
        <p:xfrm>
          <a:off x="619943" y="1920866"/>
          <a:ext cx="50292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41600" imgH="431800" progId="Equation.DSMT4">
                  <p:embed/>
                </p:oleObj>
              </mc:Choice>
              <mc:Fallback>
                <p:oleObj name="Equation" r:id="rId3" imgW="2641600" imgH="431800" progId="Equation.DSMT4">
                  <p:embed/>
                  <p:pic>
                    <p:nvPicPr>
                      <p:cNvPr id="2048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943" y="1920866"/>
                        <a:ext cx="5029200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438442" y="2773188"/>
            <a:ext cx="13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  instead of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8442" y="1427411"/>
            <a:ext cx="6603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Start with augmented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Lagrangian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function in the following form 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808975"/>
              </p:ext>
            </p:extLst>
          </p:nvPr>
        </p:nvGraphicFramePr>
        <p:xfrm>
          <a:off x="619943" y="3451309"/>
          <a:ext cx="5181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136900" imgH="381000" progId="Equation.DSMT4">
                  <p:embed/>
                </p:oleObj>
              </mc:Choice>
              <mc:Fallback>
                <p:oleObj name="Equation" r:id="rId5" imgW="3136900" imgH="381000" progId="Equation.DSMT4">
                  <p:embed/>
                  <p:pic>
                    <p:nvPicPr>
                      <p:cNvPr id="204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943" y="3451309"/>
                        <a:ext cx="51816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FE3C331F-E988-40C2-BD7D-7B5762303EBE}"/>
              </a:ext>
            </a:extLst>
          </p:cNvPr>
          <p:cNvSpPr/>
          <p:nvPr/>
        </p:nvSpPr>
        <p:spPr>
          <a:xfrm>
            <a:off x="257321" y="4610382"/>
            <a:ext cx="8629357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you are able to remember </a:t>
            </a: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above, we can easily write first two 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optimization quite easily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ADMM-Form II</a:t>
            </a: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505" name="Object 1"/>
          <p:cNvGraphicFramePr>
            <a:graphicFrameLocks noChangeAspect="1"/>
          </p:cNvGraphicFramePr>
          <p:nvPr/>
        </p:nvGraphicFramePr>
        <p:xfrm>
          <a:off x="838200" y="1524000"/>
          <a:ext cx="21336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04900" imgH="431800" progId="Equation.DSMT4">
                  <p:embed/>
                </p:oleObj>
              </mc:Choice>
              <mc:Fallback>
                <p:oleObj name="Equation" r:id="rId2" imgW="1104900" imgH="431800" progId="Equation.DSMT4">
                  <p:embed/>
                  <p:pic>
                    <p:nvPicPr>
                      <p:cNvPr id="2150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2133600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5562600" y="1600200"/>
          <a:ext cx="24384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06500" imgH="431800" progId="Equation.DSMT4">
                  <p:embed/>
                </p:oleObj>
              </mc:Choice>
              <mc:Fallback>
                <p:oleObj name="Equation" r:id="rId4" imgW="1206500" imgH="431800" progId="Equation.DSMT4">
                  <p:embed/>
                  <p:pic>
                    <p:nvPicPr>
                      <p:cNvPr id="215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600200"/>
                        <a:ext cx="24384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52800" y="1752600"/>
            <a:ext cx="1397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Convert into 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3276600" y="2438400"/>
          <a:ext cx="23622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09700" imgH="457200" progId="Equation.DSMT4">
                  <p:embed/>
                </p:oleObj>
              </mc:Choice>
              <mc:Fallback>
                <p:oleObj name="Equation" r:id="rId6" imgW="1409700" imgH="457200" progId="Equation.DSMT4">
                  <p:embed/>
                  <p:pic>
                    <p:nvPicPr>
                      <p:cNvPr id="215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438400"/>
                        <a:ext cx="2362200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4400" y="2514600"/>
            <a:ext cx="191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Indicator function 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5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471042"/>
              </p:ext>
            </p:extLst>
          </p:nvPr>
        </p:nvGraphicFramePr>
        <p:xfrm>
          <a:off x="1017588" y="3532188"/>
          <a:ext cx="528002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05040" imgH="431640" progId="Equation.DSMT4">
                  <p:embed/>
                </p:oleObj>
              </mc:Choice>
              <mc:Fallback>
                <p:oleObj name="Equation" r:id="rId8" imgW="2705040" imgH="431640" progId="Equation.DSMT4">
                  <p:embed/>
                  <p:pic>
                    <p:nvPicPr>
                      <p:cNvPr id="215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3532188"/>
                        <a:ext cx="5280025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5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608124"/>
              </p:ext>
            </p:extLst>
          </p:nvPr>
        </p:nvGraphicFramePr>
        <p:xfrm>
          <a:off x="1549706" y="4177351"/>
          <a:ext cx="38100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89200" imgH="431800" progId="Equation.DSMT4">
                  <p:embed/>
                </p:oleObj>
              </mc:Choice>
              <mc:Fallback>
                <p:oleObj name="Equation" r:id="rId10" imgW="2489200" imgH="431800" progId="Equation.DSMT4">
                  <p:embed/>
                  <p:pic>
                    <p:nvPicPr>
                      <p:cNvPr id="215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706" y="4177351"/>
                        <a:ext cx="3810000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5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24429"/>
              </p:ext>
            </p:extLst>
          </p:nvPr>
        </p:nvGraphicFramePr>
        <p:xfrm>
          <a:off x="1778306" y="5043487"/>
          <a:ext cx="33528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82700" imgH="279400" progId="Equation.DSMT4">
                  <p:embed/>
                </p:oleObj>
              </mc:Choice>
              <mc:Fallback>
                <p:oleObj name="Equation" r:id="rId12" imgW="1282700" imgH="279400" progId="Equation.DSMT4">
                  <p:embed/>
                  <p:pic>
                    <p:nvPicPr>
                      <p:cNvPr id="2151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306" y="5043487"/>
                        <a:ext cx="33528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5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056196"/>
              </p:ext>
            </p:extLst>
          </p:nvPr>
        </p:nvGraphicFramePr>
        <p:xfrm>
          <a:off x="1866900" y="5691327"/>
          <a:ext cx="25908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95400" imgH="203200" progId="Equation.DSMT4">
                  <p:embed/>
                </p:oleObj>
              </mc:Choice>
              <mc:Fallback>
                <p:oleObj name="Equation" r:id="rId14" imgW="1295400" imgH="203200" progId="Equation.DSMT4">
                  <p:embed/>
                  <p:pic>
                    <p:nvPicPr>
                      <p:cNvPr id="2151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5691327"/>
                        <a:ext cx="25908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ED33F8D-74D3-491A-BC3B-5D810F0BCF14}"/>
              </a:ext>
            </a:extLst>
          </p:cNvPr>
          <p:cNvSpPr txBox="1"/>
          <p:nvPr/>
        </p:nvSpPr>
        <p:spPr>
          <a:xfrm>
            <a:off x="294899" y="3241953"/>
            <a:ext cx="652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Augmented </a:t>
            </a:r>
            <a:r>
              <a:rPr lang="en-IN" sz="2400" b="1" dirty="0" err="1"/>
              <a:t>Lagrangian</a:t>
            </a:r>
            <a:r>
              <a:rPr lang="en-IN" sz="2400" b="1" dirty="0"/>
              <a:t> function can be written 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72542B-8AFA-4DC1-BDC3-D6BE91A4B30D}"/>
              </a:ext>
            </a:extLst>
          </p:cNvPr>
          <p:cNvSpPr/>
          <p:nvPr/>
        </p:nvSpPr>
        <p:spPr>
          <a:xfrm>
            <a:off x="5867400" y="5478462"/>
            <a:ext cx="152400" cy="58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1" name="Object 11">
            <a:extLst>
              <a:ext uri="{FF2B5EF4-FFF2-40B4-BE49-F238E27FC236}">
                <a16:creationId xmlns:a16="http://schemas.microsoft.com/office/drawing/2014/main" id="{6B6868B4-462A-416D-9EB6-8741200974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925670"/>
              </p:ext>
            </p:extLst>
          </p:nvPr>
        </p:nvGraphicFramePr>
        <p:xfrm>
          <a:off x="6047935" y="5499128"/>
          <a:ext cx="2951163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00200" imgH="406080" progId="Equation.DSMT4">
                  <p:embed/>
                </p:oleObj>
              </mc:Choice>
              <mc:Fallback>
                <p:oleObj name="Equation" r:id="rId16" imgW="1600200" imgH="406080" progId="Equation.DSMT4">
                  <p:embed/>
                  <p:pic>
                    <p:nvPicPr>
                      <p:cNvPr id="2151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7935" y="5499128"/>
                        <a:ext cx="2951163" cy="598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B132774-B1A5-48B5-B208-935D49C4269B}"/>
              </a:ext>
            </a:extLst>
          </p:cNvPr>
          <p:cNvSpPr/>
          <p:nvPr/>
        </p:nvSpPr>
        <p:spPr>
          <a:xfrm>
            <a:off x="7341704" y="2345635"/>
            <a:ext cx="1510748" cy="1616765"/>
          </a:xfrm>
          <a:custGeom>
            <a:avLst/>
            <a:gdLst>
              <a:gd name="connsiteX0" fmla="*/ 0 w 1510748"/>
              <a:gd name="connsiteY0" fmla="*/ 516835 h 1616765"/>
              <a:gd name="connsiteX1" fmla="*/ 384313 w 1510748"/>
              <a:gd name="connsiteY1" fmla="*/ 1616765 h 1616765"/>
              <a:gd name="connsiteX2" fmla="*/ 1444487 w 1510748"/>
              <a:gd name="connsiteY2" fmla="*/ 1258956 h 1616765"/>
              <a:gd name="connsiteX3" fmla="*/ 1510748 w 1510748"/>
              <a:gd name="connsiteY3" fmla="*/ 0 h 1616765"/>
              <a:gd name="connsiteX4" fmla="*/ 0 w 1510748"/>
              <a:gd name="connsiteY4" fmla="*/ 516835 h 1616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748" h="1616765">
                <a:moveTo>
                  <a:pt x="0" y="516835"/>
                </a:moveTo>
                <a:lnTo>
                  <a:pt x="384313" y="1616765"/>
                </a:lnTo>
                <a:lnTo>
                  <a:pt x="1444487" y="1258956"/>
                </a:lnTo>
                <a:lnTo>
                  <a:pt x="1510748" y="0"/>
                </a:lnTo>
                <a:lnTo>
                  <a:pt x="0" y="51683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B3FDE0A-2A5D-4FC2-8AF3-7AC317D8D0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114844"/>
              </p:ext>
            </p:extLst>
          </p:nvPr>
        </p:nvGraphicFramePr>
        <p:xfrm>
          <a:off x="1524000" y="947530"/>
          <a:ext cx="49530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41600" imgH="1409700" progId="Equation.DSMT4">
                  <p:embed/>
                </p:oleObj>
              </mc:Choice>
              <mc:Fallback>
                <p:oleObj name="Equation" r:id="rId2" imgW="2641600" imgH="1409700" progId="Equation.DSMT4">
                  <p:embed/>
                  <p:pic>
                    <p:nvPicPr>
                      <p:cNvPr id="1843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947530"/>
                        <a:ext cx="4953000" cy="251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808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98566A-406A-F28E-22BB-4AFE8823842E}"/>
              </a:ext>
            </a:extLst>
          </p:cNvPr>
          <p:cNvSpPr/>
          <p:nvPr/>
        </p:nvSpPr>
        <p:spPr>
          <a:xfrm>
            <a:off x="533400" y="1524000"/>
            <a:ext cx="8251105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have passed SSLC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Give me 9</a:t>
            </a:r>
            <a:r>
              <a:rPr lang="en-US" sz="54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std optimization 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42384012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C2BE4D-7105-4A86-8412-30B2AE314120}"/>
              </a:ext>
            </a:extLst>
          </p:cNvPr>
          <p:cNvSpPr/>
          <p:nvPr/>
        </p:nvSpPr>
        <p:spPr>
          <a:xfrm>
            <a:off x="1323153" y="-9417"/>
            <a:ext cx="460921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Explanation for projection </a:t>
            </a:r>
          </a:p>
        </p:txBody>
      </p:sp>
      <p:graphicFrame>
        <p:nvGraphicFramePr>
          <p:cNvPr id="3" name="Object 11">
            <a:extLst>
              <a:ext uri="{FF2B5EF4-FFF2-40B4-BE49-F238E27FC236}">
                <a16:creationId xmlns:a16="http://schemas.microsoft.com/office/drawing/2014/main" id="{A0BFB730-222D-4C40-B119-373F191B09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031706"/>
              </p:ext>
            </p:extLst>
          </p:nvPr>
        </p:nvGraphicFramePr>
        <p:xfrm>
          <a:off x="1484595" y="606400"/>
          <a:ext cx="33528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82700" imgH="279400" progId="Equation.DSMT4">
                  <p:embed/>
                </p:oleObj>
              </mc:Choice>
              <mc:Fallback>
                <p:oleObj name="Equation" r:id="rId2" imgW="1282700" imgH="279400" progId="Equation.DSMT4">
                  <p:embed/>
                  <p:pic>
                    <p:nvPicPr>
                      <p:cNvPr id="2151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595" y="606400"/>
                        <a:ext cx="33528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211601DD-0886-48AF-9118-722DAFF86F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959964"/>
              </p:ext>
            </p:extLst>
          </p:nvPr>
        </p:nvGraphicFramePr>
        <p:xfrm>
          <a:off x="592138" y="1589088"/>
          <a:ext cx="6070600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05040" imgH="431640" progId="Equation.DSMT4">
                  <p:embed/>
                </p:oleObj>
              </mc:Choice>
              <mc:Fallback>
                <p:oleObj name="Equation" r:id="rId4" imgW="2705040" imgH="431640" progId="Equation.DSMT4">
                  <p:embed/>
                  <p:pic>
                    <p:nvPicPr>
                      <p:cNvPr id="215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1589088"/>
                        <a:ext cx="6070600" cy="842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0085423-17A5-435B-AEB0-79E639241C91}"/>
              </a:ext>
            </a:extLst>
          </p:cNvPr>
          <p:cNvSpPr txBox="1"/>
          <p:nvPr/>
        </p:nvSpPr>
        <p:spPr>
          <a:xfrm>
            <a:off x="1309312" y="1220097"/>
            <a:ext cx="326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Consider augmented </a:t>
            </a:r>
            <a:r>
              <a:rPr lang="en-IN" dirty="0" err="1"/>
              <a:t>Lagrangian</a:t>
            </a:r>
            <a:r>
              <a:rPr lang="en-IN" dirty="0"/>
              <a:t> 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7BBB747-0A40-491A-AD8F-5F4AB427DF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223344"/>
              </p:ext>
            </p:extLst>
          </p:nvPr>
        </p:nvGraphicFramePr>
        <p:xfrm>
          <a:off x="564436" y="2361670"/>
          <a:ext cx="5206795" cy="3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03160" imgH="228600" progId="Equation.DSMT4">
                  <p:embed/>
                </p:oleObj>
              </mc:Choice>
              <mc:Fallback>
                <p:oleObj name="Equation" r:id="rId6" imgW="2603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4436" y="2361670"/>
                        <a:ext cx="5206795" cy="369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5A512D20-CCBC-4583-9271-60345A4ADC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934505"/>
              </p:ext>
            </p:extLst>
          </p:nvPr>
        </p:nvGraphicFramePr>
        <p:xfrm>
          <a:off x="557598" y="2743254"/>
          <a:ext cx="7466013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27120" imgH="431640" progId="Equation.DSMT4">
                  <p:embed/>
                </p:oleObj>
              </mc:Choice>
              <mc:Fallback>
                <p:oleObj name="Equation" r:id="rId8" imgW="3327120" imgH="431640" progId="Equation.DSMT4">
                  <p:embed/>
                  <p:pic>
                    <p:nvPicPr>
                      <p:cNvPr id="4" name="Object 7">
                        <a:extLst>
                          <a:ext uri="{FF2B5EF4-FFF2-40B4-BE49-F238E27FC236}">
                            <a16:creationId xmlns:a16="http://schemas.microsoft.com/office/drawing/2014/main" id="{211601DD-0886-48AF-9118-722DAFF86F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98" y="2743254"/>
                        <a:ext cx="7466013" cy="842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696D810-9EE8-47A9-82D5-9C04E52B6637}"/>
              </a:ext>
            </a:extLst>
          </p:cNvPr>
          <p:cNvSpPr txBox="1"/>
          <p:nvPr/>
        </p:nvSpPr>
        <p:spPr>
          <a:xfrm>
            <a:off x="474083" y="3624259"/>
            <a:ext cx="2466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Omitting constant terms</a:t>
            </a:r>
          </a:p>
        </p:txBody>
      </p:sp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DCF64100-66A1-40AA-AFE0-D5965B7410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184123"/>
              </p:ext>
            </p:extLst>
          </p:nvPr>
        </p:nvGraphicFramePr>
        <p:xfrm>
          <a:off x="382587" y="3822177"/>
          <a:ext cx="8378826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733560" imgH="1409400" progId="Equation.DSMT4">
                  <p:embed/>
                </p:oleObj>
              </mc:Choice>
              <mc:Fallback>
                <p:oleObj name="Equation" r:id="rId10" imgW="3733560" imgH="1409400" progId="Equation.DSMT4">
                  <p:embed/>
                  <p:pic>
                    <p:nvPicPr>
                      <p:cNvPr id="7" name="Object 7">
                        <a:extLst>
                          <a:ext uri="{FF2B5EF4-FFF2-40B4-BE49-F238E27FC236}">
                            <a16:creationId xmlns:a16="http://schemas.microsoft.com/office/drawing/2014/main" id="{5A512D20-CCBC-4583-9271-60345A4ADC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7" y="3822177"/>
                        <a:ext cx="8378826" cy="2752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195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Linear and Quadratic Programming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529" name="Object 1"/>
          <p:cNvGraphicFramePr>
            <a:graphicFrameLocks noChangeAspect="1"/>
          </p:cNvGraphicFramePr>
          <p:nvPr/>
        </p:nvGraphicFramePr>
        <p:xfrm>
          <a:off x="838200" y="1447800"/>
          <a:ext cx="3276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47800" imgH="660400" progId="Equation.DSMT4">
                  <p:embed/>
                </p:oleObj>
              </mc:Choice>
              <mc:Fallback>
                <p:oleObj name="Equation" r:id="rId2" imgW="1447800" imgH="660400" progId="Equation.DSMT4">
                  <p:embed/>
                  <p:pic>
                    <p:nvPicPr>
                      <p:cNvPr id="2252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447800"/>
                        <a:ext cx="32766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6172200" y="1828800"/>
          <a:ext cx="1981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9449" imgH="431613" progId="Equation.DSMT4">
                  <p:embed/>
                </p:oleObj>
              </mc:Choice>
              <mc:Fallback>
                <p:oleObj name="Equation" r:id="rId4" imgW="1269449" imgH="431613" progId="Equation.DSMT4">
                  <p:embed/>
                  <p:pic>
                    <p:nvPicPr>
                      <p:cNvPr id="225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828800"/>
                        <a:ext cx="19812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495800" y="1981200"/>
            <a:ext cx="118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Reduce to 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77734"/>
              </p:ext>
            </p:extLst>
          </p:nvPr>
        </p:nvGraphicFramePr>
        <p:xfrm>
          <a:off x="896938" y="2914650"/>
          <a:ext cx="36417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92080" imgH="431640" progId="Equation.DSMT4">
                  <p:embed/>
                </p:oleObj>
              </mc:Choice>
              <mc:Fallback>
                <p:oleObj name="Equation" r:id="rId6" imgW="2692080" imgH="431640" progId="Equation.DSMT4">
                  <p:embed/>
                  <p:pic>
                    <p:nvPicPr>
                      <p:cNvPr id="225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938" y="2914650"/>
                        <a:ext cx="3641725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5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72721"/>
              </p:ext>
            </p:extLst>
          </p:nvPr>
        </p:nvGraphicFramePr>
        <p:xfrm>
          <a:off x="682282" y="3580773"/>
          <a:ext cx="609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7225" imgH="203024" progId="Equation.DSMT4">
                  <p:embed/>
                </p:oleObj>
              </mc:Choice>
              <mc:Fallback>
                <p:oleObj name="Equation" r:id="rId8" imgW="317225" imgH="203024" progId="Equation.DSMT4">
                  <p:embed/>
                  <p:pic>
                    <p:nvPicPr>
                      <p:cNvPr id="225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282" y="3580773"/>
                        <a:ext cx="6096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539663" y="3634859"/>
            <a:ext cx="2267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Indicator Function for </a:t>
            </a:r>
          </a:p>
        </p:txBody>
      </p:sp>
      <p:graphicFrame>
        <p:nvGraphicFramePr>
          <p:cNvPr id="225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865383"/>
              </p:ext>
            </p:extLst>
          </p:nvPr>
        </p:nvGraphicFramePr>
        <p:xfrm>
          <a:off x="4054475" y="3595577"/>
          <a:ext cx="8826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42720" imgH="177480" progId="Equation.DSMT4">
                  <p:embed/>
                </p:oleObj>
              </mc:Choice>
              <mc:Fallback>
                <p:oleObj name="Equation" r:id="rId10" imgW="342720" imgH="177480" progId="Equation.DSMT4">
                  <p:embed/>
                  <p:pic>
                    <p:nvPicPr>
                      <p:cNvPr id="225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4475" y="3595577"/>
                        <a:ext cx="88265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5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026491"/>
              </p:ext>
            </p:extLst>
          </p:nvPr>
        </p:nvGraphicFramePr>
        <p:xfrm>
          <a:off x="1236173" y="4210620"/>
          <a:ext cx="3886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54300" imgH="431800" progId="Equation.DSMT4">
                  <p:embed/>
                </p:oleObj>
              </mc:Choice>
              <mc:Fallback>
                <p:oleObj name="Equation" r:id="rId12" imgW="2654300" imgH="431800" progId="Equation.DSMT4">
                  <p:embed/>
                  <p:pic>
                    <p:nvPicPr>
                      <p:cNvPr id="2253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173" y="4210620"/>
                        <a:ext cx="38862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5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061206"/>
              </p:ext>
            </p:extLst>
          </p:nvPr>
        </p:nvGraphicFramePr>
        <p:xfrm>
          <a:off x="898525" y="4796356"/>
          <a:ext cx="40386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489040" imgH="431640" progId="Equation.DSMT4">
                  <p:embed/>
                </p:oleObj>
              </mc:Choice>
              <mc:Fallback>
                <p:oleObj name="Equation" r:id="rId14" imgW="2489040" imgH="431640" progId="Equation.DSMT4">
                  <p:embed/>
                  <p:pic>
                    <p:nvPicPr>
                      <p:cNvPr id="2254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4796356"/>
                        <a:ext cx="40386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54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615250"/>
              </p:ext>
            </p:extLst>
          </p:nvPr>
        </p:nvGraphicFramePr>
        <p:xfrm>
          <a:off x="1127125" y="5597579"/>
          <a:ext cx="3810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489200" imgH="431800" progId="Equation.DSMT4">
                  <p:embed/>
                </p:oleObj>
              </mc:Choice>
              <mc:Fallback>
                <p:oleObj name="Equation" r:id="rId16" imgW="2489200" imgH="431800" progId="Equation.DSMT4">
                  <p:embed/>
                  <p:pic>
                    <p:nvPicPr>
                      <p:cNvPr id="2254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5597579"/>
                        <a:ext cx="3810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768"/>
            <a:ext cx="8229600" cy="685800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LP and QP</a:t>
            </a: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237978" y="885825"/>
          <a:ext cx="5029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89200" imgH="431800" progId="Equation.DSMT4">
                  <p:embed/>
                </p:oleObj>
              </mc:Choice>
              <mc:Fallback>
                <p:oleObj name="Equation" r:id="rId2" imgW="2489200" imgH="431800" progId="Equation.DSMT4">
                  <p:embed/>
                  <p:pic>
                    <p:nvPicPr>
                      <p:cNvPr id="235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78" y="885825"/>
                        <a:ext cx="50292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237978" y="1756291"/>
          <a:ext cx="49530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54400" imgH="431800" progId="Equation.DSMT4">
                  <p:embed/>
                </p:oleObj>
              </mc:Choice>
              <mc:Fallback>
                <p:oleObj name="Equation" r:id="rId4" imgW="3454400" imgH="431800" progId="Equation.DSMT4">
                  <p:embed/>
                  <p:pic>
                    <p:nvPicPr>
                      <p:cNvPr id="235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78" y="1756291"/>
                        <a:ext cx="49530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228600" y="2505130"/>
          <a:ext cx="34290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59000" imgH="393700" progId="Equation.DSMT4">
                  <p:embed/>
                </p:oleObj>
              </mc:Choice>
              <mc:Fallback>
                <p:oleObj name="Equation" r:id="rId6" imgW="2159000" imgH="393700" progId="Equation.DSMT4">
                  <p:embed/>
                  <p:pic>
                    <p:nvPicPr>
                      <p:cNvPr id="235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505130"/>
                        <a:ext cx="342900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4509485" y="2464630"/>
          <a:ext cx="12192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61669" imgH="393529" progId="Equation.DSMT4">
                  <p:embed/>
                </p:oleObj>
              </mc:Choice>
              <mc:Fallback>
                <p:oleObj name="Equation" r:id="rId8" imgW="761669" imgH="393529" progId="Equation.DSMT4">
                  <p:embed/>
                  <p:pic>
                    <p:nvPicPr>
                      <p:cNvPr id="235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9485" y="2464630"/>
                        <a:ext cx="12192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0" y="3505200"/>
          <a:ext cx="44196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84500" imgH="393700" progId="Equation.DSMT4">
                  <p:embed/>
                </p:oleObj>
              </mc:Choice>
              <mc:Fallback>
                <p:oleObj name="Equation" r:id="rId10" imgW="2984500" imgH="393700" progId="Equation.DSMT4">
                  <p:embed/>
                  <p:pic>
                    <p:nvPicPr>
                      <p:cNvPr id="2356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505200"/>
                        <a:ext cx="44196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4953000" y="3505200"/>
          <a:ext cx="3200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362200" imgH="393700" progId="Equation.DSMT4">
                  <p:embed/>
                </p:oleObj>
              </mc:Choice>
              <mc:Fallback>
                <p:oleObj name="Equation" r:id="rId12" imgW="2362200" imgH="393700" progId="Equation.DSMT4">
                  <p:embed/>
                  <p:pic>
                    <p:nvPicPr>
                      <p:cNvPr id="2356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505200"/>
                        <a:ext cx="32004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565" name="Object 13"/>
          <p:cNvGraphicFramePr>
            <a:graphicFrameLocks noChangeAspect="1"/>
          </p:cNvGraphicFramePr>
          <p:nvPr/>
        </p:nvGraphicFramePr>
        <p:xfrm>
          <a:off x="0" y="4343400"/>
          <a:ext cx="2667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14600" imgH="393700" progId="Equation.DSMT4">
                  <p:embed/>
                </p:oleObj>
              </mc:Choice>
              <mc:Fallback>
                <p:oleObj name="Equation" r:id="rId14" imgW="2514600" imgH="393700" progId="Equation.DSMT4">
                  <p:embed/>
                  <p:pic>
                    <p:nvPicPr>
                      <p:cNvPr id="2356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343400"/>
                        <a:ext cx="26670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567" name="Object 15"/>
          <p:cNvGraphicFramePr>
            <a:graphicFrameLocks noChangeAspect="1"/>
          </p:cNvGraphicFramePr>
          <p:nvPr/>
        </p:nvGraphicFramePr>
        <p:xfrm>
          <a:off x="3657600" y="4343400"/>
          <a:ext cx="26670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14600" imgH="431800" progId="Equation.DSMT4">
                  <p:embed/>
                </p:oleObj>
              </mc:Choice>
              <mc:Fallback>
                <p:oleObj name="Equation" r:id="rId16" imgW="2514600" imgH="431800" progId="Equation.DSMT4">
                  <p:embed/>
                  <p:pic>
                    <p:nvPicPr>
                      <p:cNvPr id="2356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343400"/>
                        <a:ext cx="26670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569" name="Object 17"/>
          <p:cNvGraphicFramePr>
            <a:graphicFrameLocks noChangeAspect="1"/>
          </p:cNvGraphicFramePr>
          <p:nvPr/>
        </p:nvGraphicFramePr>
        <p:xfrm>
          <a:off x="0" y="5181600"/>
          <a:ext cx="16764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35100" imgH="393700" progId="Equation.DSMT4">
                  <p:embed/>
                </p:oleObj>
              </mc:Choice>
              <mc:Fallback>
                <p:oleObj name="Equation" r:id="rId18" imgW="1435100" imgH="393700" progId="Equation.DSMT4">
                  <p:embed/>
                  <p:pic>
                    <p:nvPicPr>
                      <p:cNvPr id="2356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181600"/>
                        <a:ext cx="16764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57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239340"/>
              </p:ext>
            </p:extLst>
          </p:nvPr>
        </p:nvGraphicFramePr>
        <p:xfrm>
          <a:off x="5728685" y="1104662"/>
          <a:ext cx="3221038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857320" imgH="1346040" progId="Equation.DSMT4">
                  <p:embed/>
                </p:oleObj>
              </mc:Choice>
              <mc:Fallback>
                <p:oleObj name="Equation" r:id="rId20" imgW="2857320" imgH="1346040" progId="Equation.DSMT4">
                  <p:embed/>
                  <p:pic>
                    <p:nvPicPr>
                      <p:cNvPr id="2357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8685" y="1104662"/>
                        <a:ext cx="3221038" cy="149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57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215803"/>
              </p:ext>
            </p:extLst>
          </p:nvPr>
        </p:nvGraphicFramePr>
        <p:xfrm>
          <a:off x="6324600" y="5100637"/>
          <a:ext cx="19050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117600" imgH="292100" progId="Equation.DSMT4">
                  <p:embed/>
                </p:oleObj>
              </mc:Choice>
              <mc:Fallback>
                <p:oleObj name="Equation" r:id="rId22" imgW="1117600" imgH="292100" progId="Equation.DSMT4">
                  <p:embed/>
                  <p:pic>
                    <p:nvPicPr>
                      <p:cNvPr id="2357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100637"/>
                        <a:ext cx="190500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357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453449"/>
              </p:ext>
            </p:extLst>
          </p:nvPr>
        </p:nvGraphicFramePr>
        <p:xfrm>
          <a:off x="6326257" y="5800724"/>
          <a:ext cx="16002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295400" imgH="203200" progId="Equation.DSMT4">
                  <p:embed/>
                </p:oleObj>
              </mc:Choice>
              <mc:Fallback>
                <p:oleObj name="Equation" r:id="rId24" imgW="1295400" imgH="203200" progId="Equation.DSMT4">
                  <p:embed/>
                  <p:pic>
                    <p:nvPicPr>
                      <p:cNvPr id="2357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6257" y="5800724"/>
                        <a:ext cx="16002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257800" y="624840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199783" y="512052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44050" y="571761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513" y="0"/>
            <a:ext cx="51054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0942" y="685800"/>
            <a:ext cx="796211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Choose any three from </a:t>
            </a:r>
          </a:p>
          <a:p>
            <a:pPr algn="ctr"/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16 problems</a:t>
            </a:r>
          </a:p>
          <a:p>
            <a:pPr algn="r"/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given in  the  ADMM web site</a:t>
            </a:r>
          </a:p>
          <a:p>
            <a:pPr algn="ctr"/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by Boyd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6571ED-8225-44A5-B879-55CB5051C093}"/>
              </a:ext>
            </a:extLst>
          </p:cNvPr>
          <p:cNvSpPr/>
          <p:nvPr/>
        </p:nvSpPr>
        <p:spPr>
          <a:xfrm>
            <a:off x="762000" y="4876800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https://web.stanford.edu/~boyd/papers/admm/</a:t>
            </a:r>
            <a:endParaRPr lang="en-I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01C893-8A91-4AFC-8D3D-AB7ED27D0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67" y="762000"/>
            <a:ext cx="7224666" cy="4114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AD9158-2907-43C7-99B4-0FB2F4BD6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50" y="5105400"/>
            <a:ext cx="8822650" cy="114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853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8EC166-8AEC-419D-AFDB-A991C19E7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81000"/>
            <a:ext cx="7097917" cy="545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180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1DA59F-755E-4639-ACC5-20A6FEF1B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507" y="798968"/>
            <a:ext cx="7278986" cy="526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7513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13C856-A574-4AD3-AA40-4D089D709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041" y="907610"/>
            <a:ext cx="7097917" cy="50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081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78626E-24F0-4C0A-A29A-967142A55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721" y="533400"/>
            <a:ext cx="7206558" cy="516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51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2526172-FE66-0802-0C29-EA48D6F4E7C8}"/>
              </a:ext>
            </a:extLst>
          </p:cNvPr>
          <p:cNvSpPr/>
          <p:nvPr/>
        </p:nvSpPr>
        <p:spPr>
          <a:xfrm>
            <a:off x="2833973" y="275779"/>
            <a:ext cx="466480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Solve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x+y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Infinite Solution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8749AD-6A02-59C2-FAB6-4DF675DD7A58}"/>
              </a:ext>
            </a:extLst>
          </p:cNvPr>
          <p:cNvGrpSpPr/>
          <p:nvPr/>
        </p:nvGrpSpPr>
        <p:grpSpPr>
          <a:xfrm>
            <a:off x="609600" y="1143000"/>
            <a:ext cx="5234273" cy="4114800"/>
            <a:chOff x="1547527" y="838200"/>
            <a:chExt cx="5234273" cy="411480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7D78796-2489-BBA1-D41F-45DEFFF61DA8}"/>
                </a:ext>
              </a:extLst>
            </p:cNvPr>
            <p:cNvCxnSpPr/>
            <p:nvPr/>
          </p:nvCxnSpPr>
          <p:spPr>
            <a:xfrm>
              <a:off x="2362200" y="838200"/>
              <a:ext cx="0" cy="342900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F280972-7033-2399-B478-84A54A475941}"/>
                </a:ext>
              </a:extLst>
            </p:cNvPr>
            <p:cNvCxnSpPr/>
            <p:nvPr/>
          </p:nvCxnSpPr>
          <p:spPr>
            <a:xfrm>
              <a:off x="2362200" y="4267200"/>
              <a:ext cx="4419600" cy="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33FD475-D837-BC4E-3216-751AF8B33B5B}"/>
                </a:ext>
              </a:extLst>
            </p:cNvPr>
            <p:cNvCxnSpPr/>
            <p:nvPr/>
          </p:nvCxnSpPr>
          <p:spPr>
            <a:xfrm>
              <a:off x="1981200" y="1676400"/>
              <a:ext cx="3581400" cy="327660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D54F022-C933-5310-A02A-DF6422348C1C}"/>
                </a:ext>
              </a:extLst>
            </p:cNvPr>
            <p:cNvSpPr txBox="1"/>
            <p:nvPr/>
          </p:nvSpPr>
          <p:spPr>
            <a:xfrm>
              <a:off x="4789173" y="3897868"/>
              <a:ext cx="773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(1,0)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563653-C697-6C66-8A09-C5982FCF81D5}"/>
                </a:ext>
              </a:extLst>
            </p:cNvPr>
            <p:cNvSpPr txBox="1"/>
            <p:nvPr/>
          </p:nvSpPr>
          <p:spPr>
            <a:xfrm>
              <a:off x="1547527" y="1981200"/>
              <a:ext cx="773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(0,1)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346DF40-504B-1AA9-8677-EB6BF2E89650}"/>
              </a:ext>
            </a:extLst>
          </p:cNvPr>
          <p:cNvSpPr/>
          <p:nvPr/>
        </p:nvSpPr>
        <p:spPr>
          <a:xfrm>
            <a:off x="4114800" y="2610860"/>
            <a:ext cx="422604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Find point with minimal norm on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x+y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Only one  Solution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A41A37-D139-DAF2-0A95-AB10558DDBE3}"/>
              </a:ext>
            </a:extLst>
          </p:cNvPr>
          <p:cNvSpPr/>
          <p:nvPr/>
        </p:nvSpPr>
        <p:spPr>
          <a:xfrm>
            <a:off x="5153091" y="3810000"/>
            <a:ext cx="422604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 x</a:t>
            </a:r>
            <a:r>
              <a:rPr lang="en-US" sz="2000" b="0" cap="none" spc="0" baseline="30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y</a:t>
            </a:r>
            <a:r>
              <a:rPr lang="en-US" sz="2000" b="0" cap="none" spc="0" baseline="30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</a:p>
          <a:p>
            <a:pPr algn="ctr"/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x+y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=1</a:t>
            </a:r>
          </a:p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Lagrangian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is 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L(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x,y,z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)=(x</a:t>
            </a:r>
            <a:r>
              <a:rPr lang="en-US" sz="2000" b="0" cap="none" spc="0" baseline="30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y</a:t>
            </a:r>
            <a:r>
              <a:rPr lang="en-US" sz="2000" b="0" cap="none" spc="0" baseline="30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)-z(x+y-1)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551DDD-03A8-3376-6195-FBEBFBEAC57E}"/>
              </a:ext>
            </a:extLst>
          </p:cNvPr>
          <p:cNvSpPr/>
          <p:nvPr/>
        </p:nvSpPr>
        <p:spPr>
          <a:xfrm>
            <a:off x="-467800" y="194608"/>
            <a:ext cx="4226047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dL(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x,y,z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)/dx=2x-z=0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dL(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x,y,z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)/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dy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=2y-z=0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x=y=z/2x+y=z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dL(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x,y,z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)/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dz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=x+y-1=0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x=y=1/2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8F30D01-5115-A21E-BED7-D2E79C0D9CA1}"/>
              </a:ext>
            </a:extLst>
          </p:cNvPr>
          <p:cNvCxnSpPr/>
          <p:nvPr/>
        </p:nvCxnSpPr>
        <p:spPr>
          <a:xfrm flipV="1">
            <a:off x="1424273" y="2895600"/>
            <a:ext cx="1852327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720C9C-ABE8-6E22-BB72-39F168B76D40}"/>
              </a:ext>
            </a:extLst>
          </p:cNvPr>
          <p:cNvCxnSpPr/>
          <p:nvPr/>
        </p:nvCxnSpPr>
        <p:spPr>
          <a:xfrm flipV="1">
            <a:off x="1981200" y="990600"/>
            <a:ext cx="34290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43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FED73A-8D47-4783-AAFC-AC9FF8C52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48" y="975511"/>
            <a:ext cx="7061703" cy="490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508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238BD2-DCC1-4D86-A7AA-EBBF06FCE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1000"/>
            <a:ext cx="7025489" cy="509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104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3A7DC8-6A40-4CEF-A8B5-7722852AF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255" y="916663"/>
            <a:ext cx="7025489" cy="502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604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CE13DF-C7B3-4FBC-99EC-1990C7323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839" y="3429000"/>
            <a:ext cx="5501867" cy="29687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CBEBBE-EBC1-429F-9EB5-A0FCD72B59A0}"/>
              </a:ext>
            </a:extLst>
          </p:cNvPr>
          <p:cNvSpPr/>
          <p:nvPr/>
        </p:nvSpPr>
        <p:spPr>
          <a:xfrm>
            <a:off x="690950" y="240263"/>
            <a:ext cx="715765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ADMM for two more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Optimization Problems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3AECF4-15C3-4070-9DAA-30F3A09533D2}"/>
              </a:ext>
            </a:extLst>
          </p:cNvPr>
          <p:cNvSpPr/>
          <p:nvPr/>
        </p:nvSpPr>
        <p:spPr>
          <a:xfrm>
            <a:off x="1268896" y="2133600"/>
            <a:ext cx="715765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LP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,QP,SVM,</a:t>
            </a:r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LASSO,BP,LAD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83045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28CA51A-AA26-4871-9CA4-B2A2FF7C70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828422"/>
              </p:ext>
            </p:extLst>
          </p:nvPr>
        </p:nvGraphicFramePr>
        <p:xfrm>
          <a:off x="457199" y="228600"/>
          <a:ext cx="7954843" cy="923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67080" imgH="495000" progId="Equation.DSMT4">
                  <p:embed/>
                </p:oleObj>
              </mc:Choice>
              <mc:Fallback>
                <p:oleObj name="Equation" r:id="rId2" imgW="426708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7199" y="228600"/>
                        <a:ext cx="7954843" cy="923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BA57F51-499C-470F-897D-A470BA4A07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283126"/>
              </p:ext>
            </p:extLst>
          </p:nvPr>
        </p:nvGraphicFramePr>
        <p:xfrm>
          <a:off x="152400" y="2543924"/>
          <a:ext cx="9151034" cy="1643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168880" imgH="1028520" progId="Equation.DSMT4">
                  <p:embed/>
                </p:oleObj>
              </mc:Choice>
              <mc:Fallback>
                <p:oleObj name="Equation" r:id="rId4" imgW="5168880" imgH="102852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A28CA51A-AA26-4871-9CA4-B2A2FF7C70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" y="2543924"/>
                        <a:ext cx="9151034" cy="1643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B6FBD2F-F9EA-4CD1-81D4-4CB97092B2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216594"/>
              </p:ext>
            </p:extLst>
          </p:nvPr>
        </p:nvGraphicFramePr>
        <p:xfrm>
          <a:off x="329933" y="1480344"/>
          <a:ext cx="8209374" cy="759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626080" imgH="520560" progId="Equation.DSMT4">
                  <p:embed/>
                </p:oleObj>
              </mc:Choice>
              <mc:Fallback>
                <p:oleObj name="Equation" r:id="rId6" imgW="562608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9933" y="1480344"/>
                        <a:ext cx="8209374" cy="759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BA3D0C2-BC41-46B6-ABB5-E9D2CFABA6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586141"/>
              </p:ext>
            </p:extLst>
          </p:nvPr>
        </p:nvGraphicFramePr>
        <p:xfrm>
          <a:off x="457199" y="4599781"/>
          <a:ext cx="5227638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81280" imgH="1066680" progId="Equation.DSMT4">
                  <p:embed/>
                </p:oleObj>
              </mc:Choice>
              <mc:Fallback>
                <p:oleObj name="Equation" r:id="rId8" imgW="3581280" imgH="106668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7B6FBD2F-F9EA-4CD1-81D4-4CB97092B2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7199" y="4599781"/>
                        <a:ext cx="5227638" cy="155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02043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0415BFD-9882-48F4-9FB4-6BB5187D41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195124"/>
              </p:ext>
            </p:extLst>
          </p:nvPr>
        </p:nvGraphicFramePr>
        <p:xfrm>
          <a:off x="330200" y="762000"/>
          <a:ext cx="848360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41800" imgH="2400120" progId="Equation.DSMT4">
                  <p:embed/>
                </p:oleObj>
              </mc:Choice>
              <mc:Fallback>
                <p:oleObj name="Equation" r:id="rId2" imgW="5041800" imgH="240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0200" y="762000"/>
                        <a:ext cx="8483600" cy="403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42225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6A913D0-A195-46E0-B208-E8F5FF1B93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588425"/>
              </p:ext>
            </p:extLst>
          </p:nvPr>
        </p:nvGraphicFramePr>
        <p:xfrm>
          <a:off x="685800" y="685800"/>
          <a:ext cx="7052217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24000" imgH="2755800" progId="Equation.DSMT4">
                  <p:embed/>
                </p:oleObj>
              </mc:Choice>
              <mc:Fallback>
                <p:oleObj name="Equation" r:id="rId2" imgW="3924000" imgH="27558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0415BFD-9882-48F4-9FB4-6BB5187D41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5800" y="685800"/>
                        <a:ext cx="7052217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52413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FB8B538-B3F3-42C7-8E23-2904D29AE7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254559"/>
              </p:ext>
            </p:extLst>
          </p:nvPr>
        </p:nvGraphicFramePr>
        <p:xfrm>
          <a:off x="297656" y="196503"/>
          <a:ext cx="8548688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99000" imgH="1536480" progId="Equation.DSMT4">
                  <p:embed/>
                </p:oleObj>
              </mc:Choice>
              <mc:Fallback>
                <p:oleObj name="Equation" r:id="rId2" imgW="5499000" imgH="15364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0415BFD-9882-48F4-9FB4-6BB5187D41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7656" y="196503"/>
                        <a:ext cx="8548688" cy="238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4AB4013-8E92-4131-8837-8945132D8B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676041"/>
              </p:ext>
            </p:extLst>
          </p:nvPr>
        </p:nvGraphicFramePr>
        <p:xfrm>
          <a:off x="297656" y="4051300"/>
          <a:ext cx="658175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93960" imgH="812520" progId="Equation.DSMT4">
                  <p:embed/>
                </p:oleObj>
              </mc:Choice>
              <mc:Fallback>
                <p:oleObj name="Equation" r:id="rId4" imgW="2793960" imgH="81252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1F461BF6-DCA5-4595-9C62-F5682963C9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56" y="4051300"/>
                        <a:ext cx="6581757" cy="1752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37AD21A-A69D-4498-9797-76B23B809589}"/>
              </a:ext>
            </a:extLst>
          </p:cNvPr>
          <p:cNvSpPr/>
          <p:nvPr/>
        </p:nvSpPr>
        <p:spPr>
          <a:xfrm>
            <a:off x="152400" y="3733800"/>
            <a:ext cx="8001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22E1430-C69F-41C2-9761-81D6E8A5EB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900525"/>
              </p:ext>
            </p:extLst>
          </p:nvPr>
        </p:nvGraphicFramePr>
        <p:xfrm>
          <a:off x="268348" y="5803900"/>
          <a:ext cx="493395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31760" imgH="571320" progId="Equation.DSMT4">
                  <p:embed/>
                </p:oleObj>
              </mc:Choice>
              <mc:Fallback>
                <p:oleObj name="Equation" r:id="rId6" imgW="2831760" imgH="57132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FE6D665-78C4-4424-BA44-F7512F768B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8348" y="5803900"/>
                        <a:ext cx="4933950" cy="995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AD4C346-0201-4AE2-BE8E-AF88360D3263}"/>
              </a:ext>
            </a:extLst>
          </p:cNvPr>
          <p:cNvSpPr/>
          <p:nvPr/>
        </p:nvSpPr>
        <p:spPr>
          <a:xfrm>
            <a:off x="0" y="2810470"/>
            <a:ext cx="32951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Remember</a:t>
            </a:r>
          </a:p>
        </p:txBody>
      </p:sp>
    </p:spTree>
    <p:extLst>
      <p:ext uri="{BB962C8B-B14F-4D97-AF65-F5344CB8AC3E}">
        <p14:creationId xmlns:p14="http://schemas.microsoft.com/office/powerpoint/2010/main" val="7480410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0F07EEC-9AE5-44DF-A232-857A8B3F2A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985540"/>
              </p:ext>
            </p:extLst>
          </p:nvPr>
        </p:nvGraphicFramePr>
        <p:xfrm>
          <a:off x="838200" y="533400"/>
          <a:ext cx="6332538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71800" imgH="1358640" progId="Equation.DSMT4">
                  <p:embed/>
                </p:oleObj>
              </mc:Choice>
              <mc:Fallback>
                <p:oleObj name="Equation" r:id="rId2" imgW="2971800" imgH="1358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533400"/>
                        <a:ext cx="6332538" cy="289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38083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82CB175-55F5-4E18-A8D6-8FD6867393C0}"/>
              </a:ext>
            </a:extLst>
          </p:cNvPr>
          <p:cNvSpPr/>
          <p:nvPr/>
        </p:nvSpPr>
        <p:spPr>
          <a:xfrm>
            <a:off x="76201" y="838200"/>
            <a:ext cx="90537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/>
              <a:t>A good proxy for finding the sparsest solution to an underdetermined system of equations </a:t>
            </a:r>
            <a:r>
              <a:rPr lang="en-IN" sz="2800" dirty="0" err="1"/>
              <a:t>Ax</a:t>
            </a:r>
            <a:r>
              <a:rPr lang="en-IN" sz="2800" dirty="0"/>
              <a:t> = b is to solve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900706C-9943-4434-B9E6-257A88B18A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619951"/>
              </p:ext>
            </p:extLst>
          </p:nvPr>
        </p:nvGraphicFramePr>
        <p:xfrm>
          <a:off x="381000" y="2156025"/>
          <a:ext cx="6934200" cy="385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92360" imgH="1942920" progId="Equation.DSMT4">
                  <p:embed/>
                </p:oleObj>
              </mc:Choice>
              <mc:Fallback>
                <p:oleObj name="Equation" r:id="rId2" imgW="3492360" imgH="1942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2156025"/>
                        <a:ext cx="6934200" cy="3857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0928D96-8068-4094-A524-63AA098C13F5}"/>
              </a:ext>
            </a:extLst>
          </p:cNvPr>
          <p:cNvSpPr/>
          <p:nvPr/>
        </p:nvSpPr>
        <p:spPr>
          <a:xfrm>
            <a:off x="2362200" y="-67545"/>
            <a:ext cx="37282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sz="5400" dirty="0"/>
              <a:t>Basis Pursuit</a:t>
            </a:r>
          </a:p>
        </p:txBody>
      </p:sp>
    </p:spTree>
    <p:extLst>
      <p:ext uri="{BB962C8B-B14F-4D97-AF65-F5344CB8AC3E}">
        <p14:creationId xmlns:p14="http://schemas.microsoft.com/office/powerpoint/2010/main" val="375937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502"/>
            <a:ext cx="8229600" cy="1143000"/>
          </a:xfrm>
        </p:spPr>
        <p:txBody>
          <a:bodyPr/>
          <a:lstStyle/>
          <a:p>
            <a:r>
              <a:rPr lang="en-US" dirty="0"/>
              <a:t>Non-smooth functions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1447800"/>
            <a:ext cx="4267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Non Smooth Function - l1 norm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04800" y="2133600"/>
          <a:ext cx="32004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80588" imgH="253890" progId="Equation.DSMT4">
                  <p:embed/>
                </p:oleObj>
              </mc:Choice>
              <mc:Fallback>
                <p:oleObj name="Equation" r:id="rId2" imgW="1180588" imgH="25389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133600"/>
                        <a:ext cx="320040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5638800" y="1295400"/>
            <a:ext cx="3505200" cy="2781300"/>
            <a:chOff x="1905000" y="1905000"/>
            <a:chExt cx="5181600" cy="419100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905000" y="4191000"/>
              <a:ext cx="5181600" cy="1588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5400000">
              <a:off x="2248694" y="3999706"/>
              <a:ext cx="4191000" cy="1588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4343400" y="2895600"/>
              <a:ext cx="1447800" cy="12954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0800000">
              <a:off x="2971800" y="2895600"/>
              <a:ext cx="1371600" cy="12954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Object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400800" y="4343400"/>
              <a:ext cx="266700" cy="212725"/>
            </a:xfrm>
            <a:prstGeom prst="rect">
              <a:avLst/>
            </a:prstGeom>
            <a:noFill/>
          </p:spPr>
        </p:pic>
        <p:pic>
          <p:nvPicPr>
            <p:cNvPr id="12" name="Object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581400" y="2133600"/>
              <a:ext cx="719138" cy="309563"/>
            </a:xfrm>
            <a:prstGeom prst="rect">
              <a:avLst/>
            </a:prstGeom>
            <a:noFill/>
          </p:spPr>
        </p:pic>
        <p:pic>
          <p:nvPicPr>
            <p:cNvPr id="13" name="Object 4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068888" y="2743200"/>
              <a:ext cx="373062" cy="387350"/>
            </a:xfrm>
            <a:prstGeom prst="rect">
              <a:avLst/>
            </a:prstGeom>
            <a:noFill/>
          </p:spPr>
        </p:pic>
      </p:grp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90488" y="4800600"/>
          <a:ext cx="3478212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95200" imgH="368280" progId="Equation.DSMT4">
                  <p:embed/>
                </p:oleObj>
              </mc:Choice>
              <mc:Fallback>
                <p:oleObj name="Equation" r:id="rId7" imgW="2095200" imgH="3682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8" y="4800600"/>
                        <a:ext cx="3478212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5029200" y="3886200"/>
            <a:ext cx="3860299" cy="2783501"/>
            <a:chOff x="2209800" y="970286"/>
            <a:chExt cx="5282197" cy="4957401"/>
          </a:xfrm>
        </p:grpSpPr>
        <p:pic>
          <p:nvPicPr>
            <p:cNvPr id="17" name="Picture 16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209800" y="1676400"/>
              <a:ext cx="4695825" cy="3571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8" name="Straight Connector 17"/>
            <p:cNvCxnSpPr/>
            <p:nvPr/>
          </p:nvCxnSpPr>
          <p:spPr>
            <a:xfrm rot="16200000" flipH="1">
              <a:off x="3429924" y="2096042"/>
              <a:ext cx="2327712" cy="76200"/>
            </a:xfrm>
            <a:prstGeom prst="line">
              <a:avLst/>
            </a:prstGeom>
            <a:ln w="381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0800000" flipV="1">
              <a:off x="2401984" y="4683051"/>
              <a:ext cx="2227908" cy="1244636"/>
            </a:xfrm>
            <a:prstGeom prst="line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34445" y="4682039"/>
              <a:ext cx="2857552" cy="28131"/>
            </a:xfrm>
            <a:prstGeom prst="line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Object 2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4013200" y="4991100"/>
              <a:ext cx="4127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2" name="Object 3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6086475" y="4657725"/>
              <a:ext cx="381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3" name="Straight Arrow Connector 22"/>
            <p:cNvCxnSpPr/>
            <p:nvPr/>
          </p:nvCxnSpPr>
          <p:spPr>
            <a:xfrm>
              <a:off x="6543675" y="4886325"/>
              <a:ext cx="533400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10800000" flipV="1">
              <a:off x="3452133" y="5317670"/>
              <a:ext cx="533400" cy="31568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Object 2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4724400" y="1447800"/>
              <a:ext cx="1981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9F2CA41-F30A-43C8-A4A9-DAD1B121DE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439991"/>
              </p:ext>
            </p:extLst>
          </p:nvPr>
        </p:nvGraphicFramePr>
        <p:xfrm>
          <a:off x="76200" y="800686"/>
          <a:ext cx="8080279" cy="1866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97200" imgH="1257120" progId="Equation.DSMT4">
                  <p:embed/>
                </p:oleObj>
              </mc:Choice>
              <mc:Fallback>
                <p:oleObj name="Equation" r:id="rId2" imgW="4597200" imgH="1257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" y="800686"/>
                        <a:ext cx="8080279" cy="1866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6AE3C79-E93D-42E1-A86C-DEAA57155BDF}"/>
              </a:ext>
            </a:extLst>
          </p:cNvPr>
          <p:cNvSpPr/>
          <p:nvPr/>
        </p:nvSpPr>
        <p:spPr>
          <a:xfrm>
            <a:off x="1453325" y="-34945"/>
            <a:ext cx="62373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Projection on to Az=b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8ACA8E-0E23-4B70-8853-94A9A2F99A17}"/>
              </a:ext>
            </a:extLst>
          </p:cNvPr>
          <p:cNvSpPr/>
          <p:nvPr/>
        </p:nvSpPr>
        <p:spPr>
          <a:xfrm flipV="1">
            <a:off x="76200" y="2667000"/>
            <a:ext cx="5562600" cy="130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F5EF607-B516-4464-9B98-11654EDFC4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328630"/>
              </p:ext>
            </p:extLst>
          </p:nvPr>
        </p:nvGraphicFramePr>
        <p:xfrm>
          <a:off x="457200" y="2862776"/>
          <a:ext cx="6465887" cy="374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711680" imgH="2730240" progId="Equation.DSMT4">
                  <p:embed/>
                </p:oleObj>
              </mc:Choice>
              <mc:Fallback>
                <p:oleObj name="Equation" r:id="rId4" imgW="4711680" imgH="273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2862776"/>
                        <a:ext cx="6465887" cy="374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55938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C796E7-36B5-464C-A182-E0216E03F578}"/>
              </a:ext>
            </a:extLst>
          </p:cNvPr>
          <p:cNvSpPr/>
          <p:nvPr/>
        </p:nvSpPr>
        <p:spPr>
          <a:xfrm>
            <a:off x="457200" y="609600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C:\Users\admin\Desktop\RL_David</a:t>
            </a:r>
          </a:p>
          <a:p>
            <a:r>
              <a:rPr lang="en-IN" dirty="0"/>
              <a:t>C:\Users\admin\Desktop\RL Deep Assignments 2018-19\RL full PPTS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D784D1-ED57-402A-88D8-F64AC7E9601C}"/>
              </a:ext>
            </a:extLst>
          </p:cNvPr>
          <p:cNvSpPr/>
          <p:nvPr/>
        </p:nvSpPr>
        <p:spPr>
          <a:xfrm>
            <a:off x="1066799" y="1454858"/>
            <a:ext cx="60150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Compressed sensing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AB46BC-922D-4DDB-9692-3385090A5247}"/>
              </a:ext>
            </a:extLst>
          </p:cNvPr>
          <p:cNvSpPr/>
          <p:nvPr/>
        </p:nvSpPr>
        <p:spPr>
          <a:xfrm>
            <a:off x="1292087" y="4953000"/>
            <a:ext cx="54668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Sampling theorem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13C93-2431-46FB-8215-CD5A6C9871B3}"/>
              </a:ext>
            </a:extLst>
          </p:cNvPr>
          <p:cNvCxnSpPr>
            <a:cxnSpLocks/>
          </p:cNvCxnSpPr>
          <p:nvPr/>
        </p:nvCxnSpPr>
        <p:spPr>
          <a:xfrm>
            <a:off x="6452006" y="2096291"/>
            <a:ext cx="1259677" cy="1104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E359B6D-4744-43EA-8FAF-AEC19C208627}"/>
              </a:ext>
            </a:extLst>
          </p:cNvPr>
          <p:cNvSpPr/>
          <p:nvPr/>
        </p:nvSpPr>
        <p:spPr>
          <a:xfrm>
            <a:off x="1211614" y="2590731"/>
            <a:ext cx="56856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Single pixel camera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9ECFBA-68F9-4B3B-81CE-53517F1B51E2}"/>
              </a:ext>
            </a:extLst>
          </p:cNvPr>
          <p:cNvSpPr/>
          <p:nvPr/>
        </p:nvSpPr>
        <p:spPr>
          <a:xfrm>
            <a:off x="1288774" y="3817127"/>
            <a:ext cx="62801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Multispectral camera</a:t>
            </a:r>
          </a:p>
        </p:txBody>
      </p:sp>
    </p:spTree>
    <p:extLst>
      <p:ext uri="{BB962C8B-B14F-4D97-AF65-F5344CB8AC3E}">
        <p14:creationId xmlns:p14="http://schemas.microsoft.com/office/powerpoint/2010/main" val="2027973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7112"/>
            <a:ext cx="8229600" cy="1143000"/>
          </a:xfrm>
        </p:spPr>
        <p:txBody>
          <a:bodyPr/>
          <a:lstStyle/>
          <a:p>
            <a:r>
              <a:rPr lang="en-US" dirty="0"/>
              <a:t>Non-</a:t>
            </a:r>
            <a:r>
              <a:rPr lang="en-US" dirty="0" err="1"/>
              <a:t>smooth+Smooth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3AE0D7-F874-4EB5-9F38-F70C235248EF}"/>
              </a:ext>
            </a:extLst>
          </p:cNvPr>
          <p:cNvGrpSpPr/>
          <p:nvPr/>
        </p:nvGrpSpPr>
        <p:grpSpPr>
          <a:xfrm>
            <a:off x="1139483" y="1893148"/>
            <a:ext cx="7543800" cy="4810226"/>
            <a:chOff x="609600" y="1964659"/>
            <a:chExt cx="7543800" cy="4810226"/>
          </a:xfrm>
        </p:grpSpPr>
        <p:grpSp>
          <p:nvGrpSpPr>
            <p:cNvPr id="3" name="Group 2"/>
            <p:cNvGrpSpPr/>
            <p:nvPr/>
          </p:nvGrpSpPr>
          <p:grpSpPr>
            <a:xfrm>
              <a:off x="609600" y="3362554"/>
              <a:ext cx="7543800" cy="3412331"/>
              <a:chOff x="533400" y="1600994"/>
              <a:chExt cx="7543800" cy="3412331"/>
            </a:xfrm>
          </p:grpSpPr>
          <p:cxnSp>
            <p:nvCxnSpPr>
              <p:cNvPr id="4" name="Straight Arrow Connector 3"/>
              <p:cNvCxnSpPr/>
              <p:nvPr/>
            </p:nvCxnSpPr>
            <p:spPr>
              <a:xfrm>
                <a:off x="533400" y="4495800"/>
                <a:ext cx="7543800" cy="1588"/>
              </a:xfrm>
              <a:prstGeom prst="straightConnector1">
                <a:avLst/>
              </a:prstGeom>
              <a:ln w="381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/>
              <p:cNvCxnSpPr>
                <a:cxnSpLocks/>
              </p:cNvCxnSpPr>
              <p:nvPr/>
            </p:nvCxnSpPr>
            <p:spPr>
              <a:xfrm>
                <a:off x="2134394" y="1600994"/>
                <a:ext cx="0" cy="3412331"/>
              </a:xfrm>
              <a:prstGeom prst="straightConnector1">
                <a:avLst/>
              </a:prstGeom>
              <a:ln w="38100"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 rot="5400000" flipH="1" flipV="1">
                <a:off x="2095500" y="3238500"/>
                <a:ext cx="1295400" cy="121920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rot="16200000" flipV="1">
                <a:off x="838200" y="3200400"/>
                <a:ext cx="1295400" cy="129540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Freeform 7"/>
              <p:cNvSpPr/>
              <p:nvPr/>
            </p:nvSpPr>
            <p:spPr>
              <a:xfrm>
                <a:off x="2350320" y="2111829"/>
                <a:ext cx="3017662" cy="2383971"/>
              </a:xfrm>
              <a:custGeom>
                <a:avLst/>
                <a:gdLst>
                  <a:gd name="connsiteX0" fmla="*/ 0 w 2579914"/>
                  <a:gd name="connsiteY0" fmla="*/ 130628 h 2383971"/>
                  <a:gd name="connsiteX1" fmla="*/ 1284514 w 2579914"/>
                  <a:gd name="connsiteY1" fmla="*/ 2362200 h 2383971"/>
                  <a:gd name="connsiteX2" fmla="*/ 2579914 w 2579914"/>
                  <a:gd name="connsiteY2" fmla="*/ 0 h 2383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9914" h="2383971">
                    <a:moveTo>
                      <a:pt x="0" y="130628"/>
                    </a:moveTo>
                    <a:cubicBezTo>
                      <a:pt x="427264" y="1257299"/>
                      <a:pt x="854528" y="2383971"/>
                      <a:pt x="1284514" y="2362200"/>
                    </a:cubicBezTo>
                    <a:cubicBezTo>
                      <a:pt x="1714500" y="2340429"/>
                      <a:pt x="2147207" y="1170214"/>
                      <a:pt x="2579914" y="0"/>
                    </a:cubicBezTo>
                  </a:path>
                </a:pathLst>
              </a:cu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pic>
            <p:nvPicPr>
              <p:cNvPr id="9" name="Object 2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391400" y="4648200"/>
                <a:ext cx="419100" cy="365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graphicFrame>
          <p:nvGraphicFramePr>
            <p:cNvPr id="21507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1024946"/>
                </p:ext>
              </p:extLst>
            </p:nvPr>
          </p:nvGraphicFramePr>
          <p:xfrm>
            <a:off x="665505" y="5145161"/>
            <a:ext cx="12065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723600" imgH="253800" progId="Equation.DSMT4">
                    <p:embed/>
                  </p:oleObj>
                </mc:Choice>
                <mc:Fallback>
                  <p:oleObj name="Equation" r:id="rId3" imgW="723600" imgH="2538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5505" y="5145161"/>
                          <a:ext cx="1206500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F3863E9-5A11-42BE-90B0-26365C12AFDE}"/>
                </a:ext>
              </a:extLst>
            </p:cNvPr>
            <p:cNvSpPr/>
            <p:nvPr/>
          </p:nvSpPr>
          <p:spPr>
            <a:xfrm>
              <a:off x="833578" y="1964659"/>
              <a:ext cx="4529797" cy="2110189"/>
            </a:xfrm>
            <a:custGeom>
              <a:avLst/>
              <a:gdLst>
                <a:gd name="connsiteX0" fmla="*/ 0 w 4529797"/>
                <a:gd name="connsiteY0" fmla="*/ 42204 h 2110189"/>
                <a:gd name="connsiteX1" fmla="*/ 2293034 w 4529797"/>
                <a:gd name="connsiteY1" fmla="*/ 2110154 h 2110189"/>
                <a:gd name="connsiteX2" fmla="*/ 4529797 w 4529797"/>
                <a:gd name="connsiteY2" fmla="*/ 0 h 211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29797" h="2110189">
                  <a:moveTo>
                    <a:pt x="0" y="42204"/>
                  </a:moveTo>
                  <a:cubicBezTo>
                    <a:pt x="769034" y="1079696"/>
                    <a:pt x="1538068" y="2117188"/>
                    <a:pt x="2293034" y="2110154"/>
                  </a:cubicBezTo>
                  <a:cubicBezTo>
                    <a:pt x="3048000" y="2103120"/>
                    <a:pt x="3788898" y="1051560"/>
                    <a:pt x="452979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D6F5E5-462A-4097-B5B7-D22248879E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0341" y="3979029"/>
              <a:ext cx="28136" cy="22783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Object 3">
            <a:extLst>
              <a:ext uri="{FF2B5EF4-FFF2-40B4-BE49-F238E27FC236}">
                <a16:creationId xmlns:a16="http://schemas.microsoft.com/office/drawing/2014/main" id="{0D4F0AE5-54F3-4419-B53D-FE06F1EB48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170164"/>
              </p:ext>
            </p:extLst>
          </p:nvPr>
        </p:nvGraphicFramePr>
        <p:xfrm>
          <a:off x="5327234" y="4442774"/>
          <a:ext cx="16510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90360" imgH="279360" progId="Equation.DSMT4">
                  <p:embed/>
                </p:oleObj>
              </mc:Choice>
              <mc:Fallback>
                <p:oleObj name="Equation" r:id="rId5" imgW="990360" imgH="279360" progId="Equation.DSMT4">
                  <p:embed/>
                  <p:pic>
                    <p:nvPicPr>
                      <p:cNvPr id="215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234" y="4442774"/>
                        <a:ext cx="16510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">
            <a:extLst>
              <a:ext uri="{FF2B5EF4-FFF2-40B4-BE49-F238E27FC236}">
                <a16:creationId xmlns:a16="http://schemas.microsoft.com/office/drawing/2014/main" id="{2A50D08D-8FAB-49DC-9B16-35EA0B4AE0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176214"/>
              </p:ext>
            </p:extLst>
          </p:nvPr>
        </p:nvGraphicFramePr>
        <p:xfrm>
          <a:off x="2993902" y="2632936"/>
          <a:ext cx="22018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20480" imgH="279360" progId="Equation.DSMT4">
                  <p:embed/>
                </p:oleObj>
              </mc:Choice>
              <mc:Fallback>
                <p:oleObj name="Equation" r:id="rId7" imgW="1320480" imgH="279360" progId="Equation.DSMT4">
                  <p:embed/>
                  <p:pic>
                    <p:nvPicPr>
                      <p:cNvPr id="18" name="Object 3">
                        <a:extLst>
                          <a:ext uri="{FF2B5EF4-FFF2-40B4-BE49-F238E27FC236}">
                            <a16:creationId xmlns:a16="http://schemas.microsoft.com/office/drawing/2014/main" id="{0D4F0AE5-54F3-4419-B53D-FE06F1EB48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3902" y="2632936"/>
                        <a:ext cx="22018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89" y="217659"/>
            <a:ext cx="8229600" cy="703432"/>
          </a:xfrm>
        </p:spPr>
        <p:txBody>
          <a:bodyPr>
            <a:normAutofit fontScale="90000"/>
          </a:bodyPr>
          <a:lstStyle/>
          <a:p>
            <a:r>
              <a:rPr lang="en-US" dirty="0"/>
              <a:t>Non-smooth + Smooth=well  behaved</a:t>
            </a:r>
            <a:br>
              <a:rPr lang="en-US" dirty="0"/>
            </a:br>
            <a:r>
              <a:rPr lang="en-US" dirty="0"/>
              <a:t>Finding optimal point</a:t>
            </a: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36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013786"/>
              </p:ext>
            </p:extLst>
          </p:nvPr>
        </p:nvGraphicFramePr>
        <p:xfrm>
          <a:off x="336550" y="1739705"/>
          <a:ext cx="4100512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82600" imgH="291960" progId="Equation.DSMT4">
                  <p:embed/>
                </p:oleObj>
              </mc:Choice>
              <mc:Fallback>
                <p:oleObj name="Equation" r:id="rId2" imgW="2082600" imgH="29196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" y="1739705"/>
                        <a:ext cx="4100512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06913"/>
              </p:ext>
            </p:extLst>
          </p:nvPr>
        </p:nvGraphicFramePr>
        <p:xfrm>
          <a:off x="336550" y="2692400"/>
          <a:ext cx="344328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55520" imgH="203040" progId="Equation.DSMT4">
                  <p:embed/>
                </p:oleObj>
              </mc:Choice>
              <mc:Fallback>
                <p:oleObj name="Equation" r:id="rId4" imgW="195552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" y="2692400"/>
                        <a:ext cx="3443288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381000" y="3429000"/>
          <a:ext cx="289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73200" imgH="393700" progId="Equation.DSMT4">
                  <p:embed/>
                </p:oleObj>
              </mc:Choice>
              <mc:Fallback>
                <p:oleObj name="Equation" r:id="rId6" imgW="1473200" imgH="3937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429000"/>
                        <a:ext cx="28956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3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352890"/>
              </p:ext>
            </p:extLst>
          </p:nvPr>
        </p:nvGraphicFramePr>
        <p:xfrm>
          <a:off x="79363" y="4408658"/>
          <a:ext cx="4849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97000" imgH="304560" progId="Equation.DSMT4">
                  <p:embed/>
                </p:oleObj>
              </mc:Choice>
              <mc:Fallback>
                <p:oleObj name="Equation" r:id="rId8" imgW="2997000" imgH="3045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63" y="4408658"/>
                        <a:ext cx="48498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D:\Documents and Settings\cenuser\My Documents\My Pictures\Picture3.png"/>
          <p:cNvPicPr/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724400" y="1143000"/>
            <a:ext cx="3962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D:\Documents and Settings\cenuser\My Documents\My Pictures\Picture3.png"/>
          <p:cNvPicPr/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953000" y="4311369"/>
            <a:ext cx="3753016" cy="2546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7B7CB0-5A2B-4F3B-A45B-6539C37DA437}"/>
              </a:ext>
            </a:extLst>
          </p:cNvPr>
          <p:cNvSpPr txBox="1"/>
          <p:nvPr/>
        </p:nvSpPr>
        <p:spPr>
          <a:xfrm>
            <a:off x="111060" y="5195624"/>
            <a:ext cx="4643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Solution point is always between 0 and location</a:t>
            </a:r>
          </a:p>
          <a:p>
            <a:r>
              <a:rPr lang="en-IN" dirty="0"/>
              <a:t> of vertex of parabola which is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38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870638"/>
              </p:ext>
            </p:extLst>
          </p:nvPr>
        </p:nvGraphicFramePr>
        <p:xfrm>
          <a:off x="46306" y="176305"/>
          <a:ext cx="407511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34880" imgH="393480" progId="Equation.DSMT4">
                  <p:embed/>
                </p:oleObj>
              </mc:Choice>
              <mc:Fallback>
                <p:oleObj name="Equation" r:id="rId2" imgW="2234880" imgH="39348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06" y="176305"/>
                        <a:ext cx="4075113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D:\Documents and Settings\cenuser\My Documents\My Pictures\Picture4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04231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57200" y="3284356"/>
            <a:ext cx="3200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Algorithm for 1D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788341"/>
              </p:ext>
            </p:extLst>
          </p:nvPr>
        </p:nvGraphicFramePr>
        <p:xfrm>
          <a:off x="839665" y="3837773"/>
          <a:ext cx="7620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31613" imgH="393529" progId="Equation.DSMT4">
                  <p:embed/>
                </p:oleObj>
              </mc:Choice>
              <mc:Fallback>
                <p:oleObj name="Equation" r:id="rId5" imgW="431613" imgH="393529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665" y="3837773"/>
                        <a:ext cx="76200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5551" y="390813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934044"/>
              </p:ext>
            </p:extLst>
          </p:nvPr>
        </p:nvGraphicFramePr>
        <p:xfrm>
          <a:off x="1943100" y="3756810"/>
          <a:ext cx="17526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04900" imgH="393700" progId="Equation.DSMT4">
                  <p:embed/>
                </p:oleObj>
              </mc:Choice>
              <mc:Fallback>
                <p:oleObj name="Equation" r:id="rId7" imgW="1104900" imgH="3937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3756810"/>
                        <a:ext cx="175260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75334" y="4559001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Else 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3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131472"/>
              </p:ext>
            </p:extLst>
          </p:nvPr>
        </p:nvGraphicFramePr>
        <p:xfrm>
          <a:off x="1239129" y="4475246"/>
          <a:ext cx="990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06048" imgH="203024" progId="Equation.DSMT4">
                  <p:embed/>
                </p:oleObj>
              </mc:Choice>
              <mc:Fallback>
                <p:oleObj name="Equation" r:id="rId9" imgW="406048" imgH="203024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129" y="4475246"/>
                        <a:ext cx="9906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1295400" y="6172200"/>
            <a:ext cx="5943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Shrink towards zero but do not cross</a:t>
            </a:r>
          </a:p>
        </p:txBody>
      </p:sp>
      <p:graphicFrame>
        <p:nvGraphicFramePr>
          <p:cNvPr id="17" name="Object 6">
            <a:extLst>
              <a:ext uri="{FF2B5EF4-FFF2-40B4-BE49-F238E27FC236}">
                <a16:creationId xmlns:a16="http://schemas.microsoft.com/office/drawing/2014/main" id="{C7976EB3-4D5D-43CA-B8EC-00194C32AF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982436"/>
              </p:ext>
            </p:extLst>
          </p:nvPr>
        </p:nvGraphicFramePr>
        <p:xfrm>
          <a:off x="184901" y="1519510"/>
          <a:ext cx="5380038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390840" imgH="609480" progId="Equation.DSMT4">
                  <p:embed/>
                </p:oleObj>
              </mc:Choice>
              <mc:Fallback>
                <p:oleObj name="Equation" r:id="rId11" imgW="3390840" imgH="609480" progId="Equation.DSMT4">
                  <p:embed/>
                  <p:pic>
                    <p:nvPicPr>
                      <p:cNvPr id="163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01" y="1519510"/>
                        <a:ext cx="5380038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186B54B-EDDD-4FBC-8E6E-F5A6D77A72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142303"/>
              </p:ext>
            </p:extLst>
          </p:nvPr>
        </p:nvGraphicFramePr>
        <p:xfrm>
          <a:off x="53266" y="840212"/>
          <a:ext cx="43529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908080" imgH="444240" progId="Equation.DSMT4">
                  <p:embed/>
                </p:oleObj>
              </mc:Choice>
              <mc:Fallback>
                <p:oleObj name="Equation" r:id="rId13" imgW="29080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266" y="840212"/>
                        <a:ext cx="4352925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7ADE5F6-B6E4-416F-9050-2859BFA70C27}"/>
              </a:ext>
            </a:extLst>
          </p:cNvPr>
          <p:cNvSpPr/>
          <p:nvPr/>
        </p:nvSpPr>
        <p:spPr>
          <a:xfrm>
            <a:off x="4829046" y="97825"/>
            <a:ext cx="40579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Sign inversion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  <p:bldP spid="9" grpId="0"/>
      <p:bldP spid="12" grpId="0"/>
      <p:bldP spid="1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433" name="Object 1"/>
          <p:cNvGraphicFramePr>
            <a:graphicFrameLocks noChangeAspect="1"/>
          </p:cNvGraphicFramePr>
          <p:nvPr/>
        </p:nvGraphicFramePr>
        <p:xfrm>
          <a:off x="1130300" y="1524000"/>
          <a:ext cx="66579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76360" imgH="291960" progId="Equation.DSMT4">
                  <p:embed/>
                </p:oleObj>
              </mc:Choice>
              <mc:Fallback>
                <p:oleObj name="Equation" r:id="rId2" imgW="3276360" imgH="29196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1524000"/>
                        <a:ext cx="6657975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990600" y="2286000"/>
          <a:ext cx="9144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45863" imgH="482391" progId="Equation.DSMT4">
                  <p:embed/>
                </p:oleObj>
              </mc:Choice>
              <mc:Fallback>
                <p:oleObj name="Equation" r:id="rId4" imgW="545863" imgH="482391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86000"/>
                        <a:ext cx="914400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2438400" y="2286000"/>
          <a:ext cx="11430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33169" imgH="482391" progId="Equation.DSMT4">
                  <p:embed/>
                </p:oleObj>
              </mc:Choice>
              <mc:Fallback>
                <p:oleObj name="Equation" r:id="rId6" imgW="533169" imgH="482391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286000"/>
                        <a:ext cx="1143000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841375" y="3505200"/>
          <a:ext cx="65468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87720" imgH="507960" progId="Equation.DSMT4">
                  <p:embed/>
                </p:oleObj>
              </mc:Choice>
              <mc:Fallback>
                <p:oleObj name="Equation" r:id="rId8" imgW="3987720" imgH="5079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3505200"/>
                        <a:ext cx="6546850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2286000" y="4648200"/>
          <a:ext cx="30099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71600" imgH="393480" progId="Equation.DSMT4">
                  <p:embed/>
                </p:oleObj>
              </mc:Choice>
              <mc:Fallback>
                <p:oleObj name="Equation" r:id="rId10" imgW="1371600" imgH="3934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648200"/>
                        <a:ext cx="300990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0" y="4648200"/>
          <a:ext cx="22098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05977" imgH="393529" progId="Equation.DSMT4">
                  <p:embed/>
                </p:oleObj>
              </mc:Choice>
              <mc:Fallback>
                <p:oleObj name="Equation" r:id="rId12" imgW="1205977" imgH="393529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648200"/>
                        <a:ext cx="22098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445" name="Object 13"/>
          <p:cNvGraphicFramePr>
            <a:graphicFrameLocks noChangeAspect="1"/>
          </p:cNvGraphicFramePr>
          <p:nvPr/>
        </p:nvGraphicFramePr>
        <p:xfrm>
          <a:off x="5257800" y="4648200"/>
          <a:ext cx="23622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52600" imgH="393700" progId="Equation.DSMT4">
                  <p:embed/>
                </p:oleObj>
              </mc:Choice>
              <mc:Fallback>
                <p:oleObj name="Equation" r:id="rId14" imgW="1752600" imgH="3937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648200"/>
                        <a:ext cx="2362200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/>
        </p:nvSpPr>
        <p:spPr>
          <a:xfrm>
            <a:off x="7744258" y="4724400"/>
            <a:ext cx="139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other wise 0 </a:t>
            </a:r>
          </a:p>
        </p:txBody>
      </p:sp>
      <p:graphicFrame>
        <p:nvGraphicFramePr>
          <p:cNvPr id="18447" name="Object 15"/>
          <p:cNvGraphicFramePr>
            <a:graphicFrameLocks noChangeAspect="1"/>
          </p:cNvGraphicFramePr>
          <p:nvPr/>
        </p:nvGraphicFramePr>
        <p:xfrm>
          <a:off x="130175" y="5410200"/>
          <a:ext cx="225583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31560" imgH="393480" progId="Equation.DSMT4">
                  <p:embed/>
                </p:oleObj>
              </mc:Choice>
              <mc:Fallback>
                <p:oleObj name="Equation" r:id="rId16" imgW="1231560" imgH="39348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" y="5410200"/>
                        <a:ext cx="2255838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8" name="Object 16"/>
          <p:cNvGraphicFramePr>
            <a:graphicFrameLocks noChangeAspect="1"/>
          </p:cNvGraphicFramePr>
          <p:nvPr/>
        </p:nvGraphicFramePr>
        <p:xfrm>
          <a:off x="2335213" y="5334000"/>
          <a:ext cx="30654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396800" imgH="393480" progId="Equation.DSMT4">
                  <p:embed/>
                </p:oleObj>
              </mc:Choice>
              <mc:Fallback>
                <p:oleObj name="Equation" r:id="rId18" imgW="1396800" imgH="39348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5213" y="5334000"/>
                        <a:ext cx="3065462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9" name="Object 17"/>
          <p:cNvGraphicFramePr>
            <a:graphicFrameLocks noChangeAspect="1"/>
          </p:cNvGraphicFramePr>
          <p:nvPr/>
        </p:nvGraphicFramePr>
        <p:xfrm>
          <a:off x="5461000" y="5334000"/>
          <a:ext cx="24130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90640" imgH="393480" progId="Equation.DSMT4">
                  <p:embed/>
                </p:oleObj>
              </mc:Choice>
              <mc:Fallback>
                <p:oleObj name="Equation" r:id="rId20" imgW="1790640" imgH="39348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0" y="5334000"/>
                        <a:ext cx="2413000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/>
          <p:cNvSpPr/>
          <p:nvPr/>
        </p:nvSpPr>
        <p:spPr>
          <a:xfrm>
            <a:off x="7924800" y="5486400"/>
            <a:ext cx="139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other wise 0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Proximal Methods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Non-smooth functions&amp;quot;&quot;/&gt;&lt;property id=&quot;20307&quot; value=&quot;257&quot;/&gt;&lt;/object&gt;&lt;object type=&quot;3&quot; unique_id=&quot;10006&quot;&gt;&lt;property id=&quot;20148&quot; value=&quot;5&quot;/&gt;&lt;property id=&quot;20300&quot; value=&quot;Slide 3 - &amp;quot;Non-smooth+Smooth&amp;quot;&quot;/&gt;&lt;property id=&quot;20307&quot; value=&quot;264&quot;/&gt;&lt;/object&gt;&lt;object type=&quot;3&quot; unique_id=&quot;10007&quot;&gt;&lt;property id=&quot;20148&quot; value=&quot;5&quot;/&gt;&lt;property id=&quot;20300&quot; value=&quot;Slide 4 - &amp;quot;Non-smooth + Smooth=well  behaved&amp;quot;&quot;/&gt;&lt;property id=&quot;20307&quot; value=&quot;258&quot;/&gt;&lt;/object&gt;&lt;object type=&quot;3&quot; unique_id=&quot;10008&quot;&gt;&lt;property id=&quot;20148&quot; value=&quot;5&quot;/&gt;&lt;property id=&quot;20300&quot; value=&quot;Slide 5 - &amp;quot;Smoth and non-smooth&amp;quot;&quot;/&gt;&lt;property id=&quot;20307&quot; value=&quot;259&quot;/&gt;&lt;/object&gt;&lt;object type=&quot;3&quot; unique_id=&quot;10009&quot;&gt;&lt;property id=&quot;20148&quot; value=&quot;5&quot;/&gt;&lt;property id=&quot;20300&quot; value=&quot;Slide 6 - &amp;quot;Sign inversion&amp;#x0D;&amp;#x0A;&amp;quot;&quot;/&gt;&lt;property id=&quot;20307&quot; value=&quot;260&quot;/&gt;&lt;/object&gt;&lt;object type=&quot;3&quot; unique_id=&quot;10010&quot;&gt;&lt;property id=&quot;20148&quot; value=&quot;5&quot;/&gt;&lt;property id=&quot;20300&quot; value=&quot;Slide 7 - &amp;quot;2D &amp;quot;&quot;/&gt;&lt;property id=&quot;20307&quot; value=&quot;261&quot;/&gt;&lt;/object&gt;&lt;object type=&quot;3&quot; unique_id=&quot;10011&quot;&gt;&lt;property id=&quot;20148&quot; value=&quot;5&quot;/&gt;&lt;property id=&quot;20300&quot; value=&quot;Slide 8 - &amp;quot;Exercise&amp;quot;&quot;/&gt;&lt;property id=&quot;20307&quot; value=&quot;262&quot;/&gt;&lt;/object&gt;&lt;object type=&quot;3&quot; unique_id=&quot;10012&quot;&gt;&lt;property id=&quot;20148&quot; value=&quot;5&quot;/&gt;&lt;property id=&quot;20300&quot; value=&quot;Slide 9 - &amp;quot;Proximal methods and proximal operators&amp;quot;&quot;/&gt;&lt;property id=&quot;20307&quot; value=&quot;26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8009</TotalTime>
  <Words>643</Words>
  <Application>Microsoft Office PowerPoint</Application>
  <PresentationFormat>On-screen Show (4:3)</PresentationFormat>
  <Paragraphs>117</Paragraphs>
  <Slides>51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Times New Roman</vt:lpstr>
      <vt:lpstr>Office Theme</vt:lpstr>
      <vt:lpstr>Equation</vt:lpstr>
      <vt:lpstr>Proximal Methods and ADMM</vt:lpstr>
      <vt:lpstr>PowerPoint Presentation</vt:lpstr>
      <vt:lpstr>PowerPoint Presentation</vt:lpstr>
      <vt:lpstr>PowerPoint Presentation</vt:lpstr>
      <vt:lpstr>Non-smooth functions</vt:lpstr>
      <vt:lpstr>Non-smooth+Smooth</vt:lpstr>
      <vt:lpstr>Non-smooth + Smooth=well  behaved Finding optimal point</vt:lpstr>
      <vt:lpstr>PowerPoint Presentation</vt:lpstr>
      <vt:lpstr>2D </vt:lpstr>
      <vt:lpstr>Exercise</vt:lpstr>
      <vt:lpstr>PowerPoint Presentation</vt:lpstr>
      <vt:lpstr>Proximal methods and Proximal Operators</vt:lpstr>
      <vt:lpstr>ADMM-Alternating Direction Method of Multipliers </vt:lpstr>
      <vt:lpstr>Why ADMM ?</vt:lpstr>
      <vt:lpstr>PowerPoint Presentation</vt:lpstr>
      <vt:lpstr>ADMM -Philosophy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combine 2nd and 3rd  term in the first two optimization into a single term </vt:lpstr>
      <vt:lpstr>PowerPoint Presentation</vt:lpstr>
      <vt:lpstr>PowerPoint Presentation</vt:lpstr>
      <vt:lpstr>Simplify </vt:lpstr>
      <vt:lpstr>Let us be more wise after the event </vt:lpstr>
      <vt:lpstr>ADMM-Form II</vt:lpstr>
      <vt:lpstr>PowerPoint Presentation</vt:lpstr>
      <vt:lpstr>PowerPoint Presentation</vt:lpstr>
      <vt:lpstr>Linear and Quadratic Programming</vt:lpstr>
      <vt:lpstr>LP and QP</vt:lpstr>
      <vt:lpstr>LP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Proximal Methods</dc:title>
  <dc:creator>user</dc:creator>
  <cp:lastModifiedBy>Vikhyat Bansal - [CB.EN.U4AIE21076]</cp:lastModifiedBy>
  <cp:revision>96</cp:revision>
  <dcterms:created xsi:type="dcterms:W3CDTF">2014-12-02T01:00:34Z</dcterms:created>
  <dcterms:modified xsi:type="dcterms:W3CDTF">2023-07-05T22:31:05Z</dcterms:modified>
</cp:coreProperties>
</file>