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61"/>
  </p:notesMasterIdLst>
  <p:sldIdLst>
    <p:sldId id="256" r:id="rId2"/>
    <p:sldId id="320" r:id="rId3"/>
    <p:sldId id="257" r:id="rId4"/>
    <p:sldId id="270" r:id="rId5"/>
    <p:sldId id="258" r:id="rId6"/>
    <p:sldId id="271" r:id="rId7"/>
    <p:sldId id="259" r:id="rId8"/>
    <p:sldId id="272" r:id="rId9"/>
    <p:sldId id="260" r:id="rId10"/>
    <p:sldId id="261" r:id="rId11"/>
    <p:sldId id="262" r:id="rId12"/>
    <p:sldId id="263" r:id="rId13"/>
    <p:sldId id="273" r:id="rId14"/>
    <p:sldId id="274" r:id="rId15"/>
    <p:sldId id="275" r:id="rId16"/>
    <p:sldId id="299" r:id="rId17"/>
    <p:sldId id="300" r:id="rId18"/>
    <p:sldId id="302" r:id="rId19"/>
    <p:sldId id="301" r:id="rId20"/>
    <p:sldId id="264" r:id="rId21"/>
    <p:sldId id="265" r:id="rId22"/>
    <p:sldId id="268" r:id="rId23"/>
    <p:sldId id="276" r:id="rId24"/>
    <p:sldId id="277" r:id="rId25"/>
    <p:sldId id="266" r:id="rId26"/>
    <p:sldId id="278" r:id="rId27"/>
    <p:sldId id="279" r:id="rId28"/>
    <p:sldId id="281" r:id="rId29"/>
    <p:sldId id="280" r:id="rId30"/>
    <p:sldId id="282" r:id="rId31"/>
    <p:sldId id="283" r:id="rId32"/>
    <p:sldId id="287" r:id="rId33"/>
    <p:sldId id="291" r:id="rId34"/>
    <p:sldId id="292" r:id="rId35"/>
    <p:sldId id="293" r:id="rId36"/>
    <p:sldId id="288" r:id="rId37"/>
    <p:sldId id="289" r:id="rId38"/>
    <p:sldId id="294" r:id="rId39"/>
    <p:sldId id="295" r:id="rId40"/>
    <p:sldId id="298" r:id="rId41"/>
    <p:sldId id="303" r:id="rId42"/>
    <p:sldId id="304" r:id="rId43"/>
    <p:sldId id="305" r:id="rId44"/>
    <p:sldId id="306" r:id="rId45"/>
    <p:sldId id="319" r:id="rId46"/>
    <p:sldId id="308" r:id="rId47"/>
    <p:sldId id="309" r:id="rId48"/>
    <p:sldId id="310" r:id="rId49"/>
    <p:sldId id="311" r:id="rId50"/>
    <p:sldId id="312" r:id="rId51"/>
    <p:sldId id="313" r:id="rId52"/>
    <p:sldId id="314" r:id="rId53"/>
    <p:sldId id="315" r:id="rId54"/>
    <p:sldId id="267" r:id="rId55"/>
    <p:sldId id="316" r:id="rId56"/>
    <p:sldId id="317" r:id="rId57"/>
    <p:sldId id="318" r:id="rId58"/>
    <p:sldId id="269" r:id="rId59"/>
    <p:sldId id="290" r:id="rId60"/>
  </p:sldIdLst>
  <p:sldSz cx="9144000" cy="5143500" type="screen16x9"/>
  <p:notesSz cx="6858000" cy="9144000"/>
  <p:embeddedFontLst>
    <p:embeddedFont>
      <p:font typeface="Cambria Math" panose="02040503050406030204" pitchFamily="18" charset="0"/>
      <p:regular r:id="rId62"/>
    </p:embeddedFont>
    <p:embeddedFont>
      <p:font typeface="Open Sans" panose="020B0606030504020204" pitchFamily="34" charset="0"/>
      <p:regular r:id="rId63"/>
      <p:bold r:id="rId64"/>
      <p:italic r:id="rId65"/>
      <p:boldItalic r:id="rId66"/>
    </p:embeddedFont>
    <p:embeddedFont>
      <p:font typeface="Outfit" panose="020B0604020202020204" charset="0"/>
      <p:regular r:id="rId67"/>
      <p:bold r:id="rId68"/>
    </p:embeddedFont>
    <p:embeddedFont>
      <p:font typeface="Raleway Medium" pitchFamily="2" charset="0"/>
      <p:regular r:id="rId69"/>
      <p:bold r:id="rId70"/>
      <p:italic r:id="rId71"/>
      <p:boldItalic r:id="rId72"/>
    </p:embeddedFont>
    <p:embeddedFont>
      <p:font typeface="Roboto" panose="02000000000000000000" pitchFamily="2" charset="0"/>
      <p:regular r:id="rId73"/>
      <p:bold r:id="rId74"/>
      <p:italic r:id="rId75"/>
      <p:boldItalic r:id="rId76"/>
    </p:embeddedFont>
    <p:embeddedFont>
      <p:font typeface="Roboto Mono" panose="00000009000000000000" pitchFamily="49"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C24511-DE0B-407A-9381-57FEEF239C2C}">
  <a:tblStyle styleId="{E8C24511-DE0B-407A-9381-57FEEF239C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2500" autoAdjust="0"/>
  </p:normalViewPr>
  <p:slideViewPr>
    <p:cSldViewPr snapToGrid="0">
      <p:cViewPr varScale="1">
        <p:scale>
          <a:sx n="90" d="100"/>
          <a:sy n="90" d="100"/>
        </p:scale>
        <p:origin x="8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c8baced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c8baced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c8baced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c8baced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84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42c8baced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2c8baced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91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c8baced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c8baced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12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2c8bacedd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2c8baced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0945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42c8baced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2c8baced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42c8bacedd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42c8bacedd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Refer the given link for further explanation - https://alexe15.github.io/ALADIN.m/options/</a:t>
            </a:r>
            <a:endParaRPr dirty="0"/>
          </a:p>
        </p:txBody>
      </p:sp>
    </p:spTree>
    <p:extLst>
      <p:ext uri="{BB962C8B-B14F-4D97-AF65-F5344CB8AC3E}">
        <p14:creationId xmlns:p14="http://schemas.microsoft.com/office/powerpoint/2010/main" val="1765029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42c8baced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2c8baced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92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747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42c8bacedd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42c8bacedd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42c8baced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2c8baced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803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39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42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87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25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66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731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2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65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2bcee37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42bcee37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719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517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27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082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97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113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574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412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228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2c8bacedd_1_27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2c8bacedd_1_27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90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2bcee37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42bcee37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792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42c8baced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2c8baced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453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42bcee37e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42bcee37e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42bcee37e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42bcee37e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42c8bacedd_1_27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42c8bacedd_1_27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42bcee37e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42bcee37e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42bcee37e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42bcee37e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2c8baced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2c8bace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rot="-5400000">
            <a:off x="7401195" y="-225663"/>
            <a:ext cx="1532774" cy="1984088"/>
            <a:chOff x="2063675" y="205425"/>
            <a:chExt cx="1262062" cy="1633666"/>
          </a:xfrm>
        </p:grpSpPr>
        <p:sp>
          <p:nvSpPr>
            <p:cNvPr id="11" name="Google Shape;11;p2"/>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55799" y="-13486"/>
            <a:ext cx="1466441" cy="1421781"/>
            <a:chOff x="664771" y="249894"/>
            <a:chExt cx="1207444" cy="1170672"/>
          </a:xfrm>
        </p:grpSpPr>
        <p:sp>
          <p:nvSpPr>
            <p:cNvPr id="15" name="Google Shape;15;p2"/>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7086086" y="-563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10661" y="2826888"/>
            <a:ext cx="1231666" cy="2348283"/>
            <a:chOff x="3656933" y="420360"/>
            <a:chExt cx="1014134" cy="1933539"/>
          </a:xfrm>
        </p:grpSpPr>
        <p:sp>
          <p:nvSpPr>
            <p:cNvPr id="19" name="Google Shape;19;p2"/>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531801" y="-35836"/>
            <a:ext cx="583671" cy="635942"/>
            <a:chOff x="2251762" y="2566875"/>
            <a:chExt cx="480585" cy="523624"/>
          </a:xfrm>
        </p:grpSpPr>
        <p:sp>
          <p:nvSpPr>
            <p:cNvPr id="22" name="Google Shape;22;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310649" y="-111050"/>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9528" y="4661826"/>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10800000">
            <a:off x="7701943" y="4028638"/>
            <a:ext cx="1457671" cy="1159886"/>
            <a:chOff x="3648694" y="2557077"/>
            <a:chExt cx="1200223" cy="955032"/>
          </a:xfrm>
        </p:grpSpPr>
        <p:sp>
          <p:nvSpPr>
            <p:cNvPr id="28" name="Google Shape;28;p2"/>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11"/>
          <p:cNvSpPr txBox="1">
            <a:spLocks noGrp="1"/>
          </p:cNvSpPr>
          <p:nvPr>
            <p:ph type="title" hasCustomPrompt="1"/>
          </p:nvPr>
        </p:nvSpPr>
        <p:spPr>
          <a:xfrm>
            <a:off x="1531950" y="898300"/>
            <a:ext cx="60801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6" name="Google Shape;126;p11"/>
          <p:cNvSpPr txBox="1">
            <a:spLocks noGrp="1"/>
          </p:cNvSpPr>
          <p:nvPr>
            <p:ph type="body" idx="1"/>
          </p:nvPr>
        </p:nvSpPr>
        <p:spPr>
          <a:xfrm>
            <a:off x="1531950" y="2944400"/>
            <a:ext cx="60801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27" name="Google Shape;127;p11"/>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1"/>
          <p:cNvGrpSpPr/>
          <p:nvPr/>
        </p:nvGrpSpPr>
        <p:grpSpPr>
          <a:xfrm rot="5400000">
            <a:off x="546065" y="-578818"/>
            <a:ext cx="1231666" cy="2348283"/>
            <a:chOff x="3656933" y="420360"/>
            <a:chExt cx="1014134" cy="1933539"/>
          </a:xfrm>
        </p:grpSpPr>
        <p:sp>
          <p:nvSpPr>
            <p:cNvPr id="130" name="Google Shape;130;p1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1"/>
          <p:cNvGrpSpPr/>
          <p:nvPr/>
        </p:nvGrpSpPr>
        <p:grpSpPr>
          <a:xfrm rot="10800000" flipH="1">
            <a:off x="-21028" y="3983613"/>
            <a:ext cx="1457671" cy="1159886"/>
            <a:chOff x="3648694" y="2557077"/>
            <a:chExt cx="1200223" cy="955032"/>
          </a:xfrm>
        </p:grpSpPr>
        <p:sp>
          <p:nvSpPr>
            <p:cNvPr id="133" name="Google Shape;133;p1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1"/>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rot="5400000" flipH="1">
            <a:off x="6696834" y="-197058"/>
            <a:ext cx="982907" cy="1336014"/>
            <a:chOff x="6948642" y="1126523"/>
            <a:chExt cx="809310" cy="1100053"/>
          </a:xfrm>
        </p:grpSpPr>
        <p:sp>
          <p:nvSpPr>
            <p:cNvPr id="139" name="Google Shape;139;p11"/>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713228"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13"/>
          <p:cNvSpPr txBox="1">
            <a:spLocks noGrp="1"/>
          </p:cNvSpPr>
          <p:nvPr>
            <p:ph type="title" idx="2" hasCustomPrompt="1"/>
          </p:nvPr>
        </p:nvSpPr>
        <p:spPr>
          <a:xfrm>
            <a:off x="713213" y="1667613"/>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7" name="Google Shape;147;p13"/>
          <p:cNvSpPr txBox="1">
            <a:spLocks noGrp="1"/>
          </p:cNvSpPr>
          <p:nvPr>
            <p:ph type="title" idx="3" hasCustomPrompt="1"/>
          </p:nvPr>
        </p:nvSpPr>
        <p:spPr>
          <a:xfrm>
            <a:off x="719963" y="2576244"/>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8" name="Google Shape;148;p13"/>
          <p:cNvSpPr txBox="1">
            <a:spLocks noGrp="1"/>
          </p:cNvSpPr>
          <p:nvPr>
            <p:ph type="title" idx="4" hasCustomPrompt="1"/>
          </p:nvPr>
        </p:nvSpPr>
        <p:spPr>
          <a:xfrm>
            <a:off x="719963" y="3484875"/>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9" name="Google Shape;149;p13"/>
          <p:cNvSpPr txBox="1">
            <a:spLocks noGrp="1"/>
          </p:cNvSpPr>
          <p:nvPr>
            <p:ph type="title" idx="5"/>
          </p:nvPr>
        </p:nvSpPr>
        <p:spPr>
          <a:xfrm>
            <a:off x="1501950" y="1459225"/>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0" name="Google Shape;150;p13"/>
          <p:cNvSpPr txBox="1">
            <a:spLocks noGrp="1"/>
          </p:cNvSpPr>
          <p:nvPr>
            <p:ph type="title" idx="6"/>
          </p:nvPr>
        </p:nvSpPr>
        <p:spPr>
          <a:xfrm>
            <a:off x="1501950" y="2367800"/>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1" name="Google Shape;151;p13"/>
          <p:cNvSpPr txBox="1">
            <a:spLocks noGrp="1"/>
          </p:cNvSpPr>
          <p:nvPr>
            <p:ph type="title" idx="7"/>
          </p:nvPr>
        </p:nvSpPr>
        <p:spPr>
          <a:xfrm>
            <a:off x="1501950" y="3276375"/>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2" name="Google Shape;152;p13"/>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3"/>
          <p:cNvGrpSpPr/>
          <p:nvPr/>
        </p:nvGrpSpPr>
        <p:grpSpPr>
          <a:xfrm rot="5400000">
            <a:off x="471666" y="3839944"/>
            <a:ext cx="906568" cy="1947187"/>
            <a:chOff x="5038278" y="2362628"/>
            <a:chExt cx="746453" cy="1603283"/>
          </a:xfrm>
        </p:grpSpPr>
        <p:sp>
          <p:nvSpPr>
            <p:cNvPr id="157" name="Google Shape;157;p13"/>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3"/>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rot="-5400000" flipH="1">
            <a:off x="7532647" y="-540604"/>
            <a:ext cx="1677378" cy="2348245"/>
            <a:chOff x="7028292" y="2485570"/>
            <a:chExt cx="1381127" cy="1933507"/>
          </a:xfrm>
        </p:grpSpPr>
        <p:sp>
          <p:nvSpPr>
            <p:cNvPr id="161" name="Google Shape;161;p13"/>
            <p:cNvSpPr/>
            <p:nvPr/>
          </p:nvSpPr>
          <p:spPr>
            <a:xfrm>
              <a:off x="7028292" y="2485570"/>
              <a:ext cx="1381127" cy="1933507"/>
            </a:xfrm>
            <a:custGeom>
              <a:avLst/>
              <a:gdLst/>
              <a:ahLst/>
              <a:cxnLst/>
              <a:rect l="l" t="t" r="r" b="b"/>
              <a:pathLst>
                <a:path w="43418" h="60783" extrusionOk="0">
                  <a:moveTo>
                    <a:pt x="41815" y="51181"/>
                  </a:moveTo>
                  <a:cubicBezTo>
                    <a:pt x="36752" y="50629"/>
                    <a:pt x="32067" y="53629"/>
                    <a:pt x="27444" y="55173"/>
                  </a:cubicBezTo>
                  <a:cubicBezTo>
                    <a:pt x="24356" y="56203"/>
                    <a:pt x="20254" y="56861"/>
                    <a:pt x="17860" y="54034"/>
                  </a:cubicBezTo>
                  <a:cubicBezTo>
                    <a:pt x="15290" y="50999"/>
                    <a:pt x="17238" y="47401"/>
                    <a:pt x="19607" y="44981"/>
                  </a:cubicBezTo>
                  <a:cubicBezTo>
                    <a:pt x="21885" y="42652"/>
                    <a:pt x="24793" y="41556"/>
                    <a:pt x="27435" y="39743"/>
                  </a:cubicBezTo>
                  <a:cubicBezTo>
                    <a:pt x="28752" y="38838"/>
                    <a:pt x="30065" y="37660"/>
                    <a:pt x="30454" y="36044"/>
                  </a:cubicBezTo>
                  <a:cubicBezTo>
                    <a:pt x="30902" y="34179"/>
                    <a:pt x="30090" y="32247"/>
                    <a:pt x="28890" y="30842"/>
                  </a:cubicBezTo>
                  <a:cubicBezTo>
                    <a:pt x="26595" y="28153"/>
                    <a:pt x="23163" y="26817"/>
                    <a:pt x="20060" y="25324"/>
                  </a:cubicBezTo>
                  <a:cubicBezTo>
                    <a:pt x="16613" y="23667"/>
                    <a:pt x="13376" y="21536"/>
                    <a:pt x="10589" y="18908"/>
                  </a:cubicBezTo>
                  <a:cubicBezTo>
                    <a:pt x="5299" y="13920"/>
                    <a:pt x="2080" y="7265"/>
                    <a:pt x="1834" y="0"/>
                  </a:cubicBezTo>
                  <a:lnTo>
                    <a:pt x="0" y="0"/>
                  </a:lnTo>
                  <a:lnTo>
                    <a:pt x="0" y="60782"/>
                  </a:lnTo>
                  <a:lnTo>
                    <a:pt x="43417" y="60782"/>
                  </a:lnTo>
                  <a:lnTo>
                    <a:pt x="43417" y="51515"/>
                  </a:lnTo>
                  <a:cubicBezTo>
                    <a:pt x="42910" y="51356"/>
                    <a:pt x="42377" y="51241"/>
                    <a:pt x="41815" y="511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028292" y="2485570"/>
              <a:ext cx="888930" cy="1933507"/>
            </a:xfrm>
            <a:custGeom>
              <a:avLst/>
              <a:gdLst/>
              <a:ahLst/>
              <a:cxnLst/>
              <a:rect l="l" t="t" r="r" b="b"/>
              <a:pathLst>
                <a:path w="27945" h="60783" extrusionOk="0">
                  <a:moveTo>
                    <a:pt x="6715" y="46807"/>
                  </a:moveTo>
                  <a:cubicBezTo>
                    <a:pt x="9040" y="42193"/>
                    <a:pt x="13365" y="39088"/>
                    <a:pt x="17390" y="35992"/>
                  </a:cubicBezTo>
                  <a:cubicBezTo>
                    <a:pt x="21448" y="32873"/>
                    <a:pt x="26401" y="28967"/>
                    <a:pt x="27044" y="23513"/>
                  </a:cubicBezTo>
                  <a:cubicBezTo>
                    <a:pt x="27944" y="15892"/>
                    <a:pt x="20790" y="12206"/>
                    <a:pt x="14871" y="9714"/>
                  </a:cubicBezTo>
                  <a:cubicBezTo>
                    <a:pt x="10255" y="7772"/>
                    <a:pt x="6916" y="4572"/>
                    <a:pt x="4972" y="0"/>
                  </a:cubicBezTo>
                  <a:lnTo>
                    <a:pt x="0" y="0"/>
                  </a:lnTo>
                  <a:lnTo>
                    <a:pt x="0" y="60782"/>
                  </a:lnTo>
                  <a:lnTo>
                    <a:pt x="7043" y="60782"/>
                  </a:lnTo>
                  <a:cubicBezTo>
                    <a:pt x="5959" y="56631"/>
                    <a:pt x="4643" y="50918"/>
                    <a:pt x="6715" y="46807"/>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028324" y="2485570"/>
              <a:ext cx="621249" cy="1316998"/>
            </a:xfrm>
            <a:custGeom>
              <a:avLst/>
              <a:gdLst/>
              <a:ahLst/>
              <a:cxnLst/>
              <a:rect l="l" t="t" r="r" b="b"/>
              <a:pathLst>
                <a:path w="19530" h="41402" extrusionOk="0">
                  <a:moveTo>
                    <a:pt x="7604" y="38806"/>
                  </a:moveTo>
                  <a:cubicBezTo>
                    <a:pt x="11456" y="37036"/>
                    <a:pt x="15358" y="34467"/>
                    <a:pt x="17392" y="30623"/>
                  </a:cubicBezTo>
                  <a:cubicBezTo>
                    <a:pt x="19529" y="26585"/>
                    <a:pt x="18797" y="21725"/>
                    <a:pt x="16045" y="18172"/>
                  </a:cubicBezTo>
                  <a:cubicBezTo>
                    <a:pt x="13435" y="14800"/>
                    <a:pt x="9637" y="12631"/>
                    <a:pt x="6440" y="9887"/>
                  </a:cubicBezTo>
                  <a:cubicBezTo>
                    <a:pt x="3356" y="7238"/>
                    <a:pt x="1111" y="4042"/>
                    <a:pt x="597" y="0"/>
                  </a:cubicBezTo>
                  <a:lnTo>
                    <a:pt x="0" y="0"/>
                  </a:lnTo>
                  <a:lnTo>
                    <a:pt x="0" y="41401"/>
                  </a:lnTo>
                  <a:cubicBezTo>
                    <a:pt x="2626" y="40803"/>
                    <a:pt x="5195" y="39915"/>
                    <a:pt x="7604" y="3880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14"/>
          <p:cNvSpPr/>
          <p:nvPr/>
        </p:nvSpPr>
        <p:spPr>
          <a:xfrm rot="-4499873">
            <a:off x="-889002" y="-336132"/>
            <a:ext cx="2262389" cy="1390239"/>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674245" y="970894"/>
            <a:ext cx="608501" cy="597374"/>
          </a:xfrm>
          <a:custGeom>
            <a:avLst/>
            <a:gdLst/>
            <a:ahLst/>
            <a:cxnLst/>
            <a:rect l="l" t="t" r="r" b="b"/>
            <a:pathLst>
              <a:path w="15751" h="15463" extrusionOk="0">
                <a:moveTo>
                  <a:pt x="855" y="8304"/>
                </a:moveTo>
                <a:cubicBezTo>
                  <a:pt x="1376" y="9980"/>
                  <a:pt x="2831" y="11304"/>
                  <a:pt x="4526" y="11740"/>
                </a:cubicBezTo>
                <a:cubicBezTo>
                  <a:pt x="6214" y="12173"/>
                  <a:pt x="7952" y="11681"/>
                  <a:pt x="9644" y="11560"/>
                </a:cubicBezTo>
                <a:cubicBezTo>
                  <a:pt x="11830" y="11403"/>
                  <a:pt x="13806" y="12143"/>
                  <a:pt x="15040" y="14021"/>
                </a:cubicBezTo>
                <a:cubicBezTo>
                  <a:pt x="15337" y="14473"/>
                  <a:pt x="15570" y="14957"/>
                  <a:pt x="15750" y="15463"/>
                </a:cubicBezTo>
                <a:lnTo>
                  <a:pt x="15750" y="1"/>
                </a:lnTo>
                <a:lnTo>
                  <a:pt x="2570" y="1"/>
                </a:lnTo>
                <a:cubicBezTo>
                  <a:pt x="1262" y="2456"/>
                  <a:pt x="0" y="5548"/>
                  <a:pt x="855" y="8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4"/>
          <p:cNvGrpSpPr/>
          <p:nvPr/>
        </p:nvGrpSpPr>
        <p:grpSpPr>
          <a:xfrm rot="10800000">
            <a:off x="8598151" y="-716724"/>
            <a:ext cx="1231666" cy="2348283"/>
            <a:chOff x="3656933" y="420360"/>
            <a:chExt cx="1014134" cy="1933539"/>
          </a:xfrm>
        </p:grpSpPr>
        <p:sp>
          <p:nvSpPr>
            <p:cNvPr id="169" name="Google Shape;169;p14"/>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4"/>
          <p:cNvSpPr/>
          <p:nvPr/>
        </p:nvSpPr>
        <p:spPr>
          <a:xfrm rot="10800000">
            <a:off x="7735476" y="4011462"/>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5"/>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5"/>
          <p:cNvGrpSpPr/>
          <p:nvPr/>
        </p:nvGrpSpPr>
        <p:grpSpPr>
          <a:xfrm>
            <a:off x="8161094" y="1143605"/>
            <a:ext cx="982907" cy="1336014"/>
            <a:chOff x="6948642" y="1126523"/>
            <a:chExt cx="809310" cy="1100053"/>
          </a:xfrm>
        </p:grpSpPr>
        <p:sp>
          <p:nvSpPr>
            <p:cNvPr id="177" name="Google Shape;177;p15"/>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5"/>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5"/>
          <p:cNvGrpSpPr/>
          <p:nvPr/>
        </p:nvGrpSpPr>
        <p:grpSpPr>
          <a:xfrm rot="-5400000">
            <a:off x="6464952" y="3727965"/>
            <a:ext cx="1231666" cy="2348283"/>
            <a:chOff x="3656933" y="420360"/>
            <a:chExt cx="1014134" cy="1933539"/>
          </a:xfrm>
        </p:grpSpPr>
        <p:sp>
          <p:nvSpPr>
            <p:cNvPr id="181" name="Google Shape;181;p15"/>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713225" y="445025"/>
            <a:ext cx="7717500" cy="1032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16"/>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6"/>
          <p:cNvGrpSpPr/>
          <p:nvPr/>
        </p:nvGrpSpPr>
        <p:grpSpPr>
          <a:xfrm>
            <a:off x="8472294" y="1601130"/>
            <a:ext cx="982907" cy="1336014"/>
            <a:chOff x="6948642" y="1126523"/>
            <a:chExt cx="809310" cy="1100053"/>
          </a:xfrm>
        </p:grpSpPr>
        <p:sp>
          <p:nvSpPr>
            <p:cNvPr id="187" name="Google Shape;187;p16"/>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6"/>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2_1_1">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713225" y="445025"/>
            <a:ext cx="7717500" cy="1032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17"/>
          <p:cNvSpPr/>
          <p:nvPr/>
        </p:nvSpPr>
        <p:spPr>
          <a:xfrm rot="5400000">
            <a:off x="-248834" y="155414"/>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7"/>
          <p:cNvGrpSpPr/>
          <p:nvPr/>
        </p:nvGrpSpPr>
        <p:grpSpPr>
          <a:xfrm rot="-5400000">
            <a:off x="-189170" y="3883630"/>
            <a:ext cx="1457671" cy="1159886"/>
            <a:chOff x="3648694" y="2557077"/>
            <a:chExt cx="1200223" cy="955032"/>
          </a:xfrm>
        </p:grpSpPr>
        <p:sp>
          <p:nvSpPr>
            <p:cNvPr id="194" name="Google Shape;194;p17"/>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7"/>
          <p:cNvGrpSpPr/>
          <p:nvPr/>
        </p:nvGrpSpPr>
        <p:grpSpPr>
          <a:xfrm rot="-5400000">
            <a:off x="7876039" y="-561506"/>
            <a:ext cx="906568" cy="1947187"/>
            <a:chOff x="5038278" y="2362628"/>
            <a:chExt cx="746453" cy="1603283"/>
          </a:xfrm>
        </p:grpSpPr>
        <p:sp>
          <p:nvSpPr>
            <p:cNvPr id="197" name="Google Shape;197;p17"/>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7"/>
          <p:cNvGrpSpPr/>
          <p:nvPr/>
        </p:nvGrpSpPr>
        <p:grpSpPr>
          <a:xfrm>
            <a:off x="7682500" y="3837175"/>
            <a:ext cx="1532774" cy="1984088"/>
            <a:chOff x="2063675" y="205425"/>
            <a:chExt cx="1262062" cy="1633666"/>
          </a:xfrm>
        </p:grpSpPr>
        <p:sp>
          <p:nvSpPr>
            <p:cNvPr id="200" name="Google Shape;200;p17"/>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3167113" y="1938475"/>
            <a:ext cx="4092900" cy="1256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5" name="Google Shape;205;p18"/>
          <p:cNvSpPr txBox="1">
            <a:spLocks noGrp="1"/>
          </p:cNvSpPr>
          <p:nvPr>
            <p:ph type="title" idx="2" hasCustomPrompt="1"/>
          </p:nvPr>
        </p:nvSpPr>
        <p:spPr>
          <a:xfrm>
            <a:off x="1883988" y="2145900"/>
            <a:ext cx="11307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206" name="Google Shape;206;p1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8"/>
          <p:cNvGrpSpPr/>
          <p:nvPr/>
        </p:nvGrpSpPr>
        <p:grpSpPr>
          <a:xfrm rot="5400000">
            <a:off x="546065" y="-578818"/>
            <a:ext cx="1231666" cy="2348283"/>
            <a:chOff x="3656933" y="420360"/>
            <a:chExt cx="1014134" cy="1933539"/>
          </a:xfrm>
        </p:grpSpPr>
        <p:sp>
          <p:nvSpPr>
            <p:cNvPr id="209" name="Google Shape;209;p1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8"/>
          <p:cNvGrpSpPr/>
          <p:nvPr/>
        </p:nvGrpSpPr>
        <p:grpSpPr>
          <a:xfrm rot="10800000" flipH="1">
            <a:off x="-21028" y="3983613"/>
            <a:ext cx="1457671" cy="1159886"/>
            <a:chOff x="3648694" y="2557077"/>
            <a:chExt cx="1200223" cy="955032"/>
          </a:xfrm>
        </p:grpSpPr>
        <p:sp>
          <p:nvSpPr>
            <p:cNvPr id="212" name="Google Shape;212;p1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8"/>
          <p:cNvGrpSpPr/>
          <p:nvPr/>
        </p:nvGrpSpPr>
        <p:grpSpPr>
          <a:xfrm rot="5400000" flipH="1">
            <a:off x="6696834" y="-197058"/>
            <a:ext cx="982907" cy="1336014"/>
            <a:chOff x="6948642" y="1126523"/>
            <a:chExt cx="809310" cy="1100053"/>
          </a:xfrm>
        </p:grpSpPr>
        <p:sp>
          <p:nvSpPr>
            <p:cNvPr id="218" name="Google Shape;218;p1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2821725" y="1665900"/>
            <a:ext cx="4770000" cy="180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19"/>
          <p:cNvSpPr txBox="1">
            <a:spLocks noGrp="1"/>
          </p:cNvSpPr>
          <p:nvPr>
            <p:ph type="title" idx="2" hasCustomPrompt="1"/>
          </p:nvPr>
        </p:nvSpPr>
        <p:spPr>
          <a:xfrm>
            <a:off x="1552275" y="2145900"/>
            <a:ext cx="1117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225" name="Google Shape;225;p19"/>
          <p:cNvSpPr/>
          <p:nvPr/>
        </p:nvSpPr>
        <p:spPr>
          <a:xfrm>
            <a:off x="9"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5400000" flipH="1">
            <a:off x="361559"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9"/>
          <p:cNvGrpSpPr/>
          <p:nvPr/>
        </p:nvGrpSpPr>
        <p:grpSpPr>
          <a:xfrm rot="-5400000" flipH="1">
            <a:off x="7360854" y="-578818"/>
            <a:ext cx="1231666" cy="2348283"/>
            <a:chOff x="3656933" y="420360"/>
            <a:chExt cx="1014134" cy="1933539"/>
          </a:xfrm>
        </p:grpSpPr>
        <p:sp>
          <p:nvSpPr>
            <p:cNvPr id="228" name="Google Shape;228;p19"/>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9"/>
          <p:cNvGrpSpPr/>
          <p:nvPr/>
        </p:nvGrpSpPr>
        <p:grpSpPr>
          <a:xfrm rot="10800000">
            <a:off x="7701943" y="3983613"/>
            <a:ext cx="1457671" cy="1159886"/>
            <a:chOff x="3648694" y="2557077"/>
            <a:chExt cx="1200223" cy="955032"/>
          </a:xfrm>
        </p:grpSpPr>
        <p:sp>
          <p:nvSpPr>
            <p:cNvPr id="231" name="Google Shape;231;p19"/>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9"/>
          <p:cNvSpPr/>
          <p:nvPr/>
        </p:nvSpPr>
        <p:spPr>
          <a:xfrm rot="4325420">
            <a:off x="7729080"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11213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9"/>
          <p:cNvGrpSpPr/>
          <p:nvPr/>
        </p:nvGrpSpPr>
        <p:grpSpPr>
          <a:xfrm rot="-5400000">
            <a:off x="1458844" y="-197058"/>
            <a:ext cx="982907" cy="1336014"/>
            <a:chOff x="6948642" y="1126523"/>
            <a:chExt cx="809310" cy="1100053"/>
          </a:xfrm>
        </p:grpSpPr>
        <p:sp>
          <p:nvSpPr>
            <p:cNvPr id="237" name="Google Shape;237;p19"/>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9"/>
          <p:cNvSpPr/>
          <p:nvPr/>
        </p:nvSpPr>
        <p:spPr>
          <a:xfrm rot="-6300127">
            <a:off x="516400"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rot="-3237327">
            <a:off x="7342490"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265"/>
        <p:cNvGrpSpPr/>
        <p:nvPr/>
      </p:nvGrpSpPr>
      <p:grpSpPr>
        <a:xfrm>
          <a:off x="0" y="0"/>
          <a:ext cx="0" cy="0"/>
          <a:chOff x="0" y="0"/>
          <a:chExt cx="0" cy="0"/>
        </a:xfrm>
      </p:grpSpPr>
      <p:grpSp>
        <p:nvGrpSpPr>
          <p:cNvPr id="266" name="Google Shape;266;p21"/>
          <p:cNvGrpSpPr/>
          <p:nvPr/>
        </p:nvGrpSpPr>
        <p:grpSpPr>
          <a:xfrm>
            <a:off x="7890845" y="3159412"/>
            <a:ext cx="1532774" cy="1984088"/>
            <a:chOff x="2063675" y="205425"/>
            <a:chExt cx="1262062" cy="1633666"/>
          </a:xfrm>
        </p:grpSpPr>
        <p:sp>
          <p:nvSpPr>
            <p:cNvPr id="267" name="Google Shape;267;p21"/>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1"/>
          <p:cNvGrpSpPr/>
          <p:nvPr/>
        </p:nvGrpSpPr>
        <p:grpSpPr>
          <a:xfrm rot="10800000">
            <a:off x="-24386" y="3858689"/>
            <a:ext cx="1466441" cy="1421781"/>
            <a:chOff x="664771" y="249894"/>
            <a:chExt cx="1207444" cy="1170672"/>
          </a:xfrm>
        </p:grpSpPr>
        <p:sp>
          <p:nvSpPr>
            <p:cNvPr id="271" name="Google Shape;271;p21"/>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1"/>
          <p:cNvSpPr/>
          <p:nvPr/>
        </p:nvSpPr>
        <p:spPr>
          <a:xfrm>
            <a:off x="7161186" y="-404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1"/>
          <p:cNvGrpSpPr/>
          <p:nvPr/>
        </p:nvGrpSpPr>
        <p:grpSpPr>
          <a:xfrm>
            <a:off x="-379010" y="-183837"/>
            <a:ext cx="1231666" cy="2348283"/>
            <a:chOff x="3656933" y="420360"/>
            <a:chExt cx="1014134" cy="1933539"/>
          </a:xfrm>
        </p:grpSpPr>
        <p:sp>
          <p:nvSpPr>
            <p:cNvPr id="275" name="Google Shape;275;p2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1"/>
          <p:cNvGrpSpPr/>
          <p:nvPr/>
        </p:nvGrpSpPr>
        <p:grpSpPr>
          <a:xfrm>
            <a:off x="926238" y="-20530"/>
            <a:ext cx="583671" cy="635942"/>
            <a:chOff x="2251762" y="2566875"/>
            <a:chExt cx="480585" cy="523624"/>
          </a:xfrm>
        </p:grpSpPr>
        <p:sp>
          <p:nvSpPr>
            <p:cNvPr id="278" name="Google Shape;278;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1"/>
          <p:cNvSpPr/>
          <p:nvPr/>
        </p:nvSpPr>
        <p:spPr>
          <a:xfrm>
            <a:off x="-1189812" y="2433375"/>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283147" y="19305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flipH="1">
            <a:off x="7701930" y="-40437"/>
            <a:ext cx="1457671" cy="1159886"/>
            <a:chOff x="3648694" y="2557077"/>
            <a:chExt cx="1200223" cy="955032"/>
          </a:xfrm>
        </p:grpSpPr>
        <p:sp>
          <p:nvSpPr>
            <p:cNvPr id="284" name="Google Shape;284;p2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2075475" y="2145900"/>
            <a:ext cx="1117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33" name="Google Shape;33;p3"/>
          <p:cNvSpPr/>
          <p:nvPr/>
        </p:nvSpPr>
        <p:spPr>
          <a:xfrm rot="5400000" flipH="1">
            <a:off x="361559"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a:off x="7701943" y="3983613"/>
            <a:ext cx="1457671" cy="1159886"/>
            <a:chOff x="3648694" y="2557077"/>
            <a:chExt cx="1200223" cy="955032"/>
          </a:xfrm>
        </p:grpSpPr>
        <p:sp>
          <p:nvSpPr>
            <p:cNvPr id="35" name="Google Shape;35;p3"/>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a:off x="9"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4325420">
            <a:off x="7729080"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rot="-5400000" flipH="1">
            <a:off x="7360854" y="-578818"/>
            <a:ext cx="1231666" cy="2348283"/>
            <a:chOff x="3656933" y="420360"/>
            <a:chExt cx="1014134" cy="1933539"/>
          </a:xfrm>
        </p:grpSpPr>
        <p:sp>
          <p:nvSpPr>
            <p:cNvPr id="40" name="Google Shape;40;p3"/>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5400000">
            <a:off x="1458844" y="-197058"/>
            <a:ext cx="982907" cy="1336014"/>
            <a:chOff x="6948642" y="1126523"/>
            <a:chExt cx="809310" cy="1100053"/>
          </a:xfrm>
        </p:grpSpPr>
        <p:sp>
          <p:nvSpPr>
            <p:cNvPr id="43" name="Google Shape;43;p3"/>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rot="-6300127">
            <a:off x="516400"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213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3237327">
            <a:off x="7342490"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 name="Shape 286"/>
        <p:cNvGrpSpPr/>
        <p:nvPr/>
      </p:nvGrpSpPr>
      <p:grpSpPr>
        <a:xfrm>
          <a:off x="0" y="0"/>
          <a:ext cx="0" cy="0"/>
          <a:chOff x="0" y="0"/>
          <a:chExt cx="0" cy="0"/>
        </a:xfrm>
      </p:grpSpPr>
      <p:sp>
        <p:nvSpPr>
          <p:cNvPr id="287" name="Google Shape;287;p22"/>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2"/>
          <p:cNvGrpSpPr/>
          <p:nvPr/>
        </p:nvGrpSpPr>
        <p:grpSpPr>
          <a:xfrm rot="5400000">
            <a:off x="471666" y="3839944"/>
            <a:ext cx="906568" cy="1947187"/>
            <a:chOff x="5038278" y="2362628"/>
            <a:chExt cx="746453" cy="1603283"/>
          </a:xfrm>
        </p:grpSpPr>
        <p:sp>
          <p:nvSpPr>
            <p:cNvPr id="292" name="Google Shape;292;p22"/>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2"/>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 name="Google Shape;51;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2" name="Google Shape;52;p4"/>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8161094" y="1143605"/>
            <a:ext cx="982907" cy="1336014"/>
            <a:chOff x="6948642" y="1126523"/>
            <a:chExt cx="809310" cy="1100053"/>
          </a:xfrm>
        </p:grpSpPr>
        <p:sp>
          <p:nvSpPr>
            <p:cNvPr id="55" name="Google Shape;55;p4"/>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5"/>
          <p:cNvSpPr txBox="1">
            <a:spLocks noGrp="1"/>
          </p:cNvSpPr>
          <p:nvPr>
            <p:ph type="body" idx="1"/>
          </p:nvPr>
        </p:nvSpPr>
        <p:spPr>
          <a:xfrm>
            <a:off x="713225" y="1152475"/>
            <a:ext cx="3858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0" name="Google Shape;60;p5"/>
          <p:cNvSpPr txBox="1">
            <a:spLocks noGrp="1"/>
          </p:cNvSpPr>
          <p:nvPr>
            <p:ph type="body" idx="2"/>
          </p:nvPr>
        </p:nvSpPr>
        <p:spPr>
          <a:xfrm>
            <a:off x="4572000" y="1152475"/>
            <a:ext cx="3858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1" name="Google Shape;61;p5"/>
          <p:cNvSpPr/>
          <p:nvPr/>
        </p:nvSpPr>
        <p:spPr>
          <a:xfrm rot="-4499873">
            <a:off x="-889002" y="-336132"/>
            <a:ext cx="2262389" cy="1390239"/>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674245" y="970894"/>
            <a:ext cx="608501" cy="597374"/>
          </a:xfrm>
          <a:custGeom>
            <a:avLst/>
            <a:gdLst/>
            <a:ahLst/>
            <a:cxnLst/>
            <a:rect l="l" t="t" r="r" b="b"/>
            <a:pathLst>
              <a:path w="15751" h="15463" extrusionOk="0">
                <a:moveTo>
                  <a:pt x="855" y="8304"/>
                </a:moveTo>
                <a:cubicBezTo>
                  <a:pt x="1376" y="9980"/>
                  <a:pt x="2831" y="11304"/>
                  <a:pt x="4526" y="11740"/>
                </a:cubicBezTo>
                <a:cubicBezTo>
                  <a:pt x="6214" y="12173"/>
                  <a:pt x="7952" y="11681"/>
                  <a:pt x="9644" y="11560"/>
                </a:cubicBezTo>
                <a:cubicBezTo>
                  <a:pt x="11830" y="11403"/>
                  <a:pt x="13806" y="12143"/>
                  <a:pt x="15040" y="14021"/>
                </a:cubicBezTo>
                <a:cubicBezTo>
                  <a:pt x="15337" y="14473"/>
                  <a:pt x="15570" y="14957"/>
                  <a:pt x="15750" y="15463"/>
                </a:cubicBezTo>
                <a:lnTo>
                  <a:pt x="15750" y="1"/>
                </a:lnTo>
                <a:lnTo>
                  <a:pt x="2570" y="1"/>
                </a:lnTo>
                <a:cubicBezTo>
                  <a:pt x="1262" y="2456"/>
                  <a:pt x="0" y="5548"/>
                  <a:pt x="855" y="8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5"/>
          <p:cNvGrpSpPr/>
          <p:nvPr/>
        </p:nvGrpSpPr>
        <p:grpSpPr>
          <a:xfrm rot="10800000">
            <a:off x="8598151" y="-716724"/>
            <a:ext cx="1231666" cy="2348283"/>
            <a:chOff x="3656933" y="420360"/>
            <a:chExt cx="1014134" cy="1933539"/>
          </a:xfrm>
        </p:grpSpPr>
        <p:sp>
          <p:nvSpPr>
            <p:cNvPr id="64" name="Google Shape;64;p5"/>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5"/>
          <p:cNvSpPr/>
          <p:nvPr/>
        </p:nvSpPr>
        <p:spPr>
          <a:xfrm rot="10800000">
            <a:off x="7735476" y="4011462"/>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6"/>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a:off x="8161094" y="1143605"/>
            <a:ext cx="982907" cy="1336014"/>
            <a:chOff x="6948642" y="1126523"/>
            <a:chExt cx="809310" cy="1100053"/>
          </a:xfrm>
        </p:grpSpPr>
        <p:sp>
          <p:nvSpPr>
            <p:cNvPr id="72" name="Google Shape;72;p6"/>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6"/>
          <p:cNvGrpSpPr/>
          <p:nvPr/>
        </p:nvGrpSpPr>
        <p:grpSpPr>
          <a:xfrm rot="10800000">
            <a:off x="7674190" y="-518061"/>
            <a:ext cx="1677378" cy="2348245"/>
            <a:chOff x="7028292" y="2485570"/>
            <a:chExt cx="1381127" cy="1933507"/>
          </a:xfrm>
        </p:grpSpPr>
        <p:sp>
          <p:nvSpPr>
            <p:cNvPr id="75" name="Google Shape;75;p6"/>
            <p:cNvSpPr/>
            <p:nvPr/>
          </p:nvSpPr>
          <p:spPr>
            <a:xfrm>
              <a:off x="7028292" y="2485570"/>
              <a:ext cx="1381127" cy="1933507"/>
            </a:xfrm>
            <a:custGeom>
              <a:avLst/>
              <a:gdLst/>
              <a:ahLst/>
              <a:cxnLst/>
              <a:rect l="l" t="t" r="r" b="b"/>
              <a:pathLst>
                <a:path w="43418" h="60783" extrusionOk="0">
                  <a:moveTo>
                    <a:pt x="41815" y="51181"/>
                  </a:moveTo>
                  <a:cubicBezTo>
                    <a:pt x="36752" y="50629"/>
                    <a:pt x="32067" y="53629"/>
                    <a:pt x="27444" y="55173"/>
                  </a:cubicBezTo>
                  <a:cubicBezTo>
                    <a:pt x="24356" y="56203"/>
                    <a:pt x="20254" y="56861"/>
                    <a:pt x="17860" y="54034"/>
                  </a:cubicBezTo>
                  <a:cubicBezTo>
                    <a:pt x="15290" y="50999"/>
                    <a:pt x="17238" y="47401"/>
                    <a:pt x="19607" y="44981"/>
                  </a:cubicBezTo>
                  <a:cubicBezTo>
                    <a:pt x="21885" y="42652"/>
                    <a:pt x="24793" y="41556"/>
                    <a:pt x="27435" y="39743"/>
                  </a:cubicBezTo>
                  <a:cubicBezTo>
                    <a:pt x="28752" y="38838"/>
                    <a:pt x="30065" y="37660"/>
                    <a:pt x="30454" y="36044"/>
                  </a:cubicBezTo>
                  <a:cubicBezTo>
                    <a:pt x="30902" y="34179"/>
                    <a:pt x="30090" y="32247"/>
                    <a:pt x="28890" y="30842"/>
                  </a:cubicBezTo>
                  <a:cubicBezTo>
                    <a:pt x="26595" y="28153"/>
                    <a:pt x="23163" y="26817"/>
                    <a:pt x="20060" y="25324"/>
                  </a:cubicBezTo>
                  <a:cubicBezTo>
                    <a:pt x="16613" y="23667"/>
                    <a:pt x="13376" y="21536"/>
                    <a:pt x="10589" y="18908"/>
                  </a:cubicBezTo>
                  <a:cubicBezTo>
                    <a:pt x="5299" y="13920"/>
                    <a:pt x="2080" y="7265"/>
                    <a:pt x="1834" y="0"/>
                  </a:cubicBezTo>
                  <a:lnTo>
                    <a:pt x="0" y="0"/>
                  </a:lnTo>
                  <a:lnTo>
                    <a:pt x="0" y="60782"/>
                  </a:lnTo>
                  <a:lnTo>
                    <a:pt x="43417" y="60782"/>
                  </a:lnTo>
                  <a:lnTo>
                    <a:pt x="43417" y="51515"/>
                  </a:lnTo>
                  <a:cubicBezTo>
                    <a:pt x="42910" y="51356"/>
                    <a:pt x="42377" y="51241"/>
                    <a:pt x="41815" y="511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028292" y="2485570"/>
              <a:ext cx="888930" cy="1933507"/>
            </a:xfrm>
            <a:custGeom>
              <a:avLst/>
              <a:gdLst/>
              <a:ahLst/>
              <a:cxnLst/>
              <a:rect l="l" t="t" r="r" b="b"/>
              <a:pathLst>
                <a:path w="27945" h="60783" extrusionOk="0">
                  <a:moveTo>
                    <a:pt x="6715" y="46807"/>
                  </a:moveTo>
                  <a:cubicBezTo>
                    <a:pt x="9040" y="42193"/>
                    <a:pt x="13365" y="39088"/>
                    <a:pt x="17390" y="35992"/>
                  </a:cubicBezTo>
                  <a:cubicBezTo>
                    <a:pt x="21448" y="32873"/>
                    <a:pt x="26401" y="28967"/>
                    <a:pt x="27044" y="23513"/>
                  </a:cubicBezTo>
                  <a:cubicBezTo>
                    <a:pt x="27944" y="15892"/>
                    <a:pt x="20790" y="12206"/>
                    <a:pt x="14871" y="9714"/>
                  </a:cubicBezTo>
                  <a:cubicBezTo>
                    <a:pt x="10255" y="7772"/>
                    <a:pt x="6916" y="4572"/>
                    <a:pt x="4972" y="0"/>
                  </a:cubicBezTo>
                  <a:lnTo>
                    <a:pt x="0" y="0"/>
                  </a:lnTo>
                  <a:lnTo>
                    <a:pt x="0" y="60782"/>
                  </a:lnTo>
                  <a:lnTo>
                    <a:pt x="7043" y="60782"/>
                  </a:lnTo>
                  <a:cubicBezTo>
                    <a:pt x="5959" y="56631"/>
                    <a:pt x="4643" y="50918"/>
                    <a:pt x="6715" y="46807"/>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7028324" y="2485570"/>
              <a:ext cx="621249" cy="1316998"/>
            </a:xfrm>
            <a:custGeom>
              <a:avLst/>
              <a:gdLst/>
              <a:ahLst/>
              <a:cxnLst/>
              <a:rect l="l" t="t" r="r" b="b"/>
              <a:pathLst>
                <a:path w="19530" h="41402" extrusionOk="0">
                  <a:moveTo>
                    <a:pt x="7604" y="38806"/>
                  </a:moveTo>
                  <a:cubicBezTo>
                    <a:pt x="11456" y="37036"/>
                    <a:pt x="15358" y="34467"/>
                    <a:pt x="17392" y="30623"/>
                  </a:cubicBezTo>
                  <a:cubicBezTo>
                    <a:pt x="19529" y="26585"/>
                    <a:pt x="18797" y="21725"/>
                    <a:pt x="16045" y="18172"/>
                  </a:cubicBezTo>
                  <a:cubicBezTo>
                    <a:pt x="13435" y="14800"/>
                    <a:pt x="9637" y="12631"/>
                    <a:pt x="6440" y="9887"/>
                  </a:cubicBezTo>
                  <a:cubicBezTo>
                    <a:pt x="3356" y="7238"/>
                    <a:pt x="1111" y="4042"/>
                    <a:pt x="597" y="0"/>
                  </a:cubicBezTo>
                  <a:lnTo>
                    <a:pt x="0" y="0"/>
                  </a:lnTo>
                  <a:lnTo>
                    <a:pt x="0" y="41401"/>
                  </a:lnTo>
                  <a:cubicBezTo>
                    <a:pt x="2626" y="40803"/>
                    <a:pt x="5195" y="39915"/>
                    <a:pt x="7604" y="3880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6"/>
          <p:cNvSpPr/>
          <p:nvPr/>
        </p:nvSpPr>
        <p:spPr>
          <a:xfrm>
            <a:off x="6936736" y="-9427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713225"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713225"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2" name="Google Shape;82;p7"/>
          <p:cNvSpPr/>
          <p:nvPr/>
        </p:nvSpPr>
        <p:spPr>
          <a:xfrm rot="5400000">
            <a:off x="-248834" y="155414"/>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7"/>
          <p:cNvGrpSpPr/>
          <p:nvPr/>
        </p:nvGrpSpPr>
        <p:grpSpPr>
          <a:xfrm rot="-5400000">
            <a:off x="-189170" y="3883630"/>
            <a:ext cx="1457671" cy="1159886"/>
            <a:chOff x="3648694" y="2557077"/>
            <a:chExt cx="1200223" cy="955032"/>
          </a:xfrm>
        </p:grpSpPr>
        <p:sp>
          <p:nvSpPr>
            <p:cNvPr id="84" name="Google Shape;84;p7"/>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rot="-5400000">
            <a:off x="7876039" y="-561506"/>
            <a:ext cx="906568" cy="1947187"/>
            <a:chOff x="5038278" y="2362628"/>
            <a:chExt cx="746453" cy="1603283"/>
          </a:xfrm>
        </p:grpSpPr>
        <p:sp>
          <p:nvSpPr>
            <p:cNvPr id="87" name="Google Shape;87;p7"/>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713225" y="1538900"/>
            <a:ext cx="6367800" cy="1913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1" name="Google Shape;91;p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rot="5400000">
            <a:off x="546065" y="-578818"/>
            <a:ext cx="1231666" cy="2348283"/>
            <a:chOff x="3656933" y="420360"/>
            <a:chExt cx="1014134" cy="1933539"/>
          </a:xfrm>
        </p:grpSpPr>
        <p:sp>
          <p:nvSpPr>
            <p:cNvPr id="94" name="Google Shape;94;p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flipH="1">
            <a:off x="-21028" y="3983613"/>
            <a:ext cx="1457671" cy="1159886"/>
            <a:chOff x="3648694" y="2557077"/>
            <a:chExt cx="1200223" cy="955032"/>
          </a:xfrm>
        </p:grpSpPr>
        <p:sp>
          <p:nvSpPr>
            <p:cNvPr id="97" name="Google Shape;97;p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rot="5400000" flipH="1">
            <a:off x="6696834" y="-197058"/>
            <a:ext cx="982907" cy="1336014"/>
            <a:chOff x="6948642" y="1126523"/>
            <a:chExt cx="809310" cy="1100053"/>
          </a:xfrm>
        </p:grpSpPr>
        <p:sp>
          <p:nvSpPr>
            <p:cNvPr id="103" name="Google Shape;103;p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13225" y="1233175"/>
            <a:ext cx="3858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9" name="Google Shape;109;p9"/>
          <p:cNvSpPr txBox="1">
            <a:spLocks noGrp="1"/>
          </p:cNvSpPr>
          <p:nvPr>
            <p:ph type="subTitle" idx="1"/>
          </p:nvPr>
        </p:nvSpPr>
        <p:spPr>
          <a:xfrm>
            <a:off x="713225" y="2803075"/>
            <a:ext cx="3858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0" name="Google Shape;110;p9"/>
          <p:cNvSpPr txBox="1">
            <a:spLocks noGrp="1"/>
          </p:cNvSpPr>
          <p:nvPr>
            <p:ph type="body" idx="2"/>
          </p:nvPr>
        </p:nvSpPr>
        <p:spPr>
          <a:xfrm>
            <a:off x="4572125"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1" name="Google Shape;111;p9"/>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9"/>
          <p:cNvGrpSpPr/>
          <p:nvPr/>
        </p:nvGrpSpPr>
        <p:grpSpPr>
          <a:xfrm>
            <a:off x="8472294" y="1601130"/>
            <a:ext cx="982907" cy="1336014"/>
            <a:chOff x="6948642" y="1126523"/>
            <a:chExt cx="809310" cy="1100053"/>
          </a:xfrm>
        </p:grpSpPr>
        <p:sp>
          <p:nvSpPr>
            <p:cNvPr id="113" name="Google Shape;113;p9"/>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9"/>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10"/>
          <p:cNvSpPr txBox="1">
            <a:spLocks noGrp="1"/>
          </p:cNvSpPr>
          <p:nvPr>
            <p:ph type="body" idx="1"/>
          </p:nvPr>
        </p:nvSpPr>
        <p:spPr>
          <a:xfrm>
            <a:off x="1572600" y="4003475"/>
            <a:ext cx="59988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500"/>
              <a:buNone/>
              <a:defRPr sz="2500"/>
            </a:lvl1pPr>
          </a:lstStyle>
          <a:p>
            <a:endParaRPr/>
          </a:p>
        </p:txBody>
      </p:sp>
      <p:sp>
        <p:nvSpPr>
          <p:cNvPr id="118" name="Google Shape;118;p10"/>
          <p:cNvSpPr/>
          <p:nvPr/>
        </p:nvSpPr>
        <p:spPr>
          <a:xfrm>
            <a:off x="-685791"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0"/>
          <p:cNvGrpSpPr/>
          <p:nvPr/>
        </p:nvGrpSpPr>
        <p:grpSpPr>
          <a:xfrm rot="-5400000" flipH="1">
            <a:off x="7360854" y="-578818"/>
            <a:ext cx="1231666" cy="2348283"/>
            <a:chOff x="3656933" y="420360"/>
            <a:chExt cx="1014134" cy="1933539"/>
          </a:xfrm>
        </p:grpSpPr>
        <p:sp>
          <p:nvSpPr>
            <p:cNvPr id="120" name="Google Shape;120;p10"/>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0"/>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4355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1pPr>
            <a:lvl2pPr lvl="1">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2pPr>
            <a:lvl3pPr lvl="2">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3pPr>
            <a:lvl4pPr lvl="3">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4pPr>
            <a:lvl5pPr lvl="4">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5pPr>
            <a:lvl6pPr lvl="5">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6pPr>
            <a:lvl7pPr lvl="6">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7pPr>
            <a:lvl8pPr lvl="7">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8pPr>
            <a:lvl9pPr lvl="8">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1pPr>
            <a:lvl2pPr marL="914400" lvl="1"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46962"/>
          </p15:clr>
        </p15:guide>
        <p15:guide id="2" pos="5311">
          <p15:clr>
            <a:srgbClr val="E46962"/>
          </p15:clr>
        </p15:guide>
        <p15:guide id="3" orient="horz" pos="340">
          <p15:clr>
            <a:srgbClr val="E46962"/>
          </p15:clr>
        </p15:guide>
        <p15:guide id="4" orient="horz" pos="2903">
          <p15:clr>
            <a:srgbClr val="E46962"/>
          </p15:clr>
        </p15:guide>
        <p15:guide id="5" pos="2880">
          <p15:clr>
            <a:srgbClr val="E46962"/>
          </p15:clr>
        </p15:guide>
        <p15:guide id="6" orient="horz" pos="162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Broyden%E2%80%93Fletcher%E2%80%93Goldfarb%E2%80%93Shanno_algorithm" TargetMode="External"/><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hyperlink" Target="https://en.wikipedia.org/wiki/Conjugate_gradient_method" TargetMode="External"/><Relationship Id="rId4" Type="http://schemas.openxmlformats.org/officeDocument/2006/relationships/hyperlink" Target="https://en.wikipedia.org/wiki/Augmented_Lagrangian_method#Alternating_direction_method_of_multiplier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hyperlink" Target="https://paperswithcode.com/method/admm"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50.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bin"/><Relationship Id="rId1" Type="http://schemas.openxmlformats.org/officeDocument/2006/relationships/slideLayout" Target="../slideLayouts/slideLayout13.xml"/><Relationship Id="rId5" Type="http://schemas.openxmlformats.org/officeDocument/2006/relationships/image" Target="../media/image52.w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alexe15/ALADIN.m" TargetMode="External"/><Relationship Id="rId7" Type="http://schemas.openxmlformats.org/officeDocument/2006/relationships/hyperlink" Target="http://users.isr.ist.utl.pt/~jmota/DADMM/" TargetMode="External"/><Relationship Id="rId2" Type="http://schemas.openxmlformats.org/officeDocument/2006/relationships/notesSlide" Target="../notesSlides/notesSlide43.xml"/><Relationship Id="rId1" Type="http://schemas.openxmlformats.org/officeDocument/2006/relationships/slideLayout" Target="../slideLayouts/slideLayout15.xml"/><Relationship Id="rId6" Type="http://schemas.openxmlformats.org/officeDocument/2006/relationships/hyperlink" Target="https://web.stanford.edu/~boyd/papers/admm/" TargetMode="External"/><Relationship Id="rId5" Type="http://schemas.openxmlformats.org/officeDocument/2006/relationships/hyperlink" Target="https://arxiv.org/pdf/2006.01866v2.pdf" TargetMode="External"/><Relationship Id="rId4" Type="http://schemas.openxmlformats.org/officeDocument/2006/relationships/hyperlink" Target="https://onlinelibrary.wiley.com/doi/full/10.1002/oca.281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MIS-4</a:t>
            </a:r>
            <a:br>
              <a:rPr lang="en" dirty="0"/>
            </a:br>
            <a:r>
              <a:rPr lang="en" dirty="0"/>
              <a:t>END TERM</a:t>
            </a:r>
            <a:br>
              <a:rPr lang="en" dirty="0"/>
            </a:br>
            <a:r>
              <a:rPr lang="en" dirty="0"/>
              <a:t>TEAM - 1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idx="2"/>
          </p:nvPr>
        </p:nvSpPr>
        <p:spPr>
          <a:xfrm>
            <a:off x="1883988" y="2145900"/>
            <a:ext cx="1130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48" name="Google Shape;348;p31"/>
          <p:cNvSpPr txBox="1">
            <a:spLocks noGrp="1"/>
          </p:cNvSpPr>
          <p:nvPr>
            <p:ph type="title"/>
          </p:nvPr>
        </p:nvSpPr>
        <p:spPr>
          <a:xfrm>
            <a:off x="3167113" y="1938475"/>
            <a:ext cx="40929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a:t>
            </a:r>
            <a:br>
              <a:rPr lang="en-IN" dirty="0"/>
            </a:br>
            <a:r>
              <a:rPr lang="en-IN" dirty="0"/>
              <a:t>FORMULATION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1174142"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Equations</a:t>
            </a:r>
            <a:endParaRPr dirty="0"/>
          </a:p>
        </p:txBody>
      </p:sp>
      <p:sp>
        <p:nvSpPr>
          <p:cNvPr id="354" name="Google Shape;354;p32"/>
          <p:cNvSpPr txBox="1">
            <a:spLocks noGrp="1"/>
          </p:cNvSpPr>
          <p:nvPr>
            <p:ph type="body" idx="4294967295"/>
          </p:nvPr>
        </p:nvSpPr>
        <p:spPr>
          <a:xfrm>
            <a:off x="230700" y="572700"/>
            <a:ext cx="7879954" cy="52012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b="0" i="0" u="none" strike="noStrike" baseline="0" dirty="0">
                <a:latin typeface="CMR10"/>
              </a:rPr>
              <a:t>ALADIN-</a:t>
            </a:r>
            <a:r>
              <a:rPr lang="el-GR" sz="1800" b="0" i="0" u="none" strike="noStrike" baseline="0" dirty="0">
                <a:latin typeface="Times New Roman" panose="02020603050405020304" pitchFamily="18" charset="0"/>
                <a:cs typeface="Times New Roman" panose="02020603050405020304" pitchFamily="18" charset="0"/>
              </a:rPr>
              <a:t>α</a:t>
            </a:r>
            <a:r>
              <a:rPr lang="en-US" sz="1800" dirty="0">
                <a:latin typeface="CMMI10"/>
              </a:rPr>
              <a:t> </a:t>
            </a:r>
            <a:r>
              <a:rPr lang="en-US" sz="1800" b="0" i="0" u="none" strike="noStrike" baseline="0" dirty="0">
                <a:latin typeface="CMR10"/>
              </a:rPr>
              <a:t>solves structured optimization problems of the form</a:t>
            </a:r>
            <a:endParaRPr dirty="0"/>
          </a:p>
        </p:txBody>
      </p:sp>
      <p:pic>
        <p:nvPicPr>
          <p:cNvPr id="3" name="Picture 2">
            <a:extLst>
              <a:ext uri="{FF2B5EF4-FFF2-40B4-BE49-F238E27FC236}">
                <a16:creationId xmlns:a16="http://schemas.microsoft.com/office/drawing/2014/main" id="{0549A30F-37D9-3C64-7A2A-E4172E0E39DF}"/>
              </a:ext>
            </a:extLst>
          </p:cNvPr>
          <p:cNvPicPr>
            <a:picLocks noChangeAspect="1"/>
          </p:cNvPicPr>
          <p:nvPr/>
        </p:nvPicPr>
        <p:blipFill>
          <a:blip r:embed="rId3"/>
          <a:stretch>
            <a:fillRect/>
          </a:stretch>
        </p:blipFill>
        <p:spPr>
          <a:xfrm>
            <a:off x="1486888" y="1251770"/>
            <a:ext cx="6170223" cy="1729174"/>
          </a:xfrm>
          <a:prstGeom prst="rect">
            <a:avLst/>
          </a:prstGeom>
        </p:spPr>
      </p:pic>
      <p:sp>
        <p:nvSpPr>
          <p:cNvPr id="7" name="TextBox 6">
            <a:extLst>
              <a:ext uri="{FF2B5EF4-FFF2-40B4-BE49-F238E27FC236}">
                <a16:creationId xmlns:a16="http://schemas.microsoft.com/office/drawing/2014/main" id="{EEE73D9E-0760-CF39-4E3B-B6B26965A780}"/>
              </a:ext>
            </a:extLst>
          </p:cNvPr>
          <p:cNvSpPr txBox="1"/>
          <p:nvPr/>
        </p:nvSpPr>
        <p:spPr>
          <a:xfrm>
            <a:off x="908839" y="3213848"/>
            <a:ext cx="8248106" cy="1246495"/>
          </a:xfrm>
          <a:prstGeom prst="rect">
            <a:avLst/>
          </a:prstGeom>
          <a:noFill/>
        </p:spPr>
        <p:txBody>
          <a:bodyPr wrap="square">
            <a:spAutoFit/>
          </a:bodyPr>
          <a:lstStyle/>
          <a:p>
            <a:r>
              <a:rPr lang="en-IN" sz="1500" b="0" i="0" u="none" strike="noStrike" baseline="0" dirty="0">
                <a:latin typeface="Raleway Medium" pitchFamily="2" charset="0"/>
              </a:rPr>
              <a:t>Where S is a set of subproblems</a:t>
            </a:r>
          </a:p>
          <a:p>
            <a:r>
              <a:rPr lang="en-IN" sz="1500" dirty="0">
                <a:latin typeface="Raleway Medium" pitchFamily="2" charset="0"/>
              </a:rPr>
              <a:t>f</a:t>
            </a:r>
            <a:r>
              <a:rPr lang="en-IN" sz="1500" baseline="-25000" dirty="0">
                <a:latin typeface="Raleway Medium" pitchFamily="2" charset="0"/>
              </a:rPr>
              <a:t>i</a:t>
            </a:r>
            <a:r>
              <a:rPr lang="en-IN" sz="1500" dirty="0">
                <a:latin typeface="Raleway Medium" pitchFamily="2" charset="0"/>
              </a:rPr>
              <a:t> are objective functions,</a:t>
            </a:r>
          </a:p>
          <a:p>
            <a:r>
              <a:rPr lang="en-IN" sz="1500" dirty="0" err="1">
                <a:latin typeface="Raleway Medium" pitchFamily="2" charset="0"/>
              </a:rPr>
              <a:t>g</a:t>
            </a:r>
            <a:r>
              <a:rPr lang="en-IN" sz="1500" baseline="-25000" dirty="0" err="1">
                <a:latin typeface="Raleway Medium" pitchFamily="2" charset="0"/>
              </a:rPr>
              <a:t>i</a:t>
            </a:r>
            <a:r>
              <a:rPr lang="en-IN" sz="1500" dirty="0">
                <a:latin typeface="Raleway Medium" pitchFamily="2" charset="0"/>
              </a:rPr>
              <a:t> and h</a:t>
            </a:r>
            <a:r>
              <a:rPr lang="en-IN" sz="1500" baseline="-25000" dirty="0">
                <a:latin typeface="Raleway Medium" pitchFamily="2" charset="0"/>
              </a:rPr>
              <a:t>i</a:t>
            </a:r>
            <a:r>
              <a:rPr lang="en-IN" sz="1500" dirty="0">
                <a:latin typeface="Raleway Medium" pitchFamily="2" charset="0"/>
              </a:rPr>
              <a:t> are constraint functions for all subproblems</a:t>
            </a:r>
          </a:p>
          <a:p>
            <a:r>
              <a:rPr lang="en-IN" sz="1500" dirty="0">
                <a:latin typeface="Raleway Medium" pitchFamily="2" charset="0"/>
              </a:rPr>
              <a:t>Matrices A</a:t>
            </a:r>
            <a:r>
              <a:rPr lang="en-IN" sz="1500" baseline="-25000" dirty="0">
                <a:latin typeface="Raleway Medium" pitchFamily="2" charset="0"/>
              </a:rPr>
              <a:t>i</a:t>
            </a:r>
            <a:r>
              <a:rPr lang="en-IN" sz="1500" dirty="0">
                <a:latin typeface="Raleway Medium" pitchFamily="2" charset="0"/>
              </a:rPr>
              <a:t> contain the affine coupling information between the subproblems.</a:t>
            </a:r>
          </a:p>
          <a:p>
            <a:pPr algn="l"/>
            <a:r>
              <a:rPr lang="en-IN" sz="1500" b="0" i="0" u="none" strike="noStrike" baseline="0" dirty="0">
                <a:latin typeface="Raleway Medium" pitchFamily="2" charset="0"/>
              </a:rPr>
              <a:t>Lagrange multipliers </a:t>
            </a:r>
            <a:r>
              <a:rPr lang="en-IN" sz="1500" b="0" i="1" u="none" strike="noStrike" baseline="0" dirty="0">
                <a:latin typeface="Raleway Medium" pitchFamily="2" charset="0"/>
              </a:rPr>
              <a:t>k</a:t>
            </a:r>
            <a:r>
              <a:rPr lang="en-IN" sz="1500" b="0" i="0" u="none" strike="noStrike" baseline="0" dirty="0">
                <a:latin typeface="Raleway Medium" pitchFamily="2" charset="0"/>
              </a:rPr>
              <a:t> assigned to a constraint </a:t>
            </a:r>
            <a:r>
              <a:rPr lang="en-US" sz="1500" b="0" i="1" u="none" strike="noStrike" baseline="0" dirty="0">
                <a:latin typeface="Raleway Medium" pitchFamily="2" charset="0"/>
              </a:rPr>
              <a:t>g</a:t>
            </a:r>
            <a:r>
              <a:rPr lang="en-US" sz="1500" b="0" i="0" u="none" strike="noStrike" baseline="0" dirty="0">
                <a:latin typeface="Raleway Medium" pitchFamily="2" charset="0"/>
              </a:rPr>
              <a:t> are denoted by g(x) = 0 </a:t>
            </a:r>
            <a:r>
              <a:rPr lang="en-US" sz="1500" dirty="0">
                <a:latin typeface="Raleway Medium" pitchFamily="2" charset="0"/>
              </a:rPr>
              <a:t>| </a:t>
            </a:r>
            <a:r>
              <a:rPr lang="en-US" sz="1500" i="1" dirty="0">
                <a:latin typeface="Raleway Medium" pitchFamily="2" charset="0"/>
              </a:rPr>
              <a:t>k</a:t>
            </a:r>
            <a:endParaRPr lang="en-IN" sz="1500" i="1" dirty="0">
              <a:latin typeface="Raleway Medium"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1065289" y="0"/>
            <a:ext cx="32049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Standard ALADIN</a:t>
            </a:r>
            <a:endParaRPr dirty="0"/>
          </a:p>
        </p:txBody>
      </p:sp>
      <p:sp>
        <p:nvSpPr>
          <p:cNvPr id="360" name="Google Shape;360;p33"/>
          <p:cNvSpPr txBox="1">
            <a:spLocks noGrp="1"/>
          </p:cNvSpPr>
          <p:nvPr>
            <p:ph type="body" idx="4294967295"/>
          </p:nvPr>
        </p:nvSpPr>
        <p:spPr>
          <a:xfrm>
            <a:off x="-153108" y="572700"/>
            <a:ext cx="8846712" cy="19392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CMR10"/>
              </a:rPr>
              <a:t>ALADIN solves convex and non-convex optimization problems in a distributed </a:t>
            </a:r>
            <a:r>
              <a:rPr lang="en-IN" sz="1800" b="0" i="0" u="none" strike="noStrike" baseline="0" dirty="0">
                <a:latin typeface="CMR10"/>
              </a:rPr>
              <a:t>fashion.</a:t>
            </a:r>
          </a:p>
          <a:p>
            <a:pPr algn="l"/>
            <a:r>
              <a:rPr lang="en-US" sz="1800" b="0" i="0" u="none" strike="noStrike" baseline="0" dirty="0">
                <a:latin typeface="CMR10"/>
              </a:rPr>
              <a:t>ALADIN can be described as a mix between ADMM and a Sequential Quadratic Programming (SQP) combining distribution computation from ADMM with fast convergence properties and guarantees from SQP.</a:t>
            </a:r>
          </a:p>
          <a:p>
            <a:pPr algn="l"/>
            <a:r>
              <a:rPr lang="en-IN" sz="1800" b="0" i="0" u="none" strike="noStrike" baseline="0" dirty="0">
                <a:latin typeface="CMR10"/>
              </a:rPr>
              <a:t>Similar to ADMM, ALADIN </a:t>
            </a:r>
            <a:r>
              <a:rPr lang="en-US" sz="1800" b="0" i="0" u="none" strike="noStrike" baseline="0" dirty="0">
                <a:latin typeface="CMR10"/>
              </a:rPr>
              <a:t>adopts a parallel step- i.e., several NLPs are solved locally and in parallel minimizing local objective functions </a:t>
            </a:r>
            <a:r>
              <a:rPr lang="en-US" sz="1800" b="0" i="0" u="none" strike="noStrike" baseline="0" dirty="0">
                <a:latin typeface="CMMI10"/>
              </a:rPr>
              <a:t>f</a:t>
            </a:r>
            <a:r>
              <a:rPr lang="en-US" sz="1800" b="0" i="0" u="none" strike="noStrike" baseline="0" dirty="0">
                <a:latin typeface="CMMI8"/>
              </a:rPr>
              <a:t>i </a:t>
            </a:r>
            <a:r>
              <a:rPr lang="en-US" sz="1800" b="0" i="0" u="none" strike="noStrike" baseline="0" dirty="0">
                <a:latin typeface="CMR10"/>
              </a:rPr>
              <a:t>(plus augmentation terms </a:t>
            </a:r>
            <a:r>
              <a:rPr lang="en-US" sz="1800" b="0" i="0" u="none" strike="noStrike" baseline="0" dirty="0">
                <a:latin typeface="CMMI10"/>
              </a:rPr>
              <a:t>a</a:t>
            </a:r>
            <a:r>
              <a:rPr lang="en-US" sz="1800" b="0" i="0" u="none" strike="noStrike" baseline="-25000" dirty="0">
                <a:latin typeface="CMMI8"/>
              </a:rPr>
              <a:t>i</a:t>
            </a:r>
            <a:r>
              <a:rPr lang="en-US" sz="1800" b="0" i="0" u="none" strike="noStrike" baseline="0" dirty="0">
                <a:latin typeface="CMMI8"/>
              </a:rPr>
              <a:t> </a:t>
            </a:r>
            <a:r>
              <a:rPr lang="en-US" sz="1800" b="0" i="0" u="none" strike="noStrike" baseline="0" dirty="0">
                <a:latin typeface="CMR10"/>
              </a:rPr>
              <a:t>accounting for coupling to other subsystems) subject to local constraints </a:t>
            </a:r>
            <a:r>
              <a:rPr lang="en-US" sz="1800" b="0" i="0" u="none" strike="noStrike" baseline="0" dirty="0" err="1">
                <a:latin typeface="CMMI10"/>
              </a:rPr>
              <a:t>g</a:t>
            </a:r>
            <a:r>
              <a:rPr lang="en-US" sz="1800" b="0" i="0" u="none" strike="noStrike" baseline="-25000" dirty="0" err="1">
                <a:latin typeface="CMMI8"/>
              </a:rPr>
              <a:t>i</a:t>
            </a:r>
            <a:r>
              <a:rPr lang="en-US" sz="1800" b="0" i="0" u="none" strike="noStrike" baseline="-25000" dirty="0">
                <a:latin typeface="CMMI8"/>
              </a:rPr>
              <a:t> </a:t>
            </a:r>
            <a:r>
              <a:rPr lang="en-US" sz="1800" b="0" i="0" u="none" strike="noStrike" baseline="0" dirty="0">
                <a:latin typeface="CMR10"/>
              </a:rPr>
              <a:t>and </a:t>
            </a:r>
            <a:r>
              <a:rPr lang="en-US" sz="1800" b="0" i="0" u="none" strike="noStrike" baseline="0" dirty="0">
                <a:latin typeface="CMMI10"/>
              </a:rPr>
              <a:t>h</a:t>
            </a:r>
            <a:r>
              <a:rPr lang="en-US" sz="1800" b="0" i="0" u="none" strike="noStrike" baseline="-25000" dirty="0">
                <a:latin typeface="CMMI8"/>
              </a:rPr>
              <a:t>i</a:t>
            </a:r>
            <a:r>
              <a:rPr lang="en-US" sz="1800" dirty="0">
                <a:latin typeface="CMR10"/>
              </a:rPr>
              <a:t>.</a:t>
            </a:r>
          </a:p>
          <a:p>
            <a:pPr algn="l"/>
            <a:r>
              <a:rPr lang="en-US" sz="1800" b="0" i="0" u="none" strike="noStrike" baseline="0" dirty="0">
                <a:latin typeface="CMR10"/>
              </a:rPr>
              <a:t>Sensitivities such as gradients, Hessians and Jacobian matrices of the local problems are evaluated locally in the next step of ALADIN.</a:t>
            </a:r>
          </a:p>
          <a:p>
            <a:pPr algn="l"/>
            <a:r>
              <a:rPr lang="en-IN" sz="1800" b="0" i="0" u="none" strike="noStrike" baseline="0" dirty="0">
                <a:latin typeface="CMR10"/>
              </a:rPr>
              <a:t>These </a:t>
            </a:r>
            <a:r>
              <a:rPr lang="en-US" sz="1800" b="0" i="0" u="none" strike="noStrike" baseline="0" dirty="0">
                <a:latin typeface="CMR10"/>
              </a:rPr>
              <a:t>sensitivities are collected in a coordination QP adopted from SQP methods.</a:t>
            </a:r>
          </a:p>
          <a:p>
            <a:pPr algn="l"/>
            <a:r>
              <a:rPr lang="en-US" sz="1800" b="0" i="0" u="none" strike="noStrike" baseline="0" dirty="0">
                <a:latin typeface="CMR10"/>
              </a:rPr>
              <a:t>The coordination QP is equality-constrained and strongly convex (under certain regularity assumptions)|thus it can be reformulated as a linear system of equations. The primal and dual solution vectors of this coordination QP are broadcasted to the local subproblems and the next ALADIN iteration starts.</a:t>
            </a:r>
            <a:endParaRPr lang="en-US" sz="1800" dirty="0">
              <a:latin typeface="CMR10"/>
            </a:endParaRPr>
          </a:p>
          <a:p>
            <a:pPr algn="l"/>
            <a:endParaRPr lang="en-US" sz="1800" b="0" i="0" u="none" strike="noStrike" baseline="0" dirty="0">
              <a:latin typeface="CMR10"/>
            </a:endParaRPr>
          </a:p>
          <a:p>
            <a:pPr algn="l"/>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1065289" y="0"/>
            <a:ext cx="32049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Bi-level ALADIN</a:t>
            </a:r>
            <a:endParaRPr dirty="0"/>
          </a:p>
        </p:txBody>
      </p:sp>
      <p:sp>
        <p:nvSpPr>
          <p:cNvPr id="360" name="Google Shape;360;p33"/>
          <p:cNvSpPr txBox="1">
            <a:spLocks noGrp="1"/>
          </p:cNvSpPr>
          <p:nvPr>
            <p:ph type="body" idx="4294967295"/>
          </p:nvPr>
        </p:nvSpPr>
        <p:spPr>
          <a:xfrm>
            <a:off x="-195426" y="572700"/>
            <a:ext cx="8931348" cy="19392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CMR10"/>
              </a:rPr>
              <a:t>The main advantage of standard ALADIN over other existing approaches are convergence guarantees and fast local convergence. On the other hand, the coordination QP makes ALADIN distributed but </a:t>
            </a:r>
            <a:r>
              <a:rPr lang="en-US" sz="1800" b="0" i="0" u="none" strike="noStrike" baseline="0" dirty="0">
                <a:latin typeface="CMTI10"/>
              </a:rPr>
              <a:t>not decentralized</a:t>
            </a:r>
            <a:r>
              <a:rPr lang="en-US" sz="1800" b="0" i="0" u="none" strike="noStrike" baseline="0" dirty="0">
                <a:latin typeface="CMR10"/>
              </a:rPr>
              <a:t> </a:t>
            </a:r>
            <a:r>
              <a:rPr lang="en-US" sz="1800" dirty="0">
                <a:latin typeface="CMR10"/>
              </a:rPr>
              <a:t>and </a:t>
            </a:r>
            <a:r>
              <a:rPr lang="en-IN" sz="1800" b="0" i="0" u="none" strike="noStrike" baseline="0" dirty="0">
                <a:latin typeface="CMR10"/>
              </a:rPr>
              <a:t>the coordination</a:t>
            </a:r>
          </a:p>
          <a:p>
            <a:pPr marL="139700" indent="0" algn="l">
              <a:buNone/>
            </a:pPr>
            <a:r>
              <a:rPr lang="en-US" sz="1800" b="0" i="0" u="none" strike="noStrike" baseline="0" dirty="0">
                <a:latin typeface="CMR10"/>
              </a:rPr>
              <a:t>      step in standard ALADIN is quite heavy and communication intense compared with </a:t>
            </a:r>
            <a:br>
              <a:rPr lang="en-US" sz="1800" b="0" i="0" u="none" strike="noStrike" baseline="0" dirty="0">
                <a:latin typeface="CMR10"/>
              </a:rPr>
            </a:br>
            <a:r>
              <a:rPr lang="en-US" sz="1800" b="0" i="0" u="none" strike="noStrike" baseline="0" dirty="0">
                <a:latin typeface="CMR10"/>
              </a:rPr>
              <a:t>      other approaches such as ADMM.</a:t>
            </a:r>
          </a:p>
          <a:p>
            <a:pPr algn="l"/>
            <a:r>
              <a:rPr lang="en-US" sz="1800" b="0" i="0" u="none" strike="noStrike" baseline="0" dirty="0">
                <a:latin typeface="CMR10"/>
              </a:rPr>
              <a:t>Bi-level ALADIN tries to overcome these drawbacks by constructing a coordination QP of smaller dimension lowering communication. This lower-dimensional QP is solved in a decentralized fashion leading to an overall decentralized </a:t>
            </a:r>
            <a:r>
              <a:rPr lang="en-IN" sz="1800" b="0" i="0" u="none" strike="noStrike" baseline="0" dirty="0">
                <a:latin typeface="CMR10"/>
              </a:rPr>
              <a:t>algorithm.</a:t>
            </a:r>
          </a:p>
          <a:p>
            <a:pPr algn="l"/>
            <a:r>
              <a:rPr lang="en-IN" sz="1800" dirty="0">
                <a:latin typeface="CMR10"/>
              </a:rPr>
              <a:t>B</a:t>
            </a:r>
            <a:r>
              <a:rPr lang="en-IN" sz="1800" b="0" i="0" u="none" strike="noStrike" baseline="0" dirty="0">
                <a:latin typeface="CMR10"/>
              </a:rPr>
              <a:t>i-level ALADIN tackles the </a:t>
            </a:r>
            <a:r>
              <a:rPr lang="en-US" sz="1800" b="0" i="0" u="none" strike="noStrike" baseline="0" dirty="0">
                <a:latin typeface="CMR10"/>
              </a:rPr>
              <a:t>coordination QP </a:t>
            </a:r>
            <a:r>
              <a:rPr lang="en-US" sz="1800" b="0" i="0" u="none" strike="noStrike" baseline="0" dirty="0">
                <a:latin typeface="CMTI10"/>
              </a:rPr>
              <a:t>in decentralized fashion </a:t>
            </a:r>
            <a:r>
              <a:rPr lang="en-US" sz="1800" b="0" i="0" u="none" strike="noStrike" baseline="0" dirty="0">
                <a:latin typeface="CMR10"/>
              </a:rPr>
              <a:t>based on </a:t>
            </a:r>
            <a:r>
              <a:rPr lang="en-US" sz="1800" b="0" i="0" u="none" strike="noStrike" baseline="0" dirty="0">
                <a:latin typeface="CMTI10"/>
              </a:rPr>
              <a:t>neighbor-to-neighbor </a:t>
            </a:r>
            <a:r>
              <a:rPr lang="en-US" sz="1800" b="0" i="0" u="none" strike="noStrike" baseline="0" dirty="0">
                <a:latin typeface="CMR10"/>
              </a:rPr>
              <a:t>communication. </a:t>
            </a:r>
          </a:p>
          <a:p>
            <a:pPr algn="l"/>
            <a:r>
              <a:rPr lang="en-US" sz="1800" b="0" i="0" u="none" strike="noStrike" baseline="0" dirty="0">
                <a:latin typeface="CMR10"/>
              </a:rPr>
              <a:t>ALADIN-</a:t>
            </a:r>
            <a:r>
              <a:rPr lang="el-GR" sz="1800" b="0" i="0" u="none" strike="noStrike" baseline="0" dirty="0">
                <a:latin typeface="Times New Roman" panose="02020603050405020304" pitchFamily="18" charset="0"/>
                <a:cs typeface="Times New Roman" panose="02020603050405020304" pitchFamily="18" charset="0"/>
              </a:rPr>
              <a:t>α</a:t>
            </a:r>
            <a:r>
              <a:rPr lang="en-US" sz="1800" b="0" i="0" u="none" strike="noStrike" baseline="0" dirty="0">
                <a:latin typeface="CMMI10"/>
              </a:rPr>
              <a:t> </a:t>
            </a:r>
            <a:r>
              <a:rPr lang="en-US" sz="1800" b="0" i="0" u="none" strike="noStrike" baseline="0" dirty="0">
                <a:latin typeface="CMR10"/>
              </a:rPr>
              <a:t>comes with two decentralized algorithms: a decentralized version of the Conjugate Gradient (CG) method and a decentralized version of ADMM.</a:t>
            </a:r>
          </a:p>
          <a:p>
            <a:pPr algn="l"/>
            <a:r>
              <a:rPr lang="en-IN" sz="1800" b="0" i="0" u="none" strike="noStrike" baseline="0" dirty="0">
                <a:latin typeface="CMR10"/>
              </a:rPr>
              <a:t>Although these </a:t>
            </a:r>
            <a:r>
              <a:rPr lang="en-US" sz="1800" b="0" i="0" u="none" strike="noStrike" baseline="0" dirty="0">
                <a:latin typeface="CMR10"/>
              </a:rPr>
              <a:t>decentralized algorithms deliver only a certain level of precision, bi-level ALADIN is guaranteed to converge if certain error bounds hold</a:t>
            </a:r>
          </a:p>
        </p:txBody>
      </p:sp>
    </p:spTree>
    <p:extLst>
      <p:ext uri="{BB962C8B-B14F-4D97-AF65-F5344CB8AC3E}">
        <p14:creationId xmlns:p14="http://schemas.microsoft.com/office/powerpoint/2010/main" val="141631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888D6A-4316-44DB-40C3-DD6EF66C8094}"/>
              </a:ext>
            </a:extLst>
          </p:cNvPr>
          <p:cNvPicPr>
            <a:picLocks noChangeAspect="1"/>
          </p:cNvPicPr>
          <p:nvPr/>
        </p:nvPicPr>
        <p:blipFill>
          <a:blip r:embed="rId2"/>
          <a:stretch>
            <a:fillRect/>
          </a:stretch>
        </p:blipFill>
        <p:spPr>
          <a:xfrm>
            <a:off x="2443939" y="1"/>
            <a:ext cx="4256122" cy="2571750"/>
          </a:xfrm>
          <a:prstGeom prst="rect">
            <a:avLst/>
          </a:prstGeom>
        </p:spPr>
      </p:pic>
      <p:pic>
        <p:nvPicPr>
          <p:cNvPr id="6" name="Picture 5">
            <a:extLst>
              <a:ext uri="{FF2B5EF4-FFF2-40B4-BE49-F238E27FC236}">
                <a16:creationId xmlns:a16="http://schemas.microsoft.com/office/drawing/2014/main" id="{5F44A899-82B1-D703-90AE-A76AE54D8A5D}"/>
              </a:ext>
            </a:extLst>
          </p:cNvPr>
          <p:cNvPicPr>
            <a:picLocks noChangeAspect="1"/>
          </p:cNvPicPr>
          <p:nvPr/>
        </p:nvPicPr>
        <p:blipFill>
          <a:blip r:embed="rId3"/>
          <a:stretch>
            <a:fillRect/>
          </a:stretch>
        </p:blipFill>
        <p:spPr>
          <a:xfrm>
            <a:off x="2443939" y="2571751"/>
            <a:ext cx="4256122" cy="2571750"/>
          </a:xfrm>
          <a:prstGeom prst="rect">
            <a:avLst/>
          </a:prstGeom>
        </p:spPr>
      </p:pic>
      <p:sp>
        <p:nvSpPr>
          <p:cNvPr id="8" name="TextBox 7">
            <a:extLst>
              <a:ext uri="{FF2B5EF4-FFF2-40B4-BE49-F238E27FC236}">
                <a16:creationId xmlns:a16="http://schemas.microsoft.com/office/drawing/2014/main" id="{E6A64E1B-6B35-D3A3-BFE1-419DAD14719B}"/>
              </a:ext>
            </a:extLst>
          </p:cNvPr>
          <p:cNvSpPr txBox="1"/>
          <p:nvPr/>
        </p:nvSpPr>
        <p:spPr>
          <a:xfrm>
            <a:off x="0" y="177880"/>
            <a:ext cx="2548685" cy="738664"/>
          </a:xfrm>
          <a:prstGeom prst="rect">
            <a:avLst/>
          </a:prstGeom>
          <a:noFill/>
        </p:spPr>
        <p:txBody>
          <a:bodyPr wrap="square">
            <a:spAutoFit/>
          </a:bodyPr>
          <a:lstStyle/>
          <a:p>
            <a:pPr marL="285750" indent="-285750">
              <a:buFont typeface="Arial" panose="020B0604020202020204" pitchFamily="34" charset="0"/>
              <a:buChar char="•"/>
            </a:pPr>
            <a:r>
              <a:rPr lang="en-US" sz="1400" b="0" i="0" u="none" strike="noStrike" baseline="0" dirty="0">
                <a:latin typeface="CMR10"/>
              </a:rPr>
              <a:t>Standard ALADIN-and also bi-level ALADIN-exhibit convergence guarantees.</a:t>
            </a:r>
            <a:endParaRPr lang="en-IN" dirty="0"/>
          </a:p>
        </p:txBody>
      </p:sp>
      <p:sp>
        <p:nvSpPr>
          <p:cNvPr id="10" name="TextBox 9">
            <a:extLst>
              <a:ext uri="{FF2B5EF4-FFF2-40B4-BE49-F238E27FC236}">
                <a16:creationId xmlns:a16="http://schemas.microsoft.com/office/drawing/2014/main" id="{CD999AA4-A462-079F-129E-30EC98720B92}"/>
              </a:ext>
            </a:extLst>
          </p:cNvPr>
          <p:cNvSpPr txBox="1"/>
          <p:nvPr/>
        </p:nvSpPr>
        <p:spPr>
          <a:xfrm>
            <a:off x="6492240" y="916544"/>
            <a:ext cx="2651760" cy="2031325"/>
          </a:xfrm>
          <a:prstGeom prst="rect">
            <a:avLst/>
          </a:prstGeom>
          <a:noFill/>
        </p:spPr>
        <p:txBody>
          <a:bodyPr wrap="square">
            <a:spAutoFit/>
          </a:bodyPr>
          <a:lstStyle/>
          <a:p>
            <a:pPr marL="285750" indent="-285750" algn="l">
              <a:buFont typeface="Arial" panose="020B0604020202020204" pitchFamily="34" charset="0"/>
              <a:buChar char="•"/>
            </a:pPr>
            <a:r>
              <a:rPr lang="en-IN" sz="1400" b="0" i="0" u="none" strike="noStrike" baseline="0" dirty="0">
                <a:latin typeface="CMR10"/>
              </a:rPr>
              <a:t>The </a:t>
            </a:r>
            <a:r>
              <a:rPr lang="en-US" sz="1400" b="0" i="0" u="none" strike="noStrike" baseline="0" dirty="0">
                <a:latin typeface="CMR10"/>
              </a:rPr>
              <a:t>set of assumptions required for ALADIN to converge are standard regularity conditions such as the Linear Independence Constraint Qualification (LICQ) and a slightly stronger form of the second-order sufficient condition.</a:t>
            </a:r>
            <a:endParaRPr lang="en-IN" dirty="0"/>
          </a:p>
        </p:txBody>
      </p:sp>
      <p:sp>
        <p:nvSpPr>
          <p:cNvPr id="12" name="TextBox 11">
            <a:extLst>
              <a:ext uri="{FF2B5EF4-FFF2-40B4-BE49-F238E27FC236}">
                <a16:creationId xmlns:a16="http://schemas.microsoft.com/office/drawing/2014/main" id="{ED25AFF7-733F-E208-EBC8-3ACFFA1F427E}"/>
              </a:ext>
            </a:extLst>
          </p:cNvPr>
          <p:cNvSpPr txBox="1"/>
          <p:nvPr/>
        </p:nvSpPr>
        <p:spPr>
          <a:xfrm>
            <a:off x="77826" y="2749630"/>
            <a:ext cx="2393032" cy="2031325"/>
          </a:xfrm>
          <a:prstGeom prst="rect">
            <a:avLst/>
          </a:prstGeom>
          <a:noFill/>
        </p:spPr>
        <p:txBody>
          <a:bodyPr wrap="square">
            <a:spAutoFit/>
          </a:bodyPr>
          <a:lstStyle/>
          <a:p>
            <a:pPr marL="285750" indent="-285750" algn="l">
              <a:buFont typeface="Arial" panose="020B0604020202020204" pitchFamily="34" charset="0"/>
              <a:buChar char="•"/>
            </a:pPr>
            <a:r>
              <a:rPr lang="en-US" sz="1400" b="0" i="0" u="none" strike="noStrike" baseline="0" dirty="0">
                <a:latin typeface="CMR10"/>
              </a:rPr>
              <a:t>If these conditions hold, if the coordination step is computed exactly, and if certain technical conditions hold, then</a:t>
            </a:r>
            <a:r>
              <a:rPr lang="en-US" dirty="0">
                <a:latin typeface="CMR10"/>
              </a:rPr>
              <a:t>  </a:t>
            </a:r>
            <a:r>
              <a:rPr lang="en-US" sz="1400" b="0" i="0" u="none" strike="noStrike" baseline="0" dirty="0">
                <a:latin typeface="CMR10"/>
              </a:rPr>
              <a:t>ALADIN is guaranteed to converge locally at a     super-linear/quadratic rate</a:t>
            </a:r>
            <a:r>
              <a:rPr lang="en-US" dirty="0">
                <a:latin typeface="CMR10"/>
              </a:rPr>
              <a:t>.</a:t>
            </a:r>
            <a:endParaRPr lang="en-US" sz="1400" b="0" i="0" u="none" strike="noStrike" baseline="0" dirty="0">
              <a:latin typeface="CMR10"/>
            </a:endParaRPr>
          </a:p>
        </p:txBody>
      </p:sp>
    </p:spTree>
    <p:extLst>
      <p:ext uri="{BB962C8B-B14F-4D97-AF65-F5344CB8AC3E}">
        <p14:creationId xmlns:p14="http://schemas.microsoft.com/office/powerpoint/2010/main" val="399796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a:spLocks noGrp="1"/>
          </p:cNvSpPr>
          <p:nvPr>
            <p:ph type="title" idx="2"/>
          </p:nvPr>
        </p:nvSpPr>
        <p:spPr>
          <a:xfrm>
            <a:off x="1463040" y="2145900"/>
            <a:ext cx="120643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71" name="Google Shape;371;p34"/>
          <p:cNvSpPr txBox="1">
            <a:spLocks noGrp="1"/>
          </p:cNvSpPr>
          <p:nvPr>
            <p:ph type="title"/>
          </p:nvPr>
        </p:nvSpPr>
        <p:spPr>
          <a:xfrm>
            <a:off x="2821725" y="1665900"/>
            <a:ext cx="4770000" cy="18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IMPLEMENTATION</a:t>
            </a:r>
            <a:endParaRPr dirty="0"/>
          </a:p>
        </p:txBody>
      </p:sp>
    </p:spTree>
    <p:extLst>
      <p:ext uri="{BB962C8B-B14F-4D97-AF65-F5344CB8AC3E}">
        <p14:creationId xmlns:p14="http://schemas.microsoft.com/office/powerpoint/2010/main" val="141472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886422" y="0"/>
            <a:ext cx="75343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a:t>ALADIN - Implementation Details </a:t>
            </a:r>
            <a:endParaRPr u="sng" dirty="0"/>
          </a:p>
        </p:txBody>
      </p:sp>
      <p:sp>
        <p:nvSpPr>
          <p:cNvPr id="2" name="Rectangle 1">
            <a:extLst>
              <a:ext uri="{FF2B5EF4-FFF2-40B4-BE49-F238E27FC236}">
                <a16:creationId xmlns:a16="http://schemas.microsoft.com/office/drawing/2014/main" id="{6D4FE34E-04E9-1252-CFB8-D37AEEDD14C5}"/>
              </a:ext>
            </a:extLst>
          </p:cNvPr>
          <p:cNvSpPr>
            <a:spLocks noChangeArrowheads="1"/>
          </p:cNvSpPr>
          <p:nvPr/>
        </p:nvSpPr>
        <p:spPr bwMode="auto">
          <a:xfrm>
            <a:off x="0" y="612233"/>
            <a:ext cx="89062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Each ALADIN iteration executes three main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Step 1: It solves local NLPs  for fixed and given values for primal iterates </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and dual iterates </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in parallel.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The parameter sequences </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and </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are user-defined.</a:t>
            </a:r>
          </a:p>
        </p:txBody>
      </p:sp>
      <p:pic>
        <p:nvPicPr>
          <p:cNvPr id="8194" name="Picture 2" descr="urn:x-wiley:oca:media:oca2811:oca2811-math-0167">
            <a:extLst>
              <a:ext uri="{FF2B5EF4-FFF2-40B4-BE49-F238E27FC236}">
                <a16:creationId xmlns:a16="http://schemas.microsoft.com/office/drawing/2014/main" id="{07BE89CA-1B16-5FD3-08B0-5688B931C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952" y="868217"/>
            <a:ext cx="161925" cy="22669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urn:x-wiley:oca:media:oca2811:oca2811-math-0168">
            <a:extLst>
              <a:ext uri="{FF2B5EF4-FFF2-40B4-BE49-F238E27FC236}">
                <a16:creationId xmlns:a16="http://schemas.microsoft.com/office/drawing/2014/main" id="{9B432589-62CF-613C-0EF2-4759B32FA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0104" y="914889"/>
            <a:ext cx="1619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urn:x-wiley:oca:media:oca2811:oca2811-math-0169">
            <a:extLst>
              <a:ext uri="{FF2B5EF4-FFF2-40B4-BE49-F238E27FC236}">
                <a16:creationId xmlns:a16="http://schemas.microsoft.com/office/drawing/2014/main" id="{0BBE26A3-72D6-5740-13B1-667C9A1DC8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820" y="1090164"/>
            <a:ext cx="514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urn:x-wiley:oca:media:oca2811:oca2811-math-0170">
            <a:extLst>
              <a:ext uri="{FF2B5EF4-FFF2-40B4-BE49-F238E27FC236}">
                <a16:creationId xmlns:a16="http://schemas.microsoft.com/office/drawing/2014/main" id="{BD8AF052-F82E-F04E-1693-DD180F0044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1765" y="1099882"/>
            <a:ext cx="533400" cy="171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D7A1FB-D1E8-D7E9-0411-53314AF1FB90}"/>
              </a:ext>
            </a:extLst>
          </p:cNvPr>
          <p:cNvSpPr txBox="1"/>
          <p:nvPr/>
        </p:nvSpPr>
        <p:spPr>
          <a:xfrm>
            <a:off x="13375" y="1698363"/>
            <a:ext cx="914400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u="none" strike="noStrike" baseline="0" dirty="0">
                <a:latin typeface="CMR10"/>
              </a:rPr>
              <a:t>Step </a:t>
            </a:r>
            <a:r>
              <a:rPr lang="en-US" dirty="0">
                <a:latin typeface="CMR10"/>
              </a:rPr>
              <a:t>3</a:t>
            </a:r>
            <a:r>
              <a:rPr lang="en-US" b="0" i="0" u="none" strike="noStrike" baseline="0" dirty="0">
                <a:latin typeface="CMR10"/>
              </a:rPr>
              <a:t>: It computes local sensitivities such as the gradient of the local objectives</a:t>
            </a:r>
            <a:endParaRPr lang="en-US" altLang="en-US" dirty="0">
              <a:solidFill>
                <a:srgbClr val="1C1D1E"/>
              </a:solidFill>
              <a:latin typeface="Open Sans" panose="020B0606030504020204" pitchFamily="34" charset="0"/>
              <a:cs typeface="Open Sans" panose="020B0606030504020204" pitchFamily="34" charset="0"/>
            </a:endParaRPr>
          </a:p>
        </p:txBody>
      </p:sp>
      <p:pic>
        <p:nvPicPr>
          <p:cNvPr id="8199" name="Picture 7" descr="urn:x-wiley:oca:media:oca2811:oca2811-math-0171">
            <a:extLst>
              <a:ext uri="{FF2B5EF4-FFF2-40B4-BE49-F238E27FC236}">
                <a16:creationId xmlns:a16="http://schemas.microsoft.com/office/drawing/2014/main" id="{7DBB64E1-265E-ED88-78DD-DF317FA5A0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114" y="1752238"/>
            <a:ext cx="676275" cy="200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116365-4FC0-B01A-BD2B-D1F72761F23D}"/>
              </a:ext>
            </a:extLst>
          </p:cNvPr>
          <p:cNvSpPr txBox="1"/>
          <p:nvPr/>
        </p:nvSpPr>
        <p:spPr>
          <a:xfrm>
            <a:off x="6594389" y="1690654"/>
            <a:ext cx="2005202"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and positive definite</a:t>
            </a:r>
            <a:endParaRPr lang="en-IN" dirty="0"/>
          </a:p>
        </p:txBody>
      </p:sp>
      <p:sp>
        <p:nvSpPr>
          <p:cNvPr id="8" name="TextBox 7">
            <a:extLst>
              <a:ext uri="{FF2B5EF4-FFF2-40B4-BE49-F238E27FC236}">
                <a16:creationId xmlns:a16="http://schemas.microsoft.com/office/drawing/2014/main" id="{E5145042-B77A-2F01-FEFB-B7BECA92AC2A}"/>
              </a:ext>
            </a:extLst>
          </p:cNvPr>
          <p:cNvSpPr txBox="1"/>
          <p:nvPr/>
        </p:nvSpPr>
        <p:spPr>
          <a:xfrm>
            <a:off x="-61683" y="1913026"/>
            <a:ext cx="8752713"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 approximations of the local Hessian matrices                                                                               where </a:t>
            </a:r>
            <a:endParaRPr lang="en-IN" dirty="0"/>
          </a:p>
        </p:txBody>
      </p:sp>
      <p:pic>
        <p:nvPicPr>
          <p:cNvPr id="8201" name="Picture 9" descr="urn:x-wiley:oca:media:oca2811:oca2811-math-0172">
            <a:extLst>
              <a:ext uri="{FF2B5EF4-FFF2-40B4-BE49-F238E27FC236}">
                <a16:creationId xmlns:a16="http://schemas.microsoft.com/office/drawing/2014/main" id="{931F7575-2B3B-6525-436C-28765A406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0998" y="1938651"/>
            <a:ext cx="3571875" cy="276225"/>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urn:x-wiley:oca:media:oca2811:oca2811-math-0173">
            <a:extLst>
              <a:ext uri="{FF2B5EF4-FFF2-40B4-BE49-F238E27FC236}">
                <a16:creationId xmlns:a16="http://schemas.microsoft.com/office/drawing/2014/main" id="{C214C893-7653-B3E0-AD60-7EF263AFDF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289" y="2166479"/>
            <a:ext cx="2676525" cy="2762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1E75181-30D6-D4FE-90FB-2BC03A41525D}"/>
              </a:ext>
            </a:extLst>
          </p:cNvPr>
          <p:cNvSpPr txBox="1"/>
          <p:nvPr/>
        </p:nvSpPr>
        <p:spPr>
          <a:xfrm>
            <a:off x="2724571" y="2156048"/>
            <a:ext cx="5276088"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is the set of active inequality constraints in subproblems</a:t>
            </a:r>
            <a:endParaRPr lang="en-IN" dirty="0"/>
          </a:p>
        </p:txBody>
      </p:sp>
      <p:pic>
        <p:nvPicPr>
          <p:cNvPr id="8205" name="Picture 13" descr="urn:x-wiley:oca:media:oca2811:oca2811-math-0174">
            <a:extLst>
              <a:ext uri="{FF2B5EF4-FFF2-40B4-BE49-F238E27FC236}">
                <a16:creationId xmlns:a16="http://schemas.microsoft.com/office/drawing/2014/main" id="{8513B490-4C9C-2B7A-BF6A-F7C9714302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6316" y="2242678"/>
            <a:ext cx="314325" cy="1238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a:extLst>
              <a:ext uri="{FF2B5EF4-FFF2-40B4-BE49-F238E27FC236}">
                <a16:creationId xmlns:a16="http://schemas.microsoft.com/office/drawing/2014/main" id="{E2CF0D58-009E-7355-0D82-0991D9521B04}"/>
              </a:ext>
            </a:extLst>
          </p:cNvPr>
          <p:cNvSpPr>
            <a:spLocks noChangeArrowheads="1"/>
          </p:cNvSpPr>
          <p:nvPr/>
        </p:nvSpPr>
        <p:spPr bwMode="auto">
          <a:xfrm>
            <a:off x="-4913" y="24506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C1D1E"/>
                </a:solidFill>
                <a:effectLst/>
                <a:latin typeface="Open Sans" panose="020B0606030504020204" pitchFamily="34" charset="0"/>
                <a:cs typeface="Open Sans" panose="020B0606030504020204" pitchFamily="34" charset="0"/>
              </a:rPr>
              <a:t>and </a:t>
            </a:r>
            <a:r>
              <a:rPr kumimoji="0" lang="en-US" altLang="en-US" sz="6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8207" name="Picture 15" descr="urn:x-wiley:oca:media:oca2811:oca2811-math-0175">
            <a:extLst>
              <a:ext uri="{FF2B5EF4-FFF2-40B4-BE49-F238E27FC236}">
                <a16:creationId xmlns:a16="http://schemas.microsoft.com/office/drawing/2014/main" id="{C0A576F7-989A-D5EB-8D3B-DE4B8D915C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742" y="2415210"/>
            <a:ext cx="383823" cy="1206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EB78E86-2ABF-2469-795E-E3BFECEDBF1F}"/>
              </a:ext>
            </a:extLst>
          </p:cNvPr>
          <p:cNvSpPr txBox="1"/>
          <p:nvPr/>
        </p:nvSpPr>
        <p:spPr>
          <a:xfrm>
            <a:off x="775565" y="2341433"/>
            <a:ext cx="7485698"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is a user-defined parameter which can be specified via the </a:t>
            </a:r>
            <a:r>
              <a:rPr lang="en-US" b="0" i="0" dirty="0" err="1">
                <a:solidFill>
                  <a:srgbClr val="1C1D1E"/>
                </a:solidFill>
                <a:effectLst/>
                <a:latin typeface="Courier New" panose="02070309020205020404" pitchFamily="49" charset="0"/>
              </a:rPr>
              <a:t>actMargin</a:t>
            </a:r>
            <a:r>
              <a:rPr lang="en-US" b="0" i="0" dirty="0">
                <a:solidFill>
                  <a:srgbClr val="1C1D1E"/>
                </a:solidFill>
                <a:effectLst/>
                <a:latin typeface="Open Sans" panose="020B0606030504020204" pitchFamily="34" charset="0"/>
              </a:rPr>
              <a:t> option.</a:t>
            </a:r>
            <a:endParaRPr lang="en-IN" dirty="0"/>
          </a:p>
        </p:txBody>
      </p:sp>
      <p:sp>
        <p:nvSpPr>
          <p:cNvPr id="15" name="TextBox 14">
            <a:extLst>
              <a:ext uri="{FF2B5EF4-FFF2-40B4-BE49-F238E27FC236}">
                <a16:creationId xmlns:a16="http://schemas.microsoft.com/office/drawing/2014/main" id="{01399806-D86D-1900-53D2-DDB765AB2E12}"/>
              </a:ext>
            </a:extLst>
          </p:cNvPr>
          <p:cNvSpPr txBox="1"/>
          <p:nvPr/>
        </p:nvSpPr>
        <p:spPr>
          <a:xfrm>
            <a:off x="13375" y="2758417"/>
            <a:ext cx="5276088"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 We define combined inequality constraints</a:t>
            </a:r>
            <a:endParaRPr lang="en-IN" dirty="0"/>
          </a:p>
        </p:txBody>
      </p:sp>
      <p:pic>
        <p:nvPicPr>
          <p:cNvPr id="8209" name="Picture 17" descr="urn:x-wiley:oca:media:oca2811:oca2811-math-0176">
            <a:extLst>
              <a:ext uri="{FF2B5EF4-FFF2-40B4-BE49-F238E27FC236}">
                <a16:creationId xmlns:a16="http://schemas.microsoft.com/office/drawing/2014/main" id="{2355FB1C-0ACE-E879-553B-A71BC76722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1840" y="2787798"/>
            <a:ext cx="2980973" cy="2757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26F87ED-34A8-E5F4-D749-5746B7CA838B}"/>
              </a:ext>
            </a:extLst>
          </p:cNvPr>
          <p:cNvSpPr txBox="1"/>
          <p:nvPr/>
        </p:nvSpPr>
        <p:spPr>
          <a:xfrm>
            <a:off x="83289" y="3021512"/>
            <a:ext cx="7217854"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and Jacobians of active constraints                                                 for all</a:t>
            </a:r>
            <a:endParaRPr lang="en-IN" dirty="0"/>
          </a:p>
        </p:txBody>
      </p:sp>
      <p:pic>
        <p:nvPicPr>
          <p:cNvPr id="8211" name="Picture 19" descr="urn:x-wiley:oca:media:oca2811:oca2811-math-0177">
            <a:extLst>
              <a:ext uri="{FF2B5EF4-FFF2-40B4-BE49-F238E27FC236}">
                <a16:creationId xmlns:a16="http://schemas.microsoft.com/office/drawing/2014/main" id="{60078FBB-985F-1619-EEF9-F64F31C2C1E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5011" y="3037502"/>
            <a:ext cx="2137315" cy="317857"/>
          </a:xfrm>
          <a:prstGeom prst="rect">
            <a:avLst/>
          </a:prstGeom>
          <a:noFill/>
          <a:extLst>
            <a:ext uri="{909E8E84-426E-40DD-AFC4-6F175D3DCCD1}">
              <a14:hiddenFill xmlns:a14="http://schemas.microsoft.com/office/drawing/2010/main">
                <a:solidFill>
                  <a:srgbClr val="FFFFFF"/>
                </a:solidFill>
              </a14:hiddenFill>
            </a:ext>
          </a:extLst>
        </p:spPr>
      </p:pic>
      <p:pic>
        <p:nvPicPr>
          <p:cNvPr id="8213" name="Picture 21" descr="urn:x-wiley:oca:media:oca2811:oca2811-math-0178">
            <a:extLst>
              <a:ext uri="{FF2B5EF4-FFF2-40B4-BE49-F238E27FC236}">
                <a16:creationId xmlns:a16="http://schemas.microsoft.com/office/drawing/2014/main" id="{62E91C8F-48CE-A09E-B7F0-356C0717C4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8397" y="3083501"/>
            <a:ext cx="466564" cy="1837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0740399-8C22-7D86-FBE6-A0AAB784ACE9}"/>
              </a:ext>
            </a:extLst>
          </p:cNvPr>
          <p:cNvSpPr txBox="1"/>
          <p:nvPr/>
        </p:nvSpPr>
        <p:spPr>
          <a:xfrm>
            <a:off x="13375" y="1366887"/>
            <a:ext cx="5227239" cy="307777"/>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Step 2: It gets the termination criterion and returns it </a:t>
            </a:r>
          </a:p>
        </p:txBody>
      </p:sp>
      <p:sp>
        <p:nvSpPr>
          <p:cNvPr id="20" name="TextBox 19">
            <a:extLst>
              <a:ext uri="{FF2B5EF4-FFF2-40B4-BE49-F238E27FC236}">
                <a16:creationId xmlns:a16="http://schemas.microsoft.com/office/drawing/2014/main" id="{56E4EC1D-C6FB-1368-B5D4-50A1A7B127C2}"/>
              </a:ext>
            </a:extLst>
          </p:cNvPr>
          <p:cNvSpPr txBox="1"/>
          <p:nvPr/>
        </p:nvSpPr>
        <p:spPr>
          <a:xfrm>
            <a:off x="13796" y="3435873"/>
            <a:ext cx="8892460" cy="523220"/>
          </a:xfrm>
          <a:prstGeom prst="rect">
            <a:avLst/>
          </a:prstGeom>
          <a:noFill/>
        </p:spPr>
        <p:txBody>
          <a:bodyPr wrap="square">
            <a:spAutoFit/>
          </a:bodyPr>
          <a:lstStyle/>
          <a:p>
            <a:pPr algn="l"/>
            <a:r>
              <a:rPr lang="en-US" sz="1400" b="0" i="0" u="none" strike="noStrike" baseline="0" dirty="0">
                <a:latin typeface="CMR10"/>
              </a:rPr>
              <a:t>Step 4: With this sensitivity information, it solves an equality constrained quadratic program serving as a coordination problem.</a:t>
            </a:r>
            <a:endParaRPr lang="en-IN" dirty="0"/>
          </a:p>
        </p:txBody>
      </p:sp>
      <p:sp>
        <p:nvSpPr>
          <p:cNvPr id="22" name="TextBox 21">
            <a:extLst>
              <a:ext uri="{FF2B5EF4-FFF2-40B4-BE49-F238E27FC236}">
                <a16:creationId xmlns:a16="http://schemas.microsoft.com/office/drawing/2014/main" id="{3FBDD2F3-C050-0CA5-7F6D-FBB30864AB84}"/>
              </a:ext>
            </a:extLst>
          </p:cNvPr>
          <p:cNvSpPr txBox="1"/>
          <p:nvPr/>
        </p:nvSpPr>
        <p:spPr>
          <a:xfrm>
            <a:off x="13375" y="4032814"/>
            <a:ext cx="5276088"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Step 5: It updates </a:t>
            </a:r>
            <a:endParaRPr lang="en-IN" dirty="0"/>
          </a:p>
        </p:txBody>
      </p:sp>
      <p:pic>
        <p:nvPicPr>
          <p:cNvPr id="8215" name="Picture 23" descr="urn:x-wiley:oca:media:oca2811:oca2811-math-0179">
            <a:extLst>
              <a:ext uri="{FF2B5EF4-FFF2-40B4-BE49-F238E27FC236}">
                <a16:creationId xmlns:a16="http://schemas.microsoft.com/office/drawing/2014/main" id="{1B138DEF-5EA4-568F-BF98-9B1FEB280CA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1915" y="4065677"/>
            <a:ext cx="214304" cy="21430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7D92A68-DD41-B924-BB55-26E55ED15B6B}"/>
              </a:ext>
            </a:extLst>
          </p:cNvPr>
          <p:cNvSpPr txBox="1"/>
          <p:nvPr/>
        </p:nvSpPr>
        <p:spPr>
          <a:xfrm>
            <a:off x="1731925" y="4032814"/>
            <a:ext cx="547838" cy="307777"/>
          </a:xfrm>
          <a:prstGeom prst="rect">
            <a:avLst/>
          </a:prstGeom>
          <a:noFill/>
        </p:spPr>
        <p:txBody>
          <a:bodyPr wrap="square">
            <a:spAutoFit/>
          </a:bodyPr>
          <a:lstStyle/>
          <a:p>
            <a:r>
              <a:rPr lang="en-IN" b="0" i="0" dirty="0">
                <a:solidFill>
                  <a:srgbClr val="1C1D1E"/>
                </a:solidFill>
                <a:effectLst/>
                <a:latin typeface="Open Sans" panose="020B0606030504020204" pitchFamily="34" charset="0"/>
              </a:rPr>
              <a:t>and</a:t>
            </a:r>
            <a:endParaRPr lang="en-IN" dirty="0"/>
          </a:p>
        </p:txBody>
      </p:sp>
      <p:pic>
        <p:nvPicPr>
          <p:cNvPr id="8217" name="Picture 25" descr="urn:x-wiley:oca:media:oca2811:oca2811-math-0180">
            <a:extLst>
              <a:ext uri="{FF2B5EF4-FFF2-40B4-BE49-F238E27FC236}">
                <a16:creationId xmlns:a16="http://schemas.microsoft.com/office/drawing/2014/main" id="{B4558B4B-CCC3-DFA9-2471-7775D5F69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469" y="4079447"/>
            <a:ext cx="258424" cy="2128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254ED9FB-1B18-62E6-45B2-08992F68551B}"/>
              </a:ext>
            </a:extLst>
          </p:cNvPr>
          <p:cNvSpPr txBox="1"/>
          <p:nvPr/>
        </p:nvSpPr>
        <p:spPr>
          <a:xfrm>
            <a:off x="2414016" y="4013673"/>
            <a:ext cx="6629400"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based on the solution to (A2). To achieve global convergence guarantees, the </a:t>
            </a:r>
            <a:endParaRPr lang="en-IN" dirty="0"/>
          </a:p>
        </p:txBody>
      </p:sp>
      <p:pic>
        <p:nvPicPr>
          <p:cNvPr id="8221" name="Picture 29" descr="urn:x-wiley:oca:media:oca2811:oca2811-math-0181">
            <a:extLst>
              <a:ext uri="{FF2B5EF4-FFF2-40B4-BE49-F238E27FC236}">
                <a16:creationId xmlns:a16="http://schemas.microsoft.com/office/drawing/2014/main" id="{DFA4D8FD-9759-07F3-B594-7CB6417C8E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802" y="4359732"/>
            <a:ext cx="686140" cy="17153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12B2380-62C1-D3E7-1BEF-749998FAF0BD}"/>
              </a:ext>
            </a:extLst>
          </p:cNvPr>
          <p:cNvSpPr txBox="1"/>
          <p:nvPr/>
        </p:nvSpPr>
        <p:spPr>
          <a:xfrm>
            <a:off x="1431814" y="4291610"/>
            <a:ext cx="5276088"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has to be properly chosen by a globalization routine.</a:t>
            </a:r>
            <a:endParaRPr lang="en-IN" dirty="0"/>
          </a:p>
        </p:txBody>
      </p:sp>
      <p:sp>
        <p:nvSpPr>
          <p:cNvPr id="31" name="TextBox 30">
            <a:extLst>
              <a:ext uri="{FF2B5EF4-FFF2-40B4-BE49-F238E27FC236}">
                <a16:creationId xmlns:a16="http://schemas.microsoft.com/office/drawing/2014/main" id="{F12530CE-0D47-EE77-83B2-37BD0364A7C3}"/>
              </a:ext>
            </a:extLst>
          </p:cNvPr>
          <p:cNvSpPr txBox="1"/>
          <p:nvPr/>
        </p:nvSpPr>
        <p:spPr>
          <a:xfrm>
            <a:off x="616118" y="4538777"/>
            <a:ext cx="8074911" cy="307777"/>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A smaller </a:t>
            </a:r>
            <a:r>
              <a:rPr lang="en-US" b="0" i="0" dirty="0" err="1">
                <a:solidFill>
                  <a:srgbClr val="1C1D1E"/>
                </a:solidFill>
                <a:effectLst/>
                <a:latin typeface="Open Sans" panose="020B0606030504020204" pitchFamily="34" charset="0"/>
              </a:rPr>
              <a:t>stepsize</a:t>
            </a:r>
            <a:r>
              <a:rPr lang="en-US" b="0" i="0" dirty="0">
                <a:solidFill>
                  <a:srgbClr val="1C1D1E"/>
                </a:solidFill>
                <a:effectLst/>
                <a:latin typeface="Open Sans" panose="020B0606030504020204" pitchFamily="34" charset="0"/>
              </a:rPr>
              <a:t> can be specified via the </a:t>
            </a:r>
            <a:r>
              <a:rPr lang="en-US" b="0" i="0" dirty="0" err="1">
                <a:solidFill>
                  <a:srgbClr val="1C1D1E"/>
                </a:solidFill>
                <a:effectLst/>
                <a:latin typeface="Courier New" panose="02070309020205020404" pitchFamily="49" charset="0"/>
              </a:rPr>
              <a:t>stepSize</a:t>
            </a:r>
            <a:r>
              <a:rPr lang="en-US" b="0" i="0" dirty="0">
                <a:solidFill>
                  <a:srgbClr val="1C1D1E"/>
                </a:solidFill>
                <a:effectLst/>
                <a:latin typeface="Open Sans" panose="020B0606030504020204" pitchFamily="34" charset="0"/>
              </a:rPr>
              <a:t> option which might stabilize ALADIN - </a:t>
            </a:r>
            <a:r>
              <a:rPr lang="el-GR" b="0" i="0" dirty="0">
                <a:solidFill>
                  <a:srgbClr val="1C1D1E"/>
                </a:solidFill>
                <a:effectLst/>
                <a:latin typeface="Times New Roman" panose="02020603050405020304" pitchFamily="18" charset="0"/>
                <a:cs typeface="Times New Roman" panose="02020603050405020304" pitchFamily="18" charset="0"/>
              </a:rPr>
              <a:t>α</a:t>
            </a:r>
            <a:endParaRPr lang="en-IN" dirty="0"/>
          </a:p>
        </p:txBody>
      </p:sp>
    </p:spTree>
    <p:extLst>
      <p:ext uri="{BB962C8B-B14F-4D97-AF65-F5344CB8AC3E}">
        <p14:creationId xmlns:p14="http://schemas.microsoft.com/office/powerpoint/2010/main" val="41993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oca2811-gra-1000-b">
            <a:extLst>
              <a:ext uri="{FF2B5EF4-FFF2-40B4-BE49-F238E27FC236}">
                <a16:creationId xmlns:a16="http://schemas.microsoft.com/office/drawing/2014/main" id="{4554F6C6-765B-DA09-28CE-69E1B1C38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81" y="0"/>
            <a:ext cx="75644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09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678180" y="1841118"/>
            <a:ext cx="23913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a:t>Bi-level ALADIN </a:t>
            </a:r>
            <a:endParaRPr u="sng" dirty="0"/>
          </a:p>
        </p:txBody>
      </p:sp>
      <p:pic>
        <p:nvPicPr>
          <p:cNvPr id="19" name="Picture 18">
            <a:extLst>
              <a:ext uri="{FF2B5EF4-FFF2-40B4-BE49-F238E27FC236}">
                <a16:creationId xmlns:a16="http://schemas.microsoft.com/office/drawing/2014/main" id="{5AFC379A-2D5B-3B08-3335-762F5D1AE761}"/>
              </a:ext>
            </a:extLst>
          </p:cNvPr>
          <p:cNvPicPr>
            <a:picLocks noChangeAspect="1"/>
          </p:cNvPicPr>
          <p:nvPr/>
        </p:nvPicPr>
        <p:blipFill>
          <a:blip r:embed="rId3"/>
          <a:stretch>
            <a:fillRect/>
          </a:stretch>
        </p:blipFill>
        <p:spPr>
          <a:xfrm>
            <a:off x="3519217" y="59515"/>
            <a:ext cx="4436204" cy="5024469"/>
          </a:xfrm>
          <a:prstGeom prst="rect">
            <a:avLst/>
          </a:prstGeom>
        </p:spPr>
      </p:pic>
      <p:sp>
        <p:nvSpPr>
          <p:cNvPr id="23" name="TextBox 22">
            <a:extLst>
              <a:ext uri="{FF2B5EF4-FFF2-40B4-BE49-F238E27FC236}">
                <a16:creationId xmlns:a16="http://schemas.microsoft.com/office/drawing/2014/main" id="{25B051EB-1549-ED9B-AC23-54E0F3E85F00}"/>
              </a:ext>
            </a:extLst>
          </p:cNvPr>
          <p:cNvSpPr txBox="1"/>
          <p:nvPr/>
        </p:nvSpPr>
        <p:spPr>
          <a:xfrm>
            <a:off x="840375" y="2871252"/>
            <a:ext cx="2282461" cy="323165"/>
          </a:xfrm>
          <a:prstGeom prst="rect">
            <a:avLst/>
          </a:prstGeom>
          <a:noFill/>
        </p:spPr>
        <p:txBody>
          <a:bodyPr wrap="square">
            <a:spAutoFit/>
          </a:bodyPr>
          <a:lstStyle/>
          <a:p>
            <a:r>
              <a:rPr lang="en-IN" sz="1500" u="sng" dirty="0"/>
              <a:t>Implementation Details </a:t>
            </a:r>
            <a:endParaRPr lang="en-IN" sz="1500" dirty="0"/>
          </a:p>
        </p:txBody>
      </p:sp>
    </p:spTree>
    <p:extLst>
      <p:ext uri="{BB962C8B-B14F-4D97-AF65-F5344CB8AC3E}">
        <p14:creationId xmlns:p14="http://schemas.microsoft.com/office/powerpoint/2010/main" val="168658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600273-049E-988F-B4B1-C3A43363311E}"/>
              </a:ext>
            </a:extLst>
          </p:cNvPr>
          <p:cNvPicPr>
            <a:picLocks noChangeAspect="1"/>
          </p:cNvPicPr>
          <p:nvPr/>
        </p:nvPicPr>
        <p:blipFill>
          <a:blip r:embed="rId2"/>
          <a:stretch>
            <a:fillRect/>
          </a:stretch>
        </p:blipFill>
        <p:spPr>
          <a:xfrm>
            <a:off x="0" y="322898"/>
            <a:ext cx="4928616" cy="4544568"/>
          </a:xfrm>
          <a:prstGeom prst="rect">
            <a:avLst/>
          </a:prstGeom>
        </p:spPr>
      </p:pic>
      <p:pic>
        <p:nvPicPr>
          <p:cNvPr id="3" name="Picture 2">
            <a:extLst>
              <a:ext uri="{FF2B5EF4-FFF2-40B4-BE49-F238E27FC236}">
                <a16:creationId xmlns:a16="http://schemas.microsoft.com/office/drawing/2014/main" id="{171BAA4D-3931-731A-7FCD-FDFDB5E158E0}"/>
              </a:ext>
            </a:extLst>
          </p:cNvPr>
          <p:cNvPicPr>
            <a:picLocks noChangeAspect="1"/>
          </p:cNvPicPr>
          <p:nvPr/>
        </p:nvPicPr>
        <p:blipFill>
          <a:blip r:embed="rId3"/>
          <a:stretch>
            <a:fillRect/>
          </a:stretch>
        </p:blipFill>
        <p:spPr>
          <a:xfrm>
            <a:off x="4835803" y="1813655"/>
            <a:ext cx="4254857" cy="1563053"/>
          </a:xfrm>
          <a:prstGeom prst="rect">
            <a:avLst/>
          </a:prstGeom>
        </p:spPr>
      </p:pic>
    </p:spTree>
    <p:extLst>
      <p:ext uri="{BB962C8B-B14F-4D97-AF65-F5344CB8AC3E}">
        <p14:creationId xmlns:p14="http://schemas.microsoft.com/office/powerpoint/2010/main" val="253529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p>
            <a: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t>ALADIN – </a:t>
            </a:r>
            <a:r>
              <a:rPr lang="el-GR" sz="3000" i="0" u="none" strike="noStrike" baseline="0" dirty="0">
                <a:latin typeface="Open Sans" panose="020B0606030504020204" pitchFamily="34" charset="0"/>
                <a:ea typeface="Open Sans" panose="020B0606030504020204" pitchFamily="34" charset="0"/>
                <a:cs typeface="Open Sans" panose="020B0606030504020204" pitchFamily="34" charset="0"/>
              </a:rPr>
              <a:t>α</a:t>
            </a:r>
            <a: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t> </a:t>
            </a:r>
            <a:b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br>
            <a: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t>  An open-source MATLAB</a:t>
            </a:r>
            <a:b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br>
            <a: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t>toolbox for distributed</a:t>
            </a:r>
            <a:b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br>
            <a: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t> non-convex</a:t>
            </a:r>
            <a:b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br>
            <a:r>
              <a:rPr lang="en-IN" sz="3000" i="0" u="none" strike="noStrike" baseline="0" dirty="0">
                <a:latin typeface="Open Sans" panose="020B0606030504020204" pitchFamily="34" charset="0"/>
                <a:ea typeface="Open Sans" panose="020B0606030504020204" pitchFamily="34" charset="0"/>
                <a:cs typeface="Open Sans" panose="020B0606030504020204" pitchFamily="34" charset="0"/>
              </a:rPr>
              <a:t>optimization</a:t>
            </a:r>
            <a:endParaRPr sz="3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06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a:spLocks noGrp="1"/>
          </p:cNvSpPr>
          <p:nvPr>
            <p:ph type="title" idx="2"/>
          </p:nvPr>
        </p:nvSpPr>
        <p:spPr>
          <a:xfrm>
            <a:off x="2584023" y="215085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71" name="Google Shape;371;p34"/>
          <p:cNvSpPr txBox="1">
            <a:spLocks noGrp="1"/>
          </p:cNvSpPr>
          <p:nvPr>
            <p:ph type="title"/>
          </p:nvPr>
        </p:nvSpPr>
        <p:spPr>
          <a:xfrm>
            <a:off x="3701223" y="1670850"/>
            <a:ext cx="3034857" cy="18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STRUCTURE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title"/>
          </p:nvPr>
        </p:nvSpPr>
        <p:spPr>
          <a:xfrm>
            <a:off x="1211313" y="0"/>
            <a:ext cx="7717500" cy="530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STRUCTURE </a:t>
            </a:r>
            <a:endParaRPr dirty="0"/>
          </a:p>
        </p:txBody>
      </p:sp>
      <p:sp>
        <p:nvSpPr>
          <p:cNvPr id="377" name="Google Shape;377;p35"/>
          <p:cNvSpPr txBox="1">
            <a:spLocks noGrp="1"/>
          </p:cNvSpPr>
          <p:nvPr>
            <p:ph type="body" idx="4294967295"/>
          </p:nvPr>
        </p:nvSpPr>
        <p:spPr>
          <a:xfrm>
            <a:off x="238295" y="530198"/>
            <a:ext cx="10149533" cy="1506812"/>
          </a:xfrm>
          <a:prstGeom prst="rect">
            <a:avLst/>
          </a:prstGeom>
        </p:spPr>
        <p:txBody>
          <a:bodyPr spcFirstLastPara="1" wrap="square" lIns="91425" tIns="91425" rIns="91425" bIns="91425" anchor="t" anchorCtr="0">
            <a:noAutofit/>
          </a:bodyPr>
          <a:lstStyle/>
          <a:p>
            <a:pPr marL="0" indent="0">
              <a:buNone/>
            </a:pP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The overall structure of </a:t>
            </a:r>
            <a:r>
              <a:rPr kumimoji="0" lang="en-US" altLang="en-US" b="0" i="0" u="none" strike="noStrike" cap="none" normalizeH="0" baseline="0" dirty="0" err="1">
                <a:ln>
                  <a:noFill/>
                </a:ln>
                <a:solidFill>
                  <a:srgbClr val="1C1D1E"/>
                </a:solidFill>
                <a:effectLst/>
                <a:latin typeface="Courier New" panose="02070309020205020404" pitchFamily="49" charset="0"/>
                <a:cs typeface="Courier New" panose="02070309020205020404" pitchFamily="49" charset="0"/>
              </a:rPr>
              <a:t>run_ALADIN</a:t>
            </a:r>
            <a:r>
              <a:rPr kumimoji="0" lang="en-US" altLang="en-US" b="0" i="0" u="none" strike="noStrike" cap="none" normalizeH="0" baseline="0" dirty="0">
                <a:ln>
                  <a:noFill/>
                </a:ln>
                <a:solidFill>
                  <a:srgbClr val="1C1D1E"/>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—the main function of ALADIN</a:t>
            </a:r>
            <a:r>
              <a:rPr lang="en-US" altLang="en-US" dirty="0">
                <a:solidFill>
                  <a:schemeClr val="tx1"/>
                </a:solidFill>
                <a:latin typeface="Arial" panose="020B0604020202020204" pitchFamily="34" charset="0"/>
                <a:cs typeface="Open Sans" panose="020B0606030504020204" pitchFamily="34" charset="0"/>
              </a:rPr>
              <a:t> – </a:t>
            </a:r>
            <a:r>
              <a:rPr lang="el-GR" altLang="en-US" dirty="0">
                <a:solidFill>
                  <a:schemeClr val="tx1"/>
                </a:solidFill>
                <a:latin typeface="Times New Roman" panose="02020603050405020304" pitchFamily="18" charset="0"/>
                <a:cs typeface="Times New Roman" panose="02020603050405020304" pitchFamily="18" charset="0"/>
              </a:rPr>
              <a:t>α</a:t>
            </a:r>
            <a:r>
              <a:rPr lang="en-IN" altLang="en-US" dirty="0">
                <a:solidFill>
                  <a:schemeClr val="tx1"/>
                </a:solidFill>
                <a:latin typeface="Times New Roman" panose="02020603050405020304" pitchFamily="18" charset="0"/>
                <a:cs typeface="Times New Roman" panose="02020603050405020304" pitchFamily="18" charset="0"/>
              </a:rPr>
              <a:t> is given below</a:t>
            </a:r>
          </a:p>
          <a:p>
            <a:pPr marL="0" indent="0">
              <a:buNone/>
            </a:pPr>
            <a:endParaRPr lang="en-US" b="0" i="0" dirty="0">
              <a:solidFill>
                <a:srgbClr val="1C1D1E"/>
              </a:solidFill>
              <a:effectLst/>
              <a:latin typeface="Open Sans" panose="020B0606030504020204" pitchFamily="34" charset="0"/>
            </a:endParaRPr>
          </a:p>
          <a:p>
            <a:pPr marL="0" indent="0">
              <a:buNone/>
            </a:pPr>
            <a:endParaRPr dirty="0"/>
          </a:p>
        </p:txBody>
      </p:sp>
      <p:pic>
        <p:nvPicPr>
          <p:cNvPr id="6" name="Picture 5">
            <a:extLst>
              <a:ext uri="{FF2B5EF4-FFF2-40B4-BE49-F238E27FC236}">
                <a16:creationId xmlns:a16="http://schemas.microsoft.com/office/drawing/2014/main" id="{BB9D6AC5-EC72-D9E6-F6CD-336E35770A83}"/>
              </a:ext>
            </a:extLst>
          </p:cNvPr>
          <p:cNvPicPr>
            <a:picLocks noChangeAspect="1"/>
          </p:cNvPicPr>
          <p:nvPr/>
        </p:nvPicPr>
        <p:blipFill>
          <a:blip r:embed="rId3"/>
          <a:stretch>
            <a:fillRect/>
          </a:stretch>
        </p:blipFill>
        <p:spPr>
          <a:xfrm>
            <a:off x="2533181" y="984716"/>
            <a:ext cx="4077638" cy="2104587"/>
          </a:xfrm>
          <a:prstGeom prst="rect">
            <a:avLst/>
          </a:prstGeom>
        </p:spPr>
      </p:pic>
      <p:sp>
        <p:nvSpPr>
          <p:cNvPr id="8" name="TextBox 7">
            <a:extLst>
              <a:ext uri="{FF2B5EF4-FFF2-40B4-BE49-F238E27FC236}">
                <a16:creationId xmlns:a16="http://schemas.microsoft.com/office/drawing/2014/main" id="{B1C6383A-A5AD-09C6-C385-8DA8400ECA9B}"/>
              </a:ext>
            </a:extLst>
          </p:cNvPr>
          <p:cNvSpPr txBox="1"/>
          <p:nvPr/>
        </p:nvSpPr>
        <p:spPr>
          <a:xfrm>
            <a:off x="238295" y="3178326"/>
            <a:ext cx="8594809" cy="181588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C1D1E"/>
                </a:solidFill>
                <a:effectLst/>
                <a:latin typeface="Open Sans" panose="020B0606030504020204" pitchFamily="34" charset="0"/>
              </a:rPr>
              <a:t>A preprocessing step performs a consistency check of the input data and provides default options.</a:t>
            </a:r>
          </a:p>
          <a:p>
            <a:pPr marL="285750" indent="-285750">
              <a:buFont typeface="Arial" panose="020B0604020202020204" pitchFamily="34" charset="0"/>
              <a:buChar char="•"/>
            </a:pPr>
            <a:r>
              <a:rPr lang="en-US" b="0" i="0" dirty="0">
                <a:solidFill>
                  <a:srgbClr val="1C1D1E"/>
                </a:solidFill>
                <a:effectLst/>
                <a:latin typeface="Open Sans" panose="020B0606030504020204" pitchFamily="34" charset="0"/>
              </a:rPr>
              <a:t>The </a:t>
            </a:r>
            <a:r>
              <a:rPr lang="en-US" b="0" i="0" dirty="0" err="1">
                <a:solidFill>
                  <a:srgbClr val="1C1D1E"/>
                </a:solidFill>
                <a:effectLst/>
                <a:latin typeface="Courier New" panose="02070309020205020404" pitchFamily="49" charset="0"/>
              </a:rPr>
              <a:t>createLocSolAndSens</a:t>
            </a:r>
            <a:r>
              <a:rPr lang="en-US" b="0" i="0" dirty="0">
                <a:solidFill>
                  <a:srgbClr val="1C1D1E"/>
                </a:solidFill>
                <a:effectLst/>
                <a:latin typeface="Courier New" panose="02070309020205020404" pitchFamily="49" charset="0"/>
              </a:rPr>
              <a:t>()</a:t>
            </a:r>
            <a:r>
              <a:rPr lang="en-US" b="0" i="0" dirty="0">
                <a:solidFill>
                  <a:srgbClr val="1C1D1E"/>
                </a:solidFill>
                <a:effectLst/>
                <a:latin typeface="Open Sans" panose="020B0606030504020204" pitchFamily="34" charset="0"/>
              </a:rPr>
              <a:t> function initializes the local NLPs and sensitivities for all subproblems.</a:t>
            </a:r>
          </a:p>
          <a:p>
            <a:pPr marL="285750" indent="-285750">
              <a:buFont typeface="Arial" panose="020B0604020202020204" pitchFamily="34" charset="0"/>
              <a:buChar char="•"/>
            </a:pPr>
            <a:r>
              <a:rPr lang="en-US" b="0" i="0" dirty="0">
                <a:solidFill>
                  <a:srgbClr val="1C1D1E"/>
                </a:solidFill>
                <a:effectLst/>
                <a:latin typeface="Open Sans" panose="020B0606030504020204" pitchFamily="34" charset="0"/>
              </a:rPr>
              <a:t>In the main loop </a:t>
            </a:r>
            <a:r>
              <a:rPr lang="en-US" b="0" i="0" dirty="0" err="1">
                <a:solidFill>
                  <a:srgbClr val="1C1D1E"/>
                </a:solidFill>
                <a:effectLst/>
                <a:latin typeface="Courier New" panose="02070309020205020404" pitchFamily="49" charset="0"/>
              </a:rPr>
              <a:t>iterateAL</a:t>
            </a:r>
            <a:r>
              <a:rPr lang="en-US" b="0" i="0" dirty="0">
                <a:solidFill>
                  <a:srgbClr val="1C1D1E"/>
                </a:solidFill>
                <a:effectLst/>
                <a:latin typeface="Courier New" panose="02070309020205020404" pitchFamily="49" charset="0"/>
              </a:rPr>
              <a:t>()</a:t>
            </a:r>
            <a:r>
              <a:rPr lang="en-US" b="0" i="0" dirty="0">
                <a:solidFill>
                  <a:srgbClr val="1C1D1E"/>
                </a:solidFill>
                <a:effectLst/>
                <a:latin typeface="Open Sans" panose="020B0606030504020204" pitchFamily="34" charset="0"/>
              </a:rPr>
              <a:t>, the function </a:t>
            </a:r>
            <a:r>
              <a:rPr lang="en-US" b="0" i="0" dirty="0" err="1">
                <a:solidFill>
                  <a:srgbClr val="1C1D1E"/>
                </a:solidFill>
                <a:effectLst/>
                <a:latin typeface="Courier New" panose="02070309020205020404" pitchFamily="49" charset="0"/>
              </a:rPr>
              <a:t>parallelStep</a:t>
            </a:r>
            <a:r>
              <a:rPr lang="en-US" b="0" i="0" dirty="0">
                <a:solidFill>
                  <a:srgbClr val="1C1D1E"/>
                </a:solidFill>
                <a:effectLst/>
                <a:latin typeface="Courier New" panose="02070309020205020404" pitchFamily="49" charset="0"/>
              </a:rPr>
              <a:t>()</a:t>
            </a:r>
            <a:r>
              <a:rPr lang="en-US" b="0" i="0" dirty="0">
                <a:solidFill>
                  <a:srgbClr val="1C1D1E"/>
                </a:solidFill>
                <a:effectLst/>
                <a:latin typeface="Open Sans" panose="020B0606030504020204" pitchFamily="34" charset="0"/>
              </a:rPr>
              <a:t> solves the local NLPs and evaluates the Hessian of the </a:t>
            </a:r>
            <a:r>
              <a:rPr lang="en-US" b="0" i="0" dirty="0" err="1">
                <a:solidFill>
                  <a:srgbClr val="1C1D1E"/>
                </a:solidFill>
                <a:effectLst/>
                <a:latin typeface="Open Sans" panose="020B0606030504020204" pitchFamily="34" charset="0"/>
              </a:rPr>
              <a:t>Lagrangian</a:t>
            </a:r>
            <a:r>
              <a:rPr lang="en-US" b="0" i="0" dirty="0">
                <a:solidFill>
                  <a:srgbClr val="1C1D1E"/>
                </a:solidFill>
                <a:effectLst/>
                <a:latin typeface="Open Sans" panose="020B0606030504020204" pitchFamily="34" charset="0"/>
              </a:rPr>
              <a:t>, the gradient of the objective, and the Jacobian of the active constraints</a:t>
            </a:r>
            <a:endParaRPr lang="en-US" dirty="0">
              <a:solidFill>
                <a:srgbClr val="1C1D1E"/>
              </a:solidFill>
              <a:latin typeface="Open Sans" panose="020B0606030504020204" pitchFamily="34" charset="0"/>
            </a:endParaRPr>
          </a:p>
          <a:p>
            <a:pPr marL="285750" indent="-285750">
              <a:buFont typeface="Arial" panose="020B0604020202020204" pitchFamily="34" charset="0"/>
              <a:buChar char="•"/>
            </a:pPr>
            <a:endParaRPr lang="en-US" b="0" i="0" dirty="0">
              <a:solidFill>
                <a:srgbClr val="1C1D1E"/>
              </a:solidFill>
              <a:effectLst/>
              <a:latin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STRUCTURE</a:t>
            </a:r>
            <a:endParaRPr dirty="0"/>
          </a:p>
        </p:txBody>
      </p:sp>
      <p:sp>
        <p:nvSpPr>
          <p:cNvPr id="3" name="TextBox 2">
            <a:extLst>
              <a:ext uri="{FF2B5EF4-FFF2-40B4-BE49-F238E27FC236}">
                <a16:creationId xmlns:a16="http://schemas.microsoft.com/office/drawing/2014/main" id="{26A89C1C-ED59-525B-9C11-5427F8E92360}"/>
              </a:ext>
            </a:extLst>
          </p:cNvPr>
          <p:cNvSpPr txBox="1"/>
          <p:nvPr/>
        </p:nvSpPr>
        <p:spPr>
          <a:xfrm>
            <a:off x="68580" y="664827"/>
            <a:ext cx="8599932" cy="4016484"/>
          </a:xfrm>
          <a:prstGeom prst="rect">
            <a:avLst/>
          </a:prstGeom>
          <a:noFill/>
        </p:spPr>
        <p:txBody>
          <a:bodyPr wrap="square">
            <a:spAutoFit/>
          </a:bodyPr>
          <a:lstStyle/>
          <a:p>
            <a:pPr marL="285750" indent="-285750">
              <a:buFont typeface="Arial" panose="020B0604020202020204" pitchFamily="34" charset="0"/>
              <a:buChar char="•"/>
            </a:pPr>
            <a:r>
              <a:rPr lang="en-US" sz="1500" b="0" i="0" dirty="0">
                <a:solidFill>
                  <a:srgbClr val="1C1D1E"/>
                </a:solidFill>
                <a:effectLst/>
                <a:latin typeface="Open Sans" panose="020B0606030504020204" pitchFamily="34" charset="0"/>
              </a:rPr>
              <a:t> Furthermore, a regularization procedure is executed if needed. Moreover, in case the </a:t>
            </a:r>
            <a:r>
              <a:rPr lang="en-US" sz="1500" b="0" i="0" dirty="0" err="1">
                <a:solidFill>
                  <a:srgbClr val="1C1D1E"/>
                </a:solidFill>
                <a:effectLst/>
                <a:latin typeface="Open Sans" panose="020B0606030504020204" pitchFamily="34" charset="0"/>
              </a:rPr>
              <a:t>nullspace</a:t>
            </a:r>
            <a:r>
              <a:rPr lang="en-US" sz="1500" b="0" i="0" dirty="0">
                <a:solidFill>
                  <a:srgbClr val="1C1D1E"/>
                </a:solidFill>
                <a:effectLst/>
                <a:latin typeface="Open Sans" panose="020B0606030504020204" pitchFamily="34" charset="0"/>
              </a:rPr>
              <a:t> method or bi-level ALADIN is used, the computation of a </a:t>
            </a:r>
            <a:r>
              <a:rPr lang="en-US" sz="1500" b="0" i="0" dirty="0" err="1">
                <a:solidFill>
                  <a:srgbClr val="1C1D1E"/>
                </a:solidFill>
                <a:effectLst/>
                <a:latin typeface="Open Sans" panose="020B0606030504020204" pitchFamily="34" charset="0"/>
              </a:rPr>
              <a:t>nullspace</a:t>
            </a:r>
            <a:r>
              <a:rPr lang="en-US" sz="1500" b="0" i="0" dirty="0">
                <a:solidFill>
                  <a:srgbClr val="1C1D1E"/>
                </a:solidFill>
                <a:effectLst/>
                <a:latin typeface="Open Sans" panose="020B0606030504020204" pitchFamily="34" charset="0"/>
              </a:rPr>
              <a:t> basis and the computation of the Schur-complement is performed locally shifting substantial computational burden from the centralized coordination step to </a:t>
            </a:r>
            <a:r>
              <a:rPr lang="en-US" sz="1500" b="0" i="0" dirty="0" err="1">
                <a:solidFill>
                  <a:srgbClr val="1C1D1E"/>
                </a:solidFill>
                <a:effectLst/>
                <a:latin typeface="Courier New" panose="02070309020205020404" pitchFamily="49" charset="0"/>
              </a:rPr>
              <a:t>parallelStep</a:t>
            </a:r>
            <a:r>
              <a:rPr lang="en-US" sz="1500" b="0" i="0" dirty="0">
                <a:solidFill>
                  <a:srgbClr val="1C1D1E"/>
                </a:solidFill>
                <a:effectLst/>
                <a:latin typeface="Courier New" panose="02070309020205020404" pitchFamily="49" charset="0"/>
              </a:rPr>
              <a:t>()</a:t>
            </a:r>
            <a:r>
              <a:rPr lang="en-US" sz="1500" b="0" i="0" dirty="0">
                <a:solidFill>
                  <a:srgbClr val="1C1D1E"/>
                </a:solidFill>
                <a:effectLst/>
                <a:latin typeface="Open Sans" panose="020B0606030504020204" pitchFamily="34" charset="0"/>
              </a:rPr>
              <a:t>. The function </a:t>
            </a:r>
            <a:r>
              <a:rPr lang="en-US" sz="1500" b="0" i="0" dirty="0" err="1">
                <a:solidFill>
                  <a:srgbClr val="1C1D1E"/>
                </a:solidFill>
                <a:effectLst/>
                <a:latin typeface="Courier New" panose="02070309020205020404" pitchFamily="49" charset="0"/>
              </a:rPr>
              <a:t>updateParam</a:t>
            </a:r>
            <a:r>
              <a:rPr lang="en-US" sz="1500" b="0" i="0" dirty="0">
                <a:solidFill>
                  <a:srgbClr val="1C1D1E"/>
                </a:solidFill>
                <a:effectLst/>
                <a:latin typeface="Courier New" panose="02070309020205020404" pitchFamily="49" charset="0"/>
              </a:rPr>
              <a:t>()</a:t>
            </a:r>
            <a:r>
              <a:rPr lang="en-US" sz="1500" b="0" i="0" dirty="0">
                <a:solidFill>
                  <a:srgbClr val="1C1D1E"/>
                </a:solidFill>
                <a:effectLst/>
                <a:latin typeface="Open Sans" panose="020B0606030504020204" pitchFamily="34" charset="0"/>
              </a:rPr>
              <a:t> computes dynamically changing ALADIN parameters for numerical stability and speedup.</a:t>
            </a:r>
          </a:p>
          <a:p>
            <a:pPr marL="285750" indent="-285750">
              <a:buFont typeface="Arial" panose="020B0604020202020204" pitchFamily="34" charset="0"/>
              <a:buChar char="•"/>
            </a:pPr>
            <a:endParaRPr lang="en-US" sz="1500" dirty="0">
              <a:solidFill>
                <a:srgbClr val="1C1D1E"/>
              </a:solidFill>
              <a:latin typeface="Open Sans" panose="020B0606030504020204" pitchFamily="34" charset="0"/>
            </a:endParaRPr>
          </a:p>
          <a:p>
            <a:pPr marL="285750" indent="-285750">
              <a:buFont typeface="Arial" panose="020B0604020202020204" pitchFamily="34" charset="0"/>
              <a:buChar char="•"/>
            </a:pPr>
            <a:r>
              <a:rPr lang="en-US" sz="1500" b="0" i="0" dirty="0">
                <a:solidFill>
                  <a:srgbClr val="1C1D1E"/>
                </a:solidFill>
                <a:effectLst/>
                <a:latin typeface="Open Sans" panose="020B0606030504020204" pitchFamily="34" charset="0"/>
              </a:rPr>
              <a:t>The coordination QP is constructed in the function </a:t>
            </a:r>
            <a:r>
              <a:rPr lang="en-US" sz="1500" b="0" i="0" dirty="0" err="1">
                <a:solidFill>
                  <a:srgbClr val="1C1D1E"/>
                </a:solidFill>
                <a:effectLst/>
                <a:latin typeface="Courier New" panose="02070309020205020404" pitchFamily="49" charset="0"/>
              </a:rPr>
              <a:t>createCoordQP</a:t>
            </a:r>
            <a:r>
              <a:rPr lang="en-US" sz="1500" b="0" i="0" dirty="0">
                <a:solidFill>
                  <a:srgbClr val="1C1D1E"/>
                </a:solidFill>
                <a:effectLst/>
                <a:latin typeface="Courier New" panose="02070309020205020404" pitchFamily="49" charset="0"/>
              </a:rPr>
              <a:t>()</a:t>
            </a:r>
            <a:r>
              <a:rPr lang="en-US" sz="1500" b="0" i="0" dirty="0">
                <a:solidFill>
                  <a:srgbClr val="1C1D1E"/>
                </a:solidFill>
                <a:effectLst/>
                <a:latin typeface="Open Sans" panose="020B0606030504020204" pitchFamily="34" charset="0"/>
              </a:rPr>
              <a:t>.</a:t>
            </a:r>
          </a:p>
          <a:p>
            <a:endParaRPr lang="en-US" sz="1500" b="0" i="0" dirty="0">
              <a:solidFill>
                <a:srgbClr val="1C1D1E"/>
              </a:solidFill>
              <a:effectLst/>
              <a:latin typeface="Open Sans" panose="020B0606030504020204" pitchFamily="34" charset="0"/>
            </a:endParaRPr>
          </a:p>
          <a:p>
            <a:pPr marL="285750" indent="-285750">
              <a:buFont typeface="Arial" panose="020B0604020202020204" pitchFamily="34" charset="0"/>
              <a:buChar char="•"/>
            </a:pPr>
            <a:r>
              <a:rPr lang="en-US" sz="1500" b="0" i="0" dirty="0">
                <a:solidFill>
                  <a:srgbClr val="1C1D1E"/>
                </a:solidFill>
                <a:effectLst/>
                <a:latin typeface="Open Sans" panose="020B0606030504020204" pitchFamily="34" charset="0"/>
              </a:rPr>
              <a:t>Different dense and sparse solvers for solving the coordination QP are available in </a:t>
            </a:r>
            <a:r>
              <a:rPr lang="en-US" sz="1500" b="0" i="0" dirty="0" err="1">
                <a:solidFill>
                  <a:srgbClr val="1C1D1E"/>
                </a:solidFill>
                <a:effectLst/>
                <a:latin typeface="Courier New" panose="02070309020205020404" pitchFamily="49" charset="0"/>
              </a:rPr>
              <a:t>solveQP</a:t>
            </a:r>
            <a:r>
              <a:rPr lang="en-US" sz="1500" b="0" i="0" dirty="0">
                <a:solidFill>
                  <a:srgbClr val="1C1D1E"/>
                </a:solidFill>
                <a:effectLst/>
                <a:latin typeface="Courier New" panose="02070309020205020404" pitchFamily="49" charset="0"/>
              </a:rPr>
              <a:t>()</a:t>
            </a:r>
            <a:r>
              <a:rPr lang="en-US" sz="1500" b="0" i="0" dirty="0">
                <a:solidFill>
                  <a:srgbClr val="1C1D1E"/>
                </a:solidFill>
                <a:effectLst/>
                <a:latin typeface="Open Sans" panose="020B0606030504020204" pitchFamily="34" charset="0"/>
              </a:rPr>
              <a:t>. Most of them are based on solving the first-order necessary conditions which is a system of linear equations. Available solvers are the MATLAB linear algebra routines </a:t>
            </a:r>
            <a:r>
              <a:rPr lang="en-US" sz="1500" b="0" i="0" dirty="0" err="1">
                <a:solidFill>
                  <a:srgbClr val="1C1D1E"/>
                </a:solidFill>
                <a:effectLst/>
                <a:latin typeface="Courier New" panose="02070309020205020404" pitchFamily="49" charset="0"/>
              </a:rPr>
              <a:t>linsolve</a:t>
            </a:r>
            <a:r>
              <a:rPr lang="en-US" sz="1500" b="0" i="0" dirty="0">
                <a:solidFill>
                  <a:srgbClr val="1C1D1E"/>
                </a:solidFill>
                <a:effectLst/>
                <a:latin typeface="Courier New" panose="02070309020205020404" pitchFamily="49" charset="0"/>
              </a:rPr>
              <a:t>()</a:t>
            </a:r>
            <a:r>
              <a:rPr lang="en-US" sz="1500" b="0" i="0" dirty="0">
                <a:solidFill>
                  <a:srgbClr val="1C1D1E"/>
                </a:solidFill>
                <a:effectLst/>
                <a:latin typeface="Open Sans" panose="020B0606030504020204" pitchFamily="34" charset="0"/>
              </a:rPr>
              <a:t>, </a:t>
            </a:r>
            <a:r>
              <a:rPr lang="en-US" sz="1500" b="0" i="0" dirty="0" err="1">
                <a:solidFill>
                  <a:srgbClr val="1C1D1E"/>
                </a:solidFill>
                <a:effectLst/>
                <a:latin typeface="Courier New" panose="02070309020205020404" pitchFamily="49" charset="0"/>
              </a:rPr>
              <a:t>pinv</a:t>
            </a:r>
            <a:r>
              <a:rPr lang="en-US" sz="1500" b="0" i="0" dirty="0">
                <a:solidFill>
                  <a:srgbClr val="1C1D1E"/>
                </a:solidFill>
                <a:effectLst/>
                <a:latin typeface="Courier New" panose="02070309020205020404" pitchFamily="49" charset="0"/>
              </a:rPr>
              <a:t>()</a:t>
            </a:r>
            <a:r>
              <a:rPr lang="en-US" sz="1500" b="0" i="0" dirty="0">
                <a:solidFill>
                  <a:srgbClr val="1C1D1E"/>
                </a:solidFill>
                <a:effectLst/>
                <a:latin typeface="Open Sans" panose="020B0606030504020204" pitchFamily="34" charset="0"/>
              </a:rPr>
              <a:t> and </a:t>
            </a:r>
            <a:r>
              <a:rPr lang="en-US" sz="1500" b="0" i="0" dirty="0">
                <a:solidFill>
                  <a:srgbClr val="1C1D1E"/>
                </a:solidFill>
                <a:effectLst/>
                <a:latin typeface="Courier New" panose="02070309020205020404" pitchFamily="49" charset="0"/>
              </a:rPr>
              <a:t>MA57</a:t>
            </a:r>
            <a:r>
              <a:rPr lang="en-US" sz="1500" b="0" i="0" dirty="0">
                <a:solidFill>
                  <a:srgbClr val="1C1D1E"/>
                </a:solidFill>
                <a:effectLst/>
                <a:latin typeface="Open Sans" panose="020B0606030504020204" pitchFamily="34" charset="0"/>
              </a:rPr>
              <a:t>.</a:t>
            </a:r>
          </a:p>
          <a:p>
            <a:pPr marL="285750" indent="-285750">
              <a:buFont typeface="Arial" panose="020B0604020202020204" pitchFamily="34" charset="0"/>
              <a:buChar char="•"/>
            </a:pPr>
            <a:endParaRPr lang="en-US" sz="1500" dirty="0">
              <a:solidFill>
                <a:srgbClr val="1C1D1E"/>
              </a:solidFill>
              <a:latin typeface="Open Sans" panose="020B0606030504020204" pitchFamily="34" charset="0"/>
            </a:endParaRPr>
          </a:p>
          <a:p>
            <a:pPr marL="285750" indent="-285750">
              <a:buFont typeface="Arial" panose="020B0604020202020204" pitchFamily="34" charset="0"/>
              <a:buChar char="•"/>
            </a:pPr>
            <a:r>
              <a:rPr lang="en-US" sz="1500" b="0" i="0" dirty="0">
                <a:solidFill>
                  <a:srgbClr val="1C1D1E"/>
                </a:solidFill>
                <a:effectLst/>
                <a:latin typeface="Open Sans" panose="020B0606030504020204" pitchFamily="34" charset="0"/>
              </a:rPr>
              <a:t> In case of convergence problems from remote starting points it can help to reduce the primal-dual </a:t>
            </a:r>
            <a:r>
              <a:rPr lang="en-US" sz="1500" b="0" i="0" dirty="0" err="1">
                <a:solidFill>
                  <a:srgbClr val="1C1D1E"/>
                </a:solidFill>
                <a:effectLst/>
                <a:latin typeface="Open Sans" panose="020B0606030504020204" pitchFamily="34" charset="0"/>
              </a:rPr>
              <a:t>stepsize</a:t>
            </a:r>
            <a:r>
              <a:rPr lang="en-US" sz="1500" b="0" i="0" dirty="0">
                <a:solidFill>
                  <a:srgbClr val="1C1D1E"/>
                </a:solidFill>
                <a:effectLst/>
                <a:latin typeface="Open Sans" panose="020B0606030504020204" pitchFamily="34" charset="0"/>
              </a:rPr>
              <a:t> of the QP step by setting the </a:t>
            </a:r>
            <a:r>
              <a:rPr lang="en-US" sz="1500" b="0" i="0" dirty="0" err="1">
                <a:solidFill>
                  <a:srgbClr val="1C1D1E"/>
                </a:solidFill>
                <a:effectLst/>
                <a:latin typeface="Courier New" panose="02070309020205020404" pitchFamily="49" charset="0"/>
              </a:rPr>
              <a:t>stepSize</a:t>
            </a:r>
            <a:r>
              <a:rPr lang="en-US" sz="1500" b="0" i="0" dirty="0">
                <a:solidFill>
                  <a:srgbClr val="1C1D1E"/>
                </a:solidFill>
                <a:effectLst/>
                <a:latin typeface="Open Sans" panose="020B0606030504020204" pitchFamily="34" charset="0"/>
              </a:rPr>
              <a:t> in the options to a value smaller than 1. </a:t>
            </a:r>
            <a:endParaRPr lang="en-IN"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STRUCTURE</a:t>
            </a:r>
            <a:endParaRPr dirty="0"/>
          </a:p>
        </p:txBody>
      </p:sp>
      <p:sp>
        <p:nvSpPr>
          <p:cNvPr id="6" name="TextBox 5">
            <a:extLst>
              <a:ext uri="{FF2B5EF4-FFF2-40B4-BE49-F238E27FC236}">
                <a16:creationId xmlns:a16="http://schemas.microsoft.com/office/drawing/2014/main" id="{7AE86111-3CC4-D6CB-2C25-E4FFC8F54D39}"/>
              </a:ext>
            </a:extLst>
          </p:cNvPr>
          <p:cNvSpPr txBox="1"/>
          <p:nvPr/>
        </p:nvSpPr>
        <p:spPr>
          <a:xfrm>
            <a:off x="0" y="572699"/>
            <a:ext cx="8549640" cy="2862322"/>
          </a:xfrm>
          <a:prstGeom prst="rect">
            <a:avLst/>
          </a:prstGeom>
          <a:noFill/>
        </p:spPr>
        <p:txBody>
          <a:bodyPr wrap="square">
            <a:spAutoFit/>
          </a:bodyPr>
          <a:lstStyle/>
          <a:p>
            <a:pPr marL="285750" indent="-285750">
              <a:buFont typeface="Arial" panose="020B0604020202020204" pitchFamily="34" charset="0"/>
              <a:buChar char="•"/>
            </a:pPr>
            <a:r>
              <a:rPr lang="en-US" sz="1500" b="0" i="0" u="none" strike="noStrike" baseline="0" dirty="0">
                <a:latin typeface="CMR10"/>
              </a:rPr>
              <a:t>The main data structure for defining problems in form of objective and constraint functions is a struct called </a:t>
            </a:r>
            <a:r>
              <a:rPr lang="en-US" sz="1500" b="0" i="0" u="none" strike="noStrike" baseline="0" dirty="0" err="1">
                <a:latin typeface="CMR10"/>
              </a:rPr>
              <a:t>sProb</a:t>
            </a:r>
            <a:r>
              <a:rPr lang="en-US" sz="1500" b="0" i="0" u="none" strike="noStrike" baseline="0" dirty="0">
                <a:latin typeface="CMR10"/>
              </a:rPr>
              <a:t>.</a:t>
            </a:r>
          </a:p>
          <a:p>
            <a:pPr marL="285750" indent="-285750">
              <a:buFont typeface="Arial" panose="020B0604020202020204" pitchFamily="34" charset="0"/>
              <a:buChar char="•"/>
            </a:pPr>
            <a:r>
              <a:rPr lang="en-US" sz="1500" b="0" i="0" u="none" strike="noStrike" baseline="0" dirty="0" err="1">
                <a:latin typeface="CMR10"/>
              </a:rPr>
              <a:t>sProb</a:t>
            </a:r>
            <a:r>
              <a:rPr lang="en-US" sz="1500" b="0" i="0" u="none" strike="noStrike" baseline="0" dirty="0">
                <a:latin typeface="CMR10"/>
              </a:rPr>
              <a:t> collects lower/upper bounds in cells called </a:t>
            </a:r>
            <a:r>
              <a:rPr lang="en-US" sz="1500" b="0" i="0" u="none" strike="noStrike" baseline="0" dirty="0" err="1">
                <a:latin typeface="CMR10"/>
              </a:rPr>
              <a:t>llbx</a:t>
            </a:r>
            <a:r>
              <a:rPr lang="en-US" sz="1500" b="0" i="0" u="none" strike="noStrike" baseline="0" dirty="0">
                <a:latin typeface="CMR10"/>
              </a:rPr>
              <a:t> and </a:t>
            </a:r>
            <a:r>
              <a:rPr lang="en-US" sz="1500" b="0" i="0" u="none" strike="noStrike" baseline="0" dirty="0" err="1">
                <a:latin typeface="CMR10"/>
              </a:rPr>
              <a:t>uubx</a:t>
            </a:r>
            <a:r>
              <a:rPr lang="en-US" sz="1500" b="0" i="0" u="none" strike="noStrike" baseline="0" dirty="0">
                <a:latin typeface="CMR10"/>
              </a:rPr>
              <a:t>.</a:t>
            </a:r>
          </a:p>
          <a:p>
            <a:pPr marL="285750" indent="-285750" algn="l">
              <a:buFont typeface="Arial" panose="020B0604020202020204" pitchFamily="34" charset="0"/>
              <a:buChar char="•"/>
            </a:pPr>
            <a:r>
              <a:rPr lang="en-US" sz="1500" b="0" i="0" u="none" strike="noStrike" baseline="0" dirty="0">
                <a:latin typeface="CMR10"/>
              </a:rPr>
              <a:t>The coupling matrices {A} are collected in AA. Optionally, one can also provide NLP</a:t>
            </a:r>
            <a:br>
              <a:rPr lang="en-US" sz="1500" b="0" i="0" u="none" strike="noStrike" baseline="0" dirty="0">
                <a:latin typeface="CMR10"/>
              </a:rPr>
            </a:br>
            <a:r>
              <a:rPr lang="en-US" sz="1500" b="0" i="0" u="none" strike="noStrike" baseline="0" dirty="0">
                <a:latin typeface="CMR10"/>
              </a:rPr>
              <a:t>solvers and sensitivities-in this case the problem setup in </a:t>
            </a:r>
            <a:r>
              <a:rPr lang="en-US" sz="1500" b="0" i="0" u="none" strike="noStrike" baseline="0" dirty="0" err="1">
                <a:latin typeface="CMR10"/>
              </a:rPr>
              <a:t>createLocSolAndSens</a:t>
            </a:r>
            <a:r>
              <a:rPr lang="en-US" sz="1500" b="0" i="0" u="none" strike="noStrike" baseline="0" dirty="0">
                <a:latin typeface="CMR10"/>
              </a:rPr>
              <a:t>() is skipped leading to a substantial speedup in runtime for larger problems. </a:t>
            </a:r>
            <a:r>
              <a:rPr lang="en-US" sz="1500" b="0" i="0" dirty="0">
                <a:solidFill>
                  <a:srgbClr val="1C1D1E"/>
                </a:solidFill>
                <a:effectLst/>
                <a:latin typeface="CMR10"/>
              </a:rPr>
              <a:t>This way, problem setups can be saved and reused.</a:t>
            </a:r>
          </a:p>
          <a:p>
            <a:pPr marL="285750" indent="-285750" algn="l">
              <a:buFont typeface="Arial" panose="020B0604020202020204" pitchFamily="34" charset="0"/>
              <a:buChar char="•"/>
            </a:pPr>
            <a:r>
              <a:rPr lang="en-US" sz="1500" b="0" i="0" dirty="0">
                <a:solidFill>
                  <a:srgbClr val="1C1D1E"/>
                </a:solidFill>
                <a:effectLst/>
                <a:latin typeface="CMR10"/>
              </a:rPr>
              <a:t>For a minimal working example of ALADIN-</a:t>
            </a:r>
            <a:r>
              <a:rPr lang="el-GR" sz="1500" b="0" i="0" dirty="0">
                <a:solidFill>
                  <a:srgbClr val="1C1D1E"/>
                </a:solidFill>
                <a:effectLst/>
                <a:latin typeface="CMR10"/>
                <a:cs typeface="Times New Roman" panose="02020603050405020304" pitchFamily="18" charset="0"/>
              </a:rPr>
              <a:t>α</a:t>
            </a:r>
            <a:r>
              <a:rPr lang="en-IN" sz="1500" b="0" i="0" dirty="0">
                <a:solidFill>
                  <a:srgbClr val="1C1D1E"/>
                </a:solidFill>
                <a:effectLst/>
                <a:latin typeface="CMR10"/>
                <a:cs typeface="Times New Roman" panose="02020603050405020304" pitchFamily="18" charset="0"/>
              </a:rPr>
              <a:t> </a:t>
            </a:r>
            <a:r>
              <a:rPr lang="en-US" sz="1500" b="0" i="0" dirty="0">
                <a:solidFill>
                  <a:srgbClr val="1C1D1E"/>
                </a:solidFill>
                <a:effectLst/>
                <a:latin typeface="CMR10"/>
              </a:rPr>
              <a:t>one only needs to specify </a:t>
            </a:r>
            <a:r>
              <a:rPr lang="en-US" sz="1500" b="0" i="0" dirty="0" err="1">
                <a:solidFill>
                  <a:srgbClr val="1C1D1E"/>
                </a:solidFill>
                <a:effectLst/>
                <a:latin typeface="CMR10"/>
              </a:rPr>
              <a:t>ffi</a:t>
            </a:r>
            <a:r>
              <a:rPr lang="en-US" sz="1500" b="0" i="0" dirty="0">
                <a:solidFill>
                  <a:srgbClr val="1C1D1E"/>
                </a:solidFill>
                <a:effectLst/>
                <a:latin typeface="CMR10"/>
              </a:rPr>
              <a:t> and </a:t>
            </a:r>
            <a:r>
              <a:rPr lang="en-US" sz="1500" dirty="0">
                <a:solidFill>
                  <a:srgbClr val="1C1D1E"/>
                </a:solidFill>
                <a:latin typeface="CMR10"/>
              </a:rPr>
              <a:t>AA. </a:t>
            </a:r>
            <a:r>
              <a:rPr lang="en-US" sz="1500" b="0" i="0" dirty="0">
                <a:solidFill>
                  <a:srgbClr val="1C1D1E"/>
                </a:solidFill>
                <a:effectLst/>
                <a:latin typeface="CMR10"/>
              </a:rPr>
              <a:t>Optionally one can provide initial guesses zz0 and initial Lagrange multipliers lam0.</a:t>
            </a:r>
          </a:p>
          <a:p>
            <a:pPr marL="285750" indent="-285750" algn="l">
              <a:buFont typeface="Arial" panose="020B0604020202020204" pitchFamily="34" charset="0"/>
              <a:buChar char="•"/>
            </a:pPr>
            <a:r>
              <a:rPr lang="en-US" sz="1500" b="0" i="0" dirty="0">
                <a:solidFill>
                  <a:srgbClr val="1C1D1E"/>
                </a:solidFill>
                <a:effectLst/>
                <a:latin typeface="CMR10"/>
              </a:rPr>
              <a:t>The second ingredient for ALADIN</a:t>
            </a:r>
            <a:r>
              <a:rPr lang="en-US" sz="1500" dirty="0">
                <a:solidFill>
                  <a:srgbClr val="1C1D1E"/>
                </a:solidFill>
                <a:latin typeface="CMR10"/>
              </a:rPr>
              <a:t>-</a:t>
            </a:r>
            <a:r>
              <a:rPr lang="en-US" sz="1500" dirty="0">
                <a:solidFill>
                  <a:srgbClr val="1C1D1E"/>
                </a:solidFill>
                <a:latin typeface="CMR10"/>
                <a:cs typeface="Times New Roman" panose="02020603050405020304" pitchFamily="18" charset="0"/>
              </a:rPr>
              <a:t>α </a:t>
            </a:r>
            <a:r>
              <a:rPr lang="en-US" sz="1500" b="0" i="0" dirty="0">
                <a:solidFill>
                  <a:srgbClr val="1C1D1E"/>
                </a:solidFill>
                <a:effectLst/>
                <a:latin typeface="CMR10"/>
              </a:rPr>
              <a:t>is an opts struct, which specifies the ALADIN variant and algorithm parameters.</a:t>
            </a:r>
            <a:endParaRPr lang="en-US" sz="1500" b="0" i="0" u="none" strike="noStrike" baseline="0" dirty="0">
              <a:latin typeface="CMR10"/>
            </a:endParaRPr>
          </a:p>
          <a:p>
            <a:pPr algn="l"/>
            <a:endParaRPr lang="en-US" sz="1500" b="0" i="0" u="none" strike="noStrike" baseline="0" dirty="0">
              <a:latin typeface="CMR10"/>
            </a:endParaRPr>
          </a:p>
          <a:p>
            <a:pPr algn="l"/>
            <a:endParaRPr lang="en-IN" sz="1500" dirty="0"/>
          </a:p>
        </p:txBody>
      </p:sp>
      <p:pic>
        <p:nvPicPr>
          <p:cNvPr id="9" name="Picture 8">
            <a:extLst>
              <a:ext uri="{FF2B5EF4-FFF2-40B4-BE49-F238E27FC236}">
                <a16:creationId xmlns:a16="http://schemas.microsoft.com/office/drawing/2014/main" id="{C3627968-BF9B-DE8E-BA4F-B6E76532B9AB}"/>
              </a:ext>
            </a:extLst>
          </p:cNvPr>
          <p:cNvPicPr>
            <a:picLocks noChangeAspect="1"/>
          </p:cNvPicPr>
          <p:nvPr/>
        </p:nvPicPr>
        <p:blipFill>
          <a:blip r:embed="rId3"/>
          <a:stretch>
            <a:fillRect/>
          </a:stretch>
        </p:blipFill>
        <p:spPr>
          <a:xfrm>
            <a:off x="1972869" y="2798846"/>
            <a:ext cx="5198261" cy="1272349"/>
          </a:xfrm>
          <a:prstGeom prst="rect">
            <a:avLst/>
          </a:prstGeom>
        </p:spPr>
      </p:pic>
      <p:sp>
        <p:nvSpPr>
          <p:cNvPr id="11" name="TextBox 10">
            <a:extLst>
              <a:ext uri="{FF2B5EF4-FFF2-40B4-BE49-F238E27FC236}">
                <a16:creationId xmlns:a16="http://schemas.microsoft.com/office/drawing/2014/main" id="{31E02ACC-3EA1-A170-5095-1EFCEB8E6646}"/>
              </a:ext>
            </a:extLst>
          </p:cNvPr>
          <p:cNvSpPr txBox="1"/>
          <p:nvPr/>
        </p:nvSpPr>
        <p:spPr>
          <a:xfrm>
            <a:off x="150876" y="4071196"/>
            <a:ext cx="8549640" cy="954107"/>
          </a:xfrm>
          <a:prstGeom prst="rect">
            <a:avLst/>
          </a:prstGeom>
          <a:noFill/>
        </p:spPr>
        <p:txBody>
          <a:bodyPr wrap="square">
            <a:spAutoFit/>
          </a:bodyPr>
          <a:lstStyle/>
          <a:p>
            <a:r>
              <a:rPr lang="en-IN" b="0" i="0" dirty="0">
                <a:solidFill>
                  <a:srgbClr val="1C1D1E"/>
                </a:solidFill>
                <a:effectLst/>
                <a:latin typeface="Open Sans" panose="020B0606030504020204" pitchFamily="34" charset="0"/>
              </a:rPr>
              <a:t>ALADIN – </a:t>
            </a:r>
            <a:r>
              <a:rPr lang="el-GR" b="0" i="0" dirty="0">
                <a:solidFill>
                  <a:srgbClr val="1C1D1E"/>
                </a:solidFill>
                <a:effectLst/>
                <a:latin typeface="Times New Roman" panose="02020603050405020304" pitchFamily="18" charset="0"/>
                <a:cs typeface="Times New Roman" panose="02020603050405020304" pitchFamily="18" charset="0"/>
              </a:rPr>
              <a:t>α</a:t>
            </a:r>
            <a:r>
              <a:rPr lang="en-IN" b="0" i="0" dirty="0">
                <a:solidFill>
                  <a:srgbClr val="1C1D1E"/>
                </a:solidFill>
                <a:effectLst/>
                <a:latin typeface="Times New Roman" panose="02020603050405020304" pitchFamily="18" charset="0"/>
                <a:cs typeface="Times New Roman" panose="02020603050405020304" pitchFamily="18" charset="0"/>
              </a:rPr>
              <a:t> </a:t>
            </a:r>
            <a:r>
              <a:rPr lang="en-US" b="0" i="0" dirty="0">
                <a:solidFill>
                  <a:srgbClr val="1C1D1E"/>
                </a:solidFill>
                <a:effectLst/>
                <a:latin typeface="Open Sans" panose="020B0606030504020204" pitchFamily="34" charset="0"/>
              </a:rPr>
              <a:t>returns a struct as output. This struct contains the cell </a:t>
            </a:r>
            <a:r>
              <a:rPr lang="en-US" b="0" i="0" dirty="0" err="1">
                <a:solidFill>
                  <a:srgbClr val="1C1D1E"/>
                </a:solidFill>
                <a:effectLst/>
                <a:latin typeface="Courier New" panose="02070309020205020404" pitchFamily="49" charset="0"/>
              </a:rPr>
              <a:t>xxOpt</a:t>
            </a:r>
            <a:r>
              <a:rPr lang="en-US" b="0" i="0" dirty="0">
                <a:solidFill>
                  <a:srgbClr val="1C1D1E"/>
                </a:solidFill>
                <a:effectLst/>
                <a:latin typeface="Open Sans" panose="020B0606030504020204" pitchFamily="34" charset="0"/>
              </a:rPr>
              <a:t> with local minimizers.</a:t>
            </a:r>
          </a:p>
          <a:p>
            <a:r>
              <a:rPr lang="en-IN" dirty="0"/>
              <a:t>{x} </a:t>
            </a:r>
            <a:r>
              <a:rPr lang="en-US" b="0" i="0" dirty="0">
                <a:solidFill>
                  <a:srgbClr val="1C1D1E"/>
                </a:solidFill>
                <a:effectLst/>
                <a:latin typeface="Open Sans" panose="020B0606030504020204" pitchFamily="34" charset="0"/>
              </a:rPr>
              <a:t>and the optimal Lagrange multipliers lambda(</a:t>
            </a:r>
            <a:r>
              <a:rPr lang="el-GR" b="0" i="0" dirty="0">
                <a:solidFill>
                  <a:srgbClr val="1C1D1E"/>
                </a:solidFill>
                <a:effectLst/>
                <a:latin typeface="Times New Roman" panose="02020603050405020304" pitchFamily="18" charset="0"/>
                <a:cs typeface="Times New Roman" panose="02020603050405020304" pitchFamily="18" charset="0"/>
              </a:rPr>
              <a:t>λ</a:t>
            </a:r>
            <a:r>
              <a:rPr lang="en-IN" b="0" i="0" dirty="0">
                <a:solidFill>
                  <a:srgbClr val="1C1D1E"/>
                </a:solidFill>
                <a:effectLst/>
                <a:latin typeface="Times New Roman" panose="02020603050405020304" pitchFamily="18" charset="0"/>
                <a:cs typeface="Times New Roman" panose="02020603050405020304" pitchFamily="18" charset="0"/>
              </a:rPr>
              <a:t>) </a:t>
            </a:r>
            <a:r>
              <a:rPr lang="en-IN" b="0" i="0" dirty="0">
                <a:solidFill>
                  <a:srgbClr val="1C1D1E"/>
                </a:solidFill>
                <a:effectLst/>
                <a:latin typeface="Open Sans" panose="020B0606030504020204" pitchFamily="34" charset="0"/>
              </a:rPr>
              <a:t>of the consensus constraints.</a:t>
            </a:r>
          </a:p>
          <a:p>
            <a:r>
              <a:rPr lang="en-US" b="0" i="0" dirty="0">
                <a:solidFill>
                  <a:srgbClr val="1C1D1E"/>
                </a:solidFill>
                <a:effectLst/>
                <a:latin typeface="Open Sans" panose="020B0606030504020204" pitchFamily="34" charset="0"/>
              </a:rPr>
              <a:t>Moreover the field </a:t>
            </a:r>
            <a:r>
              <a:rPr lang="en-US" b="0" i="0" dirty="0" err="1">
                <a:solidFill>
                  <a:srgbClr val="1C1D1E"/>
                </a:solidFill>
                <a:effectLst/>
                <a:latin typeface="Courier New" panose="02070309020205020404" pitchFamily="49" charset="0"/>
              </a:rPr>
              <a:t>iter</a:t>
            </a:r>
            <a:r>
              <a:rPr lang="en-US" b="0" i="0" dirty="0">
                <a:solidFill>
                  <a:srgbClr val="1C1D1E"/>
                </a:solidFill>
                <a:effectLst/>
                <a:latin typeface="Open Sans" panose="020B0606030504020204" pitchFamily="34" charset="0"/>
              </a:rPr>
              <a:t> contains information about the ALADIN iterates such as primal/dual iterates and </a:t>
            </a:r>
            <a:r>
              <a:rPr lang="en-US" b="0" i="0" dirty="0">
                <a:solidFill>
                  <a:srgbClr val="1C1D1E"/>
                </a:solidFill>
                <a:effectLst/>
                <a:latin typeface="Courier New" panose="02070309020205020404" pitchFamily="49" charset="0"/>
              </a:rPr>
              <a:t>timers</a:t>
            </a:r>
            <a:r>
              <a:rPr lang="en-US" b="0" i="0" dirty="0">
                <a:solidFill>
                  <a:srgbClr val="1C1D1E"/>
                </a:solidFill>
                <a:effectLst/>
                <a:latin typeface="Open Sans" panose="020B0606030504020204" pitchFamily="34" charset="0"/>
              </a:rPr>
              <a:t> collects timing information.</a:t>
            </a:r>
            <a:endParaRPr lang="en-IN" dirty="0"/>
          </a:p>
        </p:txBody>
      </p:sp>
    </p:spTree>
    <p:extLst>
      <p:ext uri="{BB962C8B-B14F-4D97-AF65-F5344CB8AC3E}">
        <p14:creationId xmlns:p14="http://schemas.microsoft.com/office/powerpoint/2010/main" val="3152341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a:spLocks noGrp="1"/>
          </p:cNvSpPr>
          <p:nvPr>
            <p:ph type="title" idx="2"/>
          </p:nvPr>
        </p:nvSpPr>
        <p:spPr>
          <a:xfrm>
            <a:off x="2548971" y="215085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71" name="Google Shape;371;p34"/>
          <p:cNvSpPr txBox="1">
            <a:spLocks noGrp="1"/>
          </p:cNvSpPr>
          <p:nvPr>
            <p:ph type="title"/>
          </p:nvPr>
        </p:nvSpPr>
        <p:spPr>
          <a:xfrm>
            <a:off x="3786191" y="1670850"/>
            <a:ext cx="3749039" cy="18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a:t>
            </a:r>
            <a:endParaRPr dirty="0"/>
          </a:p>
        </p:txBody>
      </p:sp>
    </p:spTree>
    <p:extLst>
      <p:ext uri="{BB962C8B-B14F-4D97-AF65-F5344CB8AC3E}">
        <p14:creationId xmlns:p14="http://schemas.microsoft.com/office/powerpoint/2010/main" val="1059997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txBox="1">
            <a:spLocks noGrp="1"/>
          </p:cNvSpPr>
          <p:nvPr>
            <p:ph type="title"/>
          </p:nvPr>
        </p:nvSpPr>
        <p:spPr>
          <a:xfrm>
            <a:off x="365778" y="0"/>
            <a:ext cx="7717500" cy="1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sp>
        <p:nvSpPr>
          <p:cNvPr id="3" name="TextBox 2">
            <a:extLst>
              <a:ext uri="{FF2B5EF4-FFF2-40B4-BE49-F238E27FC236}">
                <a16:creationId xmlns:a16="http://schemas.microsoft.com/office/drawing/2014/main" id="{1CB0F5C5-9E31-4A3A-76AC-913F7242FA9F}"/>
              </a:ext>
            </a:extLst>
          </p:cNvPr>
          <p:cNvSpPr txBox="1"/>
          <p:nvPr/>
        </p:nvSpPr>
        <p:spPr>
          <a:xfrm>
            <a:off x="530370" y="532426"/>
            <a:ext cx="7717500" cy="369332"/>
          </a:xfrm>
          <a:prstGeom prst="rect">
            <a:avLst/>
          </a:prstGeom>
          <a:noFill/>
        </p:spPr>
        <p:txBody>
          <a:bodyPr wrap="square">
            <a:spAutoFit/>
          </a:bodyPr>
          <a:lstStyle/>
          <a:p>
            <a:pPr algn="l"/>
            <a:r>
              <a:rPr lang="en-US" sz="1800" b="0" i="0" u="none" strike="noStrike" baseline="0" dirty="0">
                <a:latin typeface="CMR10"/>
              </a:rPr>
              <a:t>These features can be activated/deactivated</a:t>
            </a:r>
            <a:r>
              <a:rPr lang="en-US" sz="1800" dirty="0">
                <a:latin typeface="CMR10"/>
              </a:rPr>
              <a:t> </a:t>
            </a:r>
            <a:r>
              <a:rPr lang="en-IN" sz="1800" b="0" i="0" u="none" strike="noStrike" baseline="0" dirty="0">
                <a:latin typeface="CMR10"/>
              </a:rPr>
              <a:t>by setting corresponding options.</a:t>
            </a:r>
            <a:endParaRPr lang="en-IN" sz="1800" dirty="0"/>
          </a:p>
        </p:txBody>
      </p:sp>
      <p:sp>
        <p:nvSpPr>
          <p:cNvPr id="5" name="TextBox 4">
            <a:extLst>
              <a:ext uri="{FF2B5EF4-FFF2-40B4-BE49-F238E27FC236}">
                <a16:creationId xmlns:a16="http://schemas.microsoft.com/office/drawing/2014/main" id="{1C45FBB2-6711-3CA8-D1A1-59E5C4A69351}"/>
              </a:ext>
            </a:extLst>
          </p:cNvPr>
          <p:cNvSpPr txBox="1"/>
          <p:nvPr/>
        </p:nvSpPr>
        <p:spPr>
          <a:xfrm>
            <a:off x="130302" y="1032300"/>
            <a:ext cx="9013698" cy="3323987"/>
          </a:xfrm>
          <a:prstGeom prst="rect">
            <a:avLst/>
          </a:prstGeom>
          <a:noFill/>
        </p:spPr>
        <p:txBody>
          <a:bodyPr wrap="square">
            <a:spAutoFit/>
          </a:bodyPr>
          <a:lstStyle/>
          <a:p>
            <a:r>
              <a:rPr lang="en-US" sz="1500" b="1" i="0" dirty="0">
                <a:solidFill>
                  <a:srgbClr val="1C1D1E"/>
                </a:solidFill>
                <a:effectLst/>
                <a:latin typeface="Open Sans" panose="020B0606030504020204" pitchFamily="34" charset="0"/>
              </a:rPr>
              <a:t>Hessian approximations</a:t>
            </a:r>
            <a:r>
              <a:rPr lang="en-US" sz="1500" b="0" i="0" dirty="0">
                <a:solidFill>
                  <a:srgbClr val="1C1D1E"/>
                </a:solidFill>
                <a:effectLst/>
                <a:latin typeface="Open Sans" panose="020B0606030504020204" pitchFamily="34" charset="0"/>
              </a:rPr>
              <a:t> Instead of exact Hessians, approximations such as the </a:t>
            </a:r>
            <a:r>
              <a:rPr lang="en-US" sz="1500" b="0" i="0" dirty="0" err="1">
                <a:solidFill>
                  <a:srgbClr val="1C1D1E"/>
                </a:solidFill>
                <a:effectLst/>
                <a:latin typeface="Open Sans" panose="020B0606030504020204" pitchFamily="34" charset="0"/>
              </a:rPr>
              <a:t>Broyden</a:t>
            </a:r>
            <a:r>
              <a:rPr lang="en-US" sz="1500" b="0" i="0" dirty="0">
                <a:solidFill>
                  <a:srgbClr val="1C1D1E"/>
                </a:solidFill>
                <a:effectLst/>
                <a:latin typeface="Open Sans" panose="020B0606030504020204" pitchFamily="34" charset="0"/>
              </a:rPr>
              <a:t>–Fletcher–Goldfarb–</a:t>
            </a:r>
            <a:r>
              <a:rPr lang="en-US" sz="1500" b="0" i="0" dirty="0" err="1">
                <a:solidFill>
                  <a:srgbClr val="1C1D1E"/>
                </a:solidFill>
                <a:effectLst/>
                <a:latin typeface="Open Sans" panose="020B0606030504020204" pitchFamily="34" charset="0"/>
              </a:rPr>
              <a:t>Shanno</a:t>
            </a:r>
            <a:r>
              <a:rPr lang="en-US" sz="1500" b="0" i="0" dirty="0">
                <a:solidFill>
                  <a:srgbClr val="1C1D1E"/>
                </a:solidFill>
                <a:effectLst/>
                <a:latin typeface="Open Sans" panose="020B0606030504020204" pitchFamily="34" charset="0"/>
              </a:rPr>
              <a:t> (BFGS) update can be used either to reduce communication and/or to reduce computational complexity in sensitivity computation. The BFGS Hessian is activated by setting the </a:t>
            </a:r>
            <a:r>
              <a:rPr lang="en-US" sz="1500" b="0" i="0" dirty="0">
                <a:solidFill>
                  <a:srgbClr val="1C1D1E"/>
                </a:solidFill>
                <a:effectLst/>
                <a:latin typeface="Courier New" panose="02070309020205020404" pitchFamily="49" charset="0"/>
              </a:rPr>
              <a:t>Hess</a:t>
            </a:r>
            <a:r>
              <a:rPr lang="en-US" sz="1500" b="0" i="0" dirty="0">
                <a:solidFill>
                  <a:srgbClr val="1C1D1E"/>
                </a:solidFill>
                <a:effectLst/>
                <a:latin typeface="Open Sans" panose="020B0606030504020204" pitchFamily="34" charset="0"/>
              </a:rPr>
              <a:t> option either to </a:t>
            </a:r>
            <a:r>
              <a:rPr lang="en-US" sz="1500" b="0" i="0" dirty="0">
                <a:solidFill>
                  <a:srgbClr val="1C1D1E"/>
                </a:solidFill>
                <a:effectLst/>
                <a:latin typeface="Courier New" panose="02070309020205020404" pitchFamily="49" charset="0"/>
              </a:rPr>
              <a:t>BFGS</a:t>
            </a:r>
            <a:r>
              <a:rPr lang="en-US" sz="1500" b="0" i="0" dirty="0">
                <a:solidFill>
                  <a:srgbClr val="1C1D1E"/>
                </a:solidFill>
                <a:effectLst/>
                <a:latin typeface="Open Sans" panose="020B0606030504020204" pitchFamily="34" charset="0"/>
              </a:rPr>
              <a:t> for standard BFGS or to </a:t>
            </a:r>
            <a:r>
              <a:rPr lang="en-US" sz="1500" b="0" i="0" dirty="0">
                <a:solidFill>
                  <a:srgbClr val="1C1D1E"/>
                </a:solidFill>
                <a:effectLst/>
                <a:latin typeface="Courier New" panose="02070309020205020404" pitchFamily="49" charset="0"/>
              </a:rPr>
              <a:t>DBFGS</a:t>
            </a:r>
            <a:r>
              <a:rPr lang="en-US" sz="1500" b="0" i="0" dirty="0">
                <a:solidFill>
                  <a:srgbClr val="1C1D1E"/>
                </a:solidFill>
                <a:effectLst/>
                <a:latin typeface="Open Sans" panose="020B0606030504020204" pitchFamily="34" charset="0"/>
              </a:rPr>
              <a:t> for damped BFGS. </a:t>
            </a:r>
          </a:p>
          <a:p>
            <a:endParaRPr lang="en-US" sz="1500" dirty="0">
              <a:solidFill>
                <a:srgbClr val="1C1D1E"/>
              </a:solidFill>
              <a:latin typeface="Open Sans" panose="020B0606030504020204" pitchFamily="34" charset="0"/>
            </a:endParaRPr>
          </a:p>
          <a:p>
            <a:pPr algn="l"/>
            <a:r>
              <a:rPr lang="en-IN" sz="1500" b="1" i="0" dirty="0">
                <a:solidFill>
                  <a:srgbClr val="1C1D1E"/>
                </a:solidFill>
                <a:effectLst/>
                <a:latin typeface="Open Sans" panose="020B0606030504020204" pitchFamily="34" charset="0"/>
                <a:ea typeface="Open Sans" panose="020B0606030504020204" pitchFamily="34" charset="0"/>
                <a:cs typeface="Open Sans" panose="020B0606030504020204" pitchFamily="34" charset="0"/>
              </a:rPr>
              <a:t>Parametric NLP setup </a:t>
            </a:r>
            <a:r>
              <a:rPr lang="en-US" sz="1500" b="0" i="0" u="none" strike="noStrike" baseline="0" dirty="0">
                <a:latin typeface="Open Sans" panose="020B0606030504020204" pitchFamily="34" charset="0"/>
                <a:ea typeface="Open Sans" panose="020B0606030504020204" pitchFamily="34" charset="0"/>
                <a:cs typeface="Open Sans" panose="020B0606030504020204" pitchFamily="34" charset="0"/>
              </a:rPr>
              <a:t>A parametric problem setup is possible in the objective functions </a:t>
            </a:r>
            <a:r>
              <a:rPr lang="en-US" sz="1500" b="0" i="1" u="none" strike="noStrike" baseline="0" dirty="0">
                <a:latin typeface="Open Sans" panose="020B0606030504020204" pitchFamily="34" charset="0"/>
                <a:ea typeface="Open Sans" panose="020B0606030504020204" pitchFamily="34" charset="0"/>
                <a:cs typeface="Open Sans" panose="020B0606030504020204" pitchFamily="34" charset="0"/>
              </a:rPr>
              <a:t>f</a:t>
            </a:r>
            <a:r>
              <a:rPr lang="en-US" sz="1500" b="0" i="1" u="none" strike="noStrike" baseline="-25000" dirty="0">
                <a:latin typeface="Open Sans" panose="020B0606030504020204" pitchFamily="34" charset="0"/>
                <a:ea typeface="Open Sans" panose="020B0606030504020204" pitchFamily="34" charset="0"/>
                <a:cs typeface="Open Sans" panose="020B0606030504020204" pitchFamily="34" charset="0"/>
              </a:rPr>
              <a:t>i</a:t>
            </a:r>
            <a:r>
              <a:rPr lang="en-US" sz="1500" b="0" i="0" u="none" strike="noStrike" baseline="0" dirty="0">
                <a:latin typeface="Open Sans" panose="020B0606030504020204" pitchFamily="34" charset="0"/>
                <a:ea typeface="Open Sans" panose="020B0606030504020204" pitchFamily="34" charset="0"/>
                <a:cs typeface="Open Sans" panose="020B0606030504020204" pitchFamily="34" charset="0"/>
              </a:rPr>
              <a:t> and the equality/inequality constraints </a:t>
            </a:r>
            <a:r>
              <a:rPr lang="en-US" sz="1500" b="0" i="1" u="none" strike="noStrike" baseline="0" dirty="0" err="1">
                <a:latin typeface="Open Sans" panose="020B0606030504020204" pitchFamily="34" charset="0"/>
                <a:ea typeface="Open Sans" panose="020B0606030504020204" pitchFamily="34" charset="0"/>
                <a:cs typeface="Open Sans" panose="020B0606030504020204" pitchFamily="34" charset="0"/>
              </a:rPr>
              <a:t>g</a:t>
            </a:r>
            <a:r>
              <a:rPr lang="en-US" sz="1500" b="0" i="1" u="none" strike="noStrike" baseline="-25000" dirty="0" err="1">
                <a:latin typeface="Open Sans" panose="020B0606030504020204" pitchFamily="34" charset="0"/>
                <a:ea typeface="Open Sans" panose="020B0606030504020204" pitchFamily="34" charset="0"/>
                <a:cs typeface="Open Sans" panose="020B0606030504020204" pitchFamily="34" charset="0"/>
              </a:rPr>
              <a:t>i</a:t>
            </a:r>
            <a:r>
              <a:rPr lang="en-US" sz="1500" i="1" dirty="0">
                <a:latin typeface="Open Sans" panose="020B0606030504020204" pitchFamily="34" charset="0"/>
                <a:ea typeface="Open Sans" panose="020B0606030504020204" pitchFamily="34" charset="0"/>
                <a:cs typeface="Open Sans" panose="020B0606030504020204" pitchFamily="34" charset="0"/>
              </a:rPr>
              <a:t>/</a:t>
            </a:r>
            <a:r>
              <a:rPr lang="en-US" sz="1500" b="0" i="1" u="none" strike="noStrike" baseline="0" dirty="0">
                <a:latin typeface="Open Sans" panose="020B0606030504020204" pitchFamily="34" charset="0"/>
                <a:ea typeface="Open Sans" panose="020B0606030504020204" pitchFamily="34" charset="0"/>
                <a:cs typeface="Open Sans" panose="020B0606030504020204" pitchFamily="34" charset="0"/>
              </a:rPr>
              <a:t>h</a:t>
            </a:r>
            <a:r>
              <a:rPr lang="en-US" sz="1500" b="0" i="0" u="none" strike="noStrike" baseline="-25000" dirty="0">
                <a:latin typeface="Open Sans" panose="020B0606030504020204" pitchFamily="34" charset="0"/>
                <a:ea typeface="Open Sans" panose="020B0606030504020204" pitchFamily="34" charset="0"/>
                <a:cs typeface="Open Sans" panose="020B0606030504020204" pitchFamily="34" charset="0"/>
              </a:rPr>
              <a:t>i</a:t>
            </a:r>
            <a:r>
              <a:rPr lang="en-US" sz="1500" b="0" i="0" u="none" strike="noStrike" baseline="0" dirty="0">
                <a:latin typeface="Open Sans" panose="020B0606030504020204" pitchFamily="34" charset="0"/>
                <a:ea typeface="Open Sans" panose="020B0606030504020204" pitchFamily="34" charset="0"/>
                <a:cs typeface="Open Sans" panose="020B0606030504020204" pitchFamily="34" charset="0"/>
              </a:rPr>
              <a:t> via the parameters </a:t>
            </a:r>
            <a:r>
              <a:rPr lang="en-US" sz="1500" b="0" i="1" u="none" strike="noStrike" baseline="0" dirty="0">
                <a:latin typeface="Open Sans" panose="020B0606030504020204" pitchFamily="34" charset="0"/>
                <a:ea typeface="Open Sans" panose="020B0606030504020204" pitchFamily="34" charset="0"/>
                <a:cs typeface="Open Sans" panose="020B0606030504020204" pitchFamily="34" charset="0"/>
              </a:rPr>
              <a:t>p</a:t>
            </a:r>
            <a:r>
              <a:rPr lang="en-US" sz="1500" b="0" i="1" u="none" strike="noStrike" baseline="-25000" dirty="0">
                <a:latin typeface="Open Sans" panose="020B0606030504020204" pitchFamily="34" charset="0"/>
                <a:ea typeface="Open Sans" panose="020B0606030504020204" pitchFamily="34" charset="0"/>
                <a:cs typeface="Open Sans" panose="020B0606030504020204" pitchFamily="34" charset="0"/>
              </a:rPr>
              <a:t>i</a:t>
            </a:r>
            <a:r>
              <a:rPr lang="en-US" sz="1500" b="0" i="0" u="none" strike="noStrike" baseline="0" dirty="0">
                <a:latin typeface="Open Sans" panose="020B0606030504020204" pitchFamily="34" charset="0"/>
                <a:ea typeface="Open Sans" panose="020B0606030504020204" pitchFamily="34" charset="0"/>
                <a:cs typeface="Open Sans" panose="020B0606030504020204" pitchFamily="34" charset="0"/>
              </a:rPr>
              <a:t>. This feature is especially useful in combination with the reuse option which returns the internally constructed </a:t>
            </a:r>
            <a:r>
              <a:rPr lang="en-US" sz="1500" b="0" i="0" u="none" strike="noStrike" baseline="0" dirty="0" err="1">
                <a:latin typeface="Open Sans" panose="020B0606030504020204" pitchFamily="34" charset="0"/>
                <a:ea typeface="Open Sans" panose="020B0606030504020204" pitchFamily="34" charset="0"/>
                <a:cs typeface="Open Sans" panose="020B0606030504020204" pitchFamily="34" charset="0"/>
              </a:rPr>
              <a:t>CasADi</a:t>
            </a:r>
            <a:r>
              <a:rPr lang="en-US" sz="1500" b="0" i="0" u="none" strike="noStrike" baseline="0" dirty="0">
                <a:latin typeface="Open Sans" panose="020B0606030504020204" pitchFamily="34" charset="0"/>
                <a:ea typeface="Open Sans" panose="020B0606030504020204" pitchFamily="34" charset="0"/>
                <a:cs typeface="Open Sans" panose="020B0606030504020204" pitchFamily="34" charset="0"/>
              </a:rPr>
              <a:t> solvers and derivatives. If one uses this returned problem formulation in a new run ALADIN() run, the problem setup will be skipped which can lead to </a:t>
            </a:r>
            <a:r>
              <a:rPr lang="en-IN" sz="1500" b="0" i="0" u="none" strike="noStrike" baseline="0" dirty="0">
                <a:latin typeface="Open Sans" panose="020B0606030504020204" pitchFamily="34" charset="0"/>
                <a:ea typeface="Open Sans" panose="020B0606030504020204" pitchFamily="34" charset="0"/>
                <a:cs typeface="Open Sans" panose="020B0606030504020204" pitchFamily="34" charset="0"/>
              </a:rPr>
              <a:t>a substantial speedup.</a:t>
            </a:r>
          </a:p>
          <a:p>
            <a:pPr algn="l"/>
            <a:endParaRPr lang="en-IN" sz="1500" dirty="0">
              <a:latin typeface="Open Sans" panose="020B0606030504020204" pitchFamily="34" charset="0"/>
              <a:ea typeface="Open Sans" panose="020B0606030504020204" pitchFamily="34" charset="0"/>
              <a:cs typeface="Open Sans" panose="020B0606030504020204" pitchFamily="34" charset="0"/>
            </a:endParaRPr>
          </a:p>
          <a:p>
            <a:pPr algn="l"/>
            <a:r>
              <a:rPr lang="en-IN" sz="1500" b="1" i="0" dirty="0">
                <a:solidFill>
                  <a:srgbClr val="1C1D1E"/>
                </a:solidFill>
                <a:effectLst/>
                <a:latin typeface="Open Sans" panose="020B0606030504020204" pitchFamily="34" charset="0"/>
              </a:rPr>
              <a:t>      Parallelization</a:t>
            </a:r>
            <a:r>
              <a:rPr lang="en-IN" sz="1500" b="0" i="0" dirty="0">
                <a:solidFill>
                  <a:srgbClr val="1C1D1E"/>
                </a:solidFill>
                <a:effectLst/>
                <a:latin typeface="Open Sans" panose="020B0606030504020204" pitchFamily="34" charset="0"/>
              </a:rPr>
              <a:t> ALADIN – </a:t>
            </a:r>
            <a:r>
              <a:rPr lang="el-GR" sz="1500" b="0" i="0" dirty="0">
                <a:solidFill>
                  <a:srgbClr val="1C1D1E"/>
                </a:solidFill>
                <a:effectLst/>
                <a:latin typeface="Times New Roman" panose="02020603050405020304" pitchFamily="18" charset="0"/>
                <a:cs typeface="Times New Roman" panose="02020603050405020304" pitchFamily="18" charset="0"/>
              </a:rPr>
              <a:t>α</a:t>
            </a:r>
            <a:r>
              <a:rPr lang="en-IN" sz="1500" b="0" i="0" dirty="0">
                <a:solidFill>
                  <a:srgbClr val="1C1D1E"/>
                </a:solidFill>
                <a:effectLst/>
                <a:latin typeface="Times New Roman" panose="02020603050405020304" pitchFamily="18" charset="0"/>
                <a:cs typeface="Times New Roman" panose="02020603050405020304" pitchFamily="18" charset="0"/>
              </a:rPr>
              <a:t> </a:t>
            </a:r>
            <a:r>
              <a:rPr lang="en-US" sz="1500" b="0" i="0" dirty="0">
                <a:solidFill>
                  <a:srgbClr val="1C1D1E"/>
                </a:solidFill>
                <a:effectLst/>
                <a:latin typeface="Open Sans" panose="020B0606030504020204" pitchFamily="34" charset="0"/>
              </a:rPr>
              <a:t>also supports parallel computing on multiple processors via </a:t>
            </a:r>
          </a:p>
          <a:p>
            <a:pPr algn="l"/>
            <a:r>
              <a:rPr lang="en-US" sz="1500" b="0" i="0" dirty="0">
                <a:solidFill>
                  <a:srgbClr val="1C1D1E"/>
                </a:solidFill>
                <a:effectLst/>
                <a:latin typeface="Open Sans" panose="020B0606030504020204" pitchFamily="34" charset="0"/>
              </a:rPr>
              <a:t>        the MATLAB parallel computing toolbox. Here, we exploit the fact that the local </a:t>
            </a:r>
            <a:br>
              <a:rPr lang="en-US" sz="1500" b="0" i="0" dirty="0">
                <a:solidFill>
                  <a:srgbClr val="1C1D1E"/>
                </a:solidFill>
                <a:effectLst/>
                <a:latin typeface="Open Sans" panose="020B0606030504020204" pitchFamily="34" charset="0"/>
              </a:rPr>
            </a:br>
            <a:r>
              <a:rPr lang="en-US" sz="1500" b="0" i="0" dirty="0">
                <a:solidFill>
                  <a:srgbClr val="1C1D1E"/>
                </a:solidFill>
                <a:effectLst/>
                <a:latin typeface="Open Sans" panose="020B0606030504020204" pitchFamily="34" charset="0"/>
              </a:rPr>
              <a:t>          NLPs are independent from each other, that is, they can be solved in parallel.</a:t>
            </a:r>
            <a:endParaRPr lang="en-IN" sz="15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B13A5503-8E51-3802-5E19-9A26AEC76C72}"/>
              </a:ext>
            </a:extLst>
          </p:cNvPr>
          <p:cNvSpPr txBox="1"/>
          <p:nvPr/>
        </p:nvSpPr>
        <p:spPr>
          <a:xfrm>
            <a:off x="1107567" y="4486829"/>
            <a:ext cx="6233922" cy="553998"/>
          </a:xfrm>
          <a:prstGeom prst="rect">
            <a:avLst/>
          </a:prstGeom>
          <a:noFill/>
        </p:spPr>
        <p:txBody>
          <a:bodyPr wrap="square">
            <a:spAutoFit/>
          </a:bodyPr>
          <a:lstStyle/>
          <a:p>
            <a:r>
              <a:rPr lang="en-US" sz="1500" b="1" i="0" dirty="0">
                <a:solidFill>
                  <a:srgbClr val="1C1D1E"/>
                </a:solidFill>
                <a:effectLst/>
                <a:latin typeface="Open Sans" panose="020B0606030504020204" pitchFamily="34" charset="0"/>
              </a:rPr>
              <a:t>Application examples</a:t>
            </a:r>
            <a:r>
              <a:rPr lang="en-US" sz="1500" b="0" i="0" dirty="0">
                <a:solidFill>
                  <a:srgbClr val="1C1D1E"/>
                </a:solidFill>
                <a:effectLst/>
                <a:latin typeface="Open Sans" panose="020B0606030504020204" pitchFamily="34" charset="0"/>
              </a:rPr>
              <a:t> We provide numerical examples highlighting applicability of ALADIN – </a:t>
            </a:r>
            <a:r>
              <a:rPr lang="el-GR" sz="1500" b="0" i="0" dirty="0">
                <a:solidFill>
                  <a:srgbClr val="1C1D1E"/>
                </a:solidFill>
                <a:effectLst/>
                <a:latin typeface="Times New Roman" panose="02020603050405020304" pitchFamily="18" charset="0"/>
                <a:cs typeface="Times New Roman" panose="02020603050405020304" pitchFamily="18" charset="0"/>
              </a:rPr>
              <a:t>α</a:t>
            </a:r>
            <a:r>
              <a:rPr lang="en-IN" sz="1500" b="0" i="0" dirty="0">
                <a:solidFill>
                  <a:srgbClr val="1C1D1E"/>
                </a:solidFill>
                <a:effectLst/>
                <a:latin typeface="Times New Roman" panose="02020603050405020304" pitchFamily="18" charset="0"/>
                <a:cs typeface="Times New Roman" panose="02020603050405020304" pitchFamily="18" charset="0"/>
              </a:rPr>
              <a:t> </a:t>
            </a:r>
            <a:r>
              <a:rPr lang="en-US" sz="1500" b="0" i="0" dirty="0">
                <a:solidFill>
                  <a:srgbClr val="1C1D1E"/>
                </a:solidFill>
                <a:effectLst/>
                <a:latin typeface="Open Sans" panose="020B0606030504020204" pitchFamily="34" charset="0"/>
              </a:rPr>
              <a:t>to a wide range of problems.</a:t>
            </a:r>
            <a:endParaRPr lang="en-IN"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a:spLocks noGrp="1"/>
          </p:cNvSpPr>
          <p:nvPr>
            <p:ph type="title" idx="2"/>
          </p:nvPr>
        </p:nvSpPr>
        <p:spPr>
          <a:xfrm>
            <a:off x="2432304" y="2150850"/>
            <a:ext cx="120643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71" name="Google Shape;371;p34"/>
          <p:cNvSpPr txBox="1">
            <a:spLocks noGrp="1"/>
          </p:cNvSpPr>
          <p:nvPr>
            <p:ph type="title"/>
          </p:nvPr>
        </p:nvSpPr>
        <p:spPr>
          <a:xfrm>
            <a:off x="3722183" y="1670850"/>
            <a:ext cx="3749039" cy="18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EXAMPLES</a:t>
            </a:r>
            <a:endParaRPr dirty="0"/>
          </a:p>
        </p:txBody>
      </p:sp>
    </p:spTree>
    <p:extLst>
      <p:ext uri="{BB962C8B-B14F-4D97-AF65-F5344CB8AC3E}">
        <p14:creationId xmlns:p14="http://schemas.microsoft.com/office/powerpoint/2010/main" val="2607522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u="sng" dirty="0"/>
              <a:t>EXAMPLE 1 - PROBLEM</a:t>
            </a:r>
            <a:endParaRPr sz="2500" u="sng" dirty="0"/>
          </a:p>
        </p:txBody>
      </p:sp>
      <p:sp>
        <p:nvSpPr>
          <p:cNvPr id="4" name="TextBox 3">
            <a:extLst>
              <a:ext uri="{FF2B5EF4-FFF2-40B4-BE49-F238E27FC236}">
                <a16:creationId xmlns:a16="http://schemas.microsoft.com/office/drawing/2014/main" id="{9C83368B-06B1-7383-E50E-DF10DF97A549}"/>
              </a:ext>
            </a:extLst>
          </p:cNvPr>
          <p:cNvSpPr txBox="1"/>
          <p:nvPr/>
        </p:nvSpPr>
        <p:spPr>
          <a:xfrm>
            <a:off x="246888" y="523386"/>
            <a:ext cx="5276088" cy="369332"/>
          </a:xfrm>
          <a:prstGeom prst="rect">
            <a:avLst/>
          </a:prstGeom>
          <a:noFill/>
        </p:spPr>
        <p:txBody>
          <a:bodyPr wrap="square">
            <a:spAutoFit/>
          </a:bodyPr>
          <a:lstStyle/>
          <a:p>
            <a:r>
              <a:rPr lang="en-US" sz="1800" b="0" i="0" u="none" strike="noStrike" baseline="0" dirty="0">
                <a:latin typeface="CMR10"/>
              </a:rPr>
              <a:t>Let us consider the non-convex NLP</a:t>
            </a:r>
            <a:endParaRPr lang="en-IN" sz="1800" dirty="0"/>
          </a:p>
        </p:txBody>
      </p:sp>
      <p:pic>
        <p:nvPicPr>
          <p:cNvPr id="6" name="Picture 5">
            <a:extLst>
              <a:ext uri="{FF2B5EF4-FFF2-40B4-BE49-F238E27FC236}">
                <a16:creationId xmlns:a16="http://schemas.microsoft.com/office/drawing/2014/main" id="{EDB5E44E-C1FB-3DA4-F712-0FCCD3F501D8}"/>
              </a:ext>
            </a:extLst>
          </p:cNvPr>
          <p:cNvPicPr>
            <a:picLocks noChangeAspect="1"/>
          </p:cNvPicPr>
          <p:nvPr/>
        </p:nvPicPr>
        <p:blipFill>
          <a:blip r:embed="rId3"/>
          <a:stretch>
            <a:fillRect/>
          </a:stretch>
        </p:blipFill>
        <p:spPr>
          <a:xfrm>
            <a:off x="1612257" y="892718"/>
            <a:ext cx="5919486" cy="884521"/>
          </a:xfrm>
          <a:prstGeom prst="rect">
            <a:avLst/>
          </a:prstGeom>
        </p:spPr>
      </p:pic>
      <p:sp>
        <p:nvSpPr>
          <p:cNvPr id="8" name="TextBox 7">
            <a:extLst>
              <a:ext uri="{FF2B5EF4-FFF2-40B4-BE49-F238E27FC236}">
                <a16:creationId xmlns:a16="http://schemas.microsoft.com/office/drawing/2014/main" id="{D6AB5880-5DF6-AE8D-9EAB-37E3F916A7FD}"/>
              </a:ext>
            </a:extLst>
          </p:cNvPr>
          <p:cNvSpPr txBox="1"/>
          <p:nvPr/>
        </p:nvSpPr>
        <p:spPr>
          <a:xfrm>
            <a:off x="0" y="1812363"/>
            <a:ext cx="8522208" cy="307777"/>
          </a:xfrm>
          <a:prstGeom prst="rect">
            <a:avLst/>
          </a:prstGeom>
          <a:noFill/>
        </p:spPr>
        <p:txBody>
          <a:bodyPr wrap="square">
            <a:spAutoFit/>
          </a:bodyPr>
          <a:lstStyle/>
          <a:p>
            <a:r>
              <a:rPr lang="en-US" sz="1400" b="0" i="0" u="none" strike="noStrike" baseline="0" dirty="0">
                <a:latin typeface="CMR10"/>
              </a:rPr>
              <a:t>In order to apply ALADIN – </a:t>
            </a:r>
            <a:r>
              <a:rPr lang="el-GR" sz="1400" b="0" i="0" u="none" strike="noStrike" baseline="0" dirty="0">
                <a:latin typeface="Times New Roman" panose="02020603050405020304" pitchFamily="18" charset="0"/>
                <a:cs typeface="Times New Roman" panose="02020603050405020304" pitchFamily="18" charset="0"/>
              </a:rPr>
              <a:t>α</a:t>
            </a:r>
            <a:r>
              <a:rPr lang="en-US" dirty="0">
                <a:latin typeface="CMR10"/>
                <a:cs typeface="Times New Roman" panose="02020603050405020304" pitchFamily="18" charset="0"/>
              </a:rPr>
              <a:t>, the problem must be reformulated in form of objective function with constraints </a:t>
            </a:r>
            <a:r>
              <a:rPr lang="en-US" sz="1400" b="0" i="0" u="none" strike="noStrike" baseline="0" dirty="0">
                <a:latin typeface="CMR10"/>
              </a:rPr>
              <a:t>.</a:t>
            </a:r>
            <a:endParaRPr lang="en-IN" dirty="0"/>
          </a:p>
        </p:txBody>
      </p:sp>
      <p:pic>
        <p:nvPicPr>
          <p:cNvPr id="12" name="Picture 11">
            <a:extLst>
              <a:ext uri="{FF2B5EF4-FFF2-40B4-BE49-F238E27FC236}">
                <a16:creationId xmlns:a16="http://schemas.microsoft.com/office/drawing/2014/main" id="{265200F4-B32F-95EF-2634-55450A1E73DD}"/>
              </a:ext>
            </a:extLst>
          </p:cNvPr>
          <p:cNvPicPr>
            <a:picLocks noChangeAspect="1"/>
          </p:cNvPicPr>
          <p:nvPr/>
        </p:nvPicPr>
        <p:blipFill>
          <a:blip r:embed="rId4"/>
          <a:stretch>
            <a:fillRect/>
          </a:stretch>
        </p:blipFill>
        <p:spPr>
          <a:xfrm>
            <a:off x="1020308" y="2155264"/>
            <a:ext cx="7103383" cy="2912115"/>
          </a:xfrm>
          <a:prstGeom prst="rect">
            <a:avLst/>
          </a:prstGeom>
        </p:spPr>
      </p:pic>
    </p:spTree>
    <p:extLst>
      <p:ext uri="{BB962C8B-B14F-4D97-AF65-F5344CB8AC3E}">
        <p14:creationId xmlns:p14="http://schemas.microsoft.com/office/powerpoint/2010/main" val="392112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u="sng" dirty="0"/>
              <a:t>EXAMPLE 1 - CODE</a:t>
            </a:r>
            <a:endParaRPr sz="2500" u="sng" dirty="0"/>
          </a:p>
        </p:txBody>
      </p:sp>
      <p:sp>
        <p:nvSpPr>
          <p:cNvPr id="4" name="TextBox 3">
            <a:extLst>
              <a:ext uri="{FF2B5EF4-FFF2-40B4-BE49-F238E27FC236}">
                <a16:creationId xmlns:a16="http://schemas.microsoft.com/office/drawing/2014/main" id="{9C83368B-06B1-7383-E50E-DF10DF97A549}"/>
              </a:ext>
            </a:extLst>
          </p:cNvPr>
          <p:cNvSpPr txBox="1"/>
          <p:nvPr/>
        </p:nvSpPr>
        <p:spPr>
          <a:xfrm>
            <a:off x="0" y="648139"/>
            <a:ext cx="8622792" cy="738664"/>
          </a:xfrm>
          <a:prstGeom prst="rect">
            <a:avLst/>
          </a:prstGeom>
          <a:noFill/>
        </p:spPr>
        <p:txBody>
          <a:bodyPr wrap="square">
            <a:spAutoFit/>
          </a:bodyPr>
          <a:lstStyle/>
          <a:p>
            <a:r>
              <a:rPr lang="en-US" dirty="0">
                <a:solidFill>
                  <a:srgbClr val="1C1D1E"/>
                </a:solidFill>
                <a:latin typeface="Open Sans" panose="020B0606030504020204" pitchFamily="34" charset="0"/>
              </a:rPr>
              <a:t>W</a:t>
            </a:r>
            <a:r>
              <a:rPr lang="en-US" b="0" i="0" dirty="0">
                <a:solidFill>
                  <a:srgbClr val="1C1D1E"/>
                </a:solidFill>
                <a:effectLst/>
                <a:latin typeface="Open Sans" panose="020B0606030504020204" pitchFamily="34" charset="0"/>
              </a:rPr>
              <a:t>e transcribe above in the struct </a:t>
            </a:r>
            <a:r>
              <a:rPr lang="en-US" b="0" i="0" dirty="0" err="1">
                <a:solidFill>
                  <a:srgbClr val="1C1D1E"/>
                </a:solidFill>
                <a:effectLst/>
                <a:latin typeface="Courier New" panose="02070309020205020404" pitchFamily="49" charset="0"/>
              </a:rPr>
              <a:t>sProb</a:t>
            </a:r>
            <a:r>
              <a:rPr lang="en-US" b="0" i="0" dirty="0">
                <a:solidFill>
                  <a:srgbClr val="1C1D1E"/>
                </a:solidFill>
                <a:effectLst/>
                <a:latin typeface="Open Sans" panose="020B0606030504020204" pitchFamily="34" charset="0"/>
              </a:rPr>
              <a:t> as illustrated in Subsection Data Structure . To highlight different possibilities of problem setup, we construct the problem in three different ways: a) via the MATLAB symbolic toolbox, b) via the </a:t>
            </a:r>
            <a:r>
              <a:rPr lang="en-US" b="0" i="0" dirty="0" err="1">
                <a:solidFill>
                  <a:srgbClr val="1C1D1E"/>
                </a:solidFill>
                <a:effectLst/>
                <a:latin typeface="Courier New" panose="02070309020205020404" pitchFamily="49" charset="0"/>
              </a:rPr>
              <a:t>CasADi</a:t>
            </a:r>
            <a:r>
              <a:rPr lang="en-US" b="0" i="0" dirty="0">
                <a:solidFill>
                  <a:srgbClr val="1C1D1E"/>
                </a:solidFill>
                <a:effectLst/>
                <a:latin typeface="Open Sans" panose="020B0606030504020204" pitchFamily="34" charset="0"/>
              </a:rPr>
              <a:t> symbolic framework, and, c) directly via function handles</a:t>
            </a:r>
            <a:endParaRPr lang="en-IN" dirty="0"/>
          </a:p>
        </p:txBody>
      </p:sp>
      <p:pic>
        <p:nvPicPr>
          <p:cNvPr id="3" name="Picture 2">
            <a:extLst>
              <a:ext uri="{FF2B5EF4-FFF2-40B4-BE49-F238E27FC236}">
                <a16:creationId xmlns:a16="http://schemas.microsoft.com/office/drawing/2014/main" id="{7B39BF27-4E63-3103-F947-E25B453648A8}"/>
              </a:ext>
            </a:extLst>
          </p:cNvPr>
          <p:cNvPicPr>
            <a:picLocks noChangeAspect="1"/>
          </p:cNvPicPr>
          <p:nvPr/>
        </p:nvPicPr>
        <p:blipFill>
          <a:blip r:embed="rId3"/>
          <a:stretch>
            <a:fillRect/>
          </a:stretch>
        </p:blipFill>
        <p:spPr>
          <a:xfrm>
            <a:off x="989071" y="1569570"/>
            <a:ext cx="7165858" cy="3108672"/>
          </a:xfrm>
          <a:prstGeom prst="rect">
            <a:avLst/>
          </a:prstGeom>
        </p:spPr>
      </p:pic>
    </p:spTree>
    <p:extLst>
      <p:ext uri="{BB962C8B-B14F-4D97-AF65-F5344CB8AC3E}">
        <p14:creationId xmlns:p14="http://schemas.microsoft.com/office/powerpoint/2010/main" val="1552372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68907"/>
            <a:ext cx="7717500" cy="5244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EXAMPLE 1 - SOLUTION</a:t>
            </a:r>
            <a:endParaRPr u="sng" dirty="0"/>
          </a:p>
        </p:txBody>
      </p:sp>
      <p:sp>
        <p:nvSpPr>
          <p:cNvPr id="4" name="Rectangle 1">
            <a:extLst>
              <a:ext uri="{FF2B5EF4-FFF2-40B4-BE49-F238E27FC236}">
                <a16:creationId xmlns:a16="http://schemas.microsoft.com/office/drawing/2014/main" id="{36F20ECF-A965-C27F-5347-68FA1006FB52}"/>
              </a:ext>
            </a:extLst>
          </p:cNvPr>
          <p:cNvSpPr>
            <a:spLocks noChangeArrowheads="1"/>
          </p:cNvSpPr>
          <p:nvPr/>
        </p:nvSpPr>
        <p:spPr bwMode="auto">
          <a:xfrm>
            <a:off x="155405" y="524498"/>
            <a:ext cx="86959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After defining objective and constraint functions, all function handles and the coupling matrices </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are collected in </a:t>
            </a:r>
            <a:r>
              <a:rPr kumimoji="0" lang="en-US" altLang="en-US" b="0" i="0" u="none" strike="noStrike" cap="none" normalizeH="0" baseline="0" dirty="0" err="1">
                <a:ln>
                  <a:noFill/>
                </a:ln>
                <a:solidFill>
                  <a:srgbClr val="1C1D1E"/>
                </a:solidFill>
                <a:effectLst/>
                <a:latin typeface="Courier New" panose="02070309020205020404" pitchFamily="49" charset="0"/>
                <a:cs typeface="Courier New" panose="02070309020205020404" pitchFamily="49" charset="0"/>
              </a:rPr>
              <a:t>sProb</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We call </a:t>
            </a:r>
            <a:r>
              <a:rPr kumimoji="0" lang="en-US" altLang="en-US" b="0" i="0" u="none" strike="noStrike" cap="none" normalizeH="0" baseline="0" dirty="0" err="1">
                <a:ln>
                  <a:noFill/>
                </a:ln>
                <a:solidFill>
                  <a:srgbClr val="1C1D1E"/>
                </a:solidFill>
                <a:effectLst/>
                <a:latin typeface="Courier New" panose="02070309020205020404" pitchFamily="49" charset="0"/>
                <a:cs typeface="Courier New" panose="02070309020205020404" pitchFamily="49" charset="0"/>
              </a:rPr>
              <a:t>run_ALADIN</a:t>
            </a:r>
            <a:r>
              <a:rPr kumimoji="0" lang="en-US" altLang="en-US" b="0" i="0" u="none" strike="noStrike" cap="none" normalizeH="0" baseline="0" dirty="0">
                <a:ln>
                  <a:noFill/>
                </a:ln>
                <a:solidFill>
                  <a:srgbClr val="1C1D1E"/>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with an empty options struct leading to computation with default parameters. The code and the resulting ALADIN – </a:t>
            </a:r>
            <a:r>
              <a:rPr kumimoji="0" lang="el-GR" altLang="en-US" b="0" i="0" u="none" strike="noStrike" cap="none" normalizeH="0" baseline="0" dirty="0">
                <a:ln>
                  <a:noFill/>
                </a:ln>
                <a:solidFill>
                  <a:srgbClr val="1C1D1E"/>
                </a:solidFill>
                <a:effectLst/>
                <a:latin typeface="Times New Roman" panose="02020603050405020304" pitchFamily="18" charset="0"/>
                <a:cs typeface="Times New Roman" panose="02020603050405020304" pitchFamily="18" charset="0"/>
              </a:rPr>
              <a:t>α</a:t>
            </a:r>
            <a:r>
              <a:rPr kumimoji="0" lang="en-IN" altLang="en-US" b="0" i="0" u="none" strike="noStrike" cap="none" normalizeH="0" baseline="0" dirty="0">
                <a:ln>
                  <a:noFill/>
                </a:ln>
                <a:solidFill>
                  <a:srgbClr val="1C1D1E"/>
                </a:solidFill>
                <a:effectLst/>
                <a:latin typeface="Times New Roman" panose="02020603050405020304" pitchFamily="18" charset="0"/>
                <a:cs typeface="Times New Roman" panose="02020603050405020304" pitchFamily="18" charset="0"/>
              </a:rPr>
              <a:t> </a:t>
            </a:r>
            <a:r>
              <a:rPr lang="en-US" b="0" i="0" dirty="0">
                <a:solidFill>
                  <a:srgbClr val="1C1D1E"/>
                </a:solidFill>
                <a:effectLst/>
                <a:latin typeface="Open Sans" panose="020B0606030504020204" pitchFamily="34" charset="0"/>
              </a:rPr>
              <a:t>report after running </a:t>
            </a:r>
            <a:r>
              <a:rPr lang="en-US" b="0" i="0" dirty="0" err="1">
                <a:solidFill>
                  <a:srgbClr val="1C1D1E"/>
                </a:solidFill>
                <a:effectLst/>
                <a:latin typeface="Courier New" panose="02070309020205020404" pitchFamily="49" charset="0"/>
              </a:rPr>
              <a:t>run_ALADIN</a:t>
            </a:r>
            <a:r>
              <a:rPr lang="en-US" b="0" i="0" dirty="0">
                <a:solidFill>
                  <a:srgbClr val="1C1D1E"/>
                </a:solidFill>
                <a:effectLst/>
                <a:latin typeface="Courier New" panose="02070309020205020404" pitchFamily="49" charset="0"/>
              </a:rPr>
              <a:t>()</a:t>
            </a:r>
            <a:r>
              <a:rPr lang="en-US" b="0" i="0" dirty="0">
                <a:solidFill>
                  <a:srgbClr val="1C1D1E"/>
                </a:solidFill>
                <a:effectLst/>
                <a:latin typeface="Open Sans" panose="020B0606030504020204" pitchFamily="34" charset="0"/>
              </a:rPr>
              <a:t> are shown in output window.</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4" name="Picture 2" descr="urn:x-wiley:oca:media:oca2811:oca2811-math-0092">
            <a:extLst>
              <a:ext uri="{FF2B5EF4-FFF2-40B4-BE49-F238E27FC236}">
                <a16:creationId xmlns:a16="http://schemas.microsoft.com/office/drawing/2014/main" id="{DCED029F-C4A2-77BC-759D-F9D9E50EB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53" y="799226"/>
            <a:ext cx="245681" cy="202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0E6A7B4-D500-06B2-BA9E-FB339D4CDE0B}"/>
              </a:ext>
            </a:extLst>
          </p:cNvPr>
          <p:cNvSpPr>
            <a:spLocks noChangeArrowheads="1"/>
          </p:cNvSpPr>
          <p:nvPr/>
        </p:nvSpPr>
        <p:spPr bwMode="auto">
          <a:xfrm>
            <a:off x="0" y="4536721"/>
            <a:ext cx="85130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1C1D1E"/>
                </a:solidFill>
                <a:latin typeface="Open Sans" panose="020B0606030504020204" pitchFamily="34" charset="0"/>
                <a:cs typeface="Open Sans" panose="020B0606030504020204" pitchFamily="34" charset="0"/>
              </a:rPr>
              <a:t>T</a:t>
            </a:r>
            <a:r>
              <a:rPr kumimoji="0" lang="en-US" altLang="en-US" sz="1200"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he consensus violation </a:t>
            </a:r>
            <a:r>
              <a:rPr kumimoji="0" lang="en-US" altLang="en-US" sz="600" b="0" i="0" u="none" strike="noStrike" cap="none" normalizeH="0" baseline="0" dirty="0">
                <a:ln>
                  <a:noFill/>
                </a:ln>
                <a:solidFill>
                  <a:schemeClr val="tx1"/>
                </a:solidFill>
                <a:effectLst/>
              </a:rPr>
              <a:t>  </a:t>
            </a:r>
            <a:r>
              <a:rPr kumimoji="0" lang="en-US" altLang="en-US" sz="9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the local step sizes </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the step size in the coordination step </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rgbClr val="1C1D1E"/>
                </a:solidFill>
                <a:effectLst/>
                <a:latin typeface="Open Sans" panose="020B0606030504020204" pitchFamily="34" charset="0"/>
                <a:cs typeface="Open Sans" panose="020B0606030504020204" pitchFamily="34" charset="0"/>
              </a:rPr>
              <a:t>, and the changes in the active set are being displayed above.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descr="urn:x-wiley:oca:media:oca2811:oca2811-math-0096">
            <a:extLst>
              <a:ext uri="{FF2B5EF4-FFF2-40B4-BE49-F238E27FC236}">
                <a16:creationId xmlns:a16="http://schemas.microsoft.com/office/drawing/2014/main" id="{F3AB7136-0665-C2BA-7AE5-0475688D8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233" y="4605995"/>
            <a:ext cx="641922" cy="14813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urn:x-wiley:oca:media:oca2811:oca2811-math-0097">
            <a:extLst>
              <a:ext uri="{FF2B5EF4-FFF2-40B4-BE49-F238E27FC236}">
                <a16:creationId xmlns:a16="http://schemas.microsoft.com/office/drawing/2014/main" id="{B57D6F9B-885E-F59A-A5E8-4E99358B58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309" y="4586243"/>
            <a:ext cx="661673" cy="1678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urn:x-wiley:oca:media:oca2811:oca2811-math-0098">
            <a:extLst>
              <a:ext uri="{FF2B5EF4-FFF2-40B4-BE49-F238E27FC236}">
                <a16:creationId xmlns:a16="http://schemas.microsoft.com/office/drawing/2014/main" id="{0A9F7C0D-AEEA-F2A4-DEFD-AA5F3AC0E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5908" y="4595767"/>
            <a:ext cx="483910" cy="1678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9D59A-6231-8E14-659A-6B7677320C51}"/>
              </a:ext>
            </a:extLst>
          </p:cNvPr>
          <p:cNvPicPr>
            <a:picLocks noChangeAspect="1"/>
          </p:cNvPicPr>
          <p:nvPr/>
        </p:nvPicPr>
        <p:blipFill>
          <a:blip r:embed="rId7"/>
          <a:stretch>
            <a:fillRect/>
          </a:stretch>
        </p:blipFill>
        <p:spPr>
          <a:xfrm>
            <a:off x="1595838" y="1547512"/>
            <a:ext cx="5815078" cy="2920302"/>
          </a:xfrm>
          <a:prstGeom prst="rect">
            <a:avLst/>
          </a:prstGeom>
        </p:spPr>
      </p:pic>
    </p:spTree>
    <p:extLst>
      <p:ext uri="{BB962C8B-B14F-4D97-AF65-F5344CB8AC3E}">
        <p14:creationId xmlns:p14="http://schemas.microsoft.com/office/powerpoint/2010/main" val="287539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txBox="1">
            <a:spLocks noGrp="1"/>
          </p:cNvSpPr>
          <p:nvPr>
            <p:ph type="title"/>
          </p:nvPr>
        </p:nvSpPr>
        <p:spPr>
          <a:xfrm>
            <a:off x="713228" y="38006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312" name="Google Shape;312;p27"/>
          <p:cNvSpPr txBox="1">
            <a:spLocks noGrp="1"/>
          </p:cNvSpPr>
          <p:nvPr>
            <p:ph type="title" idx="5"/>
          </p:nvPr>
        </p:nvSpPr>
        <p:spPr>
          <a:xfrm>
            <a:off x="2114956" y="1331213"/>
            <a:ext cx="4914044"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VIKHYAT BANSAL    CB.EN.U4AIE21076</a:t>
            </a:r>
            <a:endParaRPr dirty="0"/>
          </a:p>
        </p:txBody>
      </p:sp>
      <p:sp>
        <p:nvSpPr>
          <p:cNvPr id="314" name="Google Shape;314;p27"/>
          <p:cNvSpPr txBox="1">
            <a:spLocks noGrp="1"/>
          </p:cNvSpPr>
          <p:nvPr>
            <p:ph type="title" idx="6"/>
          </p:nvPr>
        </p:nvSpPr>
        <p:spPr>
          <a:xfrm>
            <a:off x="2419778" y="2088113"/>
            <a:ext cx="4304444"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AMAN SIROHI  CB.EN.U4AIE21003</a:t>
            </a:r>
            <a:endParaRPr dirty="0"/>
          </a:p>
        </p:txBody>
      </p:sp>
      <p:sp>
        <p:nvSpPr>
          <p:cNvPr id="316" name="Google Shape;316;p27"/>
          <p:cNvSpPr txBox="1">
            <a:spLocks noGrp="1"/>
          </p:cNvSpPr>
          <p:nvPr>
            <p:ph type="title" idx="7"/>
          </p:nvPr>
        </p:nvSpPr>
        <p:spPr>
          <a:xfrm>
            <a:off x="2574044" y="2845013"/>
            <a:ext cx="3995912"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RAKHIL ML  CB.EN.U4AIE21048</a:t>
            </a:r>
            <a:endParaRPr dirty="0"/>
          </a:p>
        </p:txBody>
      </p:sp>
      <p:sp>
        <p:nvSpPr>
          <p:cNvPr id="4" name="Google Shape;316;p27">
            <a:extLst>
              <a:ext uri="{FF2B5EF4-FFF2-40B4-BE49-F238E27FC236}">
                <a16:creationId xmlns:a16="http://schemas.microsoft.com/office/drawing/2014/main" id="{2348EBB1-E4BA-6F2B-ECAB-267B57E7548A}"/>
              </a:ext>
            </a:extLst>
          </p:cNvPr>
          <p:cNvSpPr txBox="1">
            <a:spLocks/>
          </p:cNvSpPr>
          <p:nvPr/>
        </p:nvSpPr>
        <p:spPr>
          <a:xfrm>
            <a:off x="2574044" y="3601913"/>
            <a:ext cx="4150178" cy="75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9pPr>
          </a:lstStyle>
          <a:p>
            <a:r>
              <a:rPr lang="en-IN" dirty="0"/>
              <a:t>R SRIVISWA  </a:t>
            </a:r>
            <a:r>
              <a:rPr lang="en" dirty="0"/>
              <a:t>CB.EN.U4AIE21046</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EXAMPLE 1 - PLOT</a:t>
            </a:r>
            <a:endParaRPr u="sng" dirty="0"/>
          </a:p>
        </p:txBody>
      </p:sp>
      <p:pic>
        <p:nvPicPr>
          <p:cNvPr id="3" name="Picture 2">
            <a:extLst>
              <a:ext uri="{FF2B5EF4-FFF2-40B4-BE49-F238E27FC236}">
                <a16:creationId xmlns:a16="http://schemas.microsoft.com/office/drawing/2014/main" id="{960E5693-4761-4D5B-5AE7-7B3B56479D25}"/>
              </a:ext>
            </a:extLst>
          </p:cNvPr>
          <p:cNvPicPr>
            <a:picLocks noChangeAspect="1"/>
          </p:cNvPicPr>
          <p:nvPr/>
        </p:nvPicPr>
        <p:blipFill>
          <a:blip r:embed="rId3"/>
          <a:stretch>
            <a:fillRect/>
          </a:stretch>
        </p:blipFill>
        <p:spPr>
          <a:xfrm>
            <a:off x="0" y="898071"/>
            <a:ext cx="9144000" cy="3347357"/>
          </a:xfrm>
          <a:prstGeom prst="rect">
            <a:avLst/>
          </a:prstGeom>
        </p:spPr>
      </p:pic>
    </p:spTree>
    <p:extLst>
      <p:ext uri="{BB962C8B-B14F-4D97-AF65-F5344CB8AC3E}">
        <p14:creationId xmlns:p14="http://schemas.microsoft.com/office/powerpoint/2010/main" val="4126850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r>
              <a:rPr lang="en" sz="2000" u="sng" dirty="0"/>
              <a:t>EXAMPLE 2 – PROBLEM - </a:t>
            </a:r>
            <a:r>
              <a:rPr lang="en-US" sz="2000" b="0" i="0" u="sng" dirty="0">
                <a:effectLst/>
                <a:latin typeface="Roboto" panose="02000000000000000000" pitchFamily="2" charset="0"/>
              </a:rPr>
              <a:t>Distributed MPC for Mobile Robots</a:t>
            </a:r>
            <a:br>
              <a:rPr lang="en-US" sz="2000" b="0" i="0" u="sng" dirty="0">
                <a:effectLst/>
                <a:latin typeface="Roboto" panose="02000000000000000000" pitchFamily="2" charset="0"/>
              </a:rPr>
            </a:br>
            <a:endParaRPr sz="2000" u="sng" dirty="0"/>
          </a:p>
        </p:txBody>
      </p:sp>
      <p:sp>
        <p:nvSpPr>
          <p:cNvPr id="3" name="TextBox 2">
            <a:extLst>
              <a:ext uri="{FF2B5EF4-FFF2-40B4-BE49-F238E27FC236}">
                <a16:creationId xmlns:a16="http://schemas.microsoft.com/office/drawing/2014/main" id="{7D7E8B6A-4E0C-3DBF-7D3F-2CCF6D7AFC09}"/>
              </a:ext>
            </a:extLst>
          </p:cNvPr>
          <p:cNvSpPr txBox="1"/>
          <p:nvPr/>
        </p:nvSpPr>
        <p:spPr>
          <a:xfrm>
            <a:off x="546354" y="398964"/>
            <a:ext cx="8222699" cy="954107"/>
          </a:xfrm>
          <a:prstGeom prst="rect">
            <a:avLst/>
          </a:prstGeom>
          <a:noFill/>
        </p:spPr>
        <p:txBody>
          <a:bodyPr wrap="square">
            <a:spAutoFit/>
          </a:bodyPr>
          <a:lstStyle/>
          <a:p>
            <a:r>
              <a:rPr lang="en-US" b="0" i="0" dirty="0">
                <a:effectLst/>
                <a:latin typeface="Roboto" panose="02000000000000000000" pitchFamily="2" charset="0"/>
              </a:rPr>
              <a:t>Here we give an example how ALADIN-M can be used for distributed Model Predictive Control. </a:t>
            </a:r>
            <a:br>
              <a:rPr lang="en-US" b="0" i="0" dirty="0">
                <a:effectLst/>
                <a:latin typeface="Roboto" panose="02000000000000000000" pitchFamily="2" charset="0"/>
              </a:rPr>
            </a:br>
            <a:r>
              <a:rPr lang="en-US" b="0" i="0" dirty="0">
                <a:effectLst/>
                <a:latin typeface="Roboto" panose="02000000000000000000" pitchFamily="2" charset="0"/>
              </a:rPr>
              <a:t>In particular, we show how the distributed parametric programming option and the problem reuse option of ALADIN-M are useful. The goal here is that two mobile robots exchange their positions while keeping a certain distance.</a:t>
            </a:r>
            <a:endParaRPr lang="en-IN" dirty="0"/>
          </a:p>
        </p:txBody>
      </p:sp>
      <p:pic>
        <p:nvPicPr>
          <p:cNvPr id="9" name="Picture 8">
            <a:extLst>
              <a:ext uri="{FF2B5EF4-FFF2-40B4-BE49-F238E27FC236}">
                <a16:creationId xmlns:a16="http://schemas.microsoft.com/office/drawing/2014/main" id="{D0F77D5B-AF26-EE30-AB83-5BBD595A7E08}"/>
              </a:ext>
            </a:extLst>
          </p:cNvPr>
          <p:cNvPicPr>
            <a:picLocks noChangeAspect="1"/>
          </p:cNvPicPr>
          <p:nvPr/>
        </p:nvPicPr>
        <p:blipFill>
          <a:blip r:embed="rId3"/>
          <a:stretch>
            <a:fillRect/>
          </a:stretch>
        </p:blipFill>
        <p:spPr>
          <a:xfrm>
            <a:off x="2350853" y="1353071"/>
            <a:ext cx="4988648" cy="3696981"/>
          </a:xfrm>
          <a:prstGeom prst="rect">
            <a:avLst/>
          </a:prstGeom>
        </p:spPr>
      </p:pic>
    </p:spTree>
    <p:extLst>
      <p:ext uri="{BB962C8B-B14F-4D97-AF65-F5344CB8AC3E}">
        <p14:creationId xmlns:p14="http://schemas.microsoft.com/office/powerpoint/2010/main" val="2988661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2 - CODE</a:t>
            </a:r>
            <a:endParaRPr sz="2000" u="sng" dirty="0"/>
          </a:p>
        </p:txBody>
      </p:sp>
      <p:sp>
        <p:nvSpPr>
          <p:cNvPr id="7" name="TextBox 6">
            <a:extLst>
              <a:ext uri="{FF2B5EF4-FFF2-40B4-BE49-F238E27FC236}">
                <a16:creationId xmlns:a16="http://schemas.microsoft.com/office/drawing/2014/main" id="{21E2A52C-C4FC-8DFE-068C-38A819682BC1}"/>
              </a:ext>
            </a:extLst>
          </p:cNvPr>
          <p:cNvSpPr txBox="1"/>
          <p:nvPr/>
        </p:nvSpPr>
        <p:spPr>
          <a:xfrm>
            <a:off x="0" y="1234193"/>
            <a:ext cx="8769053" cy="738664"/>
          </a:xfrm>
          <a:prstGeom prst="rect">
            <a:avLst/>
          </a:prstGeom>
          <a:noFill/>
        </p:spPr>
        <p:txBody>
          <a:bodyPr wrap="square">
            <a:spAutoFit/>
          </a:bodyPr>
          <a:lstStyle/>
          <a:p>
            <a:r>
              <a:rPr lang="en-US" b="0" i="0" dirty="0">
                <a:effectLst/>
                <a:latin typeface="Roboto" panose="02000000000000000000" pitchFamily="2" charset="0"/>
              </a:rPr>
              <a:t>Next, we prepare ourself for setting of the robots’ OCPs. We construct our problem using </a:t>
            </a:r>
            <a:r>
              <a:rPr lang="en-US" b="0" i="0" dirty="0" err="1">
                <a:effectLst/>
                <a:latin typeface="Roboto" panose="02000000000000000000" pitchFamily="2" charset="0"/>
              </a:rPr>
              <a:t>CasADi</a:t>
            </a:r>
            <a:r>
              <a:rPr lang="en-US" b="0" i="0" dirty="0">
                <a:effectLst/>
                <a:latin typeface="Roboto" panose="02000000000000000000" pitchFamily="2" charset="0"/>
              </a:rPr>
              <a:t>. Specifically, we create cells XX and UU  containing the </a:t>
            </a:r>
            <a:r>
              <a:rPr lang="en-US" b="0" i="0" dirty="0" err="1">
                <a:effectLst/>
                <a:latin typeface="Roboto" panose="02000000000000000000" pitchFamily="2" charset="0"/>
              </a:rPr>
              <a:t>CasADi</a:t>
            </a:r>
            <a:r>
              <a:rPr lang="en-US" b="0" i="0" dirty="0">
                <a:effectLst/>
                <a:latin typeface="Roboto" panose="02000000000000000000" pitchFamily="2" charset="0"/>
              </a:rPr>
              <a:t> symbolic variables for the states z and the inputs u over the horizon length T</a:t>
            </a:r>
            <a:endParaRPr lang="en-IN" dirty="0"/>
          </a:p>
        </p:txBody>
      </p:sp>
      <p:pic>
        <p:nvPicPr>
          <p:cNvPr id="15" name="Picture 14">
            <a:extLst>
              <a:ext uri="{FF2B5EF4-FFF2-40B4-BE49-F238E27FC236}">
                <a16:creationId xmlns:a16="http://schemas.microsoft.com/office/drawing/2014/main" id="{20A244B0-9DD0-A746-8A5B-6C002C7B1285}"/>
              </a:ext>
            </a:extLst>
          </p:cNvPr>
          <p:cNvPicPr>
            <a:picLocks noChangeAspect="1"/>
          </p:cNvPicPr>
          <p:nvPr/>
        </p:nvPicPr>
        <p:blipFill>
          <a:blip r:embed="rId3"/>
          <a:stretch>
            <a:fillRect/>
          </a:stretch>
        </p:blipFill>
        <p:spPr>
          <a:xfrm>
            <a:off x="2653269" y="483903"/>
            <a:ext cx="3837460" cy="646381"/>
          </a:xfrm>
          <a:prstGeom prst="rect">
            <a:avLst/>
          </a:prstGeom>
        </p:spPr>
      </p:pic>
      <p:pic>
        <p:nvPicPr>
          <p:cNvPr id="17" name="Picture 16">
            <a:extLst>
              <a:ext uri="{FF2B5EF4-FFF2-40B4-BE49-F238E27FC236}">
                <a16:creationId xmlns:a16="http://schemas.microsoft.com/office/drawing/2014/main" id="{967098CB-8EAF-5D50-307C-59B4342875D8}"/>
              </a:ext>
            </a:extLst>
          </p:cNvPr>
          <p:cNvPicPr>
            <a:picLocks noChangeAspect="1"/>
          </p:cNvPicPr>
          <p:nvPr/>
        </p:nvPicPr>
        <p:blipFill>
          <a:blip r:embed="rId4"/>
          <a:stretch>
            <a:fillRect/>
          </a:stretch>
        </p:blipFill>
        <p:spPr>
          <a:xfrm>
            <a:off x="1387724" y="2076766"/>
            <a:ext cx="6368550" cy="2864487"/>
          </a:xfrm>
          <a:prstGeom prst="rect">
            <a:avLst/>
          </a:prstGeom>
        </p:spPr>
      </p:pic>
    </p:spTree>
    <p:extLst>
      <p:ext uri="{BB962C8B-B14F-4D97-AF65-F5344CB8AC3E}">
        <p14:creationId xmlns:p14="http://schemas.microsoft.com/office/powerpoint/2010/main" val="435230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66793" y="-60960"/>
            <a:ext cx="7717500" cy="36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2 - CODE</a:t>
            </a:r>
            <a:endParaRPr sz="2000" u="sng" dirty="0"/>
          </a:p>
        </p:txBody>
      </p:sp>
      <p:sp>
        <p:nvSpPr>
          <p:cNvPr id="3" name="TextBox 2">
            <a:extLst>
              <a:ext uri="{FF2B5EF4-FFF2-40B4-BE49-F238E27FC236}">
                <a16:creationId xmlns:a16="http://schemas.microsoft.com/office/drawing/2014/main" id="{9179DA2D-88B8-2E15-CD95-17DF3131AC61}"/>
              </a:ext>
            </a:extLst>
          </p:cNvPr>
          <p:cNvSpPr txBox="1"/>
          <p:nvPr/>
        </p:nvSpPr>
        <p:spPr>
          <a:xfrm>
            <a:off x="713250" y="337080"/>
            <a:ext cx="7717500" cy="523220"/>
          </a:xfrm>
          <a:prstGeom prst="rect">
            <a:avLst/>
          </a:prstGeom>
          <a:noFill/>
        </p:spPr>
        <p:txBody>
          <a:bodyPr wrap="square">
            <a:spAutoFit/>
          </a:bodyPr>
          <a:lstStyle/>
          <a:p>
            <a:r>
              <a:rPr lang="en-US" dirty="0">
                <a:latin typeface="Roboto" panose="02000000000000000000" pitchFamily="2" charset="0"/>
              </a:rPr>
              <a:t>D</a:t>
            </a:r>
            <a:r>
              <a:rPr lang="en-US" b="0" i="0" dirty="0">
                <a:effectLst/>
                <a:latin typeface="Roboto" panose="02000000000000000000" pitchFamily="2" charset="0"/>
              </a:rPr>
              <a:t>iscretized version of the above OCP. we construct this OCP in a loop setting up the OCPs for all robots individually.</a:t>
            </a:r>
            <a:endParaRPr lang="en-IN" dirty="0"/>
          </a:p>
        </p:txBody>
      </p:sp>
      <p:pic>
        <p:nvPicPr>
          <p:cNvPr id="9" name="Picture 8">
            <a:extLst>
              <a:ext uri="{FF2B5EF4-FFF2-40B4-BE49-F238E27FC236}">
                <a16:creationId xmlns:a16="http://schemas.microsoft.com/office/drawing/2014/main" id="{E0CC891F-36B7-1D62-21EE-73FC1650D9B8}"/>
              </a:ext>
            </a:extLst>
          </p:cNvPr>
          <p:cNvPicPr>
            <a:picLocks noChangeAspect="1"/>
          </p:cNvPicPr>
          <p:nvPr/>
        </p:nvPicPr>
        <p:blipFill>
          <a:blip r:embed="rId3"/>
          <a:stretch>
            <a:fillRect/>
          </a:stretch>
        </p:blipFill>
        <p:spPr>
          <a:xfrm>
            <a:off x="952441" y="897800"/>
            <a:ext cx="7239118" cy="4069290"/>
          </a:xfrm>
          <a:prstGeom prst="rect">
            <a:avLst/>
          </a:prstGeom>
        </p:spPr>
      </p:pic>
    </p:spTree>
    <p:extLst>
      <p:ext uri="{BB962C8B-B14F-4D97-AF65-F5344CB8AC3E}">
        <p14:creationId xmlns:p14="http://schemas.microsoft.com/office/powerpoint/2010/main" val="1640317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66793" y="-60960"/>
            <a:ext cx="7717500" cy="36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2 - CODE</a:t>
            </a:r>
            <a:endParaRPr sz="2000" u="sng" dirty="0"/>
          </a:p>
        </p:txBody>
      </p:sp>
      <p:sp>
        <p:nvSpPr>
          <p:cNvPr id="3" name="TextBox 2">
            <a:extLst>
              <a:ext uri="{FF2B5EF4-FFF2-40B4-BE49-F238E27FC236}">
                <a16:creationId xmlns:a16="http://schemas.microsoft.com/office/drawing/2014/main" id="{9179DA2D-88B8-2E15-CD95-17DF3131AC61}"/>
              </a:ext>
            </a:extLst>
          </p:cNvPr>
          <p:cNvSpPr txBox="1"/>
          <p:nvPr/>
        </p:nvSpPr>
        <p:spPr>
          <a:xfrm>
            <a:off x="713250" y="337080"/>
            <a:ext cx="7717500" cy="523220"/>
          </a:xfrm>
          <a:prstGeom prst="rect">
            <a:avLst/>
          </a:prstGeom>
          <a:noFill/>
        </p:spPr>
        <p:txBody>
          <a:bodyPr wrap="square">
            <a:spAutoFit/>
          </a:bodyPr>
          <a:lstStyle/>
          <a:p>
            <a:r>
              <a:rPr lang="en-US" b="0" i="0" dirty="0">
                <a:effectLst/>
                <a:latin typeface="Roboto" panose="02000000000000000000" pitchFamily="2" charset="0"/>
              </a:rPr>
              <a:t>Next, we construct the consensus matrices </a:t>
            </a:r>
            <a:r>
              <a:rPr lang="en-US" b="0" i="0" dirty="0">
                <a:effectLst/>
                <a:latin typeface="MJXc-TeX-main-R"/>
              </a:rPr>
              <a:t>{</a:t>
            </a:r>
            <a:r>
              <a:rPr lang="en-US" b="0" i="0" dirty="0">
                <a:effectLst/>
                <a:latin typeface="MJXc-TeX-math-I"/>
              </a:rPr>
              <a:t>A</a:t>
            </a:r>
            <a:r>
              <a:rPr lang="en-US" b="0" i="0" baseline="-25000" dirty="0">
                <a:effectLst/>
                <a:latin typeface="MJXc-TeX-math-I"/>
              </a:rPr>
              <a:t>i</a:t>
            </a:r>
            <a:r>
              <a:rPr lang="en-US" b="0" i="0" dirty="0">
                <a:effectLst/>
                <a:latin typeface="MJXc-TeX-main-R"/>
              </a:rPr>
              <a:t>}</a:t>
            </a:r>
            <a:r>
              <a:rPr lang="en-US" b="0" i="0" baseline="-25000" dirty="0" err="1">
                <a:effectLst/>
                <a:latin typeface="MJXc-TeX-math-I"/>
              </a:rPr>
              <a:t>i</a:t>
            </a:r>
            <a:r>
              <a:rPr lang="en-US" b="0" i="0" baseline="-25000" dirty="0" err="1">
                <a:effectLst/>
                <a:latin typeface="MJXc-TeX-main-R"/>
              </a:rPr>
              <a:t>∈</a:t>
            </a:r>
            <a:r>
              <a:rPr lang="en-US" b="0" i="0" baseline="-25000" dirty="0" err="1">
                <a:effectLst/>
                <a:latin typeface="MJXc-TeX-cal-R"/>
              </a:rPr>
              <a:t>R</a:t>
            </a:r>
            <a:r>
              <a:rPr lang="en-US" baseline="-25000" dirty="0">
                <a:latin typeface="MJXc-TeX-cal-R"/>
              </a:rPr>
              <a:t>. </a:t>
            </a:r>
            <a:r>
              <a:rPr lang="en-US" baseline="-25000" dirty="0">
                <a:latin typeface="Roboto" panose="02000000000000000000" pitchFamily="2" charset="0"/>
              </a:rPr>
              <a:t> </a:t>
            </a:r>
            <a:r>
              <a:rPr lang="en-US" dirty="0">
                <a:latin typeface="Roboto" panose="02000000000000000000" pitchFamily="2" charset="0"/>
              </a:rPr>
              <a:t>W</a:t>
            </a:r>
            <a:r>
              <a:rPr lang="en-US" b="0" i="0" dirty="0">
                <a:effectLst/>
                <a:latin typeface="Roboto" panose="02000000000000000000" pitchFamily="2" charset="0"/>
              </a:rPr>
              <a:t>e construct them such that the original trajectories coincide with the copied trajectories.</a:t>
            </a:r>
            <a:endParaRPr lang="en-IN" baseline="-25000" dirty="0"/>
          </a:p>
        </p:txBody>
      </p:sp>
      <p:pic>
        <p:nvPicPr>
          <p:cNvPr id="4" name="Picture 3">
            <a:extLst>
              <a:ext uri="{FF2B5EF4-FFF2-40B4-BE49-F238E27FC236}">
                <a16:creationId xmlns:a16="http://schemas.microsoft.com/office/drawing/2014/main" id="{CD7DB5FE-B747-568D-ED41-BB6D7DD1B4F3}"/>
              </a:ext>
            </a:extLst>
          </p:cNvPr>
          <p:cNvPicPr>
            <a:picLocks noChangeAspect="1"/>
          </p:cNvPicPr>
          <p:nvPr/>
        </p:nvPicPr>
        <p:blipFill>
          <a:blip r:embed="rId3"/>
          <a:stretch>
            <a:fillRect/>
          </a:stretch>
        </p:blipFill>
        <p:spPr>
          <a:xfrm>
            <a:off x="1499991" y="897800"/>
            <a:ext cx="6144018" cy="1000189"/>
          </a:xfrm>
          <a:prstGeom prst="rect">
            <a:avLst/>
          </a:prstGeom>
        </p:spPr>
      </p:pic>
      <p:sp>
        <p:nvSpPr>
          <p:cNvPr id="7" name="TextBox 6">
            <a:extLst>
              <a:ext uri="{FF2B5EF4-FFF2-40B4-BE49-F238E27FC236}">
                <a16:creationId xmlns:a16="http://schemas.microsoft.com/office/drawing/2014/main" id="{16ABFBCF-216E-06F9-5698-DCB82737391D}"/>
              </a:ext>
            </a:extLst>
          </p:cNvPr>
          <p:cNvSpPr txBox="1"/>
          <p:nvPr/>
        </p:nvSpPr>
        <p:spPr>
          <a:xfrm>
            <a:off x="93345" y="1936107"/>
            <a:ext cx="9050655" cy="738664"/>
          </a:xfrm>
          <a:prstGeom prst="rect">
            <a:avLst/>
          </a:prstGeom>
          <a:noFill/>
        </p:spPr>
        <p:txBody>
          <a:bodyPr wrap="square">
            <a:spAutoFit/>
          </a:bodyPr>
          <a:lstStyle/>
          <a:p>
            <a:r>
              <a:rPr lang="en-US" b="0" i="0" dirty="0">
                <a:effectLst/>
                <a:latin typeface="Roboto" panose="02000000000000000000" pitchFamily="2" charset="0"/>
              </a:rPr>
              <a:t>In a last step, we convert the </a:t>
            </a:r>
            <a:r>
              <a:rPr lang="en-US" b="0" i="0" dirty="0" err="1">
                <a:effectLst/>
                <a:latin typeface="Roboto" panose="02000000000000000000" pitchFamily="2" charset="0"/>
              </a:rPr>
              <a:t>CasADi</a:t>
            </a:r>
            <a:r>
              <a:rPr lang="en-US" b="0" i="0" dirty="0">
                <a:effectLst/>
                <a:latin typeface="Roboto" panose="02000000000000000000" pitchFamily="2" charset="0"/>
              </a:rPr>
              <a:t> symbolic expressions to evaluable and set up the initial guesses </a:t>
            </a:r>
            <a:r>
              <a:rPr lang="en-US" b="0" i="0" dirty="0">
                <a:effectLst/>
                <a:latin typeface="MJXc-TeX-math-I"/>
              </a:rPr>
              <a:t>z</a:t>
            </a:r>
            <a:r>
              <a:rPr lang="en-US" b="0" i="0" baseline="30000" dirty="0">
                <a:effectLst/>
                <a:latin typeface="MJXc-TeX-main-R"/>
              </a:rPr>
              <a:t>0</a:t>
            </a:r>
            <a:r>
              <a:rPr lang="en-US" b="0" i="0" baseline="-25000" dirty="0">
                <a:effectLst/>
                <a:latin typeface="MJXc-TeX-math-I"/>
              </a:rPr>
              <a:t>i</a:t>
            </a:r>
            <a:r>
              <a:rPr lang="en-US" b="0" i="0" dirty="0">
                <a:effectLst/>
                <a:latin typeface="Roboto" panose="02000000000000000000" pitchFamily="2" charset="0"/>
              </a:rPr>
              <a:t> and </a:t>
            </a:r>
            <a:r>
              <a:rPr lang="en-US" b="0" i="0" dirty="0">
                <a:effectLst/>
                <a:latin typeface="MJXc-TeX-math-I"/>
              </a:rPr>
              <a:t>λ</a:t>
            </a:r>
            <a:r>
              <a:rPr lang="en-US" b="0" i="0" baseline="30000" dirty="0">
                <a:effectLst/>
                <a:latin typeface="Roboto" panose="02000000000000000000" pitchFamily="2" charset="0"/>
              </a:rPr>
              <a:t>0</a:t>
            </a:r>
            <a:r>
              <a:rPr lang="en-US" b="0" i="0" dirty="0">
                <a:effectLst/>
                <a:latin typeface="Roboto" panose="02000000000000000000" pitchFamily="2" charset="0"/>
              </a:rPr>
              <a:t>. Note that the local equality constraints collected in rob.locFuns.gg are parametrized with initial condition x0 for the ode of robots.</a:t>
            </a:r>
            <a:endParaRPr lang="en-IN" dirty="0"/>
          </a:p>
        </p:txBody>
      </p:sp>
      <p:pic>
        <p:nvPicPr>
          <p:cNvPr id="9" name="Picture 8">
            <a:extLst>
              <a:ext uri="{FF2B5EF4-FFF2-40B4-BE49-F238E27FC236}">
                <a16:creationId xmlns:a16="http://schemas.microsoft.com/office/drawing/2014/main" id="{8B8CBF0A-27D6-5BDB-F776-68A656D3CC12}"/>
              </a:ext>
            </a:extLst>
          </p:cNvPr>
          <p:cNvPicPr>
            <a:picLocks noChangeAspect="1"/>
          </p:cNvPicPr>
          <p:nvPr/>
        </p:nvPicPr>
        <p:blipFill>
          <a:blip r:embed="rId4"/>
          <a:stretch>
            <a:fillRect/>
          </a:stretch>
        </p:blipFill>
        <p:spPr>
          <a:xfrm>
            <a:off x="1673493" y="2712889"/>
            <a:ext cx="5797014" cy="2204498"/>
          </a:xfrm>
          <a:prstGeom prst="rect">
            <a:avLst/>
          </a:prstGeom>
        </p:spPr>
      </p:pic>
    </p:spTree>
    <p:extLst>
      <p:ext uri="{BB962C8B-B14F-4D97-AF65-F5344CB8AC3E}">
        <p14:creationId xmlns:p14="http://schemas.microsoft.com/office/powerpoint/2010/main" val="1505463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66793" y="-60960"/>
            <a:ext cx="7717500" cy="36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2 - CODE</a:t>
            </a:r>
            <a:endParaRPr sz="2000" u="sng" dirty="0"/>
          </a:p>
        </p:txBody>
      </p:sp>
      <p:sp>
        <p:nvSpPr>
          <p:cNvPr id="3" name="TextBox 2">
            <a:extLst>
              <a:ext uri="{FF2B5EF4-FFF2-40B4-BE49-F238E27FC236}">
                <a16:creationId xmlns:a16="http://schemas.microsoft.com/office/drawing/2014/main" id="{9179DA2D-88B8-2E15-CD95-17DF3131AC61}"/>
              </a:ext>
            </a:extLst>
          </p:cNvPr>
          <p:cNvSpPr txBox="1"/>
          <p:nvPr/>
        </p:nvSpPr>
        <p:spPr>
          <a:xfrm>
            <a:off x="713250" y="337080"/>
            <a:ext cx="7717500" cy="1169551"/>
          </a:xfrm>
          <a:prstGeom prst="rect">
            <a:avLst/>
          </a:prstGeom>
          <a:noFill/>
        </p:spPr>
        <p:txBody>
          <a:bodyPr wrap="square">
            <a:spAutoFit/>
          </a:bodyPr>
          <a:lstStyle/>
          <a:p>
            <a:r>
              <a:rPr lang="en-US" b="0" i="0" dirty="0">
                <a:effectLst/>
                <a:latin typeface="Roboto" panose="02000000000000000000" pitchFamily="2" charset="0"/>
              </a:rPr>
              <a:t>After setting up some options, the discretized OCP can be solved with ALADIN – </a:t>
            </a:r>
            <a:r>
              <a:rPr lang="el-GR" b="0" i="0" dirty="0">
                <a:effectLst/>
                <a:latin typeface="Times New Roman" panose="02020603050405020304" pitchFamily="18" charset="0"/>
                <a:cs typeface="Times New Roman" panose="02020603050405020304" pitchFamily="18" charset="0"/>
              </a:rPr>
              <a:t>α</a:t>
            </a:r>
            <a:r>
              <a:rPr lang="en-IN" dirty="0">
                <a:latin typeface="Times New Roman" panose="02020603050405020304" pitchFamily="18" charset="0"/>
                <a:cs typeface="Times New Roman" panose="02020603050405020304" pitchFamily="18" charset="0"/>
              </a:rPr>
              <a:t>. </a:t>
            </a:r>
            <a:r>
              <a:rPr lang="en-US" b="0" i="0" dirty="0">
                <a:effectLst/>
                <a:latin typeface="Roboto" panose="02000000000000000000" pitchFamily="2" charset="0"/>
              </a:rPr>
              <a:t>Here we do that within an Model Predictive Control loop, where we use the reuse option of ALADIN – </a:t>
            </a:r>
            <a:r>
              <a:rPr lang="el-GR" b="0" i="0" dirty="0">
                <a:effectLst/>
                <a:latin typeface="Times New Roman" panose="02020603050405020304" pitchFamily="18" charset="0"/>
                <a:cs typeface="Times New Roman" panose="02020603050405020304" pitchFamily="18" charset="0"/>
              </a:rPr>
              <a:t>α</a:t>
            </a:r>
            <a:r>
              <a:rPr lang="en-IN" b="0" i="0" dirty="0">
                <a:effectLst/>
                <a:latin typeface="Times New Roman" panose="02020603050405020304" pitchFamily="18" charset="0"/>
                <a:cs typeface="Times New Roman" panose="02020603050405020304" pitchFamily="18" charset="0"/>
              </a:rPr>
              <a:t> </a:t>
            </a:r>
            <a:r>
              <a:rPr lang="en-US" b="0" i="0" dirty="0">
                <a:effectLst/>
                <a:latin typeface="Roboto" panose="02000000000000000000" pitchFamily="2" charset="0"/>
              </a:rPr>
              <a:t>in order to construct the derivatives and local solvers only once. Note that the initial position of the robots changes in each iteration.</a:t>
            </a:r>
            <a:r>
              <a:rPr lang="en-IN" dirty="0">
                <a:latin typeface="Times New Roman" panose="02020603050405020304" pitchFamily="18" charset="0"/>
                <a:cs typeface="Times New Roman" panose="02020603050405020304" pitchFamily="18" charset="0"/>
              </a:rPr>
              <a:t> </a:t>
            </a:r>
          </a:p>
          <a:p>
            <a:endParaRPr lang="en-IN" dirty="0"/>
          </a:p>
        </p:txBody>
      </p:sp>
      <p:pic>
        <p:nvPicPr>
          <p:cNvPr id="6" name="Picture 5">
            <a:extLst>
              <a:ext uri="{FF2B5EF4-FFF2-40B4-BE49-F238E27FC236}">
                <a16:creationId xmlns:a16="http://schemas.microsoft.com/office/drawing/2014/main" id="{CE3B1389-E90B-0A7B-C075-15E0D6F4AC3C}"/>
              </a:ext>
            </a:extLst>
          </p:cNvPr>
          <p:cNvPicPr>
            <a:picLocks noChangeAspect="1"/>
          </p:cNvPicPr>
          <p:nvPr/>
        </p:nvPicPr>
        <p:blipFill>
          <a:blip r:embed="rId3"/>
          <a:stretch>
            <a:fillRect/>
          </a:stretch>
        </p:blipFill>
        <p:spPr>
          <a:xfrm>
            <a:off x="1828600" y="1313890"/>
            <a:ext cx="6196308" cy="3745790"/>
          </a:xfrm>
          <a:prstGeom prst="rect">
            <a:avLst/>
          </a:prstGeom>
        </p:spPr>
      </p:pic>
    </p:spTree>
    <p:extLst>
      <p:ext uri="{BB962C8B-B14F-4D97-AF65-F5344CB8AC3E}">
        <p14:creationId xmlns:p14="http://schemas.microsoft.com/office/powerpoint/2010/main" val="1527363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845815" y="348"/>
            <a:ext cx="745236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EXAMPLE 2 – OUTPUT - PLOT</a:t>
            </a:r>
            <a:endParaRPr u="sng" dirty="0"/>
          </a:p>
        </p:txBody>
      </p:sp>
      <p:pic>
        <p:nvPicPr>
          <p:cNvPr id="3" name="Picture 2">
            <a:extLst>
              <a:ext uri="{FF2B5EF4-FFF2-40B4-BE49-F238E27FC236}">
                <a16:creationId xmlns:a16="http://schemas.microsoft.com/office/drawing/2014/main" id="{FCE7BEC7-2033-3D98-13B9-FF7C9DF80FD5}"/>
              </a:ext>
            </a:extLst>
          </p:cNvPr>
          <p:cNvPicPr>
            <a:picLocks noChangeAspect="1"/>
          </p:cNvPicPr>
          <p:nvPr/>
        </p:nvPicPr>
        <p:blipFill>
          <a:blip r:embed="rId3"/>
          <a:stretch>
            <a:fillRect/>
          </a:stretch>
        </p:blipFill>
        <p:spPr>
          <a:xfrm>
            <a:off x="1479073" y="888574"/>
            <a:ext cx="6185853" cy="3681878"/>
          </a:xfrm>
          <a:prstGeom prst="rect">
            <a:avLst/>
          </a:prstGeom>
        </p:spPr>
      </p:pic>
    </p:spTree>
    <p:extLst>
      <p:ext uri="{BB962C8B-B14F-4D97-AF65-F5344CB8AC3E}">
        <p14:creationId xmlns:p14="http://schemas.microsoft.com/office/powerpoint/2010/main" val="3599836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713250"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u="sng" dirty="0"/>
              <a:t>EXAMPLE 3 – PROBLEM – </a:t>
            </a:r>
            <a:r>
              <a:rPr lang="en" sz="2500" b="0" u="sng" dirty="0"/>
              <a:t>Machine Learning</a:t>
            </a:r>
            <a:endParaRPr sz="2500" u="sng" dirty="0"/>
          </a:p>
        </p:txBody>
      </p:sp>
      <p:sp>
        <p:nvSpPr>
          <p:cNvPr id="3" name="TextBox 2">
            <a:extLst>
              <a:ext uri="{FF2B5EF4-FFF2-40B4-BE49-F238E27FC236}">
                <a16:creationId xmlns:a16="http://schemas.microsoft.com/office/drawing/2014/main" id="{3CE61C9C-F927-3135-1B3D-4A0658C7A864}"/>
              </a:ext>
            </a:extLst>
          </p:cNvPr>
          <p:cNvSpPr txBox="1"/>
          <p:nvPr/>
        </p:nvSpPr>
        <p:spPr>
          <a:xfrm>
            <a:off x="474340" y="697658"/>
            <a:ext cx="8189595" cy="523220"/>
          </a:xfrm>
          <a:prstGeom prst="rect">
            <a:avLst/>
          </a:prstGeom>
          <a:noFill/>
        </p:spPr>
        <p:txBody>
          <a:bodyPr wrap="square">
            <a:spAutoFit/>
          </a:bodyPr>
          <a:lstStyle/>
          <a:p>
            <a:r>
              <a:rPr lang="en-US" b="0" i="0" dirty="0">
                <a:effectLst/>
                <a:latin typeface="Roboto" panose="02000000000000000000" pitchFamily="2" charset="0"/>
              </a:rPr>
              <a:t>Here we give a simple classification example how ALADIN-</a:t>
            </a:r>
            <a:r>
              <a:rPr lang="en-US" b="0" i="0" dirty="0">
                <a:effectLst/>
                <a:latin typeface="MJXc-TeX-math-I"/>
              </a:rPr>
              <a:t>α</a:t>
            </a:r>
            <a:r>
              <a:rPr lang="en-US" b="0" i="0" dirty="0">
                <a:effectLst/>
                <a:latin typeface="Roboto" panose="02000000000000000000" pitchFamily="2" charset="0"/>
              </a:rPr>
              <a:t> can be used for machine learning problems. The goal here is finding a suitable parameter </a:t>
            </a:r>
            <a:r>
              <a:rPr lang="en-US" b="0" i="1" dirty="0">
                <a:effectLst/>
                <a:latin typeface="MJXc-TeX-math-I"/>
              </a:rPr>
              <a:t>w</a:t>
            </a:r>
            <a:r>
              <a:rPr lang="en-US" b="0" i="0" dirty="0">
                <a:effectLst/>
                <a:latin typeface="Roboto" panose="02000000000000000000" pitchFamily="2" charset="0"/>
              </a:rPr>
              <a:t> that classify the input data into its label.</a:t>
            </a:r>
            <a:endParaRPr lang="en-IN" dirty="0"/>
          </a:p>
        </p:txBody>
      </p:sp>
      <p:sp>
        <p:nvSpPr>
          <p:cNvPr id="5" name="TextBox 4">
            <a:extLst>
              <a:ext uri="{FF2B5EF4-FFF2-40B4-BE49-F238E27FC236}">
                <a16:creationId xmlns:a16="http://schemas.microsoft.com/office/drawing/2014/main" id="{5EF80DF1-B0E3-5D02-56DB-E9D1D5867D85}"/>
              </a:ext>
            </a:extLst>
          </p:cNvPr>
          <p:cNvSpPr txBox="1"/>
          <p:nvPr/>
        </p:nvSpPr>
        <p:spPr>
          <a:xfrm>
            <a:off x="78099" y="1582997"/>
            <a:ext cx="8982075" cy="1077218"/>
          </a:xfrm>
          <a:prstGeom prst="rect">
            <a:avLst/>
          </a:prstGeom>
          <a:noFill/>
        </p:spPr>
        <p:txBody>
          <a:bodyPr wrap="square">
            <a:spAutoFit/>
          </a:bodyPr>
          <a:lstStyle/>
          <a:p>
            <a:pPr algn="l"/>
            <a:r>
              <a:rPr lang="en-US" sz="1600" b="0" i="0" dirty="0">
                <a:effectLst/>
                <a:latin typeface="Roboto" panose="02000000000000000000" pitchFamily="2" charset="0"/>
              </a:rPr>
              <a:t>Loss Function</a:t>
            </a:r>
          </a:p>
          <a:p>
            <a:pPr algn="just"/>
            <a:r>
              <a:rPr lang="en-US" sz="1600" b="0" i="0" dirty="0">
                <a:effectLst/>
                <a:latin typeface="Roboto" panose="02000000000000000000" pitchFamily="2" charset="0"/>
              </a:rPr>
              <a:t>Let </a:t>
            </a:r>
            <a:r>
              <a:rPr lang="en-US" sz="1600" b="0" i="0" dirty="0" err="1">
                <a:effectLst/>
                <a:latin typeface="MJXc-TeX-math-I"/>
              </a:rPr>
              <a:t>x</a:t>
            </a:r>
            <a:r>
              <a:rPr lang="en-US" sz="1600" b="0" i="0" baseline="-25000" dirty="0" err="1">
                <a:effectLst/>
                <a:latin typeface="MJXc-TeX-math-I"/>
              </a:rPr>
              <a:t>j</a:t>
            </a:r>
            <a:r>
              <a:rPr lang="en-US" sz="1600" b="0" i="0" dirty="0">
                <a:effectLst/>
                <a:latin typeface="Roboto" panose="02000000000000000000" pitchFamily="2" charset="0"/>
              </a:rPr>
              <a:t> be the j-</a:t>
            </a:r>
            <a:r>
              <a:rPr lang="en-US" sz="1600" b="0" i="0" dirty="0" err="1">
                <a:effectLst/>
                <a:latin typeface="Roboto" panose="02000000000000000000" pitchFamily="2" charset="0"/>
              </a:rPr>
              <a:t>th</a:t>
            </a:r>
            <a:r>
              <a:rPr lang="en-US" sz="1600" b="0" i="0" dirty="0">
                <a:effectLst/>
                <a:latin typeface="Roboto" panose="02000000000000000000" pitchFamily="2" charset="0"/>
              </a:rPr>
              <a:t> input data and </a:t>
            </a:r>
            <a:r>
              <a:rPr lang="en-US" sz="1600" b="0" i="0" dirty="0" err="1">
                <a:effectLst/>
                <a:latin typeface="MJXc-TeX-math-I"/>
              </a:rPr>
              <a:t>y</a:t>
            </a:r>
            <a:r>
              <a:rPr lang="en-US" sz="1600" b="0" i="0" baseline="-25000" dirty="0" err="1">
                <a:effectLst/>
                <a:latin typeface="MJXc-TeX-math-I"/>
              </a:rPr>
              <a:t>j</a:t>
            </a:r>
            <a:r>
              <a:rPr lang="en-US" sz="1600" b="0" i="0" dirty="0">
                <a:effectLst/>
                <a:latin typeface="Roboto" panose="02000000000000000000" pitchFamily="2" charset="0"/>
              </a:rPr>
              <a:t> be its label, let </a:t>
            </a:r>
            <a:r>
              <a:rPr lang="en-US" sz="1600" b="0" i="0" dirty="0">
                <a:effectLst/>
                <a:latin typeface="MJXc-TeX-math-I"/>
              </a:rPr>
              <a:t>N</a:t>
            </a:r>
            <a:r>
              <a:rPr lang="en-US" sz="1600" b="0" i="0" dirty="0">
                <a:effectLst/>
                <a:latin typeface="Roboto" panose="02000000000000000000" pitchFamily="2" charset="0"/>
              </a:rPr>
              <a:t> be the number of input data, let </a:t>
            </a:r>
            <a:r>
              <a:rPr lang="en-US" sz="1600" b="0" i="0" dirty="0" err="1">
                <a:effectLst/>
                <a:latin typeface="MJXc-TeX-math-I"/>
              </a:rPr>
              <a:t>n</a:t>
            </a:r>
            <a:r>
              <a:rPr lang="en-US" sz="1600" b="0" i="0" baseline="-25000" dirty="0" err="1">
                <a:effectLst/>
                <a:latin typeface="MJXc-TeX-math-I"/>
              </a:rPr>
              <a:t>x</a:t>
            </a:r>
            <a:r>
              <a:rPr lang="en-US" sz="1600" b="0" i="0" dirty="0">
                <a:effectLst/>
                <a:latin typeface="Roboto" panose="02000000000000000000" pitchFamily="2" charset="0"/>
              </a:rPr>
              <a:t> be the dimension of input data, let </a:t>
            </a:r>
            <a:r>
              <a:rPr lang="en-US" sz="1600" b="0" i="1" dirty="0">
                <a:effectLst/>
                <a:latin typeface="MJXc-TeX-math-I"/>
              </a:rPr>
              <a:t>w</a:t>
            </a:r>
            <a:r>
              <a:rPr lang="en-US" sz="1600" dirty="0">
                <a:latin typeface="Roboto" panose="02000000000000000000" pitchFamily="2" charset="0"/>
              </a:rPr>
              <a:t> </a:t>
            </a:r>
            <a:r>
              <a:rPr lang="en-US" sz="1600" b="0" i="0" dirty="0">
                <a:effectLst/>
                <a:latin typeface="Roboto" panose="02000000000000000000" pitchFamily="2" charset="0"/>
              </a:rPr>
              <a:t>be the decision variable. We consider a ℓ</a:t>
            </a:r>
            <a:r>
              <a:rPr lang="en-US" sz="1600" b="0" i="0" baseline="-25000" dirty="0">
                <a:effectLst/>
                <a:latin typeface="Roboto" panose="02000000000000000000" pitchFamily="2" charset="0"/>
              </a:rPr>
              <a:t>2</a:t>
            </a:r>
            <a:r>
              <a:rPr lang="en-US" sz="1600" b="0" i="0" dirty="0">
                <a:effectLst/>
                <a:latin typeface="Roboto" panose="02000000000000000000" pitchFamily="2" charset="0"/>
              </a:rPr>
              <a:t>-regularized logistic regression loss function</a:t>
            </a:r>
          </a:p>
        </p:txBody>
      </p:sp>
      <p:pic>
        <p:nvPicPr>
          <p:cNvPr id="7" name="Picture 6">
            <a:extLst>
              <a:ext uri="{FF2B5EF4-FFF2-40B4-BE49-F238E27FC236}">
                <a16:creationId xmlns:a16="http://schemas.microsoft.com/office/drawing/2014/main" id="{FE18DFF2-66BF-212C-80B1-970DDA84CE66}"/>
              </a:ext>
            </a:extLst>
          </p:cNvPr>
          <p:cNvPicPr>
            <a:picLocks noChangeAspect="1"/>
          </p:cNvPicPr>
          <p:nvPr/>
        </p:nvPicPr>
        <p:blipFill>
          <a:blip r:embed="rId3"/>
          <a:stretch>
            <a:fillRect/>
          </a:stretch>
        </p:blipFill>
        <p:spPr>
          <a:xfrm>
            <a:off x="1494120" y="3022334"/>
            <a:ext cx="6155759" cy="1648726"/>
          </a:xfrm>
          <a:prstGeom prst="rect">
            <a:avLst/>
          </a:prstGeom>
        </p:spPr>
      </p:pic>
    </p:spTree>
    <p:extLst>
      <p:ext uri="{BB962C8B-B14F-4D97-AF65-F5344CB8AC3E}">
        <p14:creationId xmlns:p14="http://schemas.microsoft.com/office/powerpoint/2010/main" val="3077165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3 - CODE</a:t>
            </a:r>
            <a:endParaRPr sz="2000" u="sng" dirty="0"/>
          </a:p>
        </p:txBody>
      </p:sp>
      <p:sp>
        <p:nvSpPr>
          <p:cNvPr id="7" name="TextBox 6">
            <a:extLst>
              <a:ext uri="{FF2B5EF4-FFF2-40B4-BE49-F238E27FC236}">
                <a16:creationId xmlns:a16="http://schemas.microsoft.com/office/drawing/2014/main" id="{21E2A52C-C4FC-8DFE-068C-38A819682BC1}"/>
              </a:ext>
            </a:extLst>
          </p:cNvPr>
          <p:cNvSpPr txBox="1"/>
          <p:nvPr/>
        </p:nvSpPr>
        <p:spPr>
          <a:xfrm>
            <a:off x="525776" y="489467"/>
            <a:ext cx="8769053" cy="738664"/>
          </a:xfrm>
          <a:prstGeom prst="rect">
            <a:avLst/>
          </a:prstGeom>
          <a:noFill/>
        </p:spPr>
        <p:txBody>
          <a:bodyPr wrap="square">
            <a:spAutoFit/>
          </a:bodyPr>
          <a:lstStyle/>
          <a:p>
            <a:r>
              <a:rPr lang="en-US" b="0" i="0" dirty="0">
                <a:effectLst/>
                <a:latin typeface="Roboto" panose="02000000000000000000" pitchFamily="2" charset="0"/>
              </a:rPr>
              <a:t>To solve this problem, we divide the input data set into several groups and each group specifies a subsystem. We set the number of subsystems </a:t>
            </a:r>
            <a:r>
              <a:rPr lang="en-US" b="0" i="0" dirty="0" err="1">
                <a:effectLst/>
                <a:latin typeface="MJXc-TeX-math-I"/>
              </a:rPr>
              <a:t>N</a:t>
            </a:r>
            <a:r>
              <a:rPr lang="en-US" b="0" i="0" baseline="-25000" dirty="0" err="1">
                <a:effectLst/>
                <a:latin typeface="MJXc-TeX-math-I"/>
              </a:rPr>
              <a:t>subs</a:t>
            </a:r>
            <a:r>
              <a:rPr lang="en-US" b="0" i="0" dirty="0">
                <a:effectLst/>
                <a:latin typeface="Roboto" panose="02000000000000000000" pitchFamily="2" charset="0"/>
              </a:rPr>
              <a:t> to 10, that is, the capacity of each subsystem is </a:t>
            </a:r>
            <a:r>
              <a:rPr lang="en-US" b="0" i="0" dirty="0">
                <a:effectLst/>
                <a:latin typeface="MJXc-TeX-math-I"/>
              </a:rPr>
              <a:t>cap</a:t>
            </a:r>
            <a:r>
              <a:rPr lang="en-US" b="0" i="0" dirty="0">
                <a:effectLst/>
                <a:latin typeface="MJXc-TeX-main-R"/>
              </a:rPr>
              <a:t>=</a:t>
            </a:r>
            <a:r>
              <a:rPr lang="en-US" b="0" i="0" dirty="0">
                <a:effectLst/>
                <a:latin typeface="MJXc-TeX-math-I"/>
              </a:rPr>
              <a:t>N</a:t>
            </a:r>
            <a:r>
              <a:rPr lang="en-US" b="0" i="0" dirty="0">
                <a:effectLst/>
                <a:latin typeface="MJXc-TeX-main-R"/>
              </a:rPr>
              <a:t>/</a:t>
            </a:r>
            <a:r>
              <a:rPr lang="en-US" b="0" i="0" dirty="0" err="1">
                <a:effectLst/>
                <a:latin typeface="MJXc-TeX-math-I"/>
              </a:rPr>
              <a:t>N</a:t>
            </a:r>
            <a:r>
              <a:rPr lang="en-US" b="0" i="0" baseline="-25000" dirty="0" err="1">
                <a:effectLst/>
                <a:latin typeface="MJXc-TeX-math-I"/>
              </a:rPr>
              <a:t>subs</a:t>
            </a:r>
            <a:r>
              <a:rPr lang="en-US" b="0" i="0" dirty="0">
                <a:effectLst/>
                <a:latin typeface="MJXc-TeX-math-I"/>
              </a:rPr>
              <a:t>.</a:t>
            </a:r>
            <a:endParaRPr lang="en-IN" dirty="0"/>
          </a:p>
        </p:txBody>
      </p:sp>
      <p:pic>
        <p:nvPicPr>
          <p:cNvPr id="3" name="Picture 2">
            <a:extLst>
              <a:ext uri="{FF2B5EF4-FFF2-40B4-BE49-F238E27FC236}">
                <a16:creationId xmlns:a16="http://schemas.microsoft.com/office/drawing/2014/main" id="{84C2D36D-323D-DAA4-F6B7-44AC9E28B0B4}"/>
              </a:ext>
            </a:extLst>
          </p:cNvPr>
          <p:cNvPicPr>
            <a:picLocks noChangeAspect="1"/>
          </p:cNvPicPr>
          <p:nvPr/>
        </p:nvPicPr>
        <p:blipFill>
          <a:blip r:embed="rId3"/>
          <a:stretch>
            <a:fillRect/>
          </a:stretch>
        </p:blipFill>
        <p:spPr>
          <a:xfrm>
            <a:off x="2190597" y="1371180"/>
            <a:ext cx="4762805" cy="2129654"/>
          </a:xfrm>
          <a:prstGeom prst="rect">
            <a:avLst/>
          </a:prstGeom>
        </p:spPr>
      </p:pic>
      <p:sp>
        <p:nvSpPr>
          <p:cNvPr id="5" name="TextBox 4">
            <a:extLst>
              <a:ext uri="{FF2B5EF4-FFF2-40B4-BE49-F238E27FC236}">
                <a16:creationId xmlns:a16="http://schemas.microsoft.com/office/drawing/2014/main" id="{D663DE75-31F4-4231-AD09-55D50F5502F9}"/>
              </a:ext>
            </a:extLst>
          </p:cNvPr>
          <p:cNvSpPr txBox="1"/>
          <p:nvPr/>
        </p:nvSpPr>
        <p:spPr>
          <a:xfrm>
            <a:off x="139065" y="3643884"/>
            <a:ext cx="9004935" cy="738664"/>
          </a:xfrm>
          <a:prstGeom prst="rect">
            <a:avLst/>
          </a:prstGeom>
          <a:noFill/>
        </p:spPr>
        <p:txBody>
          <a:bodyPr wrap="square">
            <a:spAutoFit/>
          </a:bodyPr>
          <a:lstStyle/>
          <a:p>
            <a:r>
              <a:rPr lang="en-US" b="0" i="0" dirty="0">
                <a:effectLst/>
                <a:latin typeface="Roboto" panose="02000000000000000000" pitchFamily="2" charset="0"/>
              </a:rPr>
              <a:t>Next, we define the decision variable </a:t>
            </a:r>
            <a:r>
              <a:rPr lang="en-US" b="0" i="0" dirty="0">
                <a:effectLst/>
                <a:latin typeface="MJXc-TeX-math-I"/>
              </a:rPr>
              <a:t>w</a:t>
            </a:r>
            <a:r>
              <a:rPr lang="en-US" b="0" i="0" dirty="0">
                <a:effectLst/>
                <a:latin typeface="Roboto" panose="02000000000000000000" pitchFamily="2" charset="0"/>
              </a:rPr>
              <a:t> and set up the OCP (Optimal Control </a:t>
            </a:r>
            <a:r>
              <a:rPr lang="en-US" dirty="0">
                <a:latin typeface="Roboto" panose="02000000000000000000" pitchFamily="2" charset="0"/>
              </a:rPr>
              <a:t>P</a:t>
            </a:r>
            <a:r>
              <a:rPr lang="en-US" b="0" i="0" dirty="0">
                <a:effectLst/>
                <a:latin typeface="Roboto" panose="02000000000000000000" pitchFamily="2" charset="0"/>
              </a:rPr>
              <a:t>roblem. Because the volume of each group is </a:t>
            </a:r>
            <a:r>
              <a:rPr lang="en-US" b="0" i="0" dirty="0">
                <a:effectLst/>
                <a:latin typeface="MJXc-TeX-math-I"/>
              </a:rPr>
              <a:t>cap</a:t>
            </a:r>
            <a:r>
              <a:rPr lang="en-US" b="0" i="0" dirty="0">
                <a:effectLst/>
                <a:latin typeface="Roboto" panose="02000000000000000000" pitchFamily="2" charset="0"/>
              </a:rPr>
              <a:t> and the dimension of data point is </a:t>
            </a:r>
            <a:r>
              <a:rPr lang="en-US" b="0" i="0" dirty="0" err="1">
                <a:effectLst/>
                <a:latin typeface="MJXc-TeX-math-I"/>
              </a:rPr>
              <a:t>n</a:t>
            </a:r>
            <a:r>
              <a:rPr lang="en-US" b="0" i="0" baseline="-25000" dirty="0" err="1">
                <a:effectLst/>
                <a:latin typeface="MJXc-TeX-math-I"/>
              </a:rPr>
              <a:t>x</a:t>
            </a:r>
            <a:r>
              <a:rPr lang="en-US" b="0" i="0" dirty="0">
                <a:effectLst/>
                <a:latin typeface="Roboto" panose="02000000000000000000" pitchFamily="2" charset="0"/>
              </a:rPr>
              <a:t>, the dimension of </a:t>
            </a:r>
            <a:r>
              <a:rPr lang="en-US" b="0" i="0" dirty="0">
                <a:effectLst/>
                <a:latin typeface="MJXc-TeX-math-I"/>
              </a:rPr>
              <a:t>w</a:t>
            </a:r>
            <a:r>
              <a:rPr lang="en-US" b="0" i="0" dirty="0">
                <a:effectLst/>
                <a:latin typeface="Roboto" panose="02000000000000000000" pitchFamily="2" charset="0"/>
              </a:rPr>
              <a:t> should be </a:t>
            </a:r>
            <a:r>
              <a:rPr lang="en-US" b="0" i="0" dirty="0" err="1">
                <a:effectLst/>
                <a:latin typeface="MJXc-TeX-math-I"/>
              </a:rPr>
              <a:t>cap</a:t>
            </a:r>
            <a:r>
              <a:rPr lang="en-US" b="0" i="0" dirty="0" err="1">
                <a:effectLst/>
                <a:latin typeface="MJXc-TeX-main-R"/>
              </a:rPr>
              <a:t>∗</a:t>
            </a:r>
            <a:r>
              <a:rPr lang="en-US" b="0" i="0" dirty="0" err="1">
                <a:effectLst/>
                <a:latin typeface="MJXc-TeX-math-I"/>
              </a:rPr>
              <a:t>n</a:t>
            </a:r>
            <a:r>
              <a:rPr lang="en-US" b="0" i="0" baseline="-25000" dirty="0" err="1">
                <a:effectLst/>
                <a:latin typeface="MJXc-TeX-math-I"/>
              </a:rPr>
              <a:t>x</a:t>
            </a:r>
            <a:r>
              <a:rPr lang="en-US" b="0" i="0" dirty="0">
                <a:effectLst/>
                <a:latin typeface="Roboto" panose="02000000000000000000" pitchFamily="2" charset="0"/>
              </a:rPr>
              <a:t>. </a:t>
            </a:r>
            <a:br>
              <a:rPr lang="en-US" b="0" i="0" dirty="0">
                <a:effectLst/>
                <a:latin typeface="Roboto" panose="02000000000000000000" pitchFamily="2" charset="0"/>
              </a:rPr>
            </a:br>
            <a:r>
              <a:rPr lang="en-US" b="0" i="0" dirty="0">
                <a:effectLst/>
                <a:latin typeface="Roboto" panose="02000000000000000000" pitchFamily="2" charset="0"/>
              </a:rPr>
              <a:t>It is obvious that we can also divide </a:t>
            </a:r>
            <a:r>
              <a:rPr lang="en-US" b="0" i="0" dirty="0">
                <a:effectLst/>
                <a:latin typeface="MJXc-TeX-math-I"/>
              </a:rPr>
              <a:t>w</a:t>
            </a:r>
            <a:r>
              <a:rPr lang="en-US" b="0" i="0" dirty="0">
                <a:effectLst/>
                <a:latin typeface="Roboto" panose="02000000000000000000" pitchFamily="2" charset="0"/>
              </a:rPr>
              <a:t> into </a:t>
            </a:r>
            <a:r>
              <a:rPr lang="en-US" b="0" i="0" dirty="0">
                <a:effectLst/>
                <a:latin typeface="MJXc-TeX-math-I"/>
              </a:rPr>
              <a:t>cap</a:t>
            </a:r>
            <a:r>
              <a:rPr lang="en-US" b="0" i="0" dirty="0">
                <a:effectLst/>
                <a:latin typeface="Roboto" panose="02000000000000000000" pitchFamily="2" charset="0"/>
              </a:rPr>
              <a:t> groups.</a:t>
            </a:r>
            <a:endParaRPr lang="en-IN" dirty="0"/>
          </a:p>
        </p:txBody>
      </p:sp>
    </p:spTree>
    <p:extLst>
      <p:ext uri="{BB962C8B-B14F-4D97-AF65-F5344CB8AC3E}">
        <p14:creationId xmlns:p14="http://schemas.microsoft.com/office/powerpoint/2010/main" val="343154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3 - CODE</a:t>
            </a:r>
            <a:endParaRPr sz="2000" u="sng" dirty="0"/>
          </a:p>
        </p:txBody>
      </p:sp>
      <p:sp>
        <p:nvSpPr>
          <p:cNvPr id="7" name="TextBox 6">
            <a:extLst>
              <a:ext uri="{FF2B5EF4-FFF2-40B4-BE49-F238E27FC236}">
                <a16:creationId xmlns:a16="http://schemas.microsoft.com/office/drawing/2014/main" id="{21E2A52C-C4FC-8DFE-068C-38A819682BC1}"/>
              </a:ext>
            </a:extLst>
          </p:cNvPr>
          <p:cNvSpPr txBox="1"/>
          <p:nvPr/>
        </p:nvSpPr>
        <p:spPr>
          <a:xfrm>
            <a:off x="315445" y="545301"/>
            <a:ext cx="8453608" cy="523220"/>
          </a:xfrm>
          <a:prstGeom prst="rect">
            <a:avLst/>
          </a:prstGeom>
          <a:noFill/>
        </p:spPr>
        <p:txBody>
          <a:bodyPr wrap="square">
            <a:spAutoFit/>
          </a:bodyPr>
          <a:lstStyle/>
          <a:p>
            <a:r>
              <a:rPr lang="en-US" dirty="0">
                <a:latin typeface="Roboto" panose="02000000000000000000" pitchFamily="2" charset="0"/>
              </a:rPr>
              <a:t>T</a:t>
            </a:r>
            <a:r>
              <a:rPr lang="en-US" b="0" i="0" dirty="0">
                <a:effectLst/>
                <a:latin typeface="Roboto" panose="02000000000000000000" pitchFamily="2" charset="0"/>
              </a:rPr>
              <a:t>he form of the objective functions for each subsystem are same, so we define the objective function with parameter </a:t>
            </a:r>
            <a:r>
              <a:rPr lang="en-US" b="0" i="0" dirty="0" err="1">
                <a:effectLst/>
                <a:latin typeface="MJXc-TeX-math-I"/>
              </a:rPr>
              <a:t>xy</a:t>
            </a:r>
            <a:r>
              <a:rPr lang="en-US" b="0" i="0" dirty="0">
                <a:effectLst/>
                <a:latin typeface="Roboto" panose="02000000000000000000" pitchFamily="2" charset="0"/>
              </a:rPr>
              <a:t>, which represents the input data and their labels for each subsystem.</a:t>
            </a:r>
            <a:endParaRPr lang="en-IN" dirty="0"/>
          </a:p>
        </p:txBody>
      </p:sp>
      <p:pic>
        <p:nvPicPr>
          <p:cNvPr id="3" name="Picture 2">
            <a:extLst>
              <a:ext uri="{FF2B5EF4-FFF2-40B4-BE49-F238E27FC236}">
                <a16:creationId xmlns:a16="http://schemas.microsoft.com/office/drawing/2014/main" id="{57CB5D48-51DF-858C-6A7F-5C74F4BED9FF}"/>
              </a:ext>
            </a:extLst>
          </p:cNvPr>
          <p:cNvPicPr>
            <a:picLocks noChangeAspect="1"/>
          </p:cNvPicPr>
          <p:nvPr/>
        </p:nvPicPr>
        <p:blipFill>
          <a:blip r:embed="rId3"/>
          <a:stretch>
            <a:fillRect/>
          </a:stretch>
        </p:blipFill>
        <p:spPr>
          <a:xfrm>
            <a:off x="2105547" y="1118001"/>
            <a:ext cx="4932905" cy="2272538"/>
          </a:xfrm>
          <a:prstGeom prst="rect">
            <a:avLst/>
          </a:prstGeom>
        </p:spPr>
      </p:pic>
      <p:sp>
        <p:nvSpPr>
          <p:cNvPr id="5" name="TextBox 4">
            <a:extLst>
              <a:ext uri="{FF2B5EF4-FFF2-40B4-BE49-F238E27FC236}">
                <a16:creationId xmlns:a16="http://schemas.microsoft.com/office/drawing/2014/main" id="{71DC70F9-9088-1DC6-14D1-87BE401F0483}"/>
              </a:ext>
            </a:extLst>
          </p:cNvPr>
          <p:cNvSpPr txBox="1"/>
          <p:nvPr/>
        </p:nvSpPr>
        <p:spPr>
          <a:xfrm>
            <a:off x="116204" y="3502279"/>
            <a:ext cx="8453607" cy="307777"/>
          </a:xfrm>
          <a:prstGeom prst="rect">
            <a:avLst/>
          </a:prstGeom>
          <a:noFill/>
        </p:spPr>
        <p:txBody>
          <a:bodyPr wrap="square">
            <a:spAutoFit/>
          </a:bodyPr>
          <a:lstStyle/>
          <a:p>
            <a:r>
              <a:rPr lang="en-US" b="0" i="0" dirty="0">
                <a:effectLst/>
                <a:latin typeface="Roboto" panose="02000000000000000000" pitchFamily="2" charset="0"/>
              </a:rPr>
              <a:t>Next, we construct the consensus matrix </a:t>
            </a:r>
            <a:r>
              <a:rPr lang="en-US" b="0" i="0" dirty="0">
                <a:effectLst/>
                <a:latin typeface="MJXc-TeX-main-R"/>
              </a:rPr>
              <a:t>{</a:t>
            </a:r>
            <a:r>
              <a:rPr lang="en-US" b="0" i="0" dirty="0">
                <a:effectLst/>
                <a:latin typeface="MJXc-TeX-math-I"/>
              </a:rPr>
              <a:t>A</a:t>
            </a:r>
            <a:r>
              <a:rPr lang="en-US" b="0" i="0" baseline="-25000" dirty="0">
                <a:effectLst/>
                <a:latin typeface="MJXc-TeX-math-I"/>
              </a:rPr>
              <a:t>i</a:t>
            </a:r>
            <a:r>
              <a:rPr lang="en-US" b="0" i="0" dirty="0">
                <a:effectLst/>
                <a:latin typeface="MJXc-TeX-main-R"/>
              </a:rPr>
              <a:t>},</a:t>
            </a:r>
            <a:r>
              <a:rPr lang="en-US" b="0" i="0" dirty="0">
                <a:effectLst/>
                <a:latin typeface="MJXc-TeX-math-I"/>
              </a:rPr>
              <a:t>i</a:t>
            </a:r>
            <a:r>
              <a:rPr lang="en-US" b="0" i="0" dirty="0">
                <a:effectLst/>
                <a:latin typeface="MJXc-TeX-main-R"/>
              </a:rPr>
              <a:t>=1,2,...</a:t>
            </a:r>
            <a:r>
              <a:rPr lang="en-US" b="0" i="0" dirty="0" err="1">
                <a:effectLst/>
                <a:latin typeface="MJXc-TeX-math-I"/>
              </a:rPr>
              <a:t>N</a:t>
            </a:r>
            <a:r>
              <a:rPr lang="en-US" b="0" i="0" baseline="-25000" dirty="0" err="1">
                <a:effectLst/>
                <a:latin typeface="MJXc-TeX-math-I"/>
              </a:rPr>
              <a:t>subs</a:t>
            </a:r>
            <a:r>
              <a:rPr lang="en-US" b="0" i="0" dirty="0">
                <a:effectLst/>
                <a:latin typeface="MJXc-TeX-math-I"/>
              </a:rPr>
              <a:t>.</a:t>
            </a:r>
            <a:endParaRPr lang="en-IN" dirty="0"/>
          </a:p>
        </p:txBody>
      </p:sp>
      <p:pic>
        <p:nvPicPr>
          <p:cNvPr id="8" name="Picture 7">
            <a:extLst>
              <a:ext uri="{FF2B5EF4-FFF2-40B4-BE49-F238E27FC236}">
                <a16:creationId xmlns:a16="http://schemas.microsoft.com/office/drawing/2014/main" id="{6F7008F9-5ECE-A811-78EF-DCB5D1658665}"/>
              </a:ext>
            </a:extLst>
          </p:cNvPr>
          <p:cNvPicPr>
            <a:picLocks noChangeAspect="1"/>
          </p:cNvPicPr>
          <p:nvPr/>
        </p:nvPicPr>
        <p:blipFill>
          <a:blip r:embed="rId4"/>
          <a:stretch>
            <a:fillRect/>
          </a:stretch>
        </p:blipFill>
        <p:spPr>
          <a:xfrm>
            <a:off x="2205072" y="3921796"/>
            <a:ext cx="4674353" cy="1095445"/>
          </a:xfrm>
          <a:prstGeom prst="rect">
            <a:avLst/>
          </a:prstGeom>
        </p:spPr>
      </p:pic>
    </p:spTree>
    <p:extLst>
      <p:ext uri="{BB962C8B-B14F-4D97-AF65-F5344CB8AC3E}">
        <p14:creationId xmlns:p14="http://schemas.microsoft.com/office/powerpoint/2010/main" val="15564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txBox="1">
            <a:spLocks noGrp="1"/>
          </p:cNvSpPr>
          <p:nvPr>
            <p:ph type="title"/>
          </p:nvPr>
        </p:nvSpPr>
        <p:spPr>
          <a:xfrm>
            <a:off x="1299098" y="4172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11" name="Google Shape;311;p27"/>
          <p:cNvSpPr txBox="1">
            <a:spLocks noGrp="1"/>
          </p:cNvSpPr>
          <p:nvPr>
            <p:ph type="title" idx="2"/>
          </p:nvPr>
        </p:nvSpPr>
        <p:spPr>
          <a:xfrm>
            <a:off x="836062" y="823807"/>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2" name="Google Shape;312;p27"/>
          <p:cNvSpPr txBox="1">
            <a:spLocks noGrp="1"/>
          </p:cNvSpPr>
          <p:nvPr>
            <p:ph type="title" idx="5"/>
          </p:nvPr>
        </p:nvSpPr>
        <p:spPr>
          <a:xfrm>
            <a:off x="1661360" y="617119"/>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13" name="Google Shape;313;p27"/>
          <p:cNvSpPr txBox="1">
            <a:spLocks noGrp="1"/>
          </p:cNvSpPr>
          <p:nvPr>
            <p:ph type="title" idx="3"/>
          </p:nvPr>
        </p:nvSpPr>
        <p:spPr>
          <a:xfrm>
            <a:off x="842812" y="1530762"/>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4" name="Google Shape;314;p27"/>
          <p:cNvSpPr txBox="1">
            <a:spLocks noGrp="1"/>
          </p:cNvSpPr>
          <p:nvPr>
            <p:ph type="title" idx="6"/>
          </p:nvPr>
        </p:nvSpPr>
        <p:spPr>
          <a:xfrm>
            <a:off x="1661360" y="1326501"/>
            <a:ext cx="5410914"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Formulation &amp; Implementation</a:t>
            </a:r>
            <a:endParaRPr dirty="0"/>
          </a:p>
        </p:txBody>
      </p:sp>
      <p:sp>
        <p:nvSpPr>
          <p:cNvPr id="315" name="Google Shape;315;p27"/>
          <p:cNvSpPr txBox="1">
            <a:spLocks noGrp="1"/>
          </p:cNvSpPr>
          <p:nvPr>
            <p:ph type="title" idx="4"/>
          </p:nvPr>
        </p:nvSpPr>
        <p:spPr>
          <a:xfrm>
            <a:off x="836062" y="2293657"/>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6" name="Google Shape;316;p27"/>
          <p:cNvSpPr txBox="1">
            <a:spLocks noGrp="1"/>
          </p:cNvSpPr>
          <p:nvPr>
            <p:ph type="title" idx="7"/>
          </p:nvPr>
        </p:nvSpPr>
        <p:spPr>
          <a:xfrm>
            <a:off x="1661360" y="2085157"/>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Structure &amp; Features</a:t>
            </a:r>
            <a:endParaRPr dirty="0"/>
          </a:p>
        </p:txBody>
      </p:sp>
      <p:sp>
        <p:nvSpPr>
          <p:cNvPr id="2" name="Google Shape;315;p27">
            <a:extLst>
              <a:ext uri="{FF2B5EF4-FFF2-40B4-BE49-F238E27FC236}">
                <a16:creationId xmlns:a16="http://schemas.microsoft.com/office/drawing/2014/main" id="{80A2E0EF-B347-B278-AE28-9F85F3F11884}"/>
              </a:ext>
            </a:extLst>
          </p:cNvPr>
          <p:cNvSpPr txBox="1">
            <a:spLocks/>
          </p:cNvSpPr>
          <p:nvPr/>
        </p:nvSpPr>
        <p:spPr>
          <a:xfrm>
            <a:off x="842812" y="3052313"/>
            <a:ext cx="738300" cy="33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utfit"/>
              <a:buNone/>
              <a:defRPr sz="3000" b="1" i="0" u="none" strike="noStrike" cap="none">
                <a:solidFill>
                  <a:schemeClr val="accent1"/>
                </a:solidFill>
                <a:latin typeface="Outfit"/>
                <a:ea typeface="Outfit"/>
                <a:cs typeface="Outfit"/>
                <a:sym typeface="Outfit"/>
              </a:defRPr>
            </a:lvl1pPr>
            <a:lvl2pPr marR="0" lvl="1"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2pPr>
            <a:lvl3pPr marR="0" lvl="2"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3pPr>
            <a:lvl4pPr marR="0" lvl="3"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4pPr>
            <a:lvl5pPr marR="0" lvl="4"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5pPr>
            <a:lvl6pPr marR="0" lvl="5"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6pPr>
            <a:lvl7pPr marR="0" lvl="6"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7pPr>
            <a:lvl8pPr marR="0" lvl="7"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8pPr>
            <a:lvl9pPr marR="0" lvl="8"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9pPr>
          </a:lstStyle>
          <a:p>
            <a:r>
              <a:rPr lang="en" dirty="0"/>
              <a:t>04</a:t>
            </a:r>
          </a:p>
        </p:txBody>
      </p:sp>
      <p:sp>
        <p:nvSpPr>
          <p:cNvPr id="3" name="Google Shape;316;p27">
            <a:extLst>
              <a:ext uri="{FF2B5EF4-FFF2-40B4-BE49-F238E27FC236}">
                <a16:creationId xmlns:a16="http://schemas.microsoft.com/office/drawing/2014/main" id="{2FBE7E18-F289-E5E3-5FF0-30451AC48652}"/>
              </a:ext>
            </a:extLst>
          </p:cNvPr>
          <p:cNvSpPr txBox="1">
            <a:spLocks/>
          </p:cNvSpPr>
          <p:nvPr/>
        </p:nvSpPr>
        <p:spPr>
          <a:xfrm>
            <a:off x="1661360" y="2843813"/>
            <a:ext cx="3798900" cy="75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9pPr>
          </a:lstStyle>
          <a:p>
            <a:r>
              <a:rPr lang="en-IN" dirty="0"/>
              <a:t>Examples</a:t>
            </a:r>
          </a:p>
        </p:txBody>
      </p:sp>
      <p:sp>
        <p:nvSpPr>
          <p:cNvPr id="4" name="Google Shape;315;p27">
            <a:extLst>
              <a:ext uri="{FF2B5EF4-FFF2-40B4-BE49-F238E27FC236}">
                <a16:creationId xmlns:a16="http://schemas.microsoft.com/office/drawing/2014/main" id="{D276DDF5-662B-9699-83C8-02897D70EF9F}"/>
              </a:ext>
            </a:extLst>
          </p:cNvPr>
          <p:cNvSpPr txBox="1">
            <a:spLocks/>
          </p:cNvSpPr>
          <p:nvPr/>
        </p:nvSpPr>
        <p:spPr>
          <a:xfrm>
            <a:off x="836062" y="3763507"/>
            <a:ext cx="738300" cy="33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utfit"/>
              <a:buNone/>
              <a:defRPr sz="3000" b="1" i="0" u="none" strike="noStrike" cap="none">
                <a:solidFill>
                  <a:schemeClr val="accent1"/>
                </a:solidFill>
                <a:latin typeface="Outfit"/>
                <a:ea typeface="Outfit"/>
                <a:cs typeface="Outfit"/>
                <a:sym typeface="Outfit"/>
              </a:defRPr>
            </a:lvl1pPr>
            <a:lvl2pPr marR="0" lvl="1"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2pPr>
            <a:lvl3pPr marR="0" lvl="2"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3pPr>
            <a:lvl4pPr marR="0" lvl="3"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4pPr>
            <a:lvl5pPr marR="0" lvl="4"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5pPr>
            <a:lvl6pPr marR="0" lvl="5"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6pPr>
            <a:lvl7pPr marR="0" lvl="6"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7pPr>
            <a:lvl8pPr marR="0" lvl="7"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8pPr>
            <a:lvl9pPr marR="0" lvl="8"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9pPr>
          </a:lstStyle>
          <a:p>
            <a:r>
              <a:rPr lang="en" dirty="0"/>
              <a:t>05</a:t>
            </a:r>
          </a:p>
        </p:txBody>
      </p:sp>
      <p:sp>
        <p:nvSpPr>
          <p:cNvPr id="5" name="Google Shape;316;p27">
            <a:extLst>
              <a:ext uri="{FF2B5EF4-FFF2-40B4-BE49-F238E27FC236}">
                <a16:creationId xmlns:a16="http://schemas.microsoft.com/office/drawing/2014/main" id="{6190BD4E-2C5A-33D9-3C6C-78C5AFC77675}"/>
              </a:ext>
            </a:extLst>
          </p:cNvPr>
          <p:cNvSpPr txBox="1">
            <a:spLocks/>
          </p:cNvSpPr>
          <p:nvPr/>
        </p:nvSpPr>
        <p:spPr>
          <a:xfrm>
            <a:off x="1661360" y="3553195"/>
            <a:ext cx="6377740" cy="75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9pPr>
          </a:lstStyle>
          <a:p>
            <a:r>
              <a:rPr lang="en-IN" dirty="0"/>
              <a:t>ADMM – Implementation with example</a:t>
            </a:r>
          </a:p>
        </p:txBody>
      </p:sp>
    </p:spTree>
    <p:extLst>
      <p:ext uri="{BB962C8B-B14F-4D97-AF65-F5344CB8AC3E}">
        <p14:creationId xmlns:p14="http://schemas.microsoft.com/office/powerpoint/2010/main" val="2298357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845815" y="348"/>
            <a:ext cx="745236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EXAMPLE 3 – OUTPUT - PLOT</a:t>
            </a:r>
            <a:endParaRPr u="sng" dirty="0"/>
          </a:p>
        </p:txBody>
      </p:sp>
      <p:pic>
        <p:nvPicPr>
          <p:cNvPr id="4" name="Picture 3">
            <a:extLst>
              <a:ext uri="{FF2B5EF4-FFF2-40B4-BE49-F238E27FC236}">
                <a16:creationId xmlns:a16="http://schemas.microsoft.com/office/drawing/2014/main" id="{9240B7FD-CF80-8E02-55C3-967D33AA118E}"/>
              </a:ext>
            </a:extLst>
          </p:cNvPr>
          <p:cNvPicPr>
            <a:picLocks noChangeAspect="1"/>
          </p:cNvPicPr>
          <p:nvPr/>
        </p:nvPicPr>
        <p:blipFill>
          <a:blip r:embed="rId3"/>
          <a:stretch>
            <a:fillRect/>
          </a:stretch>
        </p:blipFill>
        <p:spPr>
          <a:xfrm>
            <a:off x="87628" y="1234193"/>
            <a:ext cx="8968740" cy="2675114"/>
          </a:xfrm>
          <a:prstGeom prst="rect">
            <a:avLst/>
          </a:prstGeom>
        </p:spPr>
      </p:pic>
    </p:spTree>
    <p:extLst>
      <p:ext uri="{BB962C8B-B14F-4D97-AF65-F5344CB8AC3E}">
        <p14:creationId xmlns:p14="http://schemas.microsoft.com/office/powerpoint/2010/main" val="520287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713250"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u="sng" dirty="0"/>
              <a:t>EXAMPLE 4 – PROBLEM – </a:t>
            </a:r>
            <a:r>
              <a:rPr lang="en" sz="2500" b="0" u="sng" dirty="0"/>
              <a:t>Optimal Power Flow</a:t>
            </a:r>
            <a:endParaRPr sz="2500" b="0" u="sng" dirty="0"/>
          </a:p>
        </p:txBody>
      </p:sp>
      <p:sp>
        <p:nvSpPr>
          <p:cNvPr id="3" name="TextBox 2">
            <a:extLst>
              <a:ext uri="{FF2B5EF4-FFF2-40B4-BE49-F238E27FC236}">
                <a16:creationId xmlns:a16="http://schemas.microsoft.com/office/drawing/2014/main" id="{3CE61C9C-F927-3135-1B3D-4A0658C7A864}"/>
              </a:ext>
            </a:extLst>
          </p:cNvPr>
          <p:cNvSpPr txBox="1"/>
          <p:nvPr/>
        </p:nvSpPr>
        <p:spPr>
          <a:xfrm>
            <a:off x="477201" y="572700"/>
            <a:ext cx="8189595" cy="1384995"/>
          </a:xfrm>
          <a:prstGeom prst="rect">
            <a:avLst/>
          </a:prstGeom>
          <a:noFill/>
        </p:spPr>
        <p:txBody>
          <a:bodyPr wrap="square">
            <a:spAutoFit/>
          </a:bodyPr>
          <a:lstStyle/>
          <a:p>
            <a:r>
              <a:rPr lang="en-US" b="0" i="0" dirty="0">
                <a:solidFill>
                  <a:schemeClr val="tx1"/>
                </a:solidFill>
                <a:effectLst/>
                <a:latin typeface="Google Sans"/>
              </a:rPr>
              <a:t>The Optimal Power Flow (OPF) model represents the problem of determining the best operating levels for electric power plants in order to meet demands given throughout a transmission network, usually with the objective of minimizing operating cost.</a:t>
            </a:r>
          </a:p>
          <a:p>
            <a:r>
              <a:rPr lang="en-US" b="0" i="0" dirty="0">
                <a:solidFill>
                  <a:schemeClr val="tx1"/>
                </a:solidFill>
                <a:effectLst/>
                <a:latin typeface="Google Sans"/>
              </a:rPr>
              <a:t>The most common objective functions of optimal power flow are fuel cost minimization, minimization of emissions, real power losses, and reduction of voltage deviation with satisfying operational constraints in power systems.</a:t>
            </a:r>
            <a:endParaRPr lang="en-IN" dirty="0">
              <a:solidFill>
                <a:schemeClr val="tx1"/>
              </a:solidFill>
            </a:endParaRPr>
          </a:p>
        </p:txBody>
      </p:sp>
      <p:sp>
        <p:nvSpPr>
          <p:cNvPr id="4" name="TextBox 3">
            <a:extLst>
              <a:ext uri="{FF2B5EF4-FFF2-40B4-BE49-F238E27FC236}">
                <a16:creationId xmlns:a16="http://schemas.microsoft.com/office/drawing/2014/main" id="{B442628D-940A-8877-D060-015622BAF1C8}"/>
              </a:ext>
            </a:extLst>
          </p:cNvPr>
          <p:cNvSpPr txBox="1"/>
          <p:nvPr/>
        </p:nvSpPr>
        <p:spPr>
          <a:xfrm>
            <a:off x="0" y="1957695"/>
            <a:ext cx="9143999" cy="738664"/>
          </a:xfrm>
          <a:prstGeom prst="rect">
            <a:avLst/>
          </a:prstGeom>
          <a:noFill/>
        </p:spPr>
        <p:txBody>
          <a:bodyPr wrap="square">
            <a:spAutoFit/>
          </a:bodyPr>
          <a:lstStyle/>
          <a:p>
            <a:r>
              <a:rPr lang="en-US" b="0" i="0" dirty="0">
                <a:solidFill>
                  <a:srgbClr val="1C1D1E"/>
                </a:solidFill>
                <a:effectLst/>
                <a:latin typeface="Open Sans" panose="020B0606030504020204" pitchFamily="34" charset="0"/>
              </a:rPr>
              <a:t>Here, we consider an OPF problem, which is one of the most important optimization problems in power systems. Distributed optimization is particularly important here due to large problem sizes and due to the necessity of a reduced information exchange between subsystems.</a:t>
            </a:r>
            <a:endParaRPr lang="en-IN" dirty="0"/>
          </a:p>
        </p:txBody>
      </p:sp>
      <p:sp>
        <p:nvSpPr>
          <p:cNvPr id="10" name="TextBox 9">
            <a:extLst>
              <a:ext uri="{FF2B5EF4-FFF2-40B4-BE49-F238E27FC236}">
                <a16:creationId xmlns:a16="http://schemas.microsoft.com/office/drawing/2014/main" id="{6515D2CD-7E2F-D85B-567B-12F6EE366900}"/>
              </a:ext>
            </a:extLst>
          </p:cNvPr>
          <p:cNvSpPr txBox="1"/>
          <p:nvPr/>
        </p:nvSpPr>
        <p:spPr>
          <a:xfrm>
            <a:off x="0" y="2696359"/>
            <a:ext cx="9143998" cy="1600438"/>
          </a:xfrm>
          <a:prstGeom prst="rect">
            <a:avLst/>
          </a:prstGeom>
          <a:noFill/>
        </p:spPr>
        <p:txBody>
          <a:bodyPr wrap="square">
            <a:spAutoFit/>
          </a:bodyPr>
          <a:lstStyle/>
          <a:p>
            <a:pPr algn="l"/>
            <a:r>
              <a:rPr lang="en-US" b="0" i="0" dirty="0">
                <a:effectLst/>
                <a:latin typeface="Roboto" panose="02000000000000000000" pitchFamily="2" charset="0"/>
              </a:rPr>
              <a:t>Reducing Communication</a:t>
            </a:r>
          </a:p>
          <a:p>
            <a:pPr algn="just"/>
            <a:r>
              <a:rPr lang="en-US" b="0" i="0" dirty="0">
                <a:effectLst/>
                <a:latin typeface="Roboto" panose="02000000000000000000" pitchFamily="2" charset="0"/>
              </a:rPr>
              <a:t>There are different ways of reducing the communication overhead in ALADIN-</a:t>
            </a:r>
            <a:r>
              <a:rPr lang="en-US" b="0" i="0" dirty="0">
                <a:effectLst/>
                <a:latin typeface="MJXc-TeX-math-I"/>
              </a:rPr>
              <a:t>α</a:t>
            </a:r>
            <a:r>
              <a:rPr lang="en-US" b="0" i="0" dirty="0">
                <a:effectLst/>
                <a:latin typeface="Roboto" panose="02000000000000000000" pitchFamily="2" charset="0"/>
              </a:rPr>
              <a:t>. Compared with ADMM for example, the coordination step of ALADIN is quite heavy due to the necessity to exchange derivative information. However, there are different ways to reduce the communication overhead of ALADIN-</a:t>
            </a:r>
            <a:r>
              <a:rPr lang="en-US" b="0" i="0" dirty="0">
                <a:effectLst/>
                <a:latin typeface="MJXc-TeX-math-I"/>
              </a:rPr>
              <a:t>α</a:t>
            </a:r>
            <a:r>
              <a:rPr lang="en-US" b="0" i="0" dirty="0">
                <a:effectLst/>
                <a:latin typeface="Roboto" panose="02000000000000000000" pitchFamily="2" charset="0"/>
              </a:rPr>
              <a:t>. Which one works best also depends on the problem at hand.</a:t>
            </a:r>
          </a:p>
          <a:p>
            <a:pPr algn="just"/>
            <a:endParaRPr lang="en-US" dirty="0">
              <a:latin typeface="Roboto" panose="02000000000000000000" pitchFamily="2" charset="0"/>
            </a:endParaRPr>
          </a:p>
          <a:p>
            <a:pPr algn="just"/>
            <a:endParaRPr lang="en-US" b="0" i="0" dirty="0">
              <a:effectLst/>
              <a:latin typeface="Roboto" panose="02000000000000000000" pitchFamily="2" charset="0"/>
            </a:endParaRPr>
          </a:p>
        </p:txBody>
      </p:sp>
    </p:spTree>
    <p:extLst>
      <p:ext uri="{BB962C8B-B14F-4D97-AF65-F5344CB8AC3E}">
        <p14:creationId xmlns:p14="http://schemas.microsoft.com/office/powerpoint/2010/main" val="2659355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4  – WORKING OF CODE</a:t>
            </a:r>
            <a:endParaRPr sz="2000" u="sng" dirty="0"/>
          </a:p>
        </p:txBody>
      </p:sp>
      <p:sp>
        <p:nvSpPr>
          <p:cNvPr id="8" name="TextBox 7">
            <a:extLst>
              <a:ext uri="{FF2B5EF4-FFF2-40B4-BE49-F238E27FC236}">
                <a16:creationId xmlns:a16="http://schemas.microsoft.com/office/drawing/2014/main" id="{3FFCA162-E24C-48BA-8F8F-B41B446B28BE}"/>
              </a:ext>
            </a:extLst>
          </p:cNvPr>
          <p:cNvSpPr txBox="1"/>
          <p:nvPr/>
        </p:nvSpPr>
        <p:spPr>
          <a:xfrm>
            <a:off x="374946" y="572700"/>
            <a:ext cx="8250893" cy="1815882"/>
          </a:xfrm>
          <a:prstGeom prst="rect">
            <a:avLst/>
          </a:prstGeom>
          <a:noFill/>
        </p:spPr>
        <p:txBody>
          <a:bodyPr wrap="square">
            <a:spAutoFit/>
          </a:bodyPr>
          <a:lstStyle/>
          <a:p>
            <a:r>
              <a:rPr lang="en-US" b="0" i="0" dirty="0">
                <a:effectLst/>
                <a:latin typeface="Roboto" panose="02000000000000000000" pitchFamily="2" charset="0"/>
              </a:rPr>
              <a:t>The first option is to use Hessian approximations instead of exact Hessians. The advantage here is, that with the </a:t>
            </a:r>
            <a:r>
              <a:rPr lang="en-US" b="0" i="1" u="none" strike="noStrike" dirty="0" err="1">
                <a:effectLst/>
                <a:latin typeface="Roboto" panose="02000000000000000000" pitchFamily="2" charset="0"/>
                <a:hlinkClick r:id="rId3"/>
              </a:rPr>
              <a:t>Broyden</a:t>
            </a:r>
            <a:r>
              <a:rPr lang="en-US" b="0" i="1" u="none" strike="noStrike" dirty="0">
                <a:effectLst/>
                <a:latin typeface="Roboto" panose="02000000000000000000" pitchFamily="2" charset="0"/>
                <a:hlinkClick r:id="rId3"/>
              </a:rPr>
              <a:t>-Fletcher–Goldfarb-</a:t>
            </a:r>
            <a:r>
              <a:rPr lang="en-US" b="0" i="1" u="none" strike="noStrike" dirty="0" err="1">
                <a:effectLst/>
                <a:latin typeface="Roboto" panose="02000000000000000000" pitchFamily="2" charset="0"/>
                <a:hlinkClick r:id="rId3"/>
              </a:rPr>
              <a:t>Shanno</a:t>
            </a:r>
            <a:r>
              <a:rPr lang="en-US" b="0" i="1" u="none" strike="noStrike" dirty="0">
                <a:effectLst/>
                <a:latin typeface="Roboto" panose="02000000000000000000" pitchFamily="2" charset="0"/>
                <a:hlinkClick r:id="rId3"/>
              </a:rPr>
              <a:t> (BFGS)</a:t>
            </a:r>
            <a:r>
              <a:rPr lang="en-US" b="0" i="0" dirty="0">
                <a:effectLst/>
                <a:latin typeface="Roboto" panose="02000000000000000000" pitchFamily="2" charset="0"/>
              </a:rPr>
              <a:t> formula for example, the Hessian matrix is approximated based on two subsequent gradients. Gradients scale with </a:t>
            </a:r>
            <a:r>
              <a:rPr lang="en-US" b="0" i="0" dirty="0">
                <a:effectLst/>
                <a:latin typeface="MJXc-TeX-math-I"/>
              </a:rPr>
              <a:t>O</a:t>
            </a:r>
            <a:r>
              <a:rPr lang="en-US" b="0" i="0" dirty="0">
                <a:effectLst/>
                <a:latin typeface="MJXc-TeX-main-R"/>
              </a:rPr>
              <a:t>(</a:t>
            </a:r>
            <a:r>
              <a:rPr lang="en-US" b="0" i="0" dirty="0">
                <a:effectLst/>
                <a:latin typeface="MJXc-TeX-math-I"/>
              </a:rPr>
              <a:t>n</a:t>
            </a:r>
            <a:r>
              <a:rPr lang="en-US" b="0" i="0" dirty="0">
                <a:effectLst/>
                <a:latin typeface="MJXc-TeX-main-R"/>
              </a:rPr>
              <a:t>)</a:t>
            </a:r>
            <a:r>
              <a:rPr lang="en-US" b="0" i="0" dirty="0">
                <a:effectLst/>
                <a:latin typeface="Roboto" panose="02000000000000000000" pitchFamily="2" charset="0"/>
              </a:rPr>
              <a:t> whereas symmetric matrices with </a:t>
            </a:r>
            <a:r>
              <a:rPr lang="en-US" b="0" i="0" dirty="0">
                <a:effectLst/>
                <a:latin typeface="MJXc-TeX-math-I"/>
              </a:rPr>
              <a:t>O</a:t>
            </a:r>
            <a:r>
              <a:rPr lang="en-US" b="0" i="0" dirty="0">
                <a:effectLst/>
                <a:latin typeface="MJXc-TeX-main-R"/>
              </a:rPr>
              <a:t>(</a:t>
            </a:r>
            <a:r>
              <a:rPr lang="en-US" b="0" i="0" dirty="0">
                <a:effectLst/>
                <a:latin typeface="MJXc-TeX-math-I"/>
              </a:rPr>
              <a:t>n</a:t>
            </a:r>
            <a:r>
              <a:rPr lang="en-US" b="0" i="0" baseline="30000" dirty="0">
                <a:effectLst/>
                <a:latin typeface="MJXc-TeX-main-R"/>
              </a:rPr>
              <a:t>2</a:t>
            </a:r>
            <a:r>
              <a:rPr lang="en-US" b="0" i="0" dirty="0">
                <a:effectLst/>
                <a:latin typeface="MJXc-TeX-main-R"/>
              </a:rPr>
              <a:t>)</a:t>
            </a:r>
            <a:r>
              <a:rPr lang="en-US" b="0" i="0" dirty="0">
                <a:effectLst/>
                <a:latin typeface="Roboto" panose="02000000000000000000" pitchFamily="2" charset="0"/>
              </a:rPr>
              <a:t> in general making Hessian approximations preferable over exact Hessians.</a:t>
            </a:r>
          </a:p>
          <a:p>
            <a:r>
              <a:rPr kumimoji="0" lang="en-US" altLang="en-US" sz="1400" b="0" i="0" u="none" strike="noStrike" cap="none" normalizeH="0" baseline="0" dirty="0">
                <a:ln>
                  <a:noFill/>
                </a:ln>
                <a:solidFill>
                  <a:schemeClr val="tx1"/>
                </a:solidFill>
                <a:effectLst/>
                <a:latin typeface="Roboto" panose="02000000000000000000" pitchFamily="2" charset="0"/>
              </a:rPr>
              <a:t>BFGS and damped BFGS can be activated in ALADIN-</a:t>
            </a:r>
            <a:r>
              <a:rPr kumimoji="0" lang="en-US" altLang="en-US" sz="1400" b="0" i="0" u="none" strike="noStrike" cap="none" normalizeH="0" baseline="0" dirty="0">
                <a:ln>
                  <a:noFill/>
                </a:ln>
                <a:solidFill>
                  <a:schemeClr val="tx1"/>
                </a:solidFill>
                <a:effectLst/>
                <a:latin typeface="MJXc-TeX-math-I"/>
              </a:rPr>
              <a:t>α</a:t>
            </a:r>
            <a:r>
              <a:rPr kumimoji="0" lang="en-US" altLang="en-US" sz="1400" b="0" i="0" u="none" strike="noStrike" cap="none" normalizeH="0" baseline="0" dirty="0">
                <a:ln>
                  <a:noFill/>
                </a:ln>
                <a:solidFill>
                  <a:schemeClr val="tx1"/>
                </a:solidFill>
                <a:effectLst/>
                <a:latin typeface="Roboto" panose="02000000000000000000" pitchFamily="2" charset="0"/>
              </a:rPr>
              <a:t> with the </a:t>
            </a:r>
            <a:r>
              <a:rPr kumimoji="0" lang="en-US" altLang="en-US" sz="1400" b="0" i="0" u="none" strike="noStrike" cap="none" normalizeH="0" baseline="0" dirty="0">
                <a:ln>
                  <a:noFill/>
                </a:ln>
                <a:solidFill>
                  <a:schemeClr val="tx1"/>
                </a:solidFill>
                <a:effectLst/>
                <a:latin typeface="Roboto Mono" panose="00000009000000000000" pitchFamily="49" charset="0"/>
              </a:rPr>
              <a:t>Hessian</a:t>
            </a:r>
            <a:r>
              <a:rPr kumimoji="0" lang="en-US" altLang="en-US" sz="1400" b="0" i="0" u="none" strike="noStrike" cap="none" normalizeH="0" baseline="0" dirty="0">
                <a:ln>
                  <a:noFill/>
                </a:ln>
                <a:solidFill>
                  <a:schemeClr val="tx1"/>
                </a:solidFill>
                <a:effectLst/>
                <a:latin typeface="Roboto" panose="02000000000000000000" pitchFamily="2" charset="0"/>
              </a:rPr>
              <a:t> option with BFGS or  </a:t>
            </a:r>
            <a:r>
              <a:rPr kumimoji="0" lang="en-US" altLang="en-US" sz="1400" b="0" i="0" u="none" strike="noStrike" cap="none" normalizeH="0" baseline="0" dirty="0">
                <a:ln>
                  <a:noFill/>
                </a:ln>
                <a:solidFill>
                  <a:schemeClr val="tx1"/>
                </a:solidFill>
                <a:effectLst/>
                <a:latin typeface="Roboto Mono" panose="00000009000000000000" pitchFamily="49" charset="0"/>
              </a:rPr>
              <a:t>DBFGS</a:t>
            </a:r>
            <a:r>
              <a:rPr kumimoji="0" lang="en-US" altLang="en-US" sz="1400" b="0" i="0" u="none" strike="noStrike" cap="none" normalizeH="0" baseline="0" dirty="0">
                <a:ln>
                  <a:noFill/>
                </a:ln>
                <a:solidFill>
                  <a:schemeClr val="tx1"/>
                </a:solidFill>
                <a:effectLst/>
                <a:latin typeface="Roboto" panose="02000000000000000000" pitchFamily="2" charset="0"/>
              </a:rPr>
              <a:t> respectively.</a:t>
            </a:r>
            <a:r>
              <a:rPr kumimoji="0" lang="en-US" altLang="en-US" sz="1400" b="0" i="0" u="none" strike="noStrike" cap="none" normalizeH="0" baseline="0" dirty="0">
                <a:ln>
                  <a:noFill/>
                </a:ln>
                <a:solidFill>
                  <a:schemeClr val="tx1"/>
                </a:solidFill>
                <a:effectLst/>
              </a:rPr>
              <a:t> </a:t>
            </a:r>
          </a:p>
          <a:p>
            <a:endParaRPr lang="en-US" b="0" i="0" dirty="0">
              <a:effectLst/>
              <a:latin typeface="Roboto" panose="02000000000000000000" pitchFamily="2" charset="0"/>
            </a:endParaRPr>
          </a:p>
          <a:p>
            <a:endParaRPr lang="en-IN" dirty="0"/>
          </a:p>
        </p:txBody>
      </p:sp>
      <p:sp>
        <p:nvSpPr>
          <p:cNvPr id="11" name="TextBox 10">
            <a:extLst>
              <a:ext uri="{FF2B5EF4-FFF2-40B4-BE49-F238E27FC236}">
                <a16:creationId xmlns:a16="http://schemas.microsoft.com/office/drawing/2014/main" id="{ED6BE5BF-29BF-0004-0E7C-C9C67877CAD0}"/>
              </a:ext>
            </a:extLst>
          </p:cNvPr>
          <p:cNvSpPr txBox="1"/>
          <p:nvPr/>
        </p:nvSpPr>
        <p:spPr>
          <a:xfrm>
            <a:off x="374946" y="1911528"/>
            <a:ext cx="8769054" cy="954107"/>
          </a:xfrm>
          <a:prstGeom prst="rect">
            <a:avLst/>
          </a:prstGeom>
          <a:noFill/>
        </p:spPr>
        <p:txBody>
          <a:bodyPr wrap="square">
            <a:spAutoFit/>
          </a:bodyPr>
          <a:lstStyle/>
          <a:p>
            <a:r>
              <a:rPr lang="en-US" b="0" i="0" dirty="0">
                <a:effectLst/>
                <a:latin typeface="Roboto" panose="02000000000000000000" pitchFamily="2" charset="0"/>
              </a:rPr>
              <a:t>Another option is based on the so-called </a:t>
            </a:r>
            <a:r>
              <a:rPr lang="en-US" b="0" i="1" dirty="0">
                <a:effectLst/>
                <a:latin typeface="Roboto" panose="02000000000000000000" pitchFamily="2" charset="0"/>
              </a:rPr>
              <a:t>reduced-space</a:t>
            </a:r>
            <a:r>
              <a:rPr lang="en-US" b="0" i="0" dirty="0">
                <a:effectLst/>
                <a:latin typeface="Roboto" panose="02000000000000000000" pitchFamily="2" charset="0"/>
              </a:rPr>
              <a:t> or </a:t>
            </a:r>
            <a:r>
              <a:rPr lang="en-US" b="0" i="1" dirty="0" err="1">
                <a:effectLst/>
                <a:latin typeface="Roboto" panose="02000000000000000000" pitchFamily="2" charset="0"/>
              </a:rPr>
              <a:t>nullspace</a:t>
            </a:r>
            <a:r>
              <a:rPr lang="en-US" b="0" i="0" dirty="0">
                <a:effectLst/>
                <a:latin typeface="Roboto" panose="02000000000000000000" pitchFamily="2" charset="0"/>
              </a:rPr>
              <a:t> method. The idea here is to eliminate all active constraints by computing a basis of the </a:t>
            </a:r>
            <a:r>
              <a:rPr lang="en-US" b="0" i="0" dirty="0" err="1">
                <a:effectLst/>
                <a:latin typeface="Roboto" panose="02000000000000000000" pitchFamily="2" charset="0"/>
              </a:rPr>
              <a:t>nullspace</a:t>
            </a:r>
            <a:r>
              <a:rPr lang="en-US" b="0" i="0" dirty="0">
                <a:effectLst/>
                <a:latin typeface="Roboto" panose="02000000000000000000" pitchFamily="2" charset="0"/>
              </a:rPr>
              <a:t> they span. With that, the dimension of the problem can be reduced by two-times the number of constraints and thus the communication-overhead can be substantially smaller - especially in case of many active constraints.</a:t>
            </a:r>
            <a:endParaRPr lang="en-IN" dirty="0"/>
          </a:p>
        </p:txBody>
      </p:sp>
      <p:sp>
        <p:nvSpPr>
          <p:cNvPr id="13" name="TextBox 12">
            <a:extLst>
              <a:ext uri="{FF2B5EF4-FFF2-40B4-BE49-F238E27FC236}">
                <a16:creationId xmlns:a16="http://schemas.microsoft.com/office/drawing/2014/main" id="{949848A5-57F7-0CF8-D58E-D3F30B3C4950}"/>
              </a:ext>
            </a:extLst>
          </p:cNvPr>
          <p:cNvSpPr txBox="1"/>
          <p:nvPr/>
        </p:nvSpPr>
        <p:spPr>
          <a:xfrm>
            <a:off x="374946" y="2961282"/>
            <a:ext cx="8769054" cy="1169551"/>
          </a:xfrm>
          <a:prstGeom prst="rect">
            <a:avLst/>
          </a:prstGeom>
          <a:noFill/>
        </p:spPr>
        <p:txBody>
          <a:bodyPr wrap="square">
            <a:spAutoFit/>
          </a:bodyPr>
          <a:lstStyle/>
          <a:p>
            <a:r>
              <a:rPr lang="en-US" b="0" i="0" dirty="0">
                <a:effectLst/>
                <a:latin typeface="Roboto" panose="02000000000000000000" pitchFamily="2" charset="0"/>
              </a:rPr>
              <a:t>On this reduced problem it is then also possible to use the both proposed variants of bi-level ALADIN which solves this reduced coordination problem purely on a neighbor-to-neighbor basis yielding one of the first decentralized algorithms for non-convex optimization with convergence guarantees. The used inner algorithms are variants of the </a:t>
            </a:r>
            <a:r>
              <a:rPr lang="en-US" b="0" i="0" u="none" strike="noStrike" dirty="0">
                <a:effectLst/>
                <a:latin typeface="Roboto" panose="02000000000000000000" pitchFamily="2" charset="0"/>
                <a:hlinkClick r:id="rId4"/>
              </a:rPr>
              <a:t>Alternating Direction of Multipliers Method (ADMM)</a:t>
            </a:r>
            <a:r>
              <a:rPr lang="en-US" b="0" i="0" dirty="0">
                <a:effectLst/>
                <a:latin typeface="Roboto" panose="02000000000000000000" pitchFamily="2" charset="0"/>
              </a:rPr>
              <a:t> and the </a:t>
            </a:r>
            <a:r>
              <a:rPr lang="en-US" b="0" i="0" u="none" strike="noStrike" dirty="0">
                <a:effectLst/>
                <a:latin typeface="Roboto" panose="02000000000000000000" pitchFamily="2" charset="0"/>
                <a:hlinkClick r:id="rId5"/>
              </a:rPr>
              <a:t>Conjugate Gradient (CG)</a:t>
            </a:r>
            <a:r>
              <a:rPr lang="en-US" b="0" i="0" dirty="0">
                <a:effectLst/>
                <a:latin typeface="Roboto" panose="02000000000000000000" pitchFamily="2" charset="0"/>
              </a:rPr>
              <a:t> method.</a:t>
            </a:r>
            <a:endParaRPr lang="en-IN" dirty="0"/>
          </a:p>
        </p:txBody>
      </p:sp>
    </p:spTree>
    <p:extLst>
      <p:ext uri="{BB962C8B-B14F-4D97-AF65-F5344CB8AC3E}">
        <p14:creationId xmlns:p14="http://schemas.microsoft.com/office/powerpoint/2010/main" val="1789830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051553"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dirty="0"/>
              <a:t>EXAMPLE 4 - CODE</a:t>
            </a:r>
            <a:endParaRPr sz="2000" u="sng" dirty="0"/>
          </a:p>
        </p:txBody>
      </p:sp>
      <p:pic>
        <p:nvPicPr>
          <p:cNvPr id="4" name="Picture 3">
            <a:extLst>
              <a:ext uri="{FF2B5EF4-FFF2-40B4-BE49-F238E27FC236}">
                <a16:creationId xmlns:a16="http://schemas.microsoft.com/office/drawing/2014/main" id="{74864F7A-7F4C-0620-BD02-9B83FB06259B}"/>
              </a:ext>
            </a:extLst>
          </p:cNvPr>
          <p:cNvPicPr>
            <a:picLocks noChangeAspect="1"/>
          </p:cNvPicPr>
          <p:nvPr/>
        </p:nvPicPr>
        <p:blipFill>
          <a:blip r:embed="rId3"/>
          <a:stretch>
            <a:fillRect/>
          </a:stretch>
        </p:blipFill>
        <p:spPr>
          <a:xfrm>
            <a:off x="936657" y="572700"/>
            <a:ext cx="7270685" cy="4536136"/>
          </a:xfrm>
          <a:prstGeom prst="rect">
            <a:avLst/>
          </a:prstGeom>
        </p:spPr>
      </p:pic>
    </p:spTree>
    <p:extLst>
      <p:ext uri="{BB962C8B-B14F-4D97-AF65-F5344CB8AC3E}">
        <p14:creationId xmlns:p14="http://schemas.microsoft.com/office/powerpoint/2010/main" val="3106243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845815" y="348"/>
            <a:ext cx="745236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EXAMPLE 4 – OUTPUT - PLOT</a:t>
            </a:r>
            <a:endParaRPr u="sng" dirty="0"/>
          </a:p>
        </p:txBody>
      </p:sp>
      <p:pic>
        <p:nvPicPr>
          <p:cNvPr id="6" name="Picture 5">
            <a:extLst>
              <a:ext uri="{FF2B5EF4-FFF2-40B4-BE49-F238E27FC236}">
                <a16:creationId xmlns:a16="http://schemas.microsoft.com/office/drawing/2014/main" id="{D92134C9-AE32-5BD2-171B-D30BB65004BE}"/>
              </a:ext>
            </a:extLst>
          </p:cNvPr>
          <p:cNvPicPr>
            <a:picLocks noChangeAspect="1"/>
          </p:cNvPicPr>
          <p:nvPr/>
        </p:nvPicPr>
        <p:blipFill>
          <a:blip r:embed="rId3"/>
          <a:stretch>
            <a:fillRect/>
          </a:stretch>
        </p:blipFill>
        <p:spPr>
          <a:xfrm>
            <a:off x="560912" y="573048"/>
            <a:ext cx="8022176" cy="4416653"/>
          </a:xfrm>
          <a:prstGeom prst="rect">
            <a:avLst/>
          </a:prstGeom>
        </p:spPr>
      </p:pic>
    </p:spTree>
    <p:extLst>
      <p:ext uri="{BB962C8B-B14F-4D97-AF65-F5344CB8AC3E}">
        <p14:creationId xmlns:p14="http://schemas.microsoft.com/office/powerpoint/2010/main" val="13580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a:spLocks noGrp="1"/>
          </p:cNvSpPr>
          <p:nvPr>
            <p:ph type="title" idx="2"/>
          </p:nvPr>
        </p:nvSpPr>
        <p:spPr>
          <a:xfrm>
            <a:off x="2805684" y="2150850"/>
            <a:ext cx="120643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71" name="Google Shape;371;p34"/>
          <p:cNvSpPr txBox="1">
            <a:spLocks noGrp="1"/>
          </p:cNvSpPr>
          <p:nvPr>
            <p:ph type="title"/>
          </p:nvPr>
        </p:nvSpPr>
        <p:spPr>
          <a:xfrm>
            <a:off x="4087943" y="1670850"/>
            <a:ext cx="3749039" cy="18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ADMM</a:t>
            </a:r>
            <a:endParaRPr dirty="0"/>
          </a:p>
        </p:txBody>
      </p:sp>
    </p:spTree>
    <p:extLst>
      <p:ext uri="{BB962C8B-B14F-4D97-AF65-F5344CB8AC3E}">
        <p14:creationId xmlns:p14="http://schemas.microsoft.com/office/powerpoint/2010/main" val="3175035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4" name="Title 1">
            <a:extLst>
              <a:ext uri="{FF2B5EF4-FFF2-40B4-BE49-F238E27FC236}">
                <a16:creationId xmlns:a16="http://schemas.microsoft.com/office/drawing/2014/main" id="{5DAFFA82-9788-DF37-029E-32564EE2BF95}"/>
              </a:ext>
            </a:extLst>
          </p:cNvPr>
          <p:cNvSpPr>
            <a:spLocks noGrp="1"/>
          </p:cNvSpPr>
          <p:nvPr>
            <p:ph type="title"/>
          </p:nvPr>
        </p:nvSpPr>
        <p:spPr>
          <a:xfrm>
            <a:off x="311150" y="0"/>
            <a:ext cx="8521700" cy="827088"/>
          </a:xfrm>
        </p:spPr>
        <p:txBody>
          <a:bodyPr>
            <a:normAutofit fontScale="90000"/>
          </a:bodyPr>
          <a:lstStyle/>
          <a:p>
            <a:pPr algn="ctr"/>
            <a:r>
              <a:rPr lang="en-US" sz="5400" b="1" dirty="0"/>
              <a:t>ADMM</a:t>
            </a:r>
            <a:endParaRPr lang="en-IN" sz="5400" b="1" dirty="0"/>
          </a:p>
        </p:txBody>
      </p:sp>
      <p:sp>
        <p:nvSpPr>
          <p:cNvPr id="5" name="Content Placeholder 2">
            <a:extLst>
              <a:ext uri="{FF2B5EF4-FFF2-40B4-BE49-F238E27FC236}">
                <a16:creationId xmlns:a16="http://schemas.microsoft.com/office/drawing/2014/main" id="{61A434AF-3C37-D6C3-1CF6-CA5E72563B91}"/>
              </a:ext>
            </a:extLst>
          </p:cNvPr>
          <p:cNvSpPr txBox="1">
            <a:spLocks/>
          </p:cNvSpPr>
          <p:nvPr/>
        </p:nvSpPr>
        <p:spPr>
          <a:xfrm>
            <a:off x="825499" y="1083628"/>
            <a:ext cx="7493001" cy="344434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27272A"/>
                </a:solidFill>
                <a:latin typeface="__Poppins_3bfef9"/>
              </a:rPr>
              <a:t>The Alternating Direction Method of Multipliers (ADMM) is an iterative algorithm for solving convex optimization problems. It decomposes the problem into smaller pieces, making it easier to handle. ADMM is gaining popularity because it allows optimization to be done in a distributed manner, making problems of ever-increasing size tractable. It is a simple and powerful iterative algorithm for convex optimization problems, and it is almost 80 times faster for multivariable problems than conventional methods.</a:t>
            </a:r>
          </a:p>
          <a:p>
            <a:endParaRPr lang="en-US" sz="2000" b="1" dirty="0">
              <a:solidFill>
                <a:srgbClr val="27272A"/>
              </a:solidFill>
              <a:latin typeface="var(--font-poppins)"/>
              <a:hlinkClick r:id="rId3"/>
            </a:endParaRPr>
          </a:p>
          <a:p>
            <a:r>
              <a:rPr lang="en-US" sz="2000" dirty="0">
                <a:solidFill>
                  <a:srgbClr val="27272A"/>
                </a:solidFill>
                <a:latin typeface="__Poppins_3bfef9"/>
              </a:rPr>
              <a:t>It has wide application in a number of areas, including linear programming (LP) and quadratic programming (QP).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4" name="Title 1">
            <a:extLst>
              <a:ext uri="{FF2B5EF4-FFF2-40B4-BE49-F238E27FC236}">
                <a16:creationId xmlns:a16="http://schemas.microsoft.com/office/drawing/2014/main" id="{40E65053-4F7F-B5BA-810F-932D24CB27EB}"/>
              </a:ext>
            </a:extLst>
          </p:cNvPr>
          <p:cNvSpPr>
            <a:spLocks noGrp="1"/>
          </p:cNvSpPr>
          <p:nvPr>
            <p:ph type="title"/>
          </p:nvPr>
        </p:nvSpPr>
        <p:spPr>
          <a:xfrm>
            <a:off x="723900" y="0"/>
            <a:ext cx="7696200" cy="996760"/>
          </a:xfrm>
        </p:spPr>
        <p:txBody>
          <a:bodyPr>
            <a:normAutofit/>
          </a:bodyPr>
          <a:lstStyle/>
          <a:p>
            <a:pPr algn="ctr"/>
            <a:r>
              <a:rPr lang="en-US" sz="4800" b="1" dirty="0"/>
              <a:t>Linear Programming (LP)</a:t>
            </a:r>
            <a:endParaRPr lang="en-IN" sz="4800" b="1" dirty="0"/>
          </a:p>
        </p:txBody>
      </p:sp>
      <p:sp>
        <p:nvSpPr>
          <p:cNvPr id="5" name="Content Placeholder 2">
            <a:extLst>
              <a:ext uri="{FF2B5EF4-FFF2-40B4-BE49-F238E27FC236}">
                <a16:creationId xmlns:a16="http://schemas.microsoft.com/office/drawing/2014/main" id="{824DCC3F-0C96-D592-D149-2A7FDD81FA04}"/>
              </a:ext>
            </a:extLst>
          </p:cNvPr>
          <p:cNvSpPr txBox="1">
            <a:spLocks/>
          </p:cNvSpPr>
          <p:nvPr/>
        </p:nvSpPr>
        <p:spPr>
          <a:xfrm>
            <a:off x="723900" y="1281375"/>
            <a:ext cx="7696200" cy="327199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800" b="1" dirty="0">
                <a:solidFill>
                  <a:srgbClr val="27272A"/>
                </a:solidFill>
                <a:latin typeface="__Poppins_3bfef9"/>
              </a:rPr>
              <a:t>Problem Description</a:t>
            </a:r>
          </a:p>
          <a:p>
            <a:endParaRPr lang="en-IN" sz="2000" b="1" dirty="0">
              <a:solidFill>
                <a:srgbClr val="27272A"/>
              </a:solidFill>
              <a:latin typeface="__Poppins_3bfef9"/>
            </a:endParaRPr>
          </a:p>
          <a:p>
            <a:pPr algn="ctr"/>
            <a:r>
              <a:rPr lang="en-US" sz="2000" dirty="0">
                <a:solidFill>
                  <a:srgbClr val="27272A"/>
                </a:solidFill>
                <a:latin typeface="__Poppins_3bfef9"/>
              </a:rPr>
              <a:t>The LP problem can be formulated as follows:</a:t>
            </a:r>
          </a:p>
          <a:p>
            <a:pPr algn="ctr"/>
            <a:endParaRPr lang="en-US" sz="3200" dirty="0">
              <a:solidFill>
                <a:srgbClr val="27272A"/>
              </a:solidFill>
              <a:latin typeface="__Poppins_3bfef9"/>
            </a:endParaRPr>
          </a:p>
          <a:p>
            <a:pPr algn="ctr"/>
            <a:r>
              <a:rPr lang="en-US" sz="2000" dirty="0">
                <a:solidFill>
                  <a:srgbClr val="27272A"/>
                </a:solidFill>
                <a:latin typeface="__Poppins_3bfef9"/>
              </a:rPr>
              <a:t>minimize c</a:t>
            </a:r>
            <a:r>
              <a:rPr lang="en-US" sz="2600" baseline="30000" dirty="0">
                <a:solidFill>
                  <a:srgbClr val="27272A"/>
                </a:solidFill>
                <a:latin typeface="__Poppins_3bfef9"/>
              </a:rPr>
              <a:t>T</a:t>
            </a:r>
            <a:r>
              <a:rPr lang="en-US" sz="2000" dirty="0">
                <a:solidFill>
                  <a:srgbClr val="27272A"/>
                </a:solidFill>
                <a:latin typeface="__Poppins_3bfef9"/>
              </a:rPr>
              <a:t>x</a:t>
            </a:r>
            <a:br>
              <a:rPr lang="en-US" sz="2000" dirty="0">
                <a:solidFill>
                  <a:srgbClr val="27272A"/>
                </a:solidFill>
                <a:latin typeface="__Poppins_3bfef9"/>
              </a:rPr>
            </a:br>
            <a:r>
              <a:rPr lang="en-US" sz="2000" dirty="0">
                <a:solidFill>
                  <a:srgbClr val="27272A"/>
                </a:solidFill>
                <a:latin typeface="__Poppins_3bfef9"/>
              </a:rPr>
              <a:t>subject to Ax = b</a:t>
            </a:r>
            <a:br>
              <a:rPr lang="en-US" sz="2000" dirty="0">
                <a:solidFill>
                  <a:srgbClr val="27272A"/>
                </a:solidFill>
                <a:latin typeface="__Poppins_3bfef9"/>
              </a:rPr>
            </a:br>
            <a:r>
              <a:rPr lang="en-US" sz="2000" dirty="0">
                <a:solidFill>
                  <a:srgbClr val="27272A"/>
                </a:solidFill>
                <a:latin typeface="__Poppins_3bfef9"/>
              </a:rPr>
              <a:t>x &gt;= 0</a:t>
            </a:r>
          </a:p>
          <a:p>
            <a:pPr algn="ctr"/>
            <a:r>
              <a:rPr lang="en-US" sz="2000" dirty="0">
                <a:solidFill>
                  <a:srgbClr val="27272A"/>
                </a:solidFill>
                <a:latin typeface="__Poppins_3bfef9"/>
              </a:rPr>
              <a:t>where A is an m x n matrix, b is an m-dimensional vector, and c is an n-dimensional vector</a:t>
            </a:r>
            <a:r>
              <a:rPr lang="en-US" sz="2000" b="1" dirty="0">
                <a:solidFill>
                  <a:srgbClr val="27272A"/>
                </a:solidFill>
                <a:latin typeface="var(--font-poppins)"/>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980A59-B556-DFB4-E1EC-193564822A25}"/>
              </a:ext>
            </a:extLst>
          </p:cNvPr>
          <p:cNvSpPr>
            <a:spLocks noGrp="1"/>
          </p:cNvSpPr>
          <p:nvPr>
            <p:ph type="title"/>
          </p:nvPr>
        </p:nvSpPr>
        <p:spPr>
          <a:xfrm>
            <a:off x="605365" y="139701"/>
            <a:ext cx="7933267" cy="614680"/>
          </a:xfrm>
        </p:spPr>
        <p:txBody>
          <a:bodyPr anchor="ctr"/>
          <a:lstStyle/>
          <a:p>
            <a:pPr algn="ctr"/>
            <a:r>
              <a:rPr lang="en-US" sz="3000" b="1" i="0" dirty="0">
                <a:solidFill>
                  <a:srgbClr val="27272A"/>
                </a:solidFill>
                <a:effectLst/>
                <a:latin typeface="__Poppins_3bfef9"/>
              </a:rPr>
              <a:t>How ADMM can be used in this problem</a:t>
            </a:r>
            <a:endParaRPr lang="en-IN" sz="3000" dirty="0"/>
          </a:p>
        </p:txBody>
      </p:sp>
      <p:sp>
        <p:nvSpPr>
          <p:cNvPr id="4" name="Content Placeholder 2">
            <a:extLst>
              <a:ext uri="{FF2B5EF4-FFF2-40B4-BE49-F238E27FC236}">
                <a16:creationId xmlns:a16="http://schemas.microsoft.com/office/drawing/2014/main" id="{AD63DCF6-7DE6-5AE1-F111-9D257FC99A06}"/>
              </a:ext>
            </a:extLst>
          </p:cNvPr>
          <p:cNvSpPr txBox="1">
            <a:spLocks/>
          </p:cNvSpPr>
          <p:nvPr/>
        </p:nvSpPr>
        <p:spPr>
          <a:xfrm>
            <a:off x="677333" y="1140157"/>
            <a:ext cx="7789333" cy="32616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27272A"/>
                </a:solidFill>
                <a:latin typeface="__Poppins_3bfef9"/>
              </a:rPr>
              <a:t>ADMM can be used to solve the LP problem by reformulating it as a constrained optimization problem</a:t>
            </a:r>
            <a:r>
              <a:rPr lang="en-US" sz="2000" b="1" dirty="0">
                <a:solidFill>
                  <a:srgbClr val="27272A"/>
                </a:solidFill>
                <a:latin typeface="var(--font-poppins)"/>
              </a:rPr>
              <a:t>. </a:t>
            </a:r>
          </a:p>
          <a:p>
            <a:pPr algn="ctr"/>
            <a:r>
              <a:rPr lang="en-US" sz="2000" dirty="0">
                <a:solidFill>
                  <a:srgbClr val="27272A"/>
                </a:solidFill>
                <a:latin typeface="__Poppins_3bfef9"/>
              </a:rPr>
              <a:t>The ADMM algorithm for LP involves splitting the optimization variable into two parts, x and z, and solving programs of the form:</a:t>
            </a:r>
          </a:p>
          <a:p>
            <a:pPr algn="ctr"/>
            <a:endParaRPr lang="en-US" sz="3200" dirty="0">
              <a:solidFill>
                <a:srgbClr val="27272A"/>
              </a:solidFill>
              <a:latin typeface="__Poppins_3bfef9"/>
            </a:endParaRPr>
          </a:p>
          <a:p>
            <a:pPr algn="ctr"/>
            <a:r>
              <a:rPr lang="en-US" sz="2000" dirty="0">
                <a:solidFill>
                  <a:srgbClr val="27272A"/>
                </a:solidFill>
                <a:latin typeface="__Poppins_3bfef9"/>
              </a:rPr>
              <a:t>minimize f(x) + g(z)</a:t>
            </a:r>
            <a:br>
              <a:rPr lang="en-US" sz="2000" dirty="0">
                <a:solidFill>
                  <a:srgbClr val="27272A"/>
                </a:solidFill>
                <a:latin typeface="__Poppins_3bfef9"/>
              </a:rPr>
            </a:br>
            <a:r>
              <a:rPr lang="en-US" sz="2000" dirty="0">
                <a:solidFill>
                  <a:srgbClr val="27272A"/>
                </a:solidFill>
                <a:latin typeface="__Poppins_3bfef9"/>
              </a:rPr>
              <a:t>subject to Ax + Bz = c</a:t>
            </a:r>
          </a:p>
          <a:p>
            <a:pPr algn="ctr"/>
            <a:endParaRPr lang="en-US" sz="600" dirty="0">
              <a:solidFill>
                <a:srgbClr val="27272A"/>
              </a:solidFill>
              <a:latin typeface="__Poppins_3bfef9"/>
            </a:endParaRPr>
          </a:p>
          <a:p>
            <a:pPr algn="ctr"/>
            <a:r>
              <a:rPr lang="en-US" sz="2000" dirty="0">
                <a:solidFill>
                  <a:srgbClr val="27272A"/>
                </a:solidFill>
                <a:latin typeface="__Poppins_3bfef9"/>
              </a:rPr>
              <a:t>where f and g are convex functions, and B is a matrix that defines the coupling between x and z</a:t>
            </a:r>
            <a:r>
              <a:rPr lang="en-US" sz="2000" b="1" dirty="0">
                <a:solidFill>
                  <a:srgbClr val="27272A"/>
                </a:solidFill>
                <a:latin typeface="var(--font-poppins)"/>
              </a:rPr>
              <a:t>.</a:t>
            </a:r>
          </a:p>
        </p:txBody>
      </p:sp>
    </p:spTree>
    <p:extLst>
      <p:ext uri="{BB962C8B-B14F-4D97-AF65-F5344CB8AC3E}">
        <p14:creationId xmlns:p14="http://schemas.microsoft.com/office/powerpoint/2010/main" val="1548022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C65437-F16A-7B3A-8D0D-46307196BF32}"/>
              </a:ext>
            </a:extLst>
          </p:cNvPr>
          <p:cNvSpPr>
            <a:spLocks noGrp="1"/>
          </p:cNvSpPr>
          <p:nvPr>
            <p:ph type="title"/>
          </p:nvPr>
        </p:nvSpPr>
        <p:spPr>
          <a:xfrm>
            <a:off x="688339" y="0"/>
            <a:ext cx="8043333" cy="767821"/>
          </a:xfrm>
        </p:spPr>
        <p:txBody>
          <a:bodyPr anchor="ctr"/>
          <a:lstStyle/>
          <a:p>
            <a:pPr algn="ctr"/>
            <a:r>
              <a:rPr lang="en-IN" b="1" i="0" dirty="0">
                <a:solidFill>
                  <a:srgbClr val="27272A"/>
                </a:solidFill>
                <a:effectLst/>
                <a:latin typeface="__Poppins_3bfef9"/>
              </a:rPr>
              <a:t>Solution to the problem</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A59CF25-2D7E-4ECF-1996-BDF15898DD56}"/>
                  </a:ext>
                </a:extLst>
              </p:cNvPr>
              <p:cNvSpPr txBox="1">
                <a:spLocks/>
              </p:cNvSpPr>
              <p:nvPr/>
            </p:nvSpPr>
            <p:spPr>
              <a:xfrm>
                <a:off x="688339" y="1036908"/>
                <a:ext cx="8043333" cy="321251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rgbClr val="27272A"/>
                    </a:solidFill>
                    <a:latin typeface="__Poppins_3bfef9"/>
                  </a:rPr>
                  <a:t>The solution to the LP problem using ADMM involves the following steps:</a:t>
                </a:r>
              </a:p>
              <a:p>
                <a:endParaRPr lang="en-US" sz="700" dirty="0">
                  <a:solidFill>
                    <a:srgbClr val="27272A"/>
                  </a:solidFill>
                  <a:latin typeface="__Poppins_3bfef9"/>
                </a:endParaRPr>
              </a:p>
              <a:p>
                <a:r>
                  <a:rPr lang="en-US" sz="1800" dirty="0">
                    <a:solidFill>
                      <a:srgbClr val="27272A"/>
                    </a:solidFill>
                    <a:latin typeface="__Poppins_3bfef9"/>
                  </a:rPr>
                  <a:t>1. Define the augmented Lagrangian function:</a:t>
                </a:r>
              </a:p>
              <a:p>
                <a:endParaRPr lang="en-US" sz="1800" dirty="0">
                  <a:solidFill>
                    <a:srgbClr val="27272A"/>
                  </a:solidFill>
                  <a:latin typeface="__Poppins_3bfef9"/>
                </a:endParaRPr>
              </a:p>
              <a:p>
                <a:pPr marL="914400" lvl="2"/>
                <a:r>
                  <a:rPr lang="en-IN" sz="1800" dirty="0">
                    <a:solidFill>
                      <a:srgbClr val="27272A"/>
                    </a:solidFill>
                    <a:latin typeface="__Poppins_3bfef9"/>
                  </a:rPr>
                  <a:t>L(x, z, y) = c</a:t>
                </a:r>
                <a:r>
                  <a:rPr lang="en-IN" sz="1800" baseline="30000" dirty="0">
                    <a:solidFill>
                      <a:srgbClr val="27272A"/>
                    </a:solidFill>
                    <a:latin typeface="__Poppins_3bfef9"/>
                  </a:rPr>
                  <a:t>T</a:t>
                </a:r>
                <a:r>
                  <a:rPr lang="en-IN" sz="1800" dirty="0">
                    <a:solidFill>
                      <a:srgbClr val="27272A"/>
                    </a:solidFill>
                    <a:latin typeface="__Poppins_3bfef9"/>
                  </a:rPr>
                  <a:t>x + 1/2 * ||Ax - b + By||</a:t>
                </a:r>
                <a:r>
                  <a:rPr lang="en-IN" sz="1800" baseline="30000" dirty="0">
                    <a:solidFill>
                      <a:srgbClr val="27272A"/>
                    </a:solidFill>
                    <a:latin typeface="__Poppins_3bfef9"/>
                  </a:rPr>
                  <a:t>2</a:t>
                </a:r>
                <a:r>
                  <a:rPr lang="en-IN" sz="1800" dirty="0">
                    <a:solidFill>
                      <a:srgbClr val="27272A"/>
                    </a:solidFill>
                    <a:latin typeface="__Poppins_3bfef9"/>
                  </a:rPr>
                  <a:t> + </a:t>
                </a:r>
                <a14:m>
                  <m:oMath xmlns:m="http://schemas.openxmlformats.org/officeDocument/2006/math">
                    <m:r>
                      <m:rPr>
                        <m:sty m:val="p"/>
                      </m:rPr>
                      <a:rPr lang="el-GR" sz="1800" i="1" smtClean="0">
                        <a:latin typeface="Cambria Math" panose="02040503050406030204" pitchFamily="18" charset="0"/>
                      </a:rPr>
                      <m:t>Ρ</m:t>
                    </m:r>
                  </m:oMath>
                </a14:m>
                <a:r>
                  <a:rPr lang="en-IN" sz="1800" dirty="0">
                    <a:solidFill>
                      <a:srgbClr val="27272A"/>
                    </a:solidFill>
                    <a:latin typeface="__Poppins_3bfef9"/>
                  </a:rPr>
                  <a:t>/2 * ||x - z + y/</a:t>
                </a:r>
                <a14:m>
                  <m:oMath xmlns:m="http://schemas.openxmlformats.org/officeDocument/2006/math">
                    <m:r>
                      <m:rPr>
                        <m:sty m:val="p"/>
                      </m:rPr>
                      <a:rPr lang="el-GR" sz="1800" i="1" smtClean="0">
                        <a:latin typeface="Cambria Math" panose="02040503050406030204" pitchFamily="18" charset="0"/>
                      </a:rPr>
                      <m:t>Ρ</m:t>
                    </m:r>
                  </m:oMath>
                </a14:m>
                <a:r>
                  <a:rPr lang="en-IN" sz="1800" dirty="0">
                    <a:solidFill>
                      <a:srgbClr val="27272A"/>
                    </a:solidFill>
                    <a:latin typeface="__Poppins_3bfef9"/>
                  </a:rPr>
                  <a:t>||</a:t>
                </a:r>
                <a:r>
                  <a:rPr lang="en-IN" sz="1800" baseline="30000" dirty="0">
                    <a:solidFill>
                      <a:srgbClr val="27272A"/>
                    </a:solidFill>
                    <a:latin typeface="__Poppins_3bfef9"/>
                  </a:rPr>
                  <a:t>2 </a:t>
                </a:r>
              </a:p>
              <a:p>
                <a:pPr marL="914400" lvl="2"/>
                <a:endParaRPr lang="en-IN" sz="1050" baseline="30000" dirty="0">
                  <a:solidFill>
                    <a:srgbClr val="27272A"/>
                  </a:solidFill>
                  <a:latin typeface="__Poppins_3bfef9"/>
                </a:endParaRPr>
              </a:p>
              <a:p>
                <a:pPr marL="914400" lvl="2"/>
                <a:r>
                  <a:rPr lang="en-US" sz="1800" dirty="0">
                    <a:solidFill>
                      <a:srgbClr val="27272A"/>
                    </a:solidFill>
                    <a:latin typeface="__Poppins_3bfef9"/>
                  </a:rPr>
                  <a:t>where y is the dual variable, and </a:t>
                </a:r>
                <a14:m>
                  <m:oMath xmlns:m="http://schemas.openxmlformats.org/officeDocument/2006/math">
                    <m:r>
                      <m:rPr>
                        <m:sty m:val="p"/>
                      </m:rPr>
                      <a:rPr lang="el-GR" sz="1800" i="1" smtClean="0">
                        <a:latin typeface="Cambria Math" panose="02040503050406030204" pitchFamily="18" charset="0"/>
                      </a:rPr>
                      <m:t>Ρ</m:t>
                    </m:r>
                  </m:oMath>
                </a14:m>
                <a:r>
                  <a:rPr lang="en-US" sz="1800" dirty="0">
                    <a:solidFill>
                      <a:srgbClr val="27272A"/>
                    </a:solidFill>
                    <a:latin typeface="__Poppins_3bfef9"/>
                  </a:rPr>
                  <a:t>(rho) is a penalty parameter.</a:t>
                </a:r>
              </a:p>
              <a:p>
                <a:pPr marL="914400" lvl="2"/>
                <a:endParaRPr lang="en-US" sz="900" dirty="0">
                  <a:solidFill>
                    <a:srgbClr val="27272A"/>
                  </a:solidFill>
                  <a:latin typeface="__Poppins_3bfef9"/>
                </a:endParaRPr>
              </a:p>
              <a:p>
                <a:r>
                  <a:rPr lang="en-US" sz="1800" dirty="0">
                    <a:solidFill>
                      <a:srgbClr val="27272A"/>
                    </a:solidFill>
                    <a:latin typeface="__Poppins_3bfef9"/>
                  </a:rPr>
                  <a:t>2. Initialize x, z, and y.</a:t>
                </a:r>
              </a:p>
              <a:p>
                <a:endParaRPr lang="en-US" sz="900" dirty="0">
                  <a:solidFill>
                    <a:srgbClr val="27272A"/>
                  </a:solidFill>
                  <a:latin typeface="__Poppins_3bfef9"/>
                </a:endParaRPr>
              </a:p>
              <a:p>
                <a:r>
                  <a:rPr lang="en-IN" sz="1800" dirty="0">
                    <a:solidFill>
                      <a:srgbClr val="27272A"/>
                    </a:solidFill>
                    <a:latin typeface="__Poppins_3bfef9"/>
                  </a:rPr>
                  <a:t>3. Repeat until convergence:</a:t>
                </a:r>
              </a:p>
              <a:p>
                <a:pPr lvl="1"/>
                <a:r>
                  <a:rPr lang="en-IN" sz="1800" dirty="0">
                    <a:solidFill>
                      <a:srgbClr val="27272A"/>
                    </a:solidFill>
                    <a:latin typeface="__Poppins_3bfef9"/>
                  </a:rPr>
                  <a:t>	Update x: 	x = argmin(L(x, z, y))</a:t>
                </a:r>
              </a:p>
              <a:p>
                <a:pPr lvl="4"/>
                <a:r>
                  <a:rPr lang="en-IN" sz="1800" dirty="0">
                    <a:solidFill>
                      <a:srgbClr val="27272A"/>
                    </a:solidFill>
                    <a:latin typeface="__Poppins_3bfef9"/>
                  </a:rPr>
                  <a:t>	Update z: 	z = argmin(L(x, z, y))</a:t>
                </a:r>
              </a:p>
              <a:p>
                <a:pPr lvl="4"/>
                <a:r>
                  <a:rPr lang="en-IN" sz="1800" dirty="0">
                    <a:solidFill>
                      <a:srgbClr val="27272A"/>
                    </a:solidFill>
                    <a:latin typeface="__Poppins_3bfef9"/>
                  </a:rPr>
                  <a:t>	Update y: 	y = y + </a:t>
                </a:r>
                <a14:m>
                  <m:oMath xmlns:m="http://schemas.openxmlformats.org/officeDocument/2006/math">
                    <m:r>
                      <m:rPr>
                        <m:sty m:val="p"/>
                      </m:rPr>
                      <a:rPr lang="el-GR" sz="1800" i="1" smtClean="0">
                        <a:latin typeface="Cambria Math" panose="02040503050406030204" pitchFamily="18" charset="0"/>
                      </a:rPr>
                      <m:t>Ρ</m:t>
                    </m:r>
                  </m:oMath>
                </a14:m>
                <a:r>
                  <a:rPr lang="en-IN" sz="1800" dirty="0">
                    <a:solidFill>
                      <a:srgbClr val="27272A"/>
                    </a:solidFill>
                    <a:latin typeface="__Poppins_3bfef9"/>
                  </a:rPr>
                  <a:t> * (x - z)</a:t>
                </a:r>
              </a:p>
            </p:txBody>
          </p:sp>
        </mc:Choice>
        <mc:Fallback xmlns="">
          <p:sp>
            <p:nvSpPr>
              <p:cNvPr id="4" name="Content Placeholder 2">
                <a:extLst>
                  <a:ext uri="{FF2B5EF4-FFF2-40B4-BE49-F238E27FC236}">
                    <a16:creationId xmlns:a16="http://schemas.microsoft.com/office/drawing/2014/main" id="{1A59CF25-2D7E-4ECF-1996-BDF15898DD56}"/>
                  </a:ext>
                </a:extLst>
              </p:cNvPr>
              <p:cNvSpPr txBox="1">
                <a:spLocks noRot="1" noChangeAspect="1" noMove="1" noResize="1" noEditPoints="1" noAdjustHandles="1" noChangeArrowheads="1" noChangeShapeType="1" noTextEdit="1"/>
              </p:cNvSpPr>
              <p:nvPr/>
            </p:nvSpPr>
            <p:spPr>
              <a:xfrm>
                <a:off x="688339" y="1036908"/>
                <a:ext cx="8043333" cy="3212511"/>
              </a:xfrm>
              <a:prstGeom prst="rect">
                <a:avLst/>
              </a:prstGeom>
              <a:blipFill>
                <a:blip r:embed="rId2"/>
                <a:stretch>
                  <a:fillRect l="-682" t="-949" b="-6452"/>
                </a:stretch>
              </a:blipFill>
            </p:spPr>
            <p:txBody>
              <a:bodyPr/>
              <a:lstStyle/>
              <a:p>
                <a:r>
                  <a:rPr lang="en-IN">
                    <a:noFill/>
                  </a:rPr>
                  <a:t> </a:t>
                </a:r>
              </a:p>
            </p:txBody>
          </p:sp>
        </mc:Fallback>
      </mc:AlternateContent>
    </p:spTree>
    <p:extLst>
      <p:ext uri="{BB962C8B-B14F-4D97-AF65-F5344CB8AC3E}">
        <p14:creationId xmlns:p14="http://schemas.microsoft.com/office/powerpoint/2010/main" val="23329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1726069" y="201211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322" name="Google Shape;322;p28"/>
          <p:cNvSpPr txBox="1">
            <a:spLocks noGrp="1"/>
          </p:cNvSpPr>
          <p:nvPr>
            <p:ph type="title"/>
          </p:nvPr>
        </p:nvSpPr>
        <p:spPr>
          <a:xfrm>
            <a:off x="3040124" y="1804660"/>
            <a:ext cx="4185865"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914507D-C7E0-33A7-8D60-85FA121BDBFA}"/>
              </a:ext>
            </a:extLst>
          </p:cNvPr>
          <p:cNvSpPr>
            <a:spLocks noGrp="1"/>
          </p:cNvSpPr>
          <p:nvPr>
            <p:ph type="title"/>
          </p:nvPr>
        </p:nvSpPr>
        <p:spPr>
          <a:xfrm>
            <a:off x="163811" y="1935716"/>
            <a:ext cx="1574949" cy="1258406"/>
          </a:xfrm>
        </p:spPr>
        <p:txBody>
          <a:bodyPr anchor="ctr"/>
          <a:lstStyle/>
          <a:p>
            <a:pPr algn="ctr"/>
            <a:r>
              <a:rPr lang="en-IN" b="1" i="0" dirty="0">
                <a:solidFill>
                  <a:schemeClr val="tx1"/>
                </a:solidFill>
                <a:effectLst/>
                <a:latin typeface="__Poppins_3bfef9"/>
              </a:rPr>
              <a:t>MATLAB </a:t>
            </a:r>
            <a:br>
              <a:rPr lang="en-IN" b="1" i="0" dirty="0">
                <a:solidFill>
                  <a:schemeClr val="tx1"/>
                </a:solidFill>
                <a:effectLst/>
                <a:latin typeface="__Poppins_3bfef9"/>
              </a:rPr>
            </a:br>
            <a:r>
              <a:rPr lang="en-IN" b="1" i="0" dirty="0">
                <a:solidFill>
                  <a:schemeClr val="tx1"/>
                </a:solidFill>
                <a:effectLst/>
                <a:latin typeface="__Poppins_3bfef9"/>
              </a:rPr>
              <a:t>CODE</a:t>
            </a:r>
            <a:endParaRPr lang="en-IN" dirty="0">
              <a:solidFill>
                <a:schemeClr val="tx1"/>
              </a:solidFill>
            </a:endParaRPr>
          </a:p>
        </p:txBody>
      </p:sp>
      <p:graphicFrame>
        <p:nvGraphicFramePr>
          <p:cNvPr id="4" name="Object 3">
            <a:extLst>
              <a:ext uri="{FF2B5EF4-FFF2-40B4-BE49-F238E27FC236}">
                <a16:creationId xmlns:a16="http://schemas.microsoft.com/office/drawing/2014/main" id="{25081DA5-F6E7-FA7F-58B2-2205372ECE0D}"/>
              </a:ext>
            </a:extLst>
          </p:cNvPr>
          <p:cNvGraphicFramePr>
            <a:graphicFrameLocks noChangeAspect="1"/>
          </p:cNvGraphicFramePr>
          <p:nvPr/>
        </p:nvGraphicFramePr>
        <p:xfrm>
          <a:off x="1811935" y="0"/>
          <a:ext cx="4331327" cy="5336545"/>
        </p:xfrm>
        <a:graphic>
          <a:graphicData uri="http://schemas.openxmlformats.org/presentationml/2006/ole">
            <mc:AlternateContent xmlns:mc="http://schemas.openxmlformats.org/markup-compatibility/2006">
              <mc:Choice xmlns:v="urn:schemas-microsoft-com:vml" Requires="v">
                <p:oleObj name="Document" r:id="rId2" imgW="7226280" imgH="9044640" progId="Word.OpenDocumentText.12">
                  <p:embed/>
                </p:oleObj>
              </mc:Choice>
              <mc:Fallback>
                <p:oleObj name="Document" r:id="rId2" imgW="7226280" imgH="9044640" progId="Word.OpenDocumentText.12">
                  <p:embed/>
                  <p:pic>
                    <p:nvPicPr>
                      <p:cNvPr id="4" name="Object 3">
                        <a:extLst>
                          <a:ext uri="{FF2B5EF4-FFF2-40B4-BE49-F238E27FC236}">
                            <a16:creationId xmlns:a16="http://schemas.microsoft.com/office/drawing/2014/main" id="{25081DA5-F6E7-FA7F-58B2-2205372ECE0D}"/>
                          </a:ext>
                        </a:extLst>
                      </p:cNvPr>
                      <p:cNvPicPr/>
                      <p:nvPr/>
                    </p:nvPicPr>
                    <p:blipFill>
                      <a:blip r:embed="rId3"/>
                      <a:stretch>
                        <a:fillRect/>
                      </a:stretch>
                    </p:blipFill>
                    <p:spPr>
                      <a:xfrm>
                        <a:off x="1811935" y="0"/>
                        <a:ext cx="4331327" cy="533654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E463CFD-36D2-7770-DA2E-F47D1E65C410}"/>
              </a:ext>
            </a:extLst>
          </p:cNvPr>
          <p:cNvGraphicFramePr>
            <a:graphicFrameLocks noChangeAspect="1"/>
          </p:cNvGraphicFramePr>
          <p:nvPr/>
        </p:nvGraphicFramePr>
        <p:xfrm>
          <a:off x="5977467" y="0"/>
          <a:ext cx="3178829" cy="5129838"/>
        </p:xfrm>
        <a:graphic>
          <a:graphicData uri="http://schemas.openxmlformats.org/presentationml/2006/ole">
            <mc:AlternateContent xmlns:mc="http://schemas.openxmlformats.org/markup-compatibility/2006">
              <mc:Choice xmlns:v="urn:schemas-microsoft-com:vml" Requires="v">
                <p:oleObj name="Document" r:id="rId4" imgW="5539680" imgH="8939880" progId="Word.OpenDocumentText.12">
                  <p:embed/>
                </p:oleObj>
              </mc:Choice>
              <mc:Fallback>
                <p:oleObj name="Document" r:id="rId4" imgW="5539680" imgH="8939880" progId="Word.OpenDocumentText.12">
                  <p:embed/>
                  <p:pic>
                    <p:nvPicPr>
                      <p:cNvPr id="5" name="Object 4">
                        <a:extLst>
                          <a:ext uri="{FF2B5EF4-FFF2-40B4-BE49-F238E27FC236}">
                            <a16:creationId xmlns:a16="http://schemas.microsoft.com/office/drawing/2014/main" id="{6E463CFD-36D2-7770-DA2E-F47D1E65C410}"/>
                          </a:ext>
                        </a:extLst>
                      </p:cNvPr>
                      <p:cNvPicPr/>
                      <p:nvPr/>
                    </p:nvPicPr>
                    <p:blipFill>
                      <a:blip r:embed="rId5"/>
                      <a:stretch>
                        <a:fillRect/>
                      </a:stretch>
                    </p:blipFill>
                    <p:spPr>
                      <a:xfrm>
                        <a:off x="5977467" y="0"/>
                        <a:ext cx="3178829" cy="5129838"/>
                      </a:xfrm>
                      <a:prstGeom prst="rect">
                        <a:avLst/>
                      </a:prstGeom>
                    </p:spPr>
                  </p:pic>
                </p:oleObj>
              </mc:Fallback>
            </mc:AlternateContent>
          </a:graphicData>
        </a:graphic>
      </p:graphicFrame>
    </p:spTree>
    <p:extLst>
      <p:ext uri="{BB962C8B-B14F-4D97-AF65-F5344CB8AC3E}">
        <p14:creationId xmlns:p14="http://schemas.microsoft.com/office/powerpoint/2010/main" val="2249765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1506ED-44D8-5BAC-C737-C9954CF9AF65}"/>
              </a:ext>
            </a:extLst>
          </p:cNvPr>
          <p:cNvSpPr>
            <a:spLocks noGrp="1"/>
          </p:cNvSpPr>
          <p:nvPr>
            <p:ph type="title"/>
          </p:nvPr>
        </p:nvSpPr>
        <p:spPr>
          <a:xfrm>
            <a:off x="711200" y="203200"/>
            <a:ext cx="8060267" cy="1023693"/>
          </a:xfrm>
        </p:spPr>
        <p:txBody>
          <a:bodyPr anchor="ctr">
            <a:normAutofit/>
          </a:bodyPr>
          <a:lstStyle/>
          <a:p>
            <a:pPr algn="ctr"/>
            <a:r>
              <a:rPr lang="en-US" sz="5400" b="1" dirty="0"/>
              <a:t>Brief Explanation</a:t>
            </a:r>
            <a:endParaRPr lang="en-IN" sz="5400" b="1"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126DC90-21B8-0FF6-6103-22296AE29D10}"/>
                  </a:ext>
                </a:extLst>
              </p:cNvPr>
              <p:cNvSpPr txBox="1">
                <a:spLocks/>
              </p:cNvSpPr>
              <p:nvPr/>
            </p:nvSpPr>
            <p:spPr>
              <a:xfrm>
                <a:off x="635000" y="1638749"/>
                <a:ext cx="8060267" cy="295865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rgbClr val="27272A"/>
                    </a:solidFill>
                    <a:latin typeface="__Poppins_3bfef9"/>
                  </a:rPr>
                  <a:t>The code uses the ADMM algorithm to solve the L1-regularized least squares problem, which is a special case of the LP problem. </a:t>
                </a:r>
              </a:p>
              <a:p>
                <a:pPr algn="ctr"/>
                <a:r>
                  <a:rPr lang="en-US" sz="1600" dirty="0">
                    <a:solidFill>
                      <a:srgbClr val="27272A"/>
                    </a:solidFill>
                    <a:latin typeface="__Poppins_3bfef9"/>
                  </a:rPr>
                  <a:t>The objective function is defined as:</a:t>
                </a:r>
              </a:p>
              <a:p>
                <a:pPr algn="ctr"/>
                <a:endParaRPr lang="en-US" sz="1000" dirty="0">
                  <a:solidFill>
                    <a:srgbClr val="27272A"/>
                  </a:solidFill>
                  <a:latin typeface="__Poppins_3bfef9"/>
                </a:endParaRPr>
              </a:p>
              <a:p>
                <a:pPr algn="ctr"/>
                <a:r>
                  <a:rPr lang="en-US" sz="1600" dirty="0">
                    <a:solidFill>
                      <a:srgbClr val="27272A"/>
                    </a:solidFill>
                    <a:latin typeface="__Poppins_3bfef9"/>
                  </a:rPr>
                  <a:t>minimize 1/2*|| Ax - b ||</a:t>
                </a:r>
                <a:r>
                  <a:rPr lang="en-US" sz="2400" baseline="-25000" dirty="0">
                    <a:solidFill>
                      <a:srgbClr val="27272A"/>
                    </a:solidFill>
                    <a:latin typeface="__Poppins_3bfef9"/>
                  </a:rPr>
                  <a:t>2</a:t>
                </a:r>
                <a:r>
                  <a:rPr lang="en-US" sz="2400" baseline="30000" dirty="0">
                    <a:solidFill>
                      <a:srgbClr val="27272A"/>
                    </a:solidFill>
                    <a:latin typeface="__Poppins_3bfef9"/>
                  </a:rPr>
                  <a:t>2</a:t>
                </a:r>
                <a:r>
                  <a:rPr lang="en-US" sz="1600" dirty="0">
                    <a:solidFill>
                      <a:srgbClr val="27272A"/>
                    </a:solidFill>
                    <a:latin typeface="__Poppins_3bfef9"/>
                  </a:rPr>
                  <a:t> + </a:t>
                </a:r>
                <a14:m>
                  <m:oMath xmlns:m="http://schemas.openxmlformats.org/officeDocument/2006/math">
                    <m:r>
                      <m:rPr>
                        <m:sty m:val="p"/>
                      </m:rPr>
                      <a:rPr lang="en-US" sz="1600" i="1" smtClean="0">
                        <a:solidFill>
                          <a:srgbClr val="27272A"/>
                        </a:solidFill>
                        <a:latin typeface="Cambria Math" panose="02040503050406030204" pitchFamily="18" charset="0"/>
                      </a:rPr>
                      <m:t>λ</m:t>
                    </m:r>
                  </m:oMath>
                </a14:m>
                <a:r>
                  <a:rPr lang="en-US" sz="1600" dirty="0">
                    <a:solidFill>
                      <a:srgbClr val="27272A"/>
                    </a:solidFill>
                    <a:latin typeface="__Poppins_3bfef9"/>
                  </a:rPr>
                  <a:t> || x ||</a:t>
                </a:r>
                <a:r>
                  <a:rPr lang="en-US" sz="2400" baseline="-25000" dirty="0">
                    <a:solidFill>
                      <a:srgbClr val="27272A"/>
                    </a:solidFill>
                    <a:latin typeface="__Poppins_3bfef9"/>
                  </a:rPr>
                  <a:t>1</a:t>
                </a:r>
              </a:p>
              <a:p>
                <a:pPr algn="ctr"/>
                <a:endParaRPr lang="en-US" sz="1500" baseline="-25000" dirty="0">
                  <a:solidFill>
                    <a:srgbClr val="27272A"/>
                  </a:solidFill>
                  <a:latin typeface="__Poppins_3bfef9"/>
                </a:endParaRPr>
              </a:p>
              <a:p>
                <a:pPr algn="ctr"/>
                <a:r>
                  <a:rPr lang="en-US" sz="1600" dirty="0">
                    <a:solidFill>
                      <a:srgbClr val="27272A"/>
                    </a:solidFill>
                    <a:latin typeface="__Poppins_3bfef9"/>
                  </a:rPr>
                  <a:t>where A is an m x n matrix, b is an m-dimensional vector, x is an n-dimensional vector, and </a:t>
                </a:r>
                <a14:m>
                  <m:oMath xmlns:m="http://schemas.openxmlformats.org/officeDocument/2006/math">
                    <m:r>
                      <m:rPr>
                        <m:sty m:val="p"/>
                      </m:rPr>
                      <a:rPr lang="en-US" sz="1600" i="1" smtClean="0">
                        <a:solidFill>
                          <a:srgbClr val="27272A"/>
                        </a:solidFill>
                        <a:latin typeface="Cambria Math" panose="02040503050406030204" pitchFamily="18" charset="0"/>
                      </a:rPr>
                      <m:t>λ</m:t>
                    </m:r>
                    <m:r>
                      <a:rPr lang="en-US" sz="1600" i="1" smtClean="0">
                        <a:solidFill>
                          <a:srgbClr val="27272A"/>
                        </a:solidFill>
                        <a:latin typeface="Cambria Math" panose="02040503050406030204" pitchFamily="18" charset="0"/>
                      </a:rPr>
                      <m:t> </m:t>
                    </m:r>
                  </m:oMath>
                </a14:m>
                <a:r>
                  <a:rPr lang="en-US" sz="1600" dirty="0">
                    <a:solidFill>
                      <a:srgbClr val="27272A"/>
                    </a:solidFill>
                    <a:latin typeface="__Poppins_3bfef9"/>
                  </a:rPr>
                  <a:t>(lambda) is a regularization parameter. </a:t>
                </a:r>
              </a:p>
              <a:p>
                <a:pPr algn="ctr"/>
                <a:endParaRPr lang="en-US" sz="1600" dirty="0">
                  <a:solidFill>
                    <a:srgbClr val="27272A"/>
                  </a:solidFill>
                  <a:latin typeface="__Poppins_3bfef9"/>
                </a:endParaRPr>
              </a:p>
              <a:p>
                <a:pPr algn="ctr"/>
                <a:r>
                  <a:rPr lang="en-US" sz="1600" dirty="0">
                    <a:solidFill>
                      <a:srgbClr val="27272A"/>
                    </a:solidFill>
                    <a:latin typeface="__Poppins_3bfef9"/>
                  </a:rPr>
                  <a:t>The code initializes x, z, and u, and then iteratively updates them until convergence. </a:t>
                </a:r>
              </a:p>
              <a:p>
                <a:pPr algn="ctr"/>
                <a:r>
                  <a:rPr lang="en-US" sz="1600" dirty="0">
                    <a:solidFill>
                      <a:srgbClr val="27272A"/>
                    </a:solidFill>
                    <a:latin typeface="__Poppins_3bfef9"/>
                  </a:rPr>
                  <a:t>The shrinkage function is used to update z, and the objective function is used to compute the objective value at each iteration.</a:t>
                </a:r>
                <a:endParaRPr lang="en-IN" sz="1600" dirty="0"/>
              </a:p>
            </p:txBody>
          </p:sp>
        </mc:Choice>
        <mc:Fallback xmlns="">
          <p:sp>
            <p:nvSpPr>
              <p:cNvPr id="4" name="Content Placeholder 2">
                <a:extLst>
                  <a:ext uri="{FF2B5EF4-FFF2-40B4-BE49-F238E27FC236}">
                    <a16:creationId xmlns:a16="http://schemas.microsoft.com/office/drawing/2014/main" id="{1126DC90-21B8-0FF6-6103-22296AE29D10}"/>
                  </a:ext>
                </a:extLst>
              </p:cNvPr>
              <p:cNvSpPr txBox="1">
                <a:spLocks noRot="1" noChangeAspect="1" noMove="1" noResize="1" noEditPoints="1" noAdjustHandles="1" noChangeArrowheads="1" noChangeShapeType="1" noTextEdit="1"/>
              </p:cNvSpPr>
              <p:nvPr/>
            </p:nvSpPr>
            <p:spPr>
              <a:xfrm>
                <a:off x="635000" y="1638749"/>
                <a:ext cx="8060267" cy="2958652"/>
              </a:xfrm>
              <a:prstGeom prst="rect">
                <a:avLst/>
              </a:prstGeom>
              <a:blipFill>
                <a:blip r:embed="rId2"/>
                <a:stretch>
                  <a:fillRect l="-227" t="-619" r="-756"/>
                </a:stretch>
              </a:blipFill>
            </p:spPr>
            <p:txBody>
              <a:bodyPr/>
              <a:lstStyle/>
              <a:p>
                <a:r>
                  <a:rPr lang="en-IN">
                    <a:noFill/>
                  </a:rPr>
                  <a:t> </a:t>
                </a:r>
              </a:p>
            </p:txBody>
          </p:sp>
        </mc:Fallback>
      </mc:AlternateContent>
    </p:spTree>
    <p:extLst>
      <p:ext uri="{BB962C8B-B14F-4D97-AF65-F5344CB8AC3E}">
        <p14:creationId xmlns:p14="http://schemas.microsoft.com/office/powerpoint/2010/main" val="3715853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CB82AD-9D71-771B-3B79-0E7390D7FCE7}"/>
              </a:ext>
            </a:extLst>
          </p:cNvPr>
          <p:cNvSpPr>
            <a:spLocks noGrp="1"/>
          </p:cNvSpPr>
          <p:nvPr>
            <p:ph type="title"/>
          </p:nvPr>
        </p:nvSpPr>
        <p:spPr>
          <a:xfrm>
            <a:off x="838200" y="143934"/>
            <a:ext cx="7628467" cy="1032934"/>
          </a:xfrm>
        </p:spPr>
        <p:txBody>
          <a:bodyPr anchor="ctr">
            <a:normAutofit fontScale="90000"/>
          </a:bodyPr>
          <a:lstStyle/>
          <a:p>
            <a:pPr algn="ctr"/>
            <a:r>
              <a:rPr lang="en-US" sz="4800" b="1" dirty="0"/>
              <a:t>Quadratic Programming (QP)</a:t>
            </a:r>
            <a:endParaRPr lang="en-IN" sz="4800" b="1" dirty="0"/>
          </a:p>
        </p:txBody>
      </p:sp>
      <p:sp>
        <p:nvSpPr>
          <p:cNvPr id="4" name="Content Placeholder 2">
            <a:extLst>
              <a:ext uri="{FF2B5EF4-FFF2-40B4-BE49-F238E27FC236}">
                <a16:creationId xmlns:a16="http://schemas.microsoft.com/office/drawing/2014/main" id="{0142E696-4CA7-CD4C-B124-21DE1251D136}"/>
              </a:ext>
            </a:extLst>
          </p:cNvPr>
          <p:cNvSpPr txBox="1">
            <a:spLocks/>
          </p:cNvSpPr>
          <p:nvPr/>
        </p:nvSpPr>
        <p:spPr>
          <a:xfrm>
            <a:off x="838200" y="1560313"/>
            <a:ext cx="7628467" cy="29693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800" b="1" dirty="0">
                <a:solidFill>
                  <a:srgbClr val="27272A"/>
                </a:solidFill>
                <a:latin typeface="__Poppins_3bfef9"/>
              </a:rPr>
              <a:t>Problem Description</a:t>
            </a:r>
          </a:p>
          <a:p>
            <a:endParaRPr lang="en-IN" sz="2000" b="1" dirty="0">
              <a:solidFill>
                <a:srgbClr val="27272A"/>
              </a:solidFill>
              <a:latin typeface="__Poppins_3bfef9"/>
            </a:endParaRPr>
          </a:p>
          <a:p>
            <a:pPr algn="ctr"/>
            <a:r>
              <a:rPr lang="en-US" sz="2000" dirty="0">
                <a:solidFill>
                  <a:srgbClr val="27272A"/>
                </a:solidFill>
                <a:latin typeface="__Poppins_3bfef9"/>
              </a:rPr>
              <a:t>The QP problem can be formulated as follows:</a:t>
            </a:r>
          </a:p>
          <a:p>
            <a:pPr algn="ctr"/>
            <a:endParaRPr lang="en-US" sz="2400" dirty="0">
              <a:solidFill>
                <a:srgbClr val="27272A"/>
              </a:solidFill>
              <a:latin typeface="__Poppins_3bfef9"/>
            </a:endParaRPr>
          </a:p>
          <a:p>
            <a:pPr algn="ctr"/>
            <a:r>
              <a:rPr lang="en-US" sz="2000" dirty="0">
                <a:solidFill>
                  <a:srgbClr val="27272A"/>
                </a:solidFill>
                <a:latin typeface="__Poppins_3bfef9"/>
              </a:rPr>
              <a:t>minimize (1/2)</a:t>
            </a:r>
            <a:r>
              <a:rPr lang="en-US" sz="2000" i="1" dirty="0">
                <a:solidFill>
                  <a:srgbClr val="27272A"/>
                </a:solidFill>
                <a:latin typeface="__Poppins_3bfef9"/>
              </a:rPr>
              <a:t>x</a:t>
            </a:r>
            <a:r>
              <a:rPr lang="en-US" sz="3000" i="1" baseline="30000" dirty="0">
                <a:solidFill>
                  <a:srgbClr val="27272A"/>
                </a:solidFill>
                <a:latin typeface="__Poppins_3bfef9"/>
              </a:rPr>
              <a:t>T</a:t>
            </a:r>
            <a:r>
              <a:rPr lang="en-US" sz="2000" dirty="0">
                <a:solidFill>
                  <a:srgbClr val="27272A"/>
                </a:solidFill>
                <a:latin typeface="__Poppins_3bfef9"/>
              </a:rPr>
              <a:t>Q</a:t>
            </a:r>
            <a:r>
              <a:rPr lang="en-US" sz="2000" i="1" dirty="0">
                <a:solidFill>
                  <a:srgbClr val="27272A"/>
                </a:solidFill>
                <a:latin typeface="__Poppins_3bfef9"/>
              </a:rPr>
              <a:t>x + q</a:t>
            </a:r>
            <a:r>
              <a:rPr lang="en-US" sz="3000" i="1" baseline="30000" dirty="0">
                <a:solidFill>
                  <a:srgbClr val="27272A"/>
                </a:solidFill>
                <a:latin typeface="__Poppins_3bfef9"/>
              </a:rPr>
              <a:t>T</a:t>
            </a:r>
            <a:r>
              <a:rPr lang="en-US" sz="2000" dirty="0">
                <a:solidFill>
                  <a:srgbClr val="27272A"/>
                </a:solidFill>
                <a:latin typeface="__Poppins_3bfef9"/>
              </a:rPr>
              <a:t>x</a:t>
            </a:r>
            <a:br>
              <a:rPr lang="en-US" sz="2000" dirty="0">
                <a:solidFill>
                  <a:srgbClr val="27272A"/>
                </a:solidFill>
                <a:latin typeface="__Poppins_3bfef9"/>
              </a:rPr>
            </a:br>
            <a:r>
              <a:rPr lang="en-US" sz="2000" dirty="0">
                <a:solidFill>
                  <a:srgbClr val="27272A"/>
                </a:solidFill>
                <a:latin typeface="__Poppins_3bfef9"/>
              </a:rPr>
              <a:t>subject to Ax &lt;= b</a:t>
            </a:r>
          </a:p>
          <a:p>
            <a:pPr algn="ctr"/>
            <a:endParaRPr lang="en-US" sz="1000" dirty="0">
              <a:solidFill>
                <a:srgbClr val="27272A"/>
              </a:solidFill>
              <a:latin typeface="__Poppins_3bfef9"/>
            </a:endParaRPr>
          </a:p>
          <a:p>
            <a:pPr algn="ctr"/>
            <a:r>
              <a:rPr lang="en-US" sz="2000" dirty="0">
                <a:solidFill>
                  <a:srgbClr val="27272A"/>
                </a:solidFill>
                <a:latin typeface="__Poppins_3bfef9"/>
              </a:rPr>
              <a:t>where Q is an n x n symmetric matrix, A is an m x n matrix, and b is an m-dimensional vector</a:t>
            </a:r>
            <a:r>
              <a:rPr lang="en-US" sz="2000" b="1" dirty="0">
                <a:solidFill>
                  <a:srgbClr val="27272A"/>
                </a:solidFill>
                <a:latin typeface="var(--font-poppins)"/>
              </a:rPr>
              <a:t>.</a:t>
            </a:r>
          </a:p>
        </p:txBody>
      </p:sp>
    </p:spTree>
    <p:extLst>
      <p:ext uri="{BB962C8B-B14F-4D97-AF65-F5344CB8AC3E}">
        <p14:creationId xmlns:p14="http://schemas.microsoft.com/office/powerpoint/2010/main" val="253273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E7C1DE-E8AB-3A3F-3DFD-B002AFD117D3}"/>
              </a:ext>
            </a:extLst>
          </p:cNvPr>
          <p:cNvSpPr>
            <a:spLocks noGrp="1"/>
          </p:cNvSpPr>
          <p:nvPr>
            <p:ph type="title"/>
          </p:nvPr>
        </p:nvSpPr>
        <p:spPr>
          <a:xfrm>
            <a:off x="719666" y="266701"/>
            <a:ext cx="7890933" cy="741939"/>
          </a:xfrm>
        </p:spPr>
        <p:txBody>
          <a:bodyPr anchor="ctr"/>
          <a:lstStyle/>
          <a:p>
            <a:pPr algn="ctr"/>
            <a:r>
              <a:rPr lang="en-US" sz="3600" b="1" i="0" dirty="0">
                <a:solidFill>
                  <a:srgbClr val="27272A"/>
                </a:solidFill>
                <a:effectLst/>
                <a:latin typeface="__Poppins_3bfef9"/>
              </a:rPr>
              <a:t>How ADMM can be used in this problem</a:t>
            </a:r>
            <a:endParaRPr lang="en-IN" sz="3600" dirty="0"/>
          </a:p>
        </p:txBody>
      </p:sp>
      <p:sp>
        <p:nvSpPr>
          <p:cNvPr id="4" name="Content Placeholder 2">
            <a:extLst>
              <a:ext uri="{FF2B5EF4-FFF2-40B4-BE49-F238E27FC236}">
                <a16:creationId xmlns:a16="http://schemas.microsoft.com/office/drawing/2014/main" id="{6C93D06A-9B4D-346C-2DE1-7CEE0485C3CA}"/>
              </a:ext>
            </a:extLst>
          </p:cNvPr>
          <p:cNvSpPr txBox="1">
            <a:spLocks/>
          </p:cNvSpPr>
          <p:nvPr/>
        </p:nvSpPr>
        <p:spPr>
          <a:xfrm>
            <a:off x="719667" y="1399885"/>
            <a:ext cx="7890933" cy="339224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rgbClr val="27272A"/>
                </a:solidFill>
                <a:latin typeface="__Poppins_3bfef9"/>
              </a:rPr>
              <a:t>ADMM can be used to solve the QP problem by reformulating it as a constrained optimization problem</a:t>
            </a:r>
            <a:r>
              <a:rPr lang="en-US" sz="2000" b="1" dirty="0">
                <a:solidFill>
                  <a:srgbClr val="27272A"/>
                </a:solidFill>
                <a:latin typeface="var(--font-poppins)"/>
              </a:rPr>
              <a:t>. </a:t>
            </a:r>
          </a:p>
          <a:p>
            <a:pPr algn="ctr"/>
            <a:r>
              <a:rPr lang="en-US" sz="2000" dirty="0">
                <a:solidFill>
                  <a:srgbClr val="27272A"/>
                </a:solidFill>
                <a:latin typeface="__Poppins_3bfef9"/>
              </a:rPr>
              <a:t>The ADMM algorithm for QP involves splitting the optimization variable into two parts, x and z, and solving programs of the form:</a:t>
            </a:r>
          </a:p>
          <a:p>
            <a:pPr algn="ctr"/>
            <a:endParaRPr lang="en-US" sz="3200" dirty="0">
              <a:solidFill>
                <a:srgbClr val="27272A"/>
              </a:solidFill>
              <a:latin typeface="__Poppins_3bfef9"/>
            </a:endParaRPr>
          </a:p>
          <a:p>
            <a:pPr algn="ctr"/>
            <a:r>
              <a:rPr lang="pl-PL" sz="2000" dirty="0">
                <a:solidFill>
                  <a:srgbClr val="27272A"/>
                </a:solidFill>
                <a:latin typeface="__Poppins_3bfef9"/>
              </a:rPr>
              <a:t>minimize (1/2)</a:t>
            </a:r>
            <a:r>
              <a:rPr lang="pl-PL" sz="2000" i="1" dirty="0">
                <a:solidFill>
                  <a:srgbClr val="27272A"/>
                </a:solidFill>
                <a:latin typeface="__Poppins_3bfef9"/>
              </a:rPr>
              <a:t>x</a:t>
            </a:r>
            <a:r>
              <a:rPr lang="pl-PL" sz="3000" i="1" baseline="30000" dirty="0">
                <a:solidFill>
                  <a:srgbClr val="27272A"/>
                </a:solidFill>
                <a:latin typeface="__Poppins_3bfef9"/>
              </a:rPr>
              <a:t>T</a:t>
            </a:r>
            <a:r>
              <a:rPr lang="pl-PL" sz="2000" dirty="0">
                <a:solidFill>
                  <a:srgbClr val="27272A"/>
                </a:solidFill>
                <a:latin typeface="__Poppins_3bfef9"/>
              </a:rPr>
              <a:t>Q</a:t>
            </a:r>
            <a:r>
              <a:rPr lang="pl-PL" sz="2000" i="1" dirty="0">
                <a:solidFill>
                  <a:srgbClr val="27272A"/>
                </a:solidFill>
                <a:latin typeface="__Poppins_3bfef9"/>
              </a:rPr>
              <a:t>x + q</a:t>
            </a:r>
            <a:r>
              <a:rPr lang="pl-PL" sz="3000" i="1" baseline="30000" dirty="0">
                <a:solidFill>
                  <a:srgbClr val="27272A"/>
                </a:solidFill>
                <a:latin typeface="__Poppins_3bfef9"/>
              </a:rPr>
              <a:t>T</a:t>
            </a:r>
            <a:r>
              <a:rPr lang="pl-PL" sz="2000" dirty="0">
                <a:solidFill>
                  <a:srgbClr val="27272A"/>
                </a:solidFill>
                <a:latin typeface="__Poppins_3bfef9"/>
              </a:rPr>
              <a:t>x + r(z)</a:t>
            </a:r>
            <a:br>
              <a:rPr lang="en-US" sz="2000" dirty="0">
                <a:solidFill>
                  <a:srgbClr val="27272A"/>
                </a:solidFill>
                <a:latin typeface="__Poppins_3bfef9"/>
              </a:rPr>
            </a:br>
            <a:r>
              <a:rPr lang="en-US" sz="2000" dirty="0">
                <a:solidFill>
                  <a:srgbClr val="27272A"/>
                </a:solidFill>
                <a:latin typeface="__Poppins_3bfef9"/>
              </a:rPr>
              <a:t>subject to Ax + Bz &lt;= c</a:t>
            </a:r>
          </a:p>
          <a:p>
            <a:pPr algn="ctr"/>
            <a:endParaRPr lang="en-US" sz="1000" dirty="0">
              <a:solidFill>
                <a:srgbClr val="27272A"/>
              </a:solidFill>
              <a:latin typeface="__Poppins_3bfef9"/>
            </a:endParaRPr>
          </a:p>
          <a:p>
            <a:pPr algn="ctr"/>
            <a:r>
              <a:rPr lang="en-US" sz="2000" dirty="0">
                <a:solidFill>
                  <a:srgbClr val="27272A"/>
                </a:solidFill>
                <a:latin typeface="__Poppins_3bfef9"/>
              </a:rPr>
              <a:t>where r is a convex function, and B is a matrix that defines the coupling between x and z</a:t>
            </a:r>
            <a:r>
              <a:rPr lang="en-US" sz="2000" b="1" dirty="0">
                <a:solidFill>
                  <a:srgbClr val="27272A"/>
                </a:solidFill>
                <a:latin typeface="var(--font-poppins)"/>
              </a:rPr>
              <a:t>.</a:t>
            </a:r>
          </a:p>
        </p:txBody>
      </p:sp>
    </p:spTree>
    <p:extLst>
      <p:ext uri="{BB962C8B-B14F-4D97-AF65-F5344CB8AC3E}">
        <p14:creationId xmlns:p14="http://schemas.microsoft.com/office/powerpoint/2010/main" val="3689660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75FA68-5886-38B6-3200-B267B857177A}"/>
              </a:ext>
            </a:extLst>
          </p:cNvPr>
          <p:cNvSpPr>
            <a:spLocks noGrp="1"/>
          </p:cNvSpPr>
          <p:nvPr>
            <p:ph type="title"/>
          </p:nvPr>
        </p:nvSpPr>
        <p:spPr>
          <a:xfrm>
            <a:off x="838200" y="389468"/>
            <a:ext cx="7679267" cy="719666"/>
          </a:xfrm>
        </p:spPr>
        <p:txBody>
          <a:bodyPr/>
          <a:lstStyle/>
          <a:p>
            <a:pPr algn="ctr"/>
            <a:r>
              <a:rPr lang="en-IN" b="1" i="0" dirty="0">
                <a:solidFill>
                  <a:srgbClr val="27272A"/>
                </a:solidFill>
                <a:effectLst/>
                <a:latin typeface="__Poppins_3bfef9"/>
              </a:rPr>
              <a:t>Solution to the problem</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336AAFB-918C-30AC-B8A0-2086F9C65001}"/>
                  </a:ext>
                </a:extLst>
              </p:cNvPr>
              <p:cNvSpPr txBox="1">
                <a:spLocks/>
              </p:cNvSpPr>
              <p:nvPr/>
            </p:nvSpPr>
            <p:spPr>
              <a:xfrm>
                <a:off x="508000" y="1295400"/>
                <a:ext cx="8009467" cy="345863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27272A"/>
                    </a:solidFill>
                    <a:latin typeface="__Poppins_3bfef9"/>
                  </a:rPr>
                  <a:t>The solution to the QP problem using ADMM involves the following steps:</a:t>
                </a:r>
              </a:p>
              <a:p>
                <a:endParaRPr lang="en-US" sz="1000" dirty="0">
                  <a:solidFill>
                    <a:srgbClr val="27272A"/>
                  </a:solidFill>
                  <a:latin typeface="__Poppins_3bfef9"/>
                </a:endParaRPr>
              </a:p>
              <a:p>
                <a:r>
                  <a:rPr lang="en-US" sz="1800" dirty="0">
                    <a:solidFill>
                      <a:srgbClr val="27272A"/>
                    </a:solidFill>
                    <a:latin typeface="__Poppins_3bfef9"/>
                  </a:rPr>
                  <a:t>1.</a:t>
                </a:r>
                <a:r>
                  <a:rPr lang="en-US" sz="1600" dirty="0">
                    <a:solidFill>
                      <a:srgbClr val="27272A"/>
                    </a:solidFill>
                    <a:latin typeface="__Poppins_3bfef9"/>
                  </a:rPr>
                  <a:t> </a:t>
                </a:r>
                <a:r>
                  <a:rPr lang="en-US" sz="1800" dirty="0">
                    <a:solidFill>
                      <a:srgbClr val="27272A"/>
                    </a:solidFill>
                    <a:latin typeface="__Poppins_3bfef9"/>
                  </a:rPr>
                  <a:t>Define the augmented Lagrangian function:</a:t>
                </a:r>
                <a:endParaRPr lang="en-US" sz="1600" dirty="0">
                  <a:solidFill>
                    <a:srgbClr val="27272A"/>
                  </a:solidFill>
                  <a:latin typeface="__Poppins_3bfef9"/>
                </a:endParaRPr>
              </a:p>
              <a:p>
                <a:endParaRPr lang="en-US" sz="1000" dirty="0">
                  <a:solidFill>
                    <a:srgbClr val="27272A"/>
                  </a:solidFill>
                  <a:latin typeface="__Poppins_3bfef9"/>
                </a:endParaRPr>
              </a:p>
              <a:p>
                <a:endParaRPr lang="en-US" sz="500" dirty="0">
                  <a:solidFill>
                    <a:srgbClr val="27272A"/>
                  </a:solidFill>
                  <a:latin typeface="__Poppins_3bfef9"/>
                </a:endParaRPr>
              </a:p>
              <a:p>
                <a:pPr marL="914400" lvl="2"/>
                <a:r>
                  <a:rPr lang="en-IN" sz="1600" dirty="0"/>
                  <a:t>L(x, z, y) = (1/2)</a:t>
                </a:r>
                <a:r>
                  <a:rPr lang="en-IN" sz="1600" i="1" dirty="0"/>
                  <a:t>x</a:t>
                </a:r>
                <a:r>
                  <a:rPr lang="en-IN" sz="2400" i="1" baseline="30000" dirty="0"/>
                  <a:t>T</a:t>
                </a:r>
                <a:r>
                  <a:rPr lang="en-IN" sz="1600" dirty="0"/>
                  <a:t>Q</a:t>
                </a:r>
                <a:r>
                  <a:rPr lang="en-IN" sz="1600" i="1" dirty="0"/>
                  <a:t>x + q</a:t>
                </a:r>
                <a:r>
                  <a:rPr lang="en-IN" sz="2400" i="1" baseline="30000" dirty="0"/>
                  <a:t>T</a:t>
                </a:r>
                <a:r>
                  <a:rPr lang="en-IN" sz="1600" dirty="0"/>
                  <a:t>x + r(z) + y</a:t>
                </a:r>
                <a:r>
                  <a:rPr lang="en-IN" sz="2400" baseline="30000" dirty="0"/>
                  <a:t>T</a:t>
                </a:r>
                <a:r>
                  <a:rPr lang="en-IN" sz="1600" dirty="0"/>
                  <a:t> (Ax + Bz - c) + (</a:t>
                </a:r>
                <a14:m>
                  <m:oMath xmlns:m="http://schemas.openxmlformats.org/officeDocument/2006/math">
                    <m:r>
                      <m:rPr>
                        <m:sty m:val="p"/>
                      </m:rPr>
                      <a:rPr lang="el-GR" sz="1800" i="1" smtClean="0">
                        <a:latin typeface="Cambria Math" panose="02040503050406030204" pitchFamily="18" charset="0"/>
                      </a:rPr>
                      <m:t>Ρ</m:t>
                    </m:r>
                  </m:oMath>
                </a14:m>
                <a:r>
                  <a:rPr lang="en-IN" sz="1600" dirty="0"/>
                  <a:t>/2)*||Ax + Bz - c||</a:t>
                </a:r>
                <a:r>
                  <a:rPr lang="en-IN" sz="2400" baseline="30000" dirty="0"/>
                  <a:t>2</a:t>
                </a:r>
              </a:p>
              <a:p>
                <a:pPr marL="914400" lvl="2"/>
                <a:endParaRPr lang="en-IN" sz="700" baseline="30000" dirty="0">
                  <a:solidFill>
                    <a:srgbClr val="27272A"/>
                  </a:solidFill>
                  <a:latin typeface="__Poppins_3bfef9"/>
                </a:endParaRPr>
              </a:p>
              <a:p>
                <a:pPr marL="914400" lvl="2"/>
                <a:r>
                  <a:rPr lang="en-US" sz="1800" dirty="0">
                    <a:solidFill>
                      <a:srgbClr val="27272A"/>
                    </a:solidFill>
                    <a:latin typeface="__Poppins_3bfef9"/>
                  </a:rPr>
                  <a:t>where y is the dual variable, and </a:t>
                </a:r>
                <a14:m>
                  <m:oMath xmlns:m="http://schemas.openxmlformats.org/officeDocument/2006/math">
                    <m:r>
                      <m:rPr>
                        <m:sty m:val="p"/>
                      </m:rPr>
                      <a:rPr lang="el-GR" sz="1100" i="1" smtClean="0">
                        <a:latin typeface="Cambria Math" panose="02040503050406030204" pitchFamily="18" charset="0"/>
                      </a:rPr>
                      <m:t>Ρ</m:t>
                    </m:r>
                  </m:oMath>
                </a14:m>
                <a:r>
                  <a:rPr lang="en-US" sz="1800" dirty="0">
                    <a:solidFill>
                      <a:srgbClr val="27272A"/>
                    </a:solidFill>
                    <a:latin typeface="__Poppins_3bfef9"/>
                  </a:rPr>
                  <a:t>(rho) is a penalty parameter.</a:t>
                </a:r>
              </a:p>
              <a:p>
                <a:pPr marL="914400" lvl="2"/>
                <a:endParaRPr lang="en-US" sz="800" dirty="0">
                  <a:solidFill>
                    <a:srgbClr val="27272A"/>
                  </a:solidFill>
                  <a:latin typeface="__Poppins_3bfef9"/>
                </a:endParaRPr>
              </a:p>
              <a:p>
                <a:r>
                  <a:rPr lang="en-US" sz="1800" dirty="0">
                    <a:solidFill>
                      <a:srgbClr val="27272A"/>
                    </a:solidFill>
                    <a:latin typeface="__Poppins_3bfef9"/>
                  </a:rPr>
                  <a:t>2. Initialize x, z, and y</a:t>
                </a:r>
                <a:r>
                  <a:rPr lang="en-US" sz="2000" dirty="0">
                    <a:solidFill>
                      <a:srgbClr val="27272A"/>
                    </a:solidFill>
                    <a:latin typeface="__Poppins_3bfef9"/>
                  </a:rPr>
                  <a:t>.</a:t>
                </a:r>
                <a:endParaRPr lang="en-US" sz="1800" dirty="0">
                  <a:solidFill>
                    <a:srgbClr val="27272A"/>
                  </a:solidFill>
                  <a:latin typeface="__Poppins_3bfef9"/>
                </a:endParaRPr>
              </a:p>
              <a:p>
                <a:endParaRPr lang="en-US" sz="800" dirty="0">
                  <a:solidFill>
                    <a:srgbClr val="27272A"/>
                  </a:solidFill>
                  <a:latin typeface="__Poppins_3bfef9"/>
                </a:endParaRPr>
              </a:p>
              <a:p>
                <a:r>
                  <a:rPr lang="en-IN" sz="1800" dirty="0">
                    <a:solidFill>
                      <a:srgbClr val="27272A"/>
                    </a:solidFill>
                    <a:latin typeface="__Poppins_3bfef9"/>
                  </a:rPr>
                  <a:t>3. Repeat until convergence:</a:t>
                </a:r>
              </a:p>
              <a:p>
                <a:endParaRPr lang="en-IN" sz="400" dirty="0">
                  <a:solidFill>
                    <a:srgbClr val="27272A"/>
                  </a:solidFill>
                  <a:latin typeface="__Poppins_3bfef9"/>
                </a:endParaRPr>
              </a:p>
              <a:p>
                <a:pPr lvl="3"/>
                <a:r>
                  <a:rPr lang="en-IN" sz="1800" dirty="0">
                    <a:solidFill>
                      <a:srgbClr val="27272A"/>
                    </a:solidFill>
                    <a:latin typeface="__Poppins_3bfef9"/>
                  </a:rPr>
                  <a:t>	Update x: 	x = argmin(L(x, z, y))</a:t>
                </a:r>
              </a:p>
              <a:p>
                <a:pPr lvl="3"/>
                <a:r>
                  <a:rPr lang="en-IN" sz="1800" dirty="0">
                    <a:solidFill>
                      <a:srgbClr val="27272A"/>
                    </a:solidFill>
                    <a:latin typeface="__Poppins_3bfef9"/>
                  </a:rPr>
                  <a:t>	Update z: 	z = argmin(L(x, z, y))</a:t>
                </a:r>
              </a:p>
              <a:p>
                <a:pPr lvl="3"/>
                <a:r>
                  <a:rPr lang="en-IN" sz="1800" dirty="0">
                    <a:solidFill>
                      <a:srgbClr val="27272A"/>
                    </a:solidFill>
                    <a:latin typeface="__Poppins_3bfef9"/>
                  </a:rPr>
                  <a:t>	Update y: 	y = y + </a:t>
                </a:r>
                <a14:m>
                  <m:oMath xmlns:m="http://schemas.openxmlformats.org/officeDocument/2006/math">
                    <m:r>
                      <m:rPr>
                        <m:sty m:val="p"/>
                      </m:rPr>
                      <a:rPr lang="el-GR" sz="1800" i="1" smtClean="0">
                        <a:latin typeface="Cambria Math" panose="02040503050406030204" pitchFamily="18" charset="0"/>
                      </a:rPr>
                      <m:t>Ρ</m:t>
                    </m:r>
                  </m:oMath>
                </a14:m>
                <a:r>
                  <a:rPr lang="en-IN" sz="1800" dirty="0">
                    <a:solidFill>
                      <a:srgbClr val="27272A"/>
                    </a:solidFill>
                    <a:latin typeface="__Poppins_3bfef9"/>
                  </a:rPr>
                  <a:t> * (Ax + Bz - c)</a:t>
                </a:r>
                <a:endParaRPr lang="en-IN" sz="2400" dirty="0">
                  <a:solidFill>
                    <a:srgbClr val="27272A"/>
                  </a:solidFill>
                  <a:latin typeface="__Poppins_3bfef9"/>
                </a:endParaRPr>
              </a:p>
            </p:txBody>
          </p:sp>
        </mc:Choice>
        <mc:Fallback xmlns="">
          <p:sp>
            <p:nvSpPr>
              <p:cNvPr id="4" name="Content Placeholder 2">
                <a:extLst>
                  <a:ext uri="{FF2B5EF4-FFF2-40B4-BE49-F238E27FC236}">
                    <a16:creationId xmlns:a16="http://schemas.microsoft.com/office/drawing/2014/main" id="{8336AAFB-918C-30AC-B8A0-2086F9C65001}"/>
                  </a:ext>
                </a:extLst>
              </p:cNvPr>
              <p:cNvSpPr txBox="1">
                <a:spLocks noRot="1" noChangeAspect="1" noMove="1" noResize="1" noEditPoints="1" noAdjustHandles="1" noChangeArrowheads="1" noChangeShapeType="1" noTextEdit="1"/>
              </p:cNvSpPr>
              <p:nvPr/>
            </p:nvSpPr>
            <p:spPr>
              <a:xfrm>
                <a:off x="508000" y="1295400"/>
                <a:ext cx="8009467" cy="3458632"/>
              </a:xfrm>
              <a:prstGeom prst="rect">
                <a:avLst/>
              </a:prstGeom>
              <a:blipFill>
                <a:blip r:embed="rId2"/>
                <a:stretch>
                  <a:fillRect l="-761" t="-1058" b="-176"/>
                </a:stretch>
              </a:blipFill>
            </p:spPr>
            <p:txBody>
              <a:bodyPr/>
              <a:lstStyle/>
              <a:p>
                <a:r>
                  <a:rPr lang="en-IN">
                    <a:noFill/>
                  </a:rPr>
                  <a:t> </a:t>
                </a:r>
              </a:p>
            </p:txBody>
          </p:sp>
        </mc:Fallback>
      </mc:AlternateContent>
    </p:spTree>
    <p:extLst>
      <p:ext uri="{BB962C8B-B14F-4D97-AF65-F5344CB8AC3E}">
        <p14:creationId xmlns:p14="http://schemas.microsoft.com/office/powerpoint/2010/main" val="930516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EBBE59-55EC-8CFE-87DA-9952C77BD797}"/>
              </a:ext>
            </a:extLst>
          </p:cNvPr>
          <p:cNvSpPr>
            <a:spLocks noGrp="1"/>
          </p:cNvSpPr>
          <p:nvPr>
            <p:ph type="title"/>
          </p:nvPr>
        </p:nvSpPr>
        <p:spPr>
          <a:xfrm>
            <a:off x="86042" y="2074546"/>
            <a:ext cx="1569098" cy="1162097"/>
          </a:xfrm>
        </p:spPr>
        <p:txBody>
          <a:bodyPr anchor="ctr"/>
          <a:lstStyle/>
          <a:p>
            <a:pPr algn="ctr"/>
            <a:r>
              <a:rPr lang="en-IN" b="1" i="0" dirty="0">
                <a:solidFill>
                  <a:schemeClr val="tx1"/>
                </a:solidFill>
                <a:effectLst/>
                <a:latin typeface="__Poppins_3bfef9"/>
              </a:rPr>
              <a:t>MATLAB </a:t>
            </a:r>
            <a:br>
              <a:rPr lang="en-IN" b="1" i="0" dirty="0">
                <a:solidFill>
                  <a:schemeClr val="tx1"/>
                </a:solidFill>
                <a:effectLst/>
                <a:latin typeface="__Poppins_3bfef9"/>
              </a:rPr>
            </a:br>
            <a:r>
              <a:rPr lang="en-IN" b="1" i="0" dirty="0">
                <a:solidFill>
                  <a:schemeClr val="tx1"/>
                </a:solidFill>
                <a:effectLst/>
                <a:latin typeface="__Poppins_3bfef9"/>
              </a:rPr>
              <a:t>CODE</a:t>
            </a:r>
            <a:endParaRPr lang="en-IN" dirty="0">
              <a:solidFill>
                <a:schemeClr val="tx1"/>
              </a:solidFill>
            </a:endParaRPr>
          </a:p>
        </p:txBody>
      </p:sp>
      <p:graphicFrame>
        <p:nvGraphicFramePr>
          <p:cNvPr id="4" name="Object 3">
            <a:extLst>
              <a:ext uri="{FF2B5EF4-FFF2-40B4-BE49-F238E27FC236}">
                <a16:creationId xmlns:a16="http://schemas.microsoft.com/office/drawing/2014/main" id="{A8E8E3D6-5828-CAC9-151E-72D5016B0E55}"/>
              </a:ext>
            </a:extLst>
          </p:cNvPr>
          <p:cNvGraphicFramePr>
            <a:graphicFrameLocks noChangeAspect="1"/>
          </p:cNvGraphicFramePr>
          <p:nvPr/>
        </p:nvGraphicFramePr>
        <p:xfrm>
          <a:off x="1793392" y="177800"/>
          <a:ext cx="3963653" cy="4965700"/>
        </p:xfrm>
        <a:graphic>
          <a:graphicData uri="http://schemas.openxmlformats.org/presentationml/2006/ole">
            <mc:AlternateContent xmlns:mc="http://schemas.openxmlformats.org/markup-compatibility/2006">
              <mc:Choice xmlns:v="urn:schemas-microsoft-com:vml" Requires="v">
                <p:oleObj name="Document" r:id="rId2" imgW="7226280" imgH="9043920" progId="Word.OpenDocumentText.12">
                  <p:embed/>
                </p:oleObj>
              </mc:Choice>
              <mc:Fallback>
                <p:oleObj name="Document" r:id="rId2" imgW="7226280" imgH="9043920" progId="Word.OpenDocumentText.12">
                  <p:embed/>
                  <p:pic>
                    <p:nvPicPr>
                      <p:cNvPr id="4" name="Object 3">
                        <a:extLst>
                          <a:ext uri="{FF2B5EF4-FFF2-40B4-BE49-F238E27FC236}">
                            <a16:creationId xmlns:a16="http://schemas.microsoft.com/office/drawing/2014/main" id="{A8E8E3D6-5828-CAC9-151E-72D5016B0E55}"/>
                          </a:ext>
                        </a:extLst>
                      </p:cNvPr>
                      <p:cNvPicPr/>
                      <p:nvPr/>
                    </p:nvPicPr>
                    <p:blipFill>
                      <a:blip r:embed="rId3"/>
                      <a:stretch>
                        <a:fillRect/>
                      </a:stretch>
                    </p:blipFill>
                    <p:spPr>
                      <a:xfrm>
                        <a:off x="1793392" y="177800"/>
                        <a:ext cx="3963653" cy="49657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52D4389-8A61-2CBC-75E8-B696A2B8B00F}"/>
              </a:ext>
            </a:extLst>
          </p:cNvPr>
          <p:cNvGraphicFramePr>
            <a:graphicFrameLocks noChangeAspect="1"/>
          </p:cNvGraphicFramePr>
          <p:nvPr/>
        </p:nvGraphicFramePr>
        <p:xfrm>
          <a:off x="5895297" y="88900"/>
          <a:ext cx="4273170" cy="4965700"/>
        </p:xfrm>
        <a:graphic>
          <a:graphicData uri="http://schemas.openxmlformats.org/presentationml/2006/ole">
            <mc:AlternateContent xmlns:mc="http://schemas.openxmlformats.org/markup-compatibility/2006">
              <mc:Choice xmlns:v="urn:schemas-microsoft-com:vml" Requires="v">
                <p:oleObj name="Document" r:id="rId4" imgW="7226280" imgH="8967960" progId="Word.OpenDocumentText.12">
                  <p:embed/>
                </p:oleObj>
              </mc:Choice>
              <mc:Fallback>
                <p:oleObj name="Document" r:id="rId4" imgW="7226280" imgH="8967960" progId="Word.OpenDocumentText.12">
                  <p:embed/>
                  <p:pic>
                    <p:nvPicPr>
                      <p:cNvPr id="5" name="Object 4">
                        <a:extLst>
                          <a:ext uri="{FF2B5EF4-FFF2-40B4-BE49-F238E27FC236}">
                            <a16:creationId xmlns:a16="http://schemas.microsoft.com/office/drawing/2014/main" id="{752D4389-8A61-2CBC-75E8-B696A2B8B00F}"/>
                          </a:ext>
                        </a:extLst>
                      </p:cNvPr>
                      <p:cNvPicPr/>
                      <p:nvPr/>
                    </p:nvPicPr>
                    <p:blipFill>
                      <a:blip r:embed="rId5"/>
                      <a:stretch>
                        <a:fillRect/>
                      </a:stretch>
                    </p:blipFill>
                    <p:spPr>
                      <a:xfrm>
                        <a:off x="5895297" y="88900"/>
                        <a:ext cx="4273170" cy="4965700"/>
                      </a:xfrm>
                      <a:prstGeom prst="rect">
                        <a:avLst/>
                      </a:prstGeom>
                    </p:spPr>
                  </p:pic>
                </p:oleObj>
              </mc:Fallback>
            </mc:AlternateContent>
          </a:graphicData>
        </a:graphic>
      </p:graphicFrame>
    </p:spTree>
    <p:extLst>
      <p:ext uri="{BB962C8B-B14F-4D97-AF65-F5344CB8AC3E}">
        <p14:creationId xmlns:p14="http://schemas.microsoft.com/office/powerpoint/2010/main" val="3724222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891DDB4-79E2-E8C7-33DF-803C3F59BDA2}"/>
              </a:ext>
            </a:extLst>
          </p:cNvPr>
          <p:cNvGraphicFramePr>
            <a:graphicFrameLocks noChangeAspect="1"/>
          </p:cNvGraphicFramePr>
          <p:nvPr/>
        </p:nvGraphicFramePr>
        <p:xfrm>
          <a:off x="1816040" y="154516"/>
          <a:ext cx="5511919" cy="4834467"/>
        </p:xfrm>
        <a:graphic>
          <a:graphicData uri="http://schemas.openxmlformats.org/presentationml/2006/ole">
            <mc:AlternateContent xmlns:mc="http://schemas.openxmlformats.org/markup-compatibility/2006">
              <mc:Choice xmlns:v="urn:schemas-microsoft-com:vml" Requires="v">
                <p:oleObj name="Document" r:id="rId2" imgW="8079120" imgH="7126920" progId="Word.OpenDocumentText.12">
                  <p:embed/>
                </p:oleObj>
              </mc:Choice>
              <mc:Fallback>
                <p:oleObj name="Document" r:id="rId2" imgW="8079120" imgH="7126920" progId="Word.OpenDocumentText.12">
                  <p:embed/>
                  <p:pic>
                    <p:nvPicPr>
                      <p:cNvPr id="4" name="Object 3">
                        <a:extLst>
                          <a:ext uri="{FF2B5EF4-FFF2-40B4-BE49-F238E27FC236}">
                            <a16:creationId xmlns:a16="http://schemas.microsoft.com/office/drawing/2014/main" id="{C891DDB4-79E2-E8C7-33DF-803C3F59BDA2}"/>
                          </a:ext>
                        </a:extLst>
                      </p:cNvPr>
                      <p:cNvPicPr/>
                      <p:nvPr/>
                    </p:nvPicPr>
                    <p:blipFill>
                      <a:blip r:embed="rId3"/>
                      <a:stretch>
                        <a:fillRect/>
                      </a:stretch>
                    </p:blipFill>
                    <p:spPr>
                      <a:xfrm>
                        <a:off x="1816040" y="154516"/>
                        <a:ext cx="5511919" cy="4834467"/>
                      </a:xfrm>
                      <a:prstGeom prst="rect">
                        <a:avLst/>
                      </a:prstGeom>
                    </p:spPr>
                  </p:pic>
                </p:oleObj>
              </mc:Fallback>
            </mc:AlternateContent>
          </a:graphicData>
        </a:graphic>
      </p:graphicFrame>
    </p:spTree>
    <p:extLst>
      <p:ext uri="{BB962C8B-B14F-4D97-AF65-F5344CB8AC3E}">
        <p14:creationId xmlns:p14="http://schemas.microsoft.com/office/powerpoint/2010/main" val="3490910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696901-9205-A7A7-FE71-518401039601}"/>
              </a:ext>
            </a:extLst>
          </p:cNvPr>
          <p:cNvSpPr>
            <a:spLocks noGrp="1"/>
          </p:cNvSpPr>
          <p:nvPr>
            <p:ph type="title"/>
          </p:nvPr>
        </p:nvSpPr>
        <p:spPr>
          <a:xfrm>
            <a:off x="795866" y="152400"/>
            <a:ext cx="7552267" cy="1116827"/>
          </a:xfrm>
        </p:spPr>
        <p:txBody>
          <a:bodyPr>
            <a:normAutofit/>
          </a:bodyPr>
          <a:lstStyle/>
          <a:p>
            <a:pPr algn="ctr"/>
            <a:r>
              <a:rPr lang="en-US" sz="5400" b="1" dirty="0"/>
              <a:t>Brief Explanation</a:t>
            </a:r>
            <a:endParaRPr lang="en-IN" sz="5400" b="1" dirty="0"/>
          </a:p>
        </p:txBody>
      </p:sp>
      <p:sp>
        <p:nvSpPr>
          <p:cNvPr id="4" name="Content Placeholder 2">
            <a:extLst>
              <a:ext uri="{FF2B5EF4-FFF2-40B4-BE49-F238E27FC236}">
                <a16:creationId xmlns:a16="http://schemas.microsoft.com/office/drawing/2014/main" id="{8D8387DB-F2D6-B277-5451-DD411E9D9CC1}"/>
              </a:ext>
            </a:extLst>
          </p:cNvPr>
          <p:cNvSpPr txBox="1">
            <a:spLocks/>
          </p:cNvSpPr>
          <p:nvPr/>
        </p:nvSpPr>
        <p:spPr>
          <a:xfrm>
            <a:off x="914399" y="1337345"/>
            <a:ext cx="7315200" cy="348413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rgbClr val="27272A"/>
                </a:solidFill>
                <a:latin typeface="__Poppins_3bfef9"/>
              </a:rPr>
              <a:t>This code solves the standard form box-constrained QP problem via ADMM. The function r(z) is a user-defined function that computes the proximal operator of a convex function. The output history is a structure that contains the objective value, the primal and dual residual norms, and the tolerances for the primal and dual residual norms at each iteration.</a:t>
            </a:r>
            <a:endParaRPr lang="en-IN" sz="2800" dirty="0"/>
          </a:p>
        </p:txBody>
      </p:sp>
    </p:spTree>
    <p:extLst>
      <p:ext uri="{BB962C8B-B14F-4D97-AF65-F5344CB8AC3E}">
        <p14:creationId xmlns:p14="http://schemas.microsoft.com/office/powerpoint/2010/main" val="1404024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9"/>
          <p:cNvSpPr txBox="1">
            <a:spLocks noGrp="1"/>
          </p:cNvSpPr>
          <p:nvPr>
            <p:ph type="title"/>
          </p:nvPr>
        </p:nvSpPr>
        <p:spPr>
          <a:xfrm>
            <a:off x="987545" y="0"/>
            <a:ext cx="7717500" cy="1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3" name="TextBox 2">
            <a:extLst>
              <a:ext uri="{FF2B5EF4-FFF2-40B4-BE49-F238E27FC236}">
                <a16:creationId xmlns:a16="http://schemas.microsoft.com/office/drawing/2014/main" id="{5768284C-5680-AF57-AAC8-7CECD7CF3653}"/>
              </a:ext>
            </a:extLst>
          </p:cNvPr>
          <p:cNvSpPr txBox="1"/>
          <p:nvPr/>
        </p:nvSpPr>
        <p:spPr>
          <a:xfrm>
            <a:off x="186690" y="878411"/>
            <a:ext cx="4991100" cy="2462213"/>
          </a:xfrm>
          <a:prstGeom prst="rect">
            <a:avLst/>
          </a:prstGeom>
          <a:noFill/>
        </p:spPr>
        <p:txBody>
          <a:bodyPr wrap="square">
            <a:spAutoFit/>
          </a:bodyPr>
          <a:lstStyle/>
          <a:p>
            <a:pPr marL="285750" indent="-285750">
              <a:buFont typeface="Arial" panose="020B0604020202020204" pitchFamily="34" charset="0"/>
              <a:buChar char="•"/>
            </a:pPr>
            <a:r>
              <a:rPr lang="en-IN" dirty="0">
                <a:hlinkClick r:id="rId3"/>
              </a:rPr>
              <a:t>https://github.com/alexe15/ALADIN.m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https://onlinelibrary.wiley.com/doi/full/10.1002/oca.2811</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https://arxiv.org/pdf/2006.01866v2.pdf</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6"/>
              </a:rPr>
              <a:t>https://web.stanford.edu/~boyd/papers/admm/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7"/>
              </a:rPr>
              <a:t>http://users.isr.ist.utl.pt/~jmota/DADMM/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https://github.com/guojunyao419/OPF-ADMM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7372-4F9D-4E21-BF9F-8F914066C62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09572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0A28D4-D313-9E1B-2D46-318C540C1B0B}"/>
              </a:ext>
            </a:extLst>
          </p:cNvPr>
          <p:cNvPicPr>
            <a:picLocks noChangeAspect="1"/>
          </p:cNvPicPr>
          <p:nvPr/>
        </p:nvPicPr>
        <p:blipFill>
          <a:blip r:embed="rId2"/>
          <a:stretch>
            <a:fillRect/>
          </a:stretch>
        </p:blipFill>
        <p:spPr>
          <a:xfrm>
            <a:off x="736429" y="0"/>
            <a:ext cx="7803415" cy="5143500"/>
          </a:xfrm>
          <a:prstGeom prst="rect">
            <a:avLst/>
          </a:prstGeom>
        </p:spPr>
      </p:pic>
    </p:spTree>
    <p:extLst>
      <p:ext uri="{BB962C8B-B14F-4D97-AF65-F5344CB8AC3E}">
        <p14:creationId xmlns:p14="http://schemas.microsoft.com/office/powerpoint/2010/main" val="6989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0" y="0"/>
            <a:ext cx="7717500" cy="4571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500" dirty="0"/>
              <a:t>Convex &amp; Non-Convex Optimization</a:t>
            </a:r>
            <a:endParaRPr sz="2500" dirty="0"/>
          </a:p>
        </p:txBody>
      </p:sp>
      <p:sp>
        <p:nvSpPr>
          <p:cNvPr id="328" name="Google Shape;328;p29"/>
          <p:cNvSpPr txBox="1">
            <a:spLocks noGrp="1"/>
          </p:cNvSpPr>
          <p:nvPr>
            <p:ph type="body" idx="4294967295"/>
          </p:nvPr>
        </p:nvSpPr>
        <p:spPr>
          <a:xfrm>
            <a:off x="0" y="405966"/>
            <a:ext cx="8280880" cy="13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82829"/>
                </a:solidFill>
                <a:effectLst/>
                <a:latin typeface="Raleway Medium" pitchFamily="2" charset="0"/>
              </a:rPr>
              <a:t>Many methods in machine learning are based on finding parameters that minimize some objective function. If the objective function is convex, that comes with nice guarantees. </a:t>
            </a:r>
            <a:br>
              <a:rPr lang="en-US" b="0" i="0" dirty="0">
                <a:solidFill>
                  <a:srgbClr val="282829"/>
                </a:solidFill>
                <a:effectLst/>
                <a:latin typeface="Raleway Medium" pitchFamily="2" charset="0"/>
              </a:rPr>
            </a:br>
            <a:r>
              <a:rPr lang="en-US" b="0" i="0" dirty="0">
                <a:solidFill>
                  <a:srgbClr val="282829"/>
                </a:solidFill>
                <a:effectLst/>
                <a:latin typeface="Raleway Medium" pitchFamily="2" charset="0"/>
              </a:rPr>
              <a:t>Most importantly, if a function is strictly convex, it is guaranteed to have a</a:t>
            </a:r>
            <a:r>
              <a:rPr lang="en-US" b="1" i="0" dirty="0">
                <a:solidFill>
                  <a:srgbClr val="282829"/>
                </a:solidFill>
                <a:effectLst/>
                <a:latin typeface="Raleway Medium" pitchFamily="2" charset="0"/>
              </a:rPr>
              <a:t> unique global minimum</a:t>
            </a:r>
            <a:r>
              <a:rPr lang="en-US" b="0" i="0" dirty="0">
                <a:solidFill>
                  <a:srgbClr val="282829"/>
                </a:solidFill>
                <a:effectLst/>
                <a:latin typeface="Raleway Medium" pitchFamily="2" charset="0"/>
              </a:rPr>
              <a:t>, and it can be found by various standard methods.</a:t>
            </a:r>
          </a:p>
          <a:p>
            <a:pPr marL="0" lvl="0" indent="0" algn="l" rtl="0">
              <a:spcBef>
                <a:spcPts val="0"/>
              </a:spcBef>
              <a:spcAft>
                <a:spcPts val="0"/>
              </a:spcAft>
              <a:buNone/>
            </a:pPr>
            <a:r>
              <a:rPr lang="en-US" b="1" i="0" dirty="0">
                <a:solidFill>
                  <a:srgbClr val="282829"/>
                </a:solidFill>
                <a:effectLst/>
                <a:latin typeface="Raleway Medium" pitchFamily="2" charset="0"/>
              </a:rPr>
              <a:t>Non-convex functions </a:t>
            </a:r>
            <a:r>
              <a:rPr lang="en-US" b="0" i="0" dirty="0">
                <a:solidFill>
                  <a:srgbClr val="282829"/>
                </a:solidFill>
                <a:effectLst/>
                <a:latin typeface="Raleway Medium" pitchFamily="2" charset="0"/>
              </a:rPr>
              <a:t>may have several local minima, that is multiple points satisfying that they are the best point in their local neighborhood, but which are not globally optimal. Therefore, if you have a non-convex problem, there is usually no way to test if the solution you have found is indeed the best solution.</a:t>
            </a:r>
          </a:p>
          <a:p>
            <a:pPr marL="0" lvl="0" indent="0" algn="l" rtl="0">
              <a:spcBef>
                <a:spcPts val="0"/>
              </a:spcBef>
              <a:spcAft>
                <a:spcPts val="0"/>
              </a:spcAft>
              <a:buNone/>
            </a:pPr>
            <a:br>
              <a:rPr lang="en-US" dirty="0">
                <a:latin typeface="Raleway Medium" pitchFamily="2" charset="0"/>
              </a:rPr>
            </a:br>
            <a:endParaRPr dirty="0">
              <a:latin typeface="Raleway Medium" pitchFamily="2" charset="0"/>
            </a:endParaRPr>
          </a:p>
        </p:txBody>
      </p:sp>
      <p:sp>
        <p:nvSpPr>
          <p:cNvPr id="3" name="TextBox 2">
            <a:extLst>
              <a:ext uri="{FF2B5EF4-FFF2-40B4-BE49-F238E27FC236}">
                <a16:creationId xmlns:a16="http://schemas.microsoft.com/office/drawing/2014/main" id="{74A6F3E2-BED7-AC4C-E132-0440BB207DF1}"/>
              </a:ext>
            </a:extLst>
          </p:cNvPr>
          <p:cNvSpPr txBox="1"/>
          <p:nvPr/>
        </p:nvSpPr>
        <p:spPr>
          <a:xfrm>
            <a:off x="0" y="2458968"/>
            <a:ext cx="8280880" cy="954107"/>
          </a:xfrm>
          <a:prstGeom prst="rect">
            <a:avLst/>
          </a:prstGeom>
          <a:noFill/>
        </p:spPr>
        <p:txBody>
          <a:bodyPr wrap="square">
            <a:spAutoFit/>
          </a:bodyPr>
          <a:lstStyle/>
          <a:p>
            <a:r>
              <a:rPr lang="en-US" b="0" i="0" dirty="0">
                <a:solidFill>
                  <a:srgbClr val="282829"/>
                </a:solidFill>
                <a:effectLst/>
                <a:latin typeface="Raleway Medium" pitchFamily="2" charset="0"/>
              </a:rPr>
              <a:t>Furthermore, if a problem is convex, it is usually easier to analyze the asymptotic behavior of the algorithm, that is how fast it converges as you observe more and more data.</a:t>
            </a:r>
            <a:endParaRPr lang="en-IN" dirty="0">
              <a:latin typeface="Raleway Medium" pitchFamily="2" charset="0"/>
            </a:endParaRPr>
          </a:p>
          <a:p>
            <a:r>
              <a:rPr lang="en-US" b="0" i="0" dirty="0">
                <a:solidFill>
                  <a:srgbClr val="282829"/>
                </a:solidFill>
                <a:effectLst/>
                <a:latin typeface="Raleway Medium" pitchFamily="2" charset="0"/>
              </a:rPr>
              <a:t>        </a:t>
            </a:r>
          </a:p>
          <a:p>
            <a:endParaRPr lang="en-US" dirty="0">
              <a:solidFill>
                <a:srgbClr val="282829"/>
              </a:solidFill>
              <a:latin typeface="Raleway Medium" pitchFamily="2" charset="0"/>
            </a:endParaRPr>
          </a:p>
        </p:txBody>
      </p:sp>
      <p:sp>
        <p:nvSpPr>
          <p:cNvPr id="5" name="TextBox 4">
            <a:extLst>
              <a:ext uri="{FF2B5EF4-FFF2-40B4-BE49-F238E27FC236}">
                <a16:creationId xmlns:a16="http://schemas.microsoft.com/office/drawing/2014/main" id="{994E32CD-1AA4-B6E3-AF8B-E6B57FE4CD5F}"/>
              </a:ext>
            </a:extLst>
          </p:cNvPr>
          <p:cNvSpPr txBox="1"/>
          <p:nvPr/>
        </p:nvSpPr>
        <p:spPr>
          <a:xfrm>
            <a:off x="1182573" y="2995494"/>
            <a:ext cx="6778854" cy="2031325"/>
          </a:xfrm>
          <a:prstGeom prst="rect">
            <a:avLst/>
          </a:prstGeom>
          <a:noFill/>
        </p:spPr>
        <p:txBody>
          <a:bodyPr wrap="square">
            <a:spAutoFit/>
          </a:bodyPr>
          <a:lstStyle/>
          <a:p>
            <a:pPr algn="l" rtl="0"/>
            <a:r>
              <a:rPr lang="en-IN" b="0" i="0" dirty="0">
                <a:solidFill>
                  <a:srgbClr val="282829"/>
                </a:solidFill>
                <a:effectLst/>
                <a:latin typeface="Raleway Medium" pitchFamily="2" charset="0"/>
              </a:rPr>
              <a:t>Examples of convex optimisation problems in machine learning:</a:t>
            </a:r>
          </a:p>
          <a:p>
            <a:pPr algn="l" rtl="0">
              <a:buFont typeface="Arial" panose="020B0604020202020204" pitchFamily="34" charset="0"/>
              <a:buChar char="•"/>
            </a:pPr>
            <a:r>
              <a:rPr lang="en-IN" b="0" i="0" dirty="0">
                <a:solidFill>
                  <a:srgbClr val="282829"/>
                </a:solidFill>
                <a:effectLst/>
                <a:latin typeface="Raleway Medium" pitchFamily="2" charset="0"/>
              </a:rPr>
              <a:t>linear regression/ Ridge regression, with Tikhonov regularisation, etc</a:t>
            </a:r>
          </a:p>
          <a:p>
            <a:pPr algn="l" rtl="0">
              <a:buFont typeface="Arial" panose="020B0604020202020204" pitchFamily="34" charset="0"/>
              <a:buChar char="•"/>
            </a:pPr>
            <a:r>
              <a:rPr lang="en-IN" b="0" i="0" dirty="0">
                <a:solidFill>
                  <a:srgbClr val="282829"/>
                </a:solidFill>
                <a:effectLst/>
                <a:latin typeface="Raleway Medium" pitchFamily="2" charset="0"/>
              </a:rPr>
              <a:t>sparse linear regression with L1 regularisation, such as lasso</a:t>
            </a:r>
          </a:p>
          <a:p>
            <a:pPr algn="l" rtl="0">
              <a:buFont typeface="Arial" panose="020B0604020202020204" pitchFamily="34" charset="0"/>
              <a:buChar char="•"/>
            </a:pPr>
            <a:r>
              <a:rPr lang="en-IN" b="0" i="0" dirty="0">
                <a:solidFill>
                  <a:srgbClr val="282829"/>
                </a:solidFill>
                <a:effectLst/>
                <a:latin typeface="Raleway Medium" pitchFamily="2" charset="0"/>
              </a:rPr>
              <a:t>support vector machines</a:t>
            </a:r>
          </a:p>
          <a:p>
            <a:pPr algn="l" rtl="0">
              <a:buFont typeface="Arial" panose="020B0604020202020204" pitchFamily="34" charset="0"/>
              <a:buChar char="•"/>
            </a:pPr>
            <a:r>
              <a:rPr lang="en-IN" b="0" i="0" dirty="0">
                <a:solidFill>
                  <a:srgbClr val="282829"/>
                </a:solidFill>
                <a:effectLst/>
                <a:latin typeface="Raleway Medium" pitchFamily="2" charset="0"/>
              </a:rPr>
              <a:t>parameter estimation in linear-Gaussian time series (Kalman filter and others)</a:t>
            </a:r>
          </a:p>
          <a:p>
            <a:pPr algn="l" rtl="0"/>
            <a:br>
              <a:rPr lang="en-IN" b="0" i="0" dirty="0">
                <a:solidFill>
                  <a:srgbClr val="282829"/>
                </a:solidFill>
                <a:effectLst/>
                <a:latin typeface="Raleway Medium" pitchFamily="2" charset="0"/>
              </a:rPr>
            </a:br>
            <a:r>
              <a:rPr lang="en-IN" b="0" i="0" dirty="0">
                <a:solidFill>
                  <a:srgbClr val="282829"/>
                </a:solidFill>
                <a:effectLst/>
                <a:latin typeface="Raleway Medium" pitchFamily="2" charset="0"/>
              </a:rPr>
              <a:t>Typical examples of non-convex optimisation in ML are</a:t>
            </a:r>
          </a:p>
          <a:p>
            <a:pPr algn="l" rtl="0">
              <a:buFont typeface="Arial" panose="020B0604020202020204" pitchFamily="34" charset="0"/>
              <a:buChar char="•"/>
            </a:pPr>
            <a:r>
              <a:rPr lang="en-IN" b="0" i="0" dirty="0">
                <a:solidFill>
                  <a:srgbClr val="282829"/>
                </a:solidFill>
                <a:effectLst/>
                <a:latin typeface="Raleway Medium" pitchFamily="2" charset="0"/>
              </a:rPr>
              <a:t>neural networks</a:t>
            </a:r>
          </a:p>
          <a:p>
            <a:pPr algn="l" rtl="0">
              <a:buFont typeface="Arial" panose="020B0604020202020204" pitchFamily="34" charset="0"/>
              <a:buChar char="•"/>
            </a:pPr>
            <a:r>
              <a:rPr lang="en-IN" b="0" i="0" dirty="0">
                <a:solidFill>
                  <a:srgbClr val="282829"/>
                </a:solidFill>
                <a:effectLst/>
                <a:latin typeface="Raleway Medium" pitchFamily="2" charset="0"/>
              </a:rPr>
              <a:t>maximum likelihood mixtures of Gaussians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4347B7-D1EA-2371-ACB1-5A383663F82A}"/>
              </a:ext>
            </a:extLst>
          </p:cNvPr>
          <p:cNvPicPr>
            <a:picLocks noChangeAspect="1"/>
          </p:cNvPicPr>
          <p:nvPr/>
        </p:nvPicPr>
        <p:blipFill>
          <a:blip r:embed="rId2"/>
          <a:stretch>
            <a:fillRect/>
          </a:stretch>
        </p:blipFill>
        <p:spPr>
          <a:xfrm>
            <a:off x="382091" y="177516"/>
            <a:ext cx="8379818" cy="4788468"/>
          </a:xfrm>
          <a:prstGeom prst="rect">
            <a:avLst/>
          </a:prstGeom>
        </p:spPr>
      </p:pic>
    </p:spTree>
    <p:extLst>
      <p:ext uri="{BB962C8B-B14F-4D97-AF65-F5344CB8AC3E}">
        <p14:creationId xmlns:p14="http://schemas.microsoft.com/office/powerpoint/2010/main" val="21577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Existing Tools</a:t>
            </a:r>
            <a:endParaRPr dirty="0"/>
          </a:p>
        </p:txBody>
      </p:sp>
      <p:sp>
        <p:nvSpPr>
          <p:cNvPr id="335" name="Google Shape;335;p30"/>
          <p:cNvSpPr txBox="1">
            <a:spLocks noGrp="1"/>
          </p:cNvSpPr>
          <p:nvPr>
            <p:ph type="body" idx="4294967295"/>
          </p:nvPr>
        </p:nvSpPr>
        <p:spPr>
          <a:xfrm>
            <a:off x="0" y="513227"/>
            <a:ext cx="8664221" cy="1385100"/>
          </a:xfrm>
          <a:prstGeom prst="rect">
            <a:avLst/>
          </a:prstGeom>
        </p:spPr>
        <p:txBody>
          <a:bodyPr spcFirstLastPara="1" wrap="square" lIns="91425" tIns="91425" rIns="91425" bIns="91425" anchor="t" anchorCtr="0">
            <a:noAutofit/>
          </a:bodyPr>
          <a:lstStyle/>
          <a:p>
            <a:pPr algn="l"/>
            <a:r>
              <a:rPr lang="en-IN" sz="1800" b="0" i="0" u="none" strike="noStrike" baseline="0" dirty="0">
                <a:latin typeface="CMR10"/>
              </a:rPr>
              <a:t>A closed-source parallel </a:t>
            </a:r>
            <a:r>
              <a:rPr lang="en-US" sz="1800" b="0" i="0" u="none" strike="noStrike" baseline="0" dirty="0">
                <a:latin typeface="CMR10"/>
              </a:rPr>
              <a:t>interior point software is </a:t>
            </a:r>
            <a:r>
              <a:rPr lang="en-US" sz="1800" b="0" i="0" u="none" strike="noStrike" baseline="0" dirty="0">
                <a:latin typeface="CMTT10"/>
              </a:rPr>
              <a:t>OOPS.</a:t>
            </a:r>
          </a:p>
          <a:p>
            <a:pPr algn="l"/>
            <a:r>
              <a:rPr lang="en-US" sz="1800" b="0" i="0" u="none" strike="noStrike" baseline="0" dirty="0">
                <a:latin typeface="CMR10"/>
              </a:rPr>
              <a:t>The open-source package </a:t>
            </a:r>
            <a:r>
              <a:rPr lang="en-US" sz="1800" b="0" i="0" u="none" strike="noStrike" baseline="0" dirty="0" err="1">
                <a:latin typeface="CMTT10"/>
              </a:rPr>
              <a:t>qpDunes</a:t>
            </a:r>
            <a:r>
              <a:rPr lang="en-US" sz="1800" b="0" i="0" u="none" strike="noStrike" baseline="0" dirty="0">
                <a:latin typeface="CMTT10"/>
              </a:rPr>
              <a:t> </a:t>
            </a:r>
            <a:r>
              <a:rPr lang="en-US" sz="1800" b="0" i="0" u="none" strike="noStrike" baseline="0" dirty="0">
                <a:latin typeface="CMR10"/>
              </a:rPr>
              <a:t>is tailored towards parallel solutions of Quadratic Programs (QPs) arising in model predictive control.</a:t>
            </a:r>
          </a:p>
          <a:p>
            <a:pPr algn="l"/>
            <a:r>
              <a:rPr lang="en-US" sz="1800" b="0" i="0" u="none" strike="noStrike" baseline="0" dirty="0">
                <a:latin typeface="CMR10"/>
              </a:rPr>
              <a:t>For general QPs, the partially parallelizable solver </a:t>
            </a:r>
            <a:r>
              <a:rPr lang="en-US" sz="1800" b="0" i="0" u="none" strike="noStrike" baseline="0" dirty="0">
                <a:latin typeface="CMTT10"/>
              </a:rPr>
              <a:t>OSQP </a:t>
            </a:r>
            <a:r>
              <a:rPr lang="en-US" sz="1800" b="0" i="0" u="none" strike="noStrike" baseline="0" dirty="0">
                <a:latin typeface="CMR10"/>
              </a:rPr>
              <a:t>seems promising</a:t>
            </a:r>
            <a:r>
              <a:rPr lang="en-US" sz="1800" dirty="0">
                <a:latin typeface="CMR10"/>
              </a:rPr>
              <a:t>.</a:t>
            </a:r>
          </a:p>
          <a:p>
            <a:pPr algn="l"/>
            <a:r>
              <a:rPr lang="en-US" sz="1800" b="0" i="0" u="none" strike="noStrike" baseline="0" dirty="0">
                <a:latin typeface="CMTT10"/>
              </a:rPr>
              <a:t>PIPS </a:t>
            </a:r>
            <a:r>
              <a:rPr lang="en-US" sz="1800" b="0" i="0" u="none" strike="noStrike" baseline="0" dirty="0">
                <a:latin typeface="CMR10"/>
              </a:rPr>
              <a:t>is a collection of algorithms solving structured linear programs, QPs, and general </a:t>
            </a:r>
            <a:r>
              <a:rPr lang="en-IN" sz="1800" b="0" i="0" u="none" strike="noStrike" baseline="0" dirty="0">
                <a:latin typeface="CMR10"/>
              </a:rPr>
              <a:t>Nonlinear Programming Problems (NLPs) in parallel.</a:t>
            </a:r>
          </a:p>
          <a:p>
            <a:pPr algn="l"/>
            <a:r>
              <a:rPr lang="en-US" sz="1800" b="0" i="0" u="none" strike="noStrike" baseline="0" dirty="0">
                <a:latin typeface="CMR10"/>
              </a:rPr>
              <a:t>The software </a:t>
            </a:r>
            <a:r>
              <a:rPr lang="en-US" sz="1800" b="0" i="0" u="none" strike="noStrike" baseline="0" dirty="0" err="1">
                <a:latin typeface="CMTT10"/>
              </a:rPr>
              <a:t>HiOp</a:t>
            </a:r>
            <a:r>
              <a:rPr lang="en-US" sz="1800" b="0" i="0" u="none" strike="noStrike" baseline="0" dirty="0">
                <a:latin typeface="CMTT10"/>
              </a:rPr>
              <a:t> </a:t>
            </a:r>
            <a:r>
              <a:rPr lang="en-US" sz="1800" b="0" i="0" u="none" strike="noStrike" baseline="0" dirty="0">
                <a:latin typeface="CMR10"/>
              </a:rPr>
              <a:t>is tailored towards structured and very large-scale NLPs with few nonlinear constraints based </a:t>
            </a:r>
            <a:r>
              <a:rPr lang="en-IN" sz="1800" b="0" i="0" u="none" strike="noStrike" baseline="0" dirty="0">
                <a:latin typeface="CMR10"/>
              </a:rPr>
              <a:t>on interior point methods.</a:t>
            </a:r>
          </a:p>
          <a:p>
            <a:pPr algn="l"/>
            <a:r>
              <a:rPr lang="en-US" sz="1800" b="0" i="0" u="none" strike="noStrike" baseline="0" dirty="0">
                <a:latin typeface="CMR10"/>
              </a:rPr>
              <a:t>Moreover, combining parallel linear algebra routines (e.g. </a:t>
            </a:r>
            <a:r>
              <a:rPr lang="en-US" sz="1800" b="0" i="0" u="none" strike="noStrike" baseline="0" dirty="0">
                <a:latin typeface="CMTT10"/>
              </a:rPr>
              <a:t>PARDISO</a:t>
            </a:r>
            <a:r>
              <a:rPr lang="en-US" sz="1800" b="0" i="0" u="none" strike="noStrike" baseline="0" dirty="0">
                <a:latin typeface="CMR10"/>
              </a:rPr>
              <a:t>) with standard nonlinear programming solvers (e.g. </a:t>
            </a:r>
            <a:r>
              <a:rPr lang="en-US" sz="1800" b="0" i="0" u="none" strike="noStrike" baseline="0" dirty="0">
                <a:latin typeface="CMTT10"/>
              </a:rPr>
              <a:t>IPOPT</a:t>
            </a:r>
            <a:r>
              <a:rPr lang="en-US" sz="1800" b="0" i="0" u="none" strike="noStrike" baseline="0" dirty="0">
                <a:latin typeface="CMR10"/>
              </a:rPr>
              <a:t>) also leads to partially parallel algorithms.</a:t>
            </a:r>
          </a:p>
          <a:p>
            <a:pPr algn="l"/>
            <a:r>
              <a:rPr lang="en-IN" sz="1800" b="0" i="0" u="none" strike="noStrike" baseline="0" dirty="0">
                <a:latin typeface="CMR10"/>
              </a:rPr>
              <a:t>ALADIN-</a:t>
            </a:r>
            <a:r>
              <a:rPr lang="el-GR" sz="1800" b="0" i="0" u="none" strike="noStrike" baseline="0" dirty="0">
                <a:latin typeface="Times New Roman" panose="02020603050405020304" pitchFamily="18" charset="0"/>
                <a:cs typeface="Times New Roman" panose="02020603050405020304" pitchFamily="18" charset="0"/>
              </a:rPr>
              <a:t>α</a:t>
            </a:r>
            <a:r>
              <a:rPr lang="en-IN" sz="1800" dirty="0">
                <a:latin typeface="CMMI10"/>
              </a:rPr>
              <a:t> </a:t>
            </a:r>
            <a:r>
              <a:rPr lang="en-US" sz="1800" b="0" i="0" u="none" strike="noStrike" baseline="0" dirty="0">
                <a:latin typeface="CMR10"/>
              </a:rPr>
              <a:t>is a toolbox intended for rapid algorithmic prototyping </a:t>
            </a:r>
            <a:r>
              <a:rPr lang="en-IN" sz="1800" b="0" i="0" u="none" strike="noStrike" baseline="0" dirty="0">
                <a:latin typeface="CMR10"/>
              </a:rPr>
              <a:t>exhibiting convergence </a:t>
            </a:r>
            <a:r>
              <a:rPr lang="en-US" sz="1800" b="0" i="0" u="none" strike="noStrike" baseline="0" dirty="0">
                <a:latin typeface="CMR10"/>
              </a:rPr>
              <a:t>guaranteed at a </a:t>
            </a:r>
            <a:r>
              <a:rPr lang="en-US" sz="1800" b="0" i="0" u="none" strike="noStrike" baseline="0" dirty="0" err="1">
                <a:latin typeface="CMTI10"/>
              </a:rPr>
              <a:t>superlinear</a:t>
            </a:r>
            <a:r>
              <a:rPr lang="en-US" sz="1800" b="0" i="0" u="none" strike="noStrike" baseline="0" dirty="0">
                <a:latin typeface="CMTI10"/>
              </a:rPr>
              <a:t> </a:t>
            </a:r>
            <a:r>
              <a:rPr lang="en-US" sz="1800" b="0" i="0" u="none" strike="noStrike" baseline="0" dirty="0">
                <a:latin typeface="CMR10"/>
              </a:rPr>
              <a:t>or even </a:t>
            </a:r>
            <a:r>
              <a:rPr lang="en-US" sz="1800" b="0" i="0" u="none" strike="noStrike" baseline="0" dirty="0">
                <a:latin typeface="CMTI10"/>
              </a:rPr>
              <a:t>quadratic </a:t>
            </a:r>
            <a:r>
              <a:rPr lang="en-US" sz="1800" b="0" i="0" u="none" strike="noStrike" baseline="0" dirty="0">
                <a:latin typeface="CMR10"/>
              </a:rPr>
              <a:t>rate for problems with differentiable nonconvexities. </a:t>
            </a:r>
            <a:r>
              <a:rPr lang="en-US" sz="1800" dirty="0">
                <a:latin typeface="CMR10"/>
              </a:rPr>
              <a:t>Algorithm is </a:t>
            </a:r>
            <a:r>
              <a:rPr lang="en-US" sz="1800" b="0" i="0" u="none" strike="noStrike" baseline="0" dirty="0">
                <a:latin typeface="CMR10"/>
              </a:rPr>
              <a:t>Augmented </a:t>
            </a:r>
            <a:r>
              <a:rPr lang="en-US" sz="1800" b="0" i="0" u="none" strike="noStrike" baseline="0" dirty="0" err="1">
                <a:latin typeface="CMR10"/>
              </a:rPr>
              <a:t>Lagrangian</a:t>
            </a:r>
            <a:r>
              <a:rPr lang="en-US" sz="1800" b="0" i="0" u="none" strike="noStrike" baseline="0" dirty="0">
                <a:latin typeface="CMR10"/>
              </a:rPr>
              <a:t> Alternating Direction Inexact Newton (ALADIN).</a:t>
            </a:r>
            <a:endParaRPr dirty="0"/>
          </a:p>
        </p:txBody>
      </p:sp>
    </p:spTree>
  </p:cSld>
  <p:clrMapOvr>
    <a:masterClrMapping/>
  </p:clrMapOvr>
</p:sld>
</file>

<file path=ppt/theme/theme1.xml><?xml version="1.0" encoding="utf-8"?>
<a:theme xmlns:a="http://schemas.openxmlformats.org/drawingml/2006/main" name="How to Convert Standard Form to Slope Intercept Form by Slidesgo">
  <a:themeElements>
    <a:clrScheme name="Simple Light">
      <a:dk1>
        <a:srgbClr val="25252C"/>
      </a:dk1>
      <a:lt1>
        <a:srgbClr val="EFEFF3"/>
      </a:lt1>
      <a:dk2>
        <a:srgbClr val="D0D0E2"/>
      </a:dk2>
      <a:lt2>
        <a:srgbClr val="D673AD"/>
      </a:lt2>
      <a:accent1>
        <a:srgbClr val="3C48A8"/>
      </a:accent1>
      <a:accent2>
        <a:srgbClr val="FFFFFF"/>
      </a:accent2>
      <a:accent3>
        <a:srgbClr val="FFFFFF"/>
      </a:accent3>
      <a:accent4>
        <a:srgbClr val="FFFFFF"/>
      </a:accent4>
      <a:accent5>
        <a:srgbClr val="FFFFFF"/>
      </a:accent5>
      <a:accent6>
        <a:srgbClr val="FFFFFF"/>
      </a:accent6>
      <a:hlink>
        <a:srgbClr val="2525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2029</TotalTime>
  <Words>3944</Words>
  <Application>Microsoft Office PowerPoint</Application>
  <PresentationFormat>On-screen Show (16:9)</PresentationFormat>
  <Paragraphs>268</Paragraphs>
  <Slides>59</Slides>
  <Notes>43</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81" baseType="lpstr">
      <vt:lpstr>Roboto</vt:lpstr>
      <vt:lpstr>CMMI8</vt:lpstr>
      <vt:lpstr>Cambria Math</vt:lpstr>
      <vt:lpstr>MJXc-TeX-math-I</vt:lpstr>
      <vt:lpstr>CMR10</vt:lpstr>
      <vt:lpstr>Google Sans</vt:lpstr>
      <vt:lpstr>Raleway Medium</vt:lpstr>
      <vt:lpstr>var(--font-poppins)</vt:lpstr>
      <vt:lpstr>MJXc-TeX-cal-R</vt:lpstr>
      <vt:lpstr>CMMI10</vt:lpstr>
      <vt:lpstr>Times New Roman</vt:lpstr>
      <vt:lpstr>Courier New</vt:lpstr>
      <vt:lpstr>Roboto Mono</vt:lpstr>
      <vt:lpstr>CMTI10</vt:lpstr>
      <vt:lpstr>MJXc-TeX-main-R</vt:lpstr>
      <vt:lpstr>Outfit</vt:lpstr>
      <vt:lpstr>__Poppins_3bfef9</vt:lpstr>
      <vt:lpstr>CMTT10</vt:lpstr>
      <vt:lpstr>Open Sans</vt:lpstr>
      <vt:lpstr>Arial</vt:lpstr>
      <vt:lpstr>How to Convert Standard Form to Slope Intercept Form by Slidesgo</vt:lpstr>
      <vt:lpstr>Document</vt:lpstr>
      <vt:lpstr>MIS-4 END TERM TEAM - 1</vt:lpstr>
      <vt:lpstr>ALADIN – α    An open-source MATLAB toolbox for distributed  non-convex optimization</vt:lpstr>
      <vt:lpstr>TEAM MEMBERS</vt:lpstr>
      <vt:lpstr>Table of contents</vt:lpstr>
      <vt:lpstr>01</vt:lpstr>
      <vt:lpstr>PowerPoint Presentation</vt:lpstr>
      <vt:lpstr>Convex &amp; Non-Convex Optimization</vt:lpstr>
      <vt:lpstr>PowerPoint Presentation</vt:lpstr>
      <vt:lpstr>Existing Tools</vt:lpstr>
      <vt:lpstr>02</vt:lpstr>
      <vt:lpstr>Equations</vt:lpstr>
      <vt:lpstr>Standard ALADIN</vt:lpstr>
      <vt:lpstr>Bi-level ALADIN</vt:lpstr>
      <vt:lpstr>PowerPoint Presentation</vt:lpstr>
      <vt:lpstr>02</vt:lpstr>
      <vt:lpstr>ALADIN - Implementation Details </vt:lpstr>
      <vt:lpstr>PowerPoint Presentation</vt:lpstr>
      <vt:lpstr>Bi-level ALADIN </vt:lpstr>
      <vt:lpstr>PowerPoint Presentation</vt:lpstr>
      <vt:lpstr>03</vt:lpstr>
      <vt:lpstr>CODE STRUCTURE </vt:lpstr>
      <vt:lpstr>CODE STRUCTURE</vt:lpstr>
      <vt:lpstr>DATA STRUCTURE</vt:lpstr>
      <vt:lpstr>03</vt:lpstr>
      <vt:lpstr>FEATURES</vt:lpstr>
      <vt:lpstr>04</vt:lpstr>
      <vt:lpstr>EXAMPLE 1 - PROBLEM</vt:lpstr>
      <vt:lpstr>EXAMPLE 1 - CODE</vt:lpstr>
      <vt:lpstr>EXAMPLE 1 - SOLUTION</vt:lpstr>
      <vt:lpstr>EXAMPLE 1 - PLOT</vt:lpstr>
      <vt:lpstr>EXAMPLE 2 – PROBLEM - Distributed MPC for Mobile Robots </vt:lpstr>
      <vt:lpstr>EXAMPLE 2 - CODE</vt:lpstr>
      <vt:lpstr>EXAMPLE 2 - CODE</vt:lpstr>
      <vt:lpstr>EXAMPLE 2 - CODE</vt:lpstr>
      <vt:lpstr>EXAMPLE 2 - CODE</vt:lpstr>
      <vt:lpstr>EXAMPLE 2 – OUTPUT - PLOT</vt:lpstr>
      <vt:lpstr>EXAMPLE 3 – PROBLEM – Machine Learning</vt:lpstr>
      <vt:lpstr>EXAMPLE 3 - CODE</vt:lpstr>
      <vt:lpstr>EXAMPLE 3 - CODE</vt:lpstr>
      <vt:lpstr>EXAMPLE 3 – OUTPUT - PLOT</vt:lpstr>
      <vt:lpstr>EXAMPLE 4 – PROBLEM – Optimal Power Flow</vt:lpstr>
      <vt:lpstr>EXAMPLE 4  – WORKING OF CODE</vt:lpstr>
      <vt:lpstr>EXAMPLE 4 - CODE</vt:lpstr>
      <vt:lpstr>EXAMPLE 4 – OUTPUT - PLOT</vt:lpstr>
      <vt:lpstr>05</vt:lpstr>
      <vt:lpstr>ADMM</vt:lpstr>
      <vt:lpstr>Linear Programming (LP)</vt:lpstr>
      <vt:lpstr>How ADMM can be used in this problem</vt:lpstr>
      <vt:lpstr>Solution to the problem</vt:lpstr>
      <vt:lpstr>MATLAB  CODE</vt:lpstr>
      <vt:lpstr>Brief Explanation</vt:lpstr>
      <vt:lpstr>Quadratic Programming (QP)</vt:lpstr>
      <vt:lpstr>How ADMM can be used in this problem</vt:lpstr>
      <vt:lpstr>Solution to the problem</vt:lpstr>
      <vt:lpstr>MATLAB  CODE</vt:lpstr>
      <vt:lpstr>PowerPoint Presentation</vt:lpstr>
      <vt:lpstr>Brief Explanation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convert standard form to slope intercept form</dc:title>
  <cp:lastModifiedBy>Vikhyat Bansal - [CB.EN.U4AIE21076]</cp:lastModifiedBy>
  <cp:revision>50</cp:revision>
  <dcterms:modified xsi:type="dcterms:W3CDTF">2023-07-06T04:32:32Z</dcterms:modified>
</cp:coreProperties>
</file>