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600" r:id="rId2"/>
    <p:sldId id="629" r:id="rId3"/>
    <p:sldId id="610" r:id="rId4"/>
    <p:sldId id="609" r:id="rId5"/>
    <p:sldId id="599" r:id="rId6"/>
    <p:sldId id="607" r:id="rId7"/>
    <p:sldId id="631" r:id="rId8"/>
    <p:sldId id="630" r:id="rId9"/>
    <p:sldId id="620" r:id="rId10"/>
    <p:sldId id="619" r:id="rId11"/>
    <p:sldId id="616" r:id="rId12"/>
    <p:sldId id="617" r:id="rId13"/>
    <p:sldId id="618" r:id="rId14"/>
    <p:sldId id="622" r:id="rId15"/>
    <p:sldId id="623" r:id="rId16"/>
    <p:sldId id="624" r:id="rId17"/>
    <p:sldId id="625" r:id="rId18"/>
    <p:sldId id="621" r:id="rId19"/>
    <p:sldId id="633" r:id="rId20"/>
    <p:sldId id="601" r:id="rId21"/>
    <p:sldId id="603" r:id="rId22"/>
    <p:sldId id="634" r:id="rId23"/>
    <p:sldId id="583" r:id="rId24"/>
    <p:sldId id="584" r:id="rId25"/>
    <p:sldId id="348" r:id="rId26"/>
    <p:sldId id="581" r:id="rId27"/>
    <p:sldId id="582" r:id="rId28"/>
    <p:sldId id="349" r:id="rId29"/>
    <p:sldId id="585" r:id="rId30"/>
    <p:sldId id="586" r:id="rId31"/>
    <p:sldId id="587" r:id="rId32"/>
    <p:sldId id="588" r:id="rId33"/>
    <p:sldId id="589" r:id="rId34"/>
    <p:sldId id="350" r:id="rId35"/>
    <p:sldId id="351" r:id="rId36"/>
    <p:sldId id="604" r:id="rId37"/>
    <p:sldId id="267" r:id="rId38"/>
    <p:sldId id="268" r:id="rId39"/>
    <p:sldId id="273" r:id="rId40"/>
    <p:sldId id="274" r:id="rId41"/>
    <p:sldId id="275" r:id="rId42"/>
    <p:sldId id="590" r:id="rId43"/>
    <p:sldId id="277" r:id="rId44"/>
    <p:sldId id="276" r:id="rId45"/>
    <p:sldId id="635" r:id="rId46"/>
    <p:sldId id="591" r:id="rId47"/>
    <p:sldId id="284" r:id="rId48"/>
    <p:sldId id="285" r:id="rId49"/>
    <p:sldId id="286" r:id="rId50"/>
    <p:sldId id="287" r:id="rId51"/>
    <p:sldId id="288" r:id="rId52"/>
    <p:sldId id="605" r:id="rId53"/>
    <p:sldId id="595" r:id="rId54"/>
    <p:sldId id="606" r:id="rId55"/>
    <p:sldId id="626" r:id="rId56"/>
    <p:sldId id="636" r:id="rId57"/>
    <p:sldId id="627" r:id="rId58"/>
    <p:sldId id="64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5F861-23E1-4682-B470-60668FB30940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3A801-0070-4CDD-9131-4FD01BE98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5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167A4-594A-4CB7-862F-53107B69373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7177-C2A7-BA51-C329-CB6D0E6B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50FA-DD34-E85C-B3A7-530E9D9A3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96996-C954-534B-33D1-19F79B97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C6F1-D871-D3BE-2C94-D23A6DD0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43B4-8637-2D85-F561-422AE0CF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1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656C-32A2-FC31-E414-37BEEC65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72BF8-A0E0-6EE2-D1C2-40965C5C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D69F-0BF9-4DDE-5330-C0AF8B12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3F24-4958-68FE-4573-1761AFCB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39AF-BE55-6326-AC19-0FC7C921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1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39D51-12FB-82A2-0B70-B533CDB0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63E9B-52F2-5030-32F4-071451DDB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B653-A39C-E50C-127F-3C37511A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F801-0D4E-114A-59BD-578FB35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9127-82D1-396B-88EF-16BCDBF7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2385-DD2B-C260-C655-52619B97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DE88-A952-C82F-D9CB-313E2C1A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8662-8A89-8416-990C-7F5E4A70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54EC-8EEA-E31B-8400-21A221E4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DC05-84EB-08A3-7F0E-B7B16CA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6AEE-FB77-E46D-E253-3B7AEE0E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9B1D4-93DD-0A1E-14F0-555987CE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D343-A5C5-7A0E-4618-9E4B52BB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7495-1353-6561-E900-CCE58DF2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D40E-BB0A-BD71-17A0-811ADABE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8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E445-E846-756A-6F4C-C4590D7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0D3F-8B49-A3F8-F0AC-C195BD439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2D68-0A1B-5401-8260-289743AE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7434-2F14-7716-5437-577ABCD7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9F82A-34E2-FA59-7EB0-88541D6B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686B-F9F9-E174-9282-74714E9B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F263-8DBE-A015-3873-C8E94801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B003-9EE2-02C9-9E8C-45DCCA1E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F7B8-BDE5-E91E-4F36-ED2FDA82B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79F48-8C71-F5E6-ADB4-41C603A5C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DE1E-9A0A-91D8-D989-98AA3F8D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EBC0-3B1D-5219-7BD6-1C4C974F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B94DE-2177-25CC-D2BF-FEA5A2DF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8FF2B-2EE8-2DDE-993E-8D8156A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8F49-051D-9E37-6288-90CAD362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F8A26-FAED-A95B-0932-DF581C20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1643A-9E01-D0B4-8780-AD76285B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AD3B0-D18F-279E-12E2-AC12AB75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9DBD-5E45-7E2B-8276-657226B1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B9E0F-A5DD-DE0B-8494-9EC81930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6031F-2024-728E-D3DC-3C20266F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9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7270-F7DA-846F-B219-37BA3F7B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4DE4-2308-0592-8386-6363A346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33B3F-369D-0C71-D384-90360971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3ED6-5177-F1AF-F82F-CF3B8289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DFF1-BFB3-7F4B-8C1A-68EB0CA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CDFE-739B-CAF4-74BF-B0EB0760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9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262A-0EB1-13C5-EC95-AAE7CC21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BFD2-844C-FAFF-C9E6-B42147769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1C1F8-F854-2346-4962-8113461A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0A4AE-1320-3A1A-0D47-A382C7AA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DC86-519A-AC9A-D895-74FA2323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D4F8-4F00-12E7-8CA4-FE6CED68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4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05685-7523-C0F2-DBC9-E8720672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D563-021D-A07E-DE64-52DC17DC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8C1B-167F-484C-7EEB-CC2E6CEA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23B3-5A90-489B-A896-0C054DA7045F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C0C1-1E26-0606-28B6-4C0A08C44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AC34-6905-9D73-D80B-A36AD9B2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5CCE5-1C50-4BCD-A94A-517D07C66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3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44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6B2E-BBD5-45A3-B13B-07CCBF20E3CB}"/>
              </a:ext>
            </a:extLst>
          </p:cNvPr>
          <p:cNvSpPr/>
          <p:nvPr/>
        </p:nvSpPr>
        <p:spPr>
          <a:xfrm>
            <a:off x="1002073" y="727606"/>
            <a:ext cx="101878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Linear and Quadratic Programming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Optimization Problem Formulation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79E47-BB13-40A1-A703-A535686A9C0A}"/>
              </a:ext>
            </a:extLst>
          </p:cNvPr>
          <p:cNvSpPr/>
          <p:nvPr/>
        </p:nvSpPr>
        <p:spPr>
          <a:xfrm>
            <a:off x="491196" y="3914404"/>
            <a:ext cx="11562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Your need 8</a:t>
            </a:r>
            <a:r>
              <a:rPr lang="en-US" sz="5400" b="1" cap="none" spc="0" baseline="30000" dirty="0">
                <a:ln/>
                <a:solidFill>
                  <a:schemeClr val="accent4"/>
                </a:solidFill>
                <a:effectLst/>
              </a:rPr>
              <a:t>th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std to 12 std mathematics</a:t>
            </a:r>
          </a:p>
        </p:txBody>
      </p:sp>
    </p:spTree>
    <p:extLst>
      <p:ext uri="{BB962C8B-B14F-4D97-AF65-F5344CB8AC3E}">
        <p14:creationId xmlns:p14="http://schemas.microsoft.com/office/powerpoint/2010/main" val="204330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4A4BC-8537-4A7D-AD8C-AB5940C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250118"/>
            <a:ext cx="9136272" cy="242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D3DAD-E65A-44B0-8226-C0AA08A5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2676940"/>
            <a:ext cx="9952382" cy="66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C398C-5E14-4045-A090-4BACAE6FEC95}"/>
              </a:ext>
            </a:extLst>
          </p:cNvPr>
          <p:cNvSpPr txBox="1"/>
          <p:nvPr/>
        </p:nvSpPr>
        <p:spPr>
          <a:xfrm>
            <a:off x="4253947" y="3347736"/>
            <a:ext cx="6096000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minimize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200*x+500*y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x+2*y&gt;=10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3*x+4*y&lt;=24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'x=%0.2f  y=%0.2f </a:t>
            </a:r>
            <a:r>
              <a:rPr lang="es-ES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minvalue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=%0.2f'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,x,y,200*x+500*y)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85F50-DBC5-4051-8239-2788024EAC98}"/>
              </a:ext>
            </a:extLst>
          </p:cNvPr>
          <p:cNvSpPr/>
          <p:nvPr/>
        </p:nvSpPr>
        <p:spPr>
          <a:xfrm>
            <a:off x="147242" y="3696000"/>
            <a:ext cx="16930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effectLst/>
              </a:rPr>
              <a:t>Using CVX</a:t>
            </a:r>
          </a:p>
        </p:txBody>
      </p:sp>
    </p:spTree>
    <p:extLst>
      <p:ext uri="{BB962C8B-B14F-4D97-AF65-F5344CB8AC3E}">
        <p14:creationId xmlns:p14="http://schemas.microsoft.com/office/powerpoint/2010/main" val="62316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1BF6F-BA05-42C4-A186-A5374B2B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9" y="36443"/>
            <a:ext cx="496252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3D07D-F3F4-4F7E-A92D-A69CFFB1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9" y="2282424"/>
            <a:ext cx="7206558" cy="570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7A91D-8D3B-4710-BAC1-16A5B5AF30CF}"/>
              </a:ext>
            </a:extLst>
          </p:cNvPr>
          <p:cNvSpPr txBox="1"/>
          <p:nvPr/>
        </p:nvSpPr>
        <p:spPr>
          <a:xfrm>
            <a:off x="4850296" y="3088358"/>
            <a:ext cx="6096000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maximize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3*x+9*y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x+3*y&lt;=60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&gt;=10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x&lt;=y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'x=%0.2f  y=%0.2f </a:t>
            </a:r>
            <a:r>
              <a:rPr lang="es-ES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maxvalue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=%0.2f'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,x,y,3*x+9*y)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DA1E3-7865-445C-AAD4-C9D30DDFA701}"/>
              </a:ext>
            </a:extLst>
          </p:cNvPr>
          <p:cNvSpPr txBox="1"/>
          <p:nvPr/>
        </p:nvSpPr>
        <p:spPr>
          <a:xfrm>
            <a:off x="6167991" y="842377"/>
            <a:ext cx="388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'x=8.23  y=17.26 </a:t>
            </a:r>
            <a:r>
              <a:rPr lang="es-ES" dirty="0" err="1"/>
              <a:t>maxvalue</a:t>
            </a:r>
            <a:r>
              <a:rPr lang="es-ES" dirty="0"/>
              <a:t>=180.00'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2D559-5904-4322-ABB7-BC0F6B395436}"/>
              </a:ext>
            </a:extLst>
          </p:cNvPr>
          <p:cNvSpPr/>
          <p:nvPr/>
        </p:nvSpPr>
        <p:spPr>
          <a:xfrm>
            <a:off x="1861315" y="4005209"/>
            <a:ext cx="16930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effectLst/>
              </a:rPr>
              <a:t>Using CVX</a:t>
            </a:r>
          </a:p>
        </p:txBody>
      </p:sp>
    </p:spTree>
    <p:extLst>
      <p:ext uri="{BB962C8B-B14F-4D97-AF65-F5344CB8AC3E}">
        <p14:creationId xmlns:p14="http://schemas.microsoft.com/office/powerpoint/2010/main" val="57276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A06666-06B7-4195-8C37-BBD4FCC8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8" y="502500"/>
            <a:ext cx="9913191" cy="292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CE7C67-D2C6-4266-9CD0-16F7314B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4" y="3973208"/>
            <a:ext cx="12133743" cy="439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D1B1E-1AC1-4931-BDCC-DFC7E751F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55" y="4707128"/>
            <a:ext cx="3224943" cy="4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95D3A-5E9F-497E-8937-7FB580B8B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45" y="287316"/>
            <a:ext cx="5738585" cy="2177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0C816-6FE5-41B3-B8B7-2DB10A32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55" y="926616"/>
            <a:ext cx="4610100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A4C46-5E9C-4D65-B9BF-9D874BDA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53" y="4264346"/>
            <a:ext cx="3331675" cy="10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DA1D0F-0551-433C-BCB7-A9BED79BF2ED}"/>
              </a:ext>
            </a:extLst>
          </p:cNvPr>
          <p:cNvSpPr/>
          <p:nvPr/>
        </p:nvSpPr>
        <p:spPr>
          <a:xfrm>
            <a:off x="776461" y="634953"/>
            <a:ext cx="97909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Converting inequalities in  LP into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Equalities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EB1D8-0A3B-4907-8BE1-E30A9DE5F0F8}"/>
              </a:ext>
            </a:extLst>
          </p:cNvPr>
          <p:cNvSpPr/>
          <p:nvPr/>
        </p:nvSpPr>
        <p:spPr>
          <a:xfrm>
            <a:off x="372299" y="3429000"/>
            <a:ext cx="1098481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cap="none" spc="0" dirty="0">
                <a:ln/>
                <a:effectLst/>
              </a:rPr>
              <a:t>1.Surplus and slack variables</a:t>
            </a:r>
          </a:p>
          <a:p>
            <a:r>
              <a:rPr lang="en-US" sz="5400" b="1" dirty="0">
                <a:ln/>
              </a:rPr>
              <a:t>2. Expressing the problem compactly </a:t>
            </a:r>
          </a:p>
          <a:p>
            <a:r>
              <a:rPr lang="en-US" sz="5400" b="1" dirty="0">
                <a:ln/>
              </a:rPr>
              <a:t>      Using matrices and vectors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340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C5E980-006B-4BB2-89D5-37E69274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1" y="217929"/>
            <a:ext cx="6308912" cy="1999739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C31741-94B0-4662-AAC4-8ED56D807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0" y="19050"/>
          <a:ext cx="5373688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1760" imgH="1333440" progId="Equation.DSMT4">
                  <p:embed/>
                </p:oleObj>
              </mc:Choice>
              <mc:Fallback>
                <p:oleObj name="Equation" r:id="rId3" imgW="2831760" imgH="13334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FC31741-94B0-4662-AAC4-8ED56D807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6050" y="19050"/>
                        <a:ext cx="5373688" cy="253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620C180-435E-47E0-8890-DA4DA9EEF143}"/>
              </a:ext>
            </a:extLst>
          </p:cNvPr>
          <p:cNvSpPr/>
          <p:nvPr/>
        </p:nvSpPr>
        <p:spPr>
          <a:xfrm>
            <a:off x="3477197" y="1364974"/>
            <a:ext cx="1134560" cy="59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4643B03-F03F-4C90-AC61-3C45653DE6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6456" y="3906650"/>
          <a:ext cx="4011613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440" imgH="1333440" progId="Equation.DSMT4">
                  <p:embed/>
                </p:oleObj>
              </mc:Choice>
              <mc:Fallback>
                <p:oleObj name="Equation" r:id="rId5" imgW="2476440" imgH="13334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4643B03-F03F-4C90-AC61-3C45653DE6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6456" y="3906650"/>
                        <a:ext cx="4011613" cy="216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98AB118-538C-47BE-A882-E046F61C1DDE}"/>
              </a:ext>
            </a:extLst>
          </p:cNvPr>
          <p:cNvSpPr/>
          <p:nvPr/>
        </p:nvSpPr>
        <p:spPr>
          <a:xfrm rot="5400000">
            <a:off x="8687890" y="2677914"/>
            <a:ext cx="637947" cy="735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7BD4464-B078-4AF1-8D40-86834D6D5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81448"/>
              </p:ext>
            </p:extLst>
          </p:nvPr>
        </p:nvGraphicFramePr>
        <p:xfrm>
          <a:off x="4629150" y="3379788"/>
          <a:ext cx="2728913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360" imgH="2209680" progId="Equation.DSMT4">
                  <p:embed/>
                </p:oleObj>
              </mc:Choice>
              <mc:Fallback>
                <p:oleObj name="Equation" r:id="rId7" imgW="1917360" imgH="22096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7BD4464-B078-4AF1-8D40-86834D6D5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9150" y="3379788"/>
                        <a:ext cx="2728913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247AAE11-D952-4912-9375-06E1C8610437}"/>
              </a:ext>
            </a:extLst>
          </p:cNvPr>
          <p:cNvSpPr/>
          <p:nvPr/>
        </p:nvSpPr>
        <p:spPr>
          <a:xfrm>
            <a:off x="7396015" y="4562875"/>
            <a:ext cx="470441" cy="424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DBFF79C-F636-44D9-95C9-DE0F24563D41}"/>
              </a:ext>
            </a:extLst>
          </p:cNvPr>
          <p:cNvSpPr/>
          <p:nvPr/>
        </p:nvSpPr>
        <p:spPr>
          <a:xfrm>
            <a:off x="3691094" y="4792288"/>
            <a:ext cx="470441" cy="424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4EA0914-DFA2-4172-B3A6-D7178F43A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3081338"/>
          <a:ext cx="3003550" cy="338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17360" imgH="2158920" progId="Equation.DSMT4">
                  <p:embed/>
                </p:oleObj>
              </mc:Choice>
              <mc:Fallback>
                <p:oleObj name="Equation" r:id="rId9" imgW="1917360" imgH="2158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4EA0914-DFA2-4172-B3A6-D7178F43A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" y="3081338"/>
                        <a:ext cx="3003550" cy="338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08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2EDC4-2467-493D-BD3D-BA5421AC0AF2}"/>
              </a:ext>
            </a:extLst>
          </p:cNvPr>
          <p:cNvSpPr txBox="1"/>
          <p:nvPr/>
        </p:nvSpPr>
        <p:spPr>
          <a:xfrm>
            <a:off x="238589" y="3273216"/>
            <a:ext cx="390337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problem 1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maximize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4*</a:t>
            </a:r>
            <a:r>
              <a:rPr lang="en-I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x+y</a:t>
            </a:r>
            <a:endParaRPr lang="en-IN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&lt;=50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3*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&lt;=90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'x=%0.2f  y=%0.2f </a:t>
            </a:r>
            <a:r>
              <a:rPr lang="es-ES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maxvalue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=%0.2f'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,x,y,4*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97A7-3BB9-4757-B174-F648E0A2FBDE}"/>
              </a:ext>
            </a:extLst>
          </p:cNvPr>
          <p:cNvSpPr txBox="1"/>
          <p:nvPr/>
        </p:nvSpPr>
        <p:spPr>
          <a:xfrm>
            <a:off x="4141959" y="2996217"/>
            <a:ext cx="4843065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problem 1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A=[1 1 1 0; 3 1 0 1]; b=[50;90];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c=[4 1 0 0];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x(4)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maximize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c*x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A*x==b;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display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Z=c*x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1899C-2D55-417F-ABAC-5AD2C2A3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82"/>
            <a:ext cx="6475023" cy="2052391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7B089C0-BBF7-4AE3-99C7-49132034A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9770" y="98441"/>
          <a:ext cx="4257675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" imgH="2158920" progId="Equation.DSMT4">
                  <p:embed/>
                </p:oleObj>
              </mc:Choice>
              <mc:Fallback>
                <p:oleObj name="Equation" r:id="rId3" imgW="3200400" imgH="21589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7B089C0-BBF7-4AE3-99C7-49132034A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9770" y="98441"/>
                        <a:ext cx="4257675" cy="287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C609B3F-9148-40F5-9395-B157A014E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492" y="4232518"/>
            <a:ext cx="3282866" cy="1480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96EE14-926F-48E0-9112-1A7FD924886F}"/>
              </a:ext>
            </a:extLst>
          </p:cNvPr>
          <p:cNvSpPr txBox="1"/>
          <p:nvPr/>
        </p:nvSpPr>
        <p:spPr>
          <a:xfrm>
            <a:off x="10402191" y="217709"/>
            <a:ext cx="163347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x =     30.00</a:t>
            </a:r>
          </a:p>
          <a:p>
            <a:r>
              <a:rPr lang="en-IN" dirty="0"/>
              <a:t>          0.00</a:t>
            </a:r>
          </a:p>
          <a:p>
            <a:r>
              <a:rPr lang="en-IN" dirty="0"/>
              <a:t>         20.00</a:t>
            </a:r>
          </a:p>
          <a:p>
            <a:r>
              <a:rPr lang="en-IN" dirty="0"/>
              <a:t>          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CCE68-ECB8-4402-ACF4-6778A89367BD}"/>
              </a:ext>
            </a:extLst>
          </p:cNvPr>
          <p:cNvSpPr txBox="1"/>
          <p:nvPr/>
        </p:nvSpPr>
        <p:spPr>
          <a:xfrm>
            <a:off x="10654731" y="1575225"/>
            <a:ext cx="14736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Z = 120.00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9C7AFE-23CE-47C8-9835-0D07DA551D80}"/>
              </a:ext>
            </a:extLst>
          </p:cNvPr>
          <p:cNvCxnSpPr/>
          <p:nvPr/>
        </p:nvCxnSpPr>
        <p:spPr>
          <a:xfrm flipV="1">
            <a:off x="5950226" y="3631096"/>
            <a:ext cx="3233531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4CBA51-D369-4CA5-8B94-C945F2C0FB57}"/>
              </a:ext>
            </a:extLst>
          </p:cNvPr>
          <p:cNvSpPr txBox="1"/>
          <p:nvPr/>
        </p:nvSpPr>
        <p:spPr>
          <a:xfrm>
            <a:off x="9289774" y="3429000"/>
            <a:ext cx="2729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Will be assumed as column</a:t>
            </a:r>
          </a:p>
          <a:p>
            <a:r>
              <a:rPr lang="en-IN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20511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0989C-8184-4D11-B37C-FBCD9232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1" y="320625"/>
            <a:ext cx="7384357" cy="196147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FBB68CC-1087-44F0-B0D1-721896A8F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347" y="2882837"/>
          <a:ext cx="55689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5720" imgH="2158920" progId="Equation.DSMT4">
                  <p:embed/>
                </p:oleObj>
              </mc:Choice>
              <mc:Fallback>
                <p:oleObj name="Equation" r:id="rId3" imgW="3555720" imgH="21589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FBB68CC-1087-44F0-B0D1-721896A8F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347" y="2882837"/>
                        <a:ext cx="5568950" cy="338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6F21CFF-4A3F-4D23-99A5-1257BCE3EEC0}"/>
              </a:ext>
            </a:extLst>
          </p:cNvPr>
          <p:cNvSpPr/>
          <p:nvPr/>
        </p:nvSpPr>
        <p:spPr>
          <a:xfrm>
            <a:off x="4842010" y="685072"/>
            <a:ext cx="54019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One surplus and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One slack variable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AF60E-CD60-4AB4-ACE9-4DB5E8B258D7}"/>
              </a:ext>
            </a:extLst>
          </p:cNvPr>
          <p:cNvSpPr txBox="1"/>
          <p:nvPr/>
        </p:nvSpPr>
        <p:spPr>
          <a:xfrm>
            <a:off x="6811118" y="2596700"/>
            <a:ext cx="4843065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problem 1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A=[1 2 -1 0; 3 4 0 1]; b=[10;24];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c=[200 500 0 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x(4)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maximize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c*x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A*x==b;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display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Z=c*x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20E85-AE31-40A4-8503-CD0A32D9B342}"/>
              </a:ext>
            </a:extLst>
          </p:cNvPr>
          <p:cNvSpPr txBox="1"/>
          <p:nvPr/>
        </p:nvSpPr>
        <p:spPr>
          <a:xfrm>
            <a:off x="10243938" y="4575906"/>
            <a:ext cx="954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x=4.00</a:t>
            </a:r>
          </a:p>
          <a:p>
            <a:r>
              <a:rPr lang="en-IN" dirty="0"/>
              <a:t>     3.00</a:t>
            </a:r>
          </a:p>
          <a:p>
            <a:r>
              <a:rPr lang="en-IN" dirty="0"/>
              <a:t>      0.00</a:t>
            </a:r>
          </a:p>
          <a:p>
            <a:r>
              <a:rPr lang="en-IN" dirty="0"/>
              <a:t>     0.00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420C1-A646-4C87-B00D-011545604540}"/>
              </a:ext>
            </a:extLst>
          </p:cNvPr>
          <p:cNvSpPr txBox="1"/>
          <p:nvPr/>
        </p:nvSpPr>
        <p:spPr>
          <a:xfrm>
            <a:off x="10243938" y="5776235"/>
            <a:ext cx="11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Z=2300</a:t>
            </a:r>
          </a:p>
        </p:txBody>
      </p:sp>
    </p:spTree>
    <p:extLst>
      <p:ext uri="{BB962C8B-B14F-4D97-AF65-F5344CB8AC3E}">
        <p14:creationId xmlns:p14="http://schemas.microsoft.com/office/powerpoint/2010/main" val="78239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9A7E9-3456-4DCA-B71D-3A279A9B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16" y="177887"/>
            <a:ext cx="8232346" cy="63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6B30E-3C00-4E05-BBB9-4A3FF8E7F840}"/>
              </a:ext>
            </a:extLst>
          </p:cNvPr>
          <p:cNvSpPr/>
          <p:nvPr/>
        </p:nvSpPr>
        <p:spPr>
          <a:xfrm>
            <a:off x="3357838" y="864129"/>
            <a:ext cx="4257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From LP to QP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07334-28D4-4636-9066-FACAB6E521A4}"/>
              </a:ext>
            </a:extLst>
          </p:cNvPr>
          <p:cNvSpPr/>
          <p:nvPr/>
        </p:nvSpPr>
        <p:spPr>
          <a:xfrm>
            <a:off x="730104" y="2651445"/>
            <a:ext cx="102547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Caution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You need to use High School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Maths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730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D74E2-5A3A-4F57-8C6D-25C3762740C2}"/>
              </a:ext>
            </a:extLst>
          </p:cNvPr>
          <p:cNvSpPr/>
          <p:nvPr/>
        </p:nvSpPr>
        <p:spPr>
          <a:xfrm>
            <a:off x="0" y="2515275"/>
            <a:ext cx="1141972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1. Unconstrained   - Mainly Newton and Quasi Newton methods</a:t>
            </a:r>
          </a:p>
          <a:p>
            <a:r>
              <a:rPr lang="en-US" sz="3200" b="1" dirty="0">
                <a:ln/>
                <a:solidFill>
                  <a:schemeClr val="accent4"/>
                </a:solidFill>
              </a:rPr>
              <a:t>2. Constrained:  Convex objective function and convex constraints </a:t>
            </a:r>
          </a:p>
          <a:p>
            <a:r>
              <a:rPr lang="en-US" sz="3200" b="1" dirty="0">
                <a:ln/>
                <a:solidFill>
                  <a:schemeClr val="accent4"/>
                </a:solidFill>
              </a:rPr>
              <a:t>                               LP, QP,SDP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etc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5AC35-9ECE-4F07-BE94-48F0333EB889}"/>
              </a:ext>
            </a:extLst>
          </p:cNvPr>
          <p:cNvSpPr/>
          <p:nvPr/>
        </p:nvSpPr>
        <p:spPr>
          <a:xfrm>
            <a:off x="531394" y="342613"/>
            <a:ext cx="105245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Two types of optimization problems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that we will deal in first semester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26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D21A604B-95C4-4C2C-8DFB-98D931F4B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63674" y="2598238"/>
          <a:ext cx="2863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457200" progId="Equation.DSMT4">
                  <p:embed/>
                </p:oleObj>
              </mc:Choice>
              <mc:Fallback>
                <p:oleObj name="Equation" r:id="rId2" imgW="1206360" imgH="45720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D21A604B-95C4-4C2C-8DFB-98D931F4B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3674" y="2598238"/>
                        <a:ext cx="2863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>
            <a:extLst>
              <a:ext uri="{FF2B5EF4-FFF2-40B4-BE49-F238E27FC236}">
                <a16:creationId xmlns:a16="http://schemas.microsoft.com/office/drawing/2014/main" id="{E5CF8A4E-7525-4A70-BDCE-8CA2433C55AB}"/>
              </a:ext>
            </a:extLst>
          </p:cNvPr>
          <p:cNvGrpSpPr/>
          <p:nvPr/>
        </p:nvGrpSpPr>
        <p:grpSpPr>
          <a:xfrm>
            <a:off x="2276168" y="2369638"/>
            <a:ext cx="4572000" cy="3371053"/>
            <a:chOff x="4572000" y="2590800"/>
            <a:chExt cx="4572000" cy="3371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9259D5-EACC-411D-A33B-3DCC9E92BEB2}"/>
                </a:ext>
              </a:extLst>
            </p:cNvPr>
            <p:cNvGrpSpPr/>
            <p:nvPr/>
          </p:nvGrpSpPr>
          <p:grpSpPr>
            <a:xfrm>
              <a:off x="4572000" y="2590800"/>
              <a:ext cx="4267200" cy="3371053"/>
              <a:chOff x="3352800" y="1419100"/>
              <a:chExt cx="4267200" cy="337105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CDD2A0C-C0C8-4855-8436-8DF83E063CDE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06FF0F7-9F82-4DB5-898A-902B31DEC52E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19FB336-0F55-4953-AAAF-9410C9C982E8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ECADF09-8A91-46EC-9E83-66845AC4AE6A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9D49C7D0-23B9-4974-BF09-0D54C602BC32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677BB-FC39-41D2-95F7-9634C9E1B791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D320B15-09F0-4C45-87C9-2C90B76AF0A1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4A2946-F29D-4DB8-B958-15DF2D5A63D4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0D4C8F09-5488-41AB-A5FE-C44DB925B520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D5500D58-B505-42A9-81E0-EC159FD35F19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DA58BB89-0B86-4193-9165-279176E652B9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A11D55-6277-4034-9A70-2B70CD330FC8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2464F6-7E35-412A-9E9B-7B12F7371B8F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E706A8-E95A-4E3B-853C-E1322532C17D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89F97C-9256-46E6-9607-28FB320751DB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1A8E83-4DA8-4F02-A52A-D4A1BB5D143D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951356-D3D7-4445-B42A-EAF8F64A0F8D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F44D95AB-0A80-4E9C-8330-670BCBC1FDA9}"/>
                </a:ext>
              </a:extLst>
            </p:cNvPr>
            <p:cNvGrpSpPr/>
            <p:nvPr/>
          </p:nvGrpSpPr>
          <p:grpSpPr>
            <a:xfrm>
              <a:off x="8077200" y="2590800"/>
              <a:ext cx="1066800" cy="646331"/>
              <a:chOff x="7848600" y="1752600"/>
              <a:chExt cx="1066800" cy="64633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BB4DED1-1B6D-45CB-BD2C-78B204A4FBD2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4211FA30-D633-4C7C-AD17-4B05AA92EC6D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2B610C-65C3-4C92-949B-1A7369B445A4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A1547A4-787B-489B-8FF0-24967F5169A0}"/>
              </a:ext>
            </a:extLst>
          </p:cNvPr>
          <p:cNvSpPr/>
          <p:nvPr/>
        </p:nvSpPr>
        <p:spPr>
          <a:xfrm>
            <a:off x="369392" y="235103"/>
            <a:ext cx="1126549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Give me a line that separate the two 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Sets of points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</a:p>
        </p:txBody>
      </p:sp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00FF127D-D78C-4457-ABFB-9728C5841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702" y="4584585"/>
          <a:ext cx="4675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228600" progId="Equation.DSMT4">
                  <p:embed/>
                </p:oleObj>
              </mc:Choice>
              <mc:Fallback>
                <p:oleObj name="Equation" r:id="rId4" imgW="1968480" imgH="228600" progId="Equation.DSMT4">
                  <p:embed/>
                  <p:pic>
                    <p:nvPicPr>
                      <p:cNvPr id="29" name="Object 6">
                        <a:extLst>
                          <a:ext uri="{FF2B5EF4-FFF2-40B4-BE49-F238E27FC236}">
                            <a16:creationId xmlns:a16="http://schemas.microsoft.com/office/drawing/2014/main" id="{00FF127D-D78C-4457-ABFB-9728C5841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702" y="4584585"/>
                        <a:ext cx="46751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6D604B-0768-4501-8CAB-DD01CD39A19E}"/>
              </a:ext>
            </a:extLst>
          </p:cNvPr>
          <p:cNvCxnSpPr/>
          <p:nvPr/>
        </p:nvCxnSpPr>
        <p:spPr>
          <a:xfrm flipV="1">
            <a:off x="4866968" y="3015969"/>
            <a:ext cx="2831690" cy="193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5835F8F-6CF6-4286-9453-4205259A8FD2}"/>
              </a:ext>
            </a:extLst>
          </p:cNvPr>
          <p:cNvSpPr/>
          <p:nvPr/>
        </p:nvSpPr>
        <p:spPr>
          <a:xfrm>
            <a:off x="6543368" y="5689485"/>
            <a:ext cx="4893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How do we do it</a:t>
            </a:r>
          </a:p>
        </p:txBody>
      </p:sp>
    </p:spTree>
    <p:extLst>
      <p:ext uri="{BB962C8B-B14F-4D97-AF65-F5344CB8AC3E}">
        <p14:creationId xmlns:p14="http://schemas.microsoft.com/office/powerpoint/2010/main" val="35001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D37B4CBB-6A2F-402A-9484-499825C6F0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5" y="1352550"/>
          <a:ext cx="1947863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1726920" progId="Equation.DSMT4">
                  <p:embed/>
                </p:oleObj>
              </mc:Choice>
              <mc:Fallback>
                <p:oleObj name="Equation" r:id="rId2" imgW="1066680" imgH="172692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D37B4CBB-6A2F-402A-9484-499825C6F0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1352550"/>
                        <a:ext cx="1947863" cy="315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27AD12-0CBA-44F7-AD4E-871A38D5F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343" y="811235"/>
          <a:ext cx="4323637" cy="18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774360" progId="Equation.DSMT4">
                  <p:embed/>
                </p:oleObj>
              </mc:Choice>
              <mc:Fallback>
                <p:oleObj name="Equation" r:id="rId4" imgW="1803240" imgH="774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F27AD12-0CBA-44F7-AD4E-871A38D5F5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343" y="811235"/>
                        <a:ext cx="4323637" cy="18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>
            <a:extLst>
              <a:ext uri="{FF2B5EF4-FFF2-40B4-BE49-F238E27FC236}">
                <a16:creationId xmlns:a16="http://schemas.microsoft.com/office/drawing/2014/main" id="{B7506BFC-C7A1-453F-A102-1C036A9059E1}"/>
              </a:ext>
            </a:extLst>
          </p:cNvPr>
          <p:cNvGrpSpPr/>
          <p:nvPr/>
        </p:nvGrpSpPr>
        <p:grpSpPr>
          <a:xfrm>
            <a:off x="2172929" y="2930077"/>
            <a:ext cx="4572000" cy="3371053"/>
            <a:chOff x="4572000" y="2590800"/>
            <a:chExt cx="4572000" cy="33710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401A041-26A1-4EE4-9A17-1D9407C34716}"/>
                </a:ext>
              </a:extLst>
            </p:cNvPr>
            <p:cNvGrpSpPr/>
            <p:nvPr/>
          </p:nvGrpSpPr>
          <p:grpSpPr>
            <a:xfrm>
              <a:off x="4572000" y="2590800"/>
              <a:ext cx="4267200" cy="3371053"/>
              <a:chOff x="3352800" y="1419100"/>
              <a:chExt cx="4267200" cy="337105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5595934-B62A-4B06-86B0-BFCCD2995E9F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033E6A2-3634-466E-89CD-2CBDE3C3B0AE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54C52769-A3AA-42E1-95C5-BB4DDD90842A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4683848-43DF-401A-A346-B5853F3F8676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4FAD1F0-595B-464B-AF34-DD303D53618C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274173-C652-41CE-AA9E-BC572F72D228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EC7A88B-E36F-4F86-A5B3-35E1DB465B8F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9DC527-835D-4A27-82E9-FF5CDD695F0B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AEB68B39-5A7A-4490-AAD3-2A074C9119C5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429774CC-8D9B-4A77-BED6-C048C3704241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4541D5EA-8523-43CE-88F8-BA05DDBE2FD5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B2E19A-C881-44F9-8832-1C4E83C22358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A7200-6562-406D-8282-BFE226F60EC5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CAEF0D-0953-49B8-B8EB-B38FE8FD6DF7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9B54B7-DD30-44C0-9664-30FC5370B115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F02FF-338D-46C4-BF8E-4A4C00A84024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9AE164-C610-463D-98CF-1954173EA06F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0E7547A5-5526-4CA3-A939-75B913BF7FB5}"/>
                </a:ext>
              </a:extLst>
            </p:cNvPr>
            <p:cNvGrpSpPr/>
            <p:nvPr/>
          </p:nvGrpSpPr>
          <p:grpSpPr>
            <a:xfrm>
              <a:off x="8077200" y="2590800"/>
              <a:ext cx="1066800" cy="646331"/>
              <a:chOff x="7848600" y="1752600"/>
              <a:chExt cx="1066800" cy="64633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B5C1113-475D-4278-A98E-DDCA2F23A4E9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6862DBEE-F041-4786-82F9-6A7E22027A8A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54B1D5-50CF-4BC5-BF72-F348316F06D8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AD239CE-8398-47A9-9507-19177FDCE6A8}"/>
              </a:ext>
            </a:extLst>
          </p:cNvPr>
          <p:cNvSpPr/>
          <p:nvPr/>
        </p:nvSpPr>
        <p:spPr>
          <a:xfrm>
            <a:off x="5961760" y="2208"/>
            <a:ext cx="25795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6484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283075-60D2-40A8-9135-89FCAFA9B2DA}"/>
              </a:ext>
            </a:extLst>
          </p:cNvPr>
          <p:cNvSpPr/>
          <p:nvPr/>
        </p:nvSpPr>
        <p:spPr>
          <a:xfrm>
            <a:off x="968446" y="3828727"/>
            <a:ext cx="91419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It has Infinite feasible solutions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(see Next slide)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How to Pick the best solution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BA63C51-5BD5-486A-B3D2-3259841F4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2986" y="274637"/>
          <a:ext cx="1947863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1726920" progId="Equation.DSMT4">
                  <p:embed/>
                </p:oleObj>
              </mc:Choice>
              <mc:Fallback>
                <p:oleObj name="Equation" r:id="rId2" imgW="1066680" imgH="172692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BA63C51-5BD5-486A-B3D2-3259841F4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986" y="274637"/>
                        <a:ext cx="1947863" cy="315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30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B3F3369D-8F98-4D35-A32B-ACD6A48B3170}"/>
              </a:ext>
            </a:extLst>
          </p:cNvPr>
          <p:cNvGrpSpPr/>
          <p:nvPr/>
        </p:nvGrpSpPr>
        <p:grpSpPr>
          <a:xfrm>
            <a:off x="665871" y="1743473"/>
            <a:ext cx="4572000" cy="3371053"/>
            <a:chOff x="4572000" y="2590800"/>
            <a:chExt cx="4572000" cy="33710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9358A6-637C-48E0-A70A-E778010DEE28}"/>
                </a:ext>
              </a:extLst>
            </p:cNvPr>
            <p:cNvGrpSpPr/>
            <p:nvPr/>
          </p:nvGrpSpPr>
          <p:grpSpPr>
            <a:xfrm>
              <a:off x="4572000" y="2590800"/>
              <a:ext cx="4267200" cy="3371053"/>
              <a:chOff x="3352800" y="1419100"/>
              <a:chExt cx="4267200" cy="337105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CBC78C4-63E6-4079-9C17-1651D43226DC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9B4837-E68E-4D61-BA49-51947B569C4F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21F1381-41D6-452A-B77A-94F12FBA499C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5FF8641-F0E5-4308-87FD-C1A0F4AD540C}"/>
                  </a:ext>
                </a:extLst>
              </p:cNvPr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9A6041F-21A1-42D6-A766-05E052BCBB9E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C0DEA4-0A6F-495A-BEC1-CC2D3F6799A8}"/>
                  </a:ext>
                </a:extLst>
              </p:cNvPr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6C6BA576-4AB5-490F-8F24-74383CAA6EF2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D49663D-A511-49A9-B8F3-0465F8A99986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419350-88BA-485D-B2DC-C8EE3FD4222D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36FE6EE-BD77-4B1C-A4AE-3A0D107FA254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6676416A-61B5-4CF7-B4AF-BEF976CA4C7C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CF646481-6456-4EC5-B1FA-4731091D42B2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6BB19937-8746-45CB-978A-424E709EDF27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B811AF-7C4E-49CB-B368-CE39369C1422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7C256-5CB7-4904-9CBE-C33B38CAFAF2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C5FA53-9CC5-4135-B656-4DC64B30C887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748DB3-D811-4439-B597-B8576C706759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06887E-2372-4A36-9C27-220D1D5387EC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8473C-26A2-4F50-8D87-F0AA825D6924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760975A5-D6AC-4CA8-92F2-A0CF92A9881A}"/>
                </a:ext>
              </a:extLst>
            </p:cNvPr>
            <p:cNvGrpSpPr/>
            <p:nvPr/>
          </p:nvGrpSpPr>
          <p:grpSpPr>
            <a:xfrm>
              <a:off x="8077200" y="2590800"/>
              <a:ext cx="1066800" cy="646331"/>
              <a:chOff x="7848600" y="1752600"/>
              <a:chExt cx="1066800" cy="6463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583798-81D0-4270-BF36-BC44E17B04D9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2D179EEF-B496-4CFE-8AF2-60F532A9FBEB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5DAD6-14A3-4E8D-A48F-DE564ABF45E2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91CF23A-6870-4494-9701-FF4FB28D908A}"/>
              </a:ext>
            </a:extLst>
          </p:cNvPr>
          <p:cNvGrpSpPr/>
          <p:nvPr/>
        </p:nvGrpSpPr>
        <p:grpSpPr>
          <a:xfrm>
            <a:off x="7030329" y="174991"/>
            <a:ext cx="4572000" cy="3441763"/>
            <a:chOff x="6598840" y="1729698"/>
            <a:chExt cx="4572000" cy="3441763"/>
          </a:xfrm>
        </p:grpSpPr>
        <p:grpSp>
          <p:nvGrpSpPr>
            <p:cNvPr id="28" name="Group 29">
              <a:extLst>
                <a:ext uri="{FF2B5EF4-FFF2-40B4-BE49-F238E27FC236}">
                  <a16:creationId xmlns:a16="http://schemas.microsoft.com/office/drawing/2014/main" id="{E1AF198A-1EBB-4A87-8859-9887FA5DD0D7}"/>
                </a:ext>
              </a:extLst>
            </p:cNvPr>
            <p:cNvGrpSpPr/>
            <p:nvPr/>
          </p:nvGrpSpPr>
          <p:grpSpPr>
            <a:xfrm>
              <a:off x="6598840" y="1729698"/>
              <a:ext cx="4572000" cy="3371053"/>
              <a:chOff x="4572000" y="2590800"/>
              <a:chExt cx="4572000" cy="337105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75A092C-ECBC-4887-8460-47443A8089BC}"/>
                  </a:ext>
                </a:extLst>
              </p:cNvPr>
              <p:cNvGrpSpPr/>
              <p:nvPr/>
            </p:nvGrpSpPr>
            <p:grpSpPr>
              <a:xfrm>
                <a:off x="4572000" y="2590800"/>
                <a:ext cx="4267200" cy="3371053"/>
                <a:chOff x="3352800" y="1419100"/>
                <a:chExt cx="4267200" cy="3371053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F9083E9-0F87-499C-911E-9559B3DBC42F}"/>
                    </a:ext>
                  </a:extLst>
                </p:cNvPr>
                <p:cNvCxnSpPr/>
                <p:nvPr/>
              </p:nvCxnSpPr>
              <p:spPr>
                <a:xfrm>
                  <a:off x="3352800" y="4776378"/>
                  <a:ext cx="42672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A5F86B3D-E03C-47C2-BB00-C8A171953291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945525" y="3379659"/>
                  <a:ext cx="28194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E9929847-60EF-4678-BAD9-FFCF9D36C59E}"/>
                    </a:ext>
                  </a:extLst>
                </p:cNvPr>
                <p:cNvSpPr/>
                <p:nvPr/>
              </p:nvSpPr>
              <p:spPr>
                <a:xfrm rot="2510248">
                  <a:off x="3950975" y="3388661"/>
                  <a:ext cx="960205" cy="928675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FC55F4BA-30AD-46FE-A87F-24C688387565}"/>
                    </a:ext>
                  </a:extLst>
                </p:cNvPr>
                <p:cNvSpPr/>
                <p:nvPr/>
              </p:nvSpPr>
              <p:spPr>
                <a:xfrm rot="13326515">
                  <a:off x="5301511" y="2014220"/>
                  <a:ext cx="960205" cy="928675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9C55DEC-7A57-4E98-96FC-778A27B20CE5}"/>
                    </a:ext>
                  </a:extLst>
                </p:cNvPr>
                <p:cNvSpPr/>
                <p:nvPr/>
              </p:nvSpPr>
              <p:spPr>
                <a:xfrm>
                  <a:off x="3696369" y="3825731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4D470CB-8384-4A76-80F9-2C56013196B7}"/>
                    </a:ext>
                  </a:extLst>
                </p:cNvPr>
                <p:cNvSpPr/>
                <p:nvPr/>
              </p:nvSpPr>
              <p:spPr>
                <a:xfrm>
                  <a:off x="4706917" y="3471683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5E5AD7-EDAF-493F-9866-5BCC2E323D88}"/>
                    </a:ext>
                  </a:extLst>
                </p:cNvPr>
                <p:cNvSpPr/>
                <p:nvPr/>
              </p:nvSpPr>
              <p:spPr>
                <a:xfrm>
                  <a:off x="4437277" y="4468163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26E283D9-87A4-4193-A84A-1E2CBAF50941}"/>
                    </a:ext>
                  </a:extLst>
                </p:cNvPr>
                <p:cNvSpPr/>
                <p:nvPr/>
              </p:nvSpPr>
              <p:spPr>
                <a:xfrm>
                  <a:off x="5430036" y="2782351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22B63CD1-CF21-4062-B541-55AED22AE624}"/>
                    </a:ext>
                  </a:extLst>
                </p:cNvPr>
                <p:cNvSpPr/>
                <p:nvPr/>
              </p:nvSpPr>
              <p:spPr>
                <a:xfrm>
                  <a:off x="5694311" y="1752600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480B8DF4-3F7F-40BD-8BB8-3EAD264140ED}"/>
                    </a:ext>
                  </a:extLst>
                </p:cNvPr>
                <p:cNvSpPr/>
                <p:nvPr/>
              </p:nvSpPr>
              <p:spPr>
                <a:xfrm>
                  <a:off x="6446653" y="2425955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3719309-FEC7-40B6-930E-A9FC31533F68}"/>
                    </a:ext>
                  </a:extLst>
                </p:cNvPr>
                <p:cNvSpPr txBox="1"/>
                <p:nvPr/>
              </p:nvSpPr>
              <p:spPr>
                <a:xfrm>
                  <a:off x="4441375" y="43434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(2,1)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52D7162-9E5F-4887-9733-8E9DA764CCC1}"/>
                    </a:ext>
                  </a:extLst>
                </p:cNvPr>
                <p:cNvSpPr txBox="1"/>
                <p:nvPr/>
              </p:nvSpPr>
              <p:spPr>
                <a:xfrm>
                  <a:off x="3429000" y="34953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(1,2)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34AD5BE-6823-4253-8F7C-B548DE350C77}"/>
                    </a:ext>
                  </a:extLst>
                </p:cNvPr>
                <p:cNvSpPr txBox="1"/>
                <p:nvPr/>
              </p:nvSpPr>
              <p:spPr>
                <a:xfrm>
                  <a:off x="4658100" y="32004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(2,2)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8C3F4E8-B57D-48A7-BEAD-174673988976}"/>
                    </a:ext>
                  </a:extLst>
                </p:cNvPr>
                <p:cNvSpPr txBox="1"/>
                <p:nvPr/>
              </p:nvSpPr>
              <p:spPr>
                <a:xfrm>
                  <a:off x="5403275" y="274815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(3,3)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74B5B13-2D24-458E-B826-0966709CB8A1}"/>
                    </a:ext>
                  </a:extLst>
                </p:cNvPr>
                <p:cNvSpPr txBox="1"/>
                <p:nvPr/>
              </p:nvSpPr>
              <p:spPr>
                <a:xfrm>
                  <a:off x="6458200" y="22860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(4,3)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718A580-52C0-45D1-AB23-BBB80CF295ED}"/>
                    </a:ext>
                  </a:extLst>
                </p:cNvPr>
                <p:cNvSpPr txBox="1"/>
                <p:nvPr/>
              </p:nvSpPr>
              <p:spPr>
                <a:xfrm>
                  <a:off x="5562600" y="14191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(3,4)</a:t>
                  </a:r>
                </a:p>
              </p:txBody>
            </p:sp>
          </p:grpSp>
          <p:grpSp>
            <p:nvGrpSpPr>
              <p:cNvPr id="30" name="Group 25">
                <a:extLst>
                  <a:ext uri="{FF2B5EF4-FFF2-40B4-BE49-F238E27FC236}">
                    <a16:creationId xmlns:a16="http://schemas.microsoft.com/office/drawing/2014/main" id="{FED266A6-041E-4417-9196-5CB9E0B69C57}"/>
                  </a:ext>
                </a:extLst>
              </p:cNvPr>
              <p:cNvGrpSpPr/>
              <p:nvPr/>
            </p:nvGrpSpPr>
            <p:grpSpPr>
              <a:xfrm>
                <a:off x="8077200" y="2590800"/>
                <a:ext cx="1066800" cy="646331"/>
                <a:chOff x="7848600" y="1752600"/>
                <a:chExt cx="1066800" cy="64633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10BC0E4-AC55-402F-A67E-D16BED7B3922}"/>
                    </a:ext>
                  </a:extLst>
                </p:cNvPr>
                <p:cNvSpPr/>
                <p:nvPr/>
              </p:nvSpPr>
              <p:spPr>
                <a:xfrm>
                  <a:off x="7866953" y="2178867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FCF8D71D-C395-44CB-80E3-E6D168322699}"/>
                    </a:ext>
                  </a:extLst>
                </p:cNvPr>
                <p:cNvSpPr/>
                <p:nvPr/>
              </p:nvSpPr>
              <p:spPr>
                <a:xfrm>
                  <a:off x="7848600" y="1905000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59D5F56-1A89-448F-82AE-3D905C1F3D45}"/>
                    </a:ext>
                  </a:extLst>
                </p:cNvPr>
                <p:cNvSpPr txBox="1"/>
                <p:nvPr/>
              </p:nvSpPr>
              <p:spPr>
                <a:xfrm>
                  <a:off x="7924800" y="1752600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Data 1</a:t>
                  </a:r>
                </a:p>
                <a:p>
                  <a:r>
                    <a:rPr lang="en-US" dirty="0"/>
                    <a:t>Data 2</a:t>
                  </a: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53D9CA5-C281-4601-BD6C-15282C5E9A32}"/>
                </a:ext>
              </a:extLst>
            </p:cNvPr>
            <p:cNvCxnSpPr/>
            <p:nvPr/>
          </p:nvCxnSpPr>
          <p:spPr>
            <a:xfrm>
              <a:off x="8366232" y="2153173"/>
              <a:ext cx="0" cy="3001721"/>
            </a:xfrm>
            <a:prstGeom prst="line">
              <a:avLst/>
            </a:prstGeom>
            <a:ln w="63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9333B07-28B3-4D86-97AA-26189DECBAB6}"/>
                </a:ext>
              </a:extLst>
            </p:cNvPr>
            <p:cNvCxnSpPr/>
            <p:nvPr/>
          </p:nvCxnSpPr>
          <p:spPr>
            <a:xfrm>
              <a:off x="8693718" y="2169740"/>
              <a:ext cx="0" cy="3001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07F7F-9234-48A5-8EE7-27B22338B74F}"/>
                </a:ext>
              </a:extLst>
            </p:cNvPr>
            <p:cNvCxnSpPr/>
            <p:nvPr/>
          </p:nvCxnSpPr>
          <p:spPr>
            <a:xfrm>
              <a:off x="8008699" y="2122748"/>
              <a:ext cx="0" cy="3001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3EDC8A-CFB4-4235-99DD-746C0C0912AA}"/>
              </a:ext>
            </a:extLst>
          </p:cNvPr>
          <p:cNvGrpSpPr/>
          <p:nvPr/>
        </p:nvGrpSpPr>
        <p:grpSpPr>
          <a:xfrm>
            <a:off x="7030329" y="3897527"/>
            <a:ext cx="4602565" cy="2994529"/>
            <a:chOff x="2323599" y="779422"/>
            <a:chExt cx="4572000" cy="3537470"/>
          </a:xfrm>
        </p:grpSpPr>
        <p:grpSp>
          <p:nvGrpSpPr>
            <p:cNvPr id="86" name="Group 29">
              <a:extLst>
                <a:ext uri="{FF2B5EF4-FFF2-40B4-BE49-F238E27FC236}">
                  <a16:creationId xmlns:a16="http://schemas.microsoft.com/office/drawing/2014/main" id="{695C2695-F7F0-40DA-A3A6-5B736394ED70}"/>
                </a:ext>
              </a:extLst>
            </p:cNvPr>
            <p:cNvGrpSpPr/>
            <p:nvPr/>
          </p:nvGrpSpPr>
          <p:grpSpPr>
            <a:xfrm>
              <a:off x="2323599" y="793438"/>
              <a:ext cx="4572000" cy="3371053"/>
              <a:chOff x="4572000" y="2590800"/>
              <a:chExt cx="4572000" cy="337105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C65B8CA-0C33-424D-A130-5D7A65C7C508}"/>
                  </a:ext>
                </a:extLst>
              </p:cNvPr>
              <p:cNvGrpSpPr/>
              <p:nvPr/>
            </p:nvGrpSpPr>
            <p:grpSpPr>
              <a:xfrm>
                <a:off x="4572000" y="2590800"/>
                <a:ext cx="4267200" cy="3371053"/>
                <a:chOff x="3352800" y="1419100"/>
                <a:chExt cx="4267200" cy="3371053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FF2A66A-2453-4187-A950-B356F04D2D33}"/>
                    </a:ext>
                  </a:extLst>
                </p:cNvPr>
                <p:cNvCxnSpPr/>
                <p:nvPr/>
              </p:nvCxnSpPr>
              <p:spPr>
                <a:xfrm>
                  <a:off x="3352800" y="4776378"/>
                  <a:ext cx="42672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81D5929-6384-4CD8-A619-02882765F9C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945525" y="3379659"/>
                  <a:ext cx="28194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B210869B-BCC1-4A28-9558-8AB92953B329}"/>
                    </a:ext>
                  </a:extLst>
                </p:cNvPr>
                <p:cNvSpPr/>
                <p:nvPr/>
              </p:nvSpPr>
              <p:spPr>
                <a:xfrm rot="2510248">
                  <a:off x="3950975" y="3388661"/>
                  <a:ext cx="960205" cy="928675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D2B1D972-F749-4E1E-ABBD-751EC1AFEF77}"/>
                    </a:ext>
                  </a:extLst>
                </p:cNvPr>
                <p:cNvSpPr/>
                <p:nvPr/>
              </p:nvSpPr>
              <p:spPr>
                <a:xfrm rot="13326515">
                  <a:off x="5301511" y="2014220"/>
                  <a:ext cx="960205" cy="928675"/>
                </a:xfrm>
                <a:prstGeom prst="triangle">
                  <a:avLst/>
                </a:prstGeom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643FE681-7AB3-4773-9222-CF6424CE932E}"/>
                    </a:ext>
                  </a:extLst>
                </p:cNvPr>
                <p:cNvSpPr/>
                <p:nvPr/>
              </p:nvSpPr>
              <p:spPr>
                <a:xfrm>
                  <a:off x="3696369" y="3825731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3B568BE-BC92-42DC-A0DB-0EE3C5FB7FD0}"/>
                    </a:ext>
                  </a:extLst>
                </p:cNvPr>
                <p:cNvSpPr/>
                <p:nvPr/>
              </p:nvSpPr>
              <p:spPr>
                <a:xfrm>
                  <a:off x="4706917" y="3471683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85FCCF6-37A8-4A9F-A0A2-7A0C08443B80}"/>
                    </a:ext>
                  </a:extLst>
                </p:cNvPr>
                <p:cNvSpPr/>
                <p:nvPr/>
              </p:nvSpPr>
              <p:spPr>
                <a:xfrm>
                  <a:off x="4437277" y="4468163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CE49A261-1843-470B-9B80-C5D00F1785B8}"/>
                    </a:ext>
                  </a:extLst>
                </p:cNvPr>
                <p:cNvSpPr/>
                <p:nvPr/>
              </p:nvSpPr>
              <p:spPr>
                <a:xfrm>
                  <a:off x="5430036" y="2782351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Diamond 102">
                  <a:extLst>
                    <a:ext uri="{FF2B5EF4-FFF2-40B4-BE49-F238E27FC236}">
                      <a16:creationId xmlns:a16="http://schemas.microsoft.com/office/drawing/2014/main" id="{C2CBBA85-277F-4A1F-8747-3719902E3370}"/>
                    </a:ext>
                  </a:extLst>
                </p:cNvPr>
                <p:cNvSpPr/>
                <p:nvPr/>
              </p:nvSpPr>
              <p:spPr>
                <a:xfrm>
                  <a:off x="5694311" y="1752600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Diamond 103">
                  <a:extLst>
                    <a:ext uri="{FF2B5EF4-FFF2-40B4-BE49-F238E27FC236}">
                      <a16:creationId xmlns:a16="http://schemas.microsoft.com/office/drawing/2014/main" id="{BD44F47B-C57A-45CE-946E-E467F8145743}"/>
                    </a:ext>
                  </a:extLst>
                </p:cNvPr>
                <p:cNvSpPr/>
                <p:nvPr/>
              </p:nvSpPr>
              <p:spPr>
                <a:xfrm>
                  <a:off x="6446653" y="2425955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CA6B766-9DFD-4ADC-B421-4DCD197AD440}"/>
                    </a:ext>
                  </a:extLst>
                </p:cNvPr>
                <p:cNvSpPr txBox="1"/>
                <p:nvPr/>
              </p:nvSpPr>
              <p:spPr>
                <a:xfrm>
                  <a:off x="4441375" y="43434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(2,1)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3B63C12-4E7F-404A-B846-75376213698E}"/>
                    </a:ext>
                  </a:extLst>
                </p:cNvPr>
                <p:cNvSpPr txBox="1"/>
                <p:nvPr/>
              </p:nvSpPr>
              <p:spPr>
                <a:xfrm>
                  <a:off x="3429000" y="34953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(1,2)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45709BA-181A-4243-A989-05900724D2C7}"/>
                    </a:ext>
                  </a:extLst>
                </p:cNvPr>
                <p:cNvSpPr txBox="1"/>
                <p:nvPr/>
              </p:nvSpPr>
              <p:spPr>
                <a:xfrm>
                  <a:off x="4658100" y="32004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(2,2)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4907797-5F9D-4E3D-A927-64ED2A2C2F4B}"/>
                    </a:ext>
                  </a:extLst>
                </p:cNvPr>
                <p:cNvSpPr txBox="1"/>
                <p:nvPr/>
              </p:nvSpPr>
              <p:spPr>
                <a:xfrm>
                  <a:off x="5403275" y="274815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(3,3)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37DA5DE-FD5D-4DCE-80F8-DEEE4130B971}"/>
                    </a:ext>
                  </a:extLst>
                </p:cNvPr>
                <p:cNvSpPr txBox="1"/>
                <p:nvPr/>
              </p:nvSpPr>
              <p:spPr>
                <a:xfrm>
                  <a:off x="6458200" y="22860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(4,3)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CEDD1CF-76D3-4E78-8560-18C3E4101CDC}"/>
                    </a:ext>
                  </a:extLst>
                </p:cNvPr>
                <p:cNvSpPr txBox="1"/>
                <p:nvPr/>
              </p:nvSpPr>
              <p:spPr>
                <a:xfrm>
                  <a:off x="5562600" y="141910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(3,4)</a:t>
                  </a:r>
                </a:p>
              </p:txBody>
            </p:sp>
          </p:grpSp>
          <p:grpSp>
            <p:nvGrpSpPr>
              <p:cNvPr id="91" name="Group 25">
                <a:extLst>
                  <a:ext uri="{FF2B5EF4-FFF2-40B4-BE49-F238E27FC236}">
                    <a16:creationId xmlns:a16="http://schemas.microsoft.com/office/drawing/2014/main" id="{56630325-4AC4-459E-81C3-B1B2793BF047}"/>
                  </a:ext>
                </a:extLst>
              </p:cNvPr>
              <p:cNvGrpSpPr/>
              <p:nvPr/>
            </p:nvGrpSpPr>
            <p:grpSpPr>
              <a:xfrm>
                <a:off x="8077200" y="2590800"/>
                <a:ext cx="1066800" cy="646331"/>
                <a:chOff x="7848600" y="1752600"/>
                <a:chExt cx="1066800" cy="646331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4F126204-9C42-4B82-82FD-39BD57A885F6}"/>
                    </a:ext>
                  </a:extLst>
                </p:cNvPr>
                <p:cNvSpPr/>
                <p:nvPr/>
              </p:nvSpPr>
              <p:spPr>
                <a:xfrm>
                  <a:off x="7866953" y="2178867"/>
                  <a:ext cx="76200" cy="762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Diamond 92">
                  <a:extLst>
                    <a:ext uri="{FF2B5EF4-FFF2-40B4-BE49-F238E27FC236}">
                      <a16:creationId xmlns:a16="http://schemas.microsoft.com/office/drawing/2014/main" id="{D2E62F0B-4DB2-453D-99F4-5C3CC6510646}"/>
                    </a:ext>
                  </a:extLst>
                </p:cNvPr>
                <p:cNvSpPr/>
                <p:nvPr/>
              </p:nvSpPr>
              <p:spPr>
                <a:xfrm>
                  <a:off x="7848600" y="1905000"/>
                  <a:ext cx="76200" cy="76200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EABBDD4-5FE4-406E-99FE-99E5FF9F3BB3}"/>
                    </a:ext>
                  </a:extLst>
                </p:cNvPr>
                <p:cNvSpPr txBox="1"/>
                <p:nvPr/>
              </p:nvSpPr>
              <p:spPr>
                <a:xfrm>
                  <a:off x="7924800" y="1752600"/>
                  <a:ext cx="990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Data 1</a:t>
                  </a:r>
                </a:p>
                <a:p>
                  <a:r>
                    <a:rPr lang="en-US" dirty="0"/>
                    <a:t>Data 2</a:t>
                  </a:r>
                </a:p>
              </p:txBody>
            </p:sp>
          </p:grp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85EE5E-39E3-4D90-B916-1F663E8A4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26" y="833776"/>
              <a:ext cx="983355" cy="3371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FCCE3B-D493-48D4-B760-F113ECD8D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349" y="945838"/>
              <a:ext cx="983355" cy="3371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2833ED6-0AEB-42AC-84C8-2BA3F74B2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996" y="779422"/>
              <a:ext cx="983355" cy="337105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51BB4A8-D188-4950-AD91-D0C9B47308AC}"/>
              </a:ext>
            </a:extLst>
          </p:cNvPr>
          <p:cNvSpPr txBox="1"/>
          <p:nvPr/>
        </p:nvSpPr>
        <p:spPr>
          <a:xfrm>
            <a:off x="900436" y="5701019"/>
            <a:ext cx="42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SVM binary Classifier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D33EDC-9B38-4224-A806-C645272220E6}"/>
              </a:ext>
            </a:extLst>
          </p:cNvPr>
          <p:cNvSpPr/>
          <p:nvPr/>
        </p:nvSpPr>
        <p:spPr>
          <a:xfrm>
            <a:off x="56245" y="118561"/>
            <a:ext cx="7068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Some Possible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82271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D7A2DEC4-7AAC-486E-8602-75B7F22A5685}"/>
              </a:ext>
            </a:extLst>
          </p:cNvPr>
          <p:cNvGrpSpPr/>
          <p:nvPr/>
        </p:nvGrpSpPr>
        <p:grpSpPr>
          <a:xfrm>
            <a:off x="1411459" y="1476187"/>
            <a:ext cx="4572000" cy="3371053"/>
            <a:chOff x="4572000" y="2590800"/>
            <a:chExt cx="4572000" cy="33710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417447-5972-4C0C-8B23-6AF37A9A713F}"/>
                </a:ext>
              </a:extLst>
            </p:cNvPr>
            <p:cNvGrpSpPr/>
            <p:nvPr/>
          </p:nvGrpSpPr>
          <p:grpSpPr>
            <a:xfrm>
              <a:off x="4572000" y="2590800"/>
              <a:ext cx="4267200" cy="3371053"/>
              <a:chOff x="3352800" y="1419100"/>
              <a:chExt cx="4267200" cy="3371053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934DA2B-EB83-4D02-B259-5E81C83A4D60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2EC19D-E7A8-4203-804F-B8E8C9C540AE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942473AA-D604-4E30-9712-3B1F0E0B37DF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42987C0-EBB1-4FB7-A50C-B113ACC2E3A6}"/>
                  </a:ext>
                </a:extLst>
              </p:cNvPr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C23503-459F-40A6-9F16-D105925A6215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539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BA017A-FECD-49B1-A9FB-A915C8C72361}"/>
                  </a:ext>
                </a:extLst>
              </p:cNvPr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59F4011-2ED7-4B0B-8477-E295F24546BE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E88730-788E-4B19-B439-74E06284FEF3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FA83EC1-6405-43A5-AB6C-2850E8A453A9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5810CC-9B4E-4914-8B26-06D68D53A597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B2F9E31A-B6C2-4475-8433-BE08624CB506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C9133907-F440-429C-B66B-DD6A9C5EBC58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EFB5563C-A409-4F2B-AB7C-3BB1D168F017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5D8C6D-7192-4994-9C95-A5A62F08226A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52FCF3-B10C-41E0-948A-512560E51CE7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9DEA22-53BC-4EB2-BEF8-22B27B5657EC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49AF6A-38FE-4FB5-B0D1-6D476C3A1508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5D8B29-3C87-4F25-B3DF-EF01048653DA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21D416-12B3-4781-B6B6-79A91A17A5D5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39788E0D-69FB-41F2-8168-0B9E19BF02E6}"/>
                </a:ext>
              </a:extLst>
            </p:cNvPr>
            <p:cNvGrpSpPr/>
            <p:nvPr/>
          </p:nvGrpSpPr>
          <p:grpSpPr>
            <a:xfrm>
              <a:off x="8077200" y="2590800"/>
              <a:ext cx="1066800" cy="646331"/>
              <a:chOff x="7848600" y="1752600"/>
              <a:chExt cx="1066800" cy="64633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C94C98-389F-4C85-9E8B-3850C0426E84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7F29BB00-7074-4320-912B-F5469A91348D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6568BF-66C6-4791-8F08-6B8B99EEE8BC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</p:grp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B32DCFDE-CE16-45B4-90E7-045440889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0007" y="2315228"/>
          <a:ext cx="4323637" cy="18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774360" progId="Equation.DSMT4">
                  <p:embed/>
                </p:oleObj>
              </mc:Choice>
              <mc:Fallback>
                <p:oleObj name="Equation" r:id="rId2" imgW="1803240" imgH="77436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B32DCFDE-CE16-45B4-90E7-0454408896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90007" y="2315228"/>
                        <a:ext cx="4323637" cy="185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5A1C2EA4-17F2-475E-B8D0-846F2A839330}"/>
              </a:ext>
            </a:extLst>
          </p:cNvPr>
          <p:cNvSpPr/>
          <p:nvPr/>
        </p:nvSpPr>
        <p:spPr>
          <a:xfrm>
            <a:off x="6790007" y="2954902"/>
            <a:ext cx="377488" cy="1104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CC17B5-794C-4D9D-B1DE-C86F36E89C27}"/>
              </a:ext>
            </a:extLst>
          </p:cNvPr>
          <p:cNvSpPr/>
          <p:nvPr/>
        </p:nvSpPr>
        <p:spPr>
          <a:xfrm>
            <a:off x="10623612" y="2976320"/>
            <a:ext cx="377488" cy="1104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07E68-54D0-44DD-90E6-77DD5F9FCE0D}"/>
              </a:ext>
            </a:extLst>
          </p:cNvPr>
          <p:cNvSpPr/>
          <p:nvPr/>
        </p:nvSpPr>
        <p:spPr>
          <a:xfrm>
            <a:off x="267364" y="170369"/>
            <a:ext cx="1041188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The best :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The one that provide 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Max margin</a:t>
            </a:r>
          </a:p>
        </p:txBody>
      </p:sp>
    </p:spTree>
    <p:extLst>
      <p:ext uri="{BB962C8B-B14F-4D97-AF65-F5344CB8AC3E}">
        <p14:creationId xmlns:p14="http://schemas.microsoft.com/office/powerpoint/2010/main" val="2893813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39" y="252271"/>
            <a:ext cx="1596887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560" y="895648"/>
            <a:ext cx="2889569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SVM formulation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019175" y="1946613"/>
          <a:ext cx="1924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1930320" progId="Equation.DSMT4">
                  <p:embed/>
                </p:oleObj>
              </mc:Choice>
              <mc:Fallback>
                <p:oleObj name="Equation" r:id="rId2" imgW="1054080" imgH="193032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946613"/>
                        <a:ext cx="1924050" cy="352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4"/>
          <p:cNvGrpSpPr/>
          <p:nvPr/>
        </p:nvGrpSpPr>
        <p:grpSpPr>
          <a:xfrm>
            <a:off x="5804004" y="1231900"/>
            <a:ext cx="4724400" cy="3723353"/>
            <a:chOff x="4191000" y="1792069"/>
            <a:chExt cx="4724400" cy="315048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4928778"/>
              <a:ext cx="426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2783725" y="3532059"/>
              <a:ext cx="2819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2510248">
              <a:off x="4789175" y="3541061"/>
              <a:ext cx="960205" cy="928675"/>
            </a:xfrm>
            <a:prstGeom prst="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546289" y="268154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11233" y="2285295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88721" y="1945315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rot="13326515">
              <a:off x="6139711" y="2166620"/>
              <a:ext cx="960205" cy="928675"/>
            </a:xfrm>
            <a:prstGeom prst="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34569" y="397813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45117" y="362408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75477" y="462056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6268236" y="2934751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/>
            <p:cNvSpPr/>
            <p:nvPr/>
          </p:nvSpPr>
          <p:spPr>
            <a:xfrm>
              <a:off x="6532511" y="1905000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7284853" y="2578355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33"/>
            <p:cNvGrpSpPr/>
            <p:nvPr/>
          </p:nvGrpSpPr>
          <p:grpSpPr>
            <a:xfrm>
              <a:off x="7848600" y="1792069"/>
              <a:ext cx="1066800" cy="546887"/>
              <a:chOff x="7848600" y="1752600"/>
              <a:chExt cx="1066800" cy="54688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24800" y="1752600"/>
                <a:ext cx="990600" cy="54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1</a:t>
                </a:r>
              </a:p>
              <a:p>
                <a:r>
                  <a:rPr lang="en-US" dirty="0"/>
                  <a:t>class 2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858000" y="2895600"/>
              <a:ext cx="990600" cy="31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 +1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3276600"/>
              <a:ext cx="990600" cy="312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 -1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24000" y="58423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 the SVM linear classifier assumes complete separability. No overlap between the data points.</a:t>
            </a:r>
          </a:p>
          <a:p>
            <a:endParaRPr lang="en-US" sz="20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822950" y="3308350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41200" progId="Equation.DSMT4">
                  <p:embed/>
                </p:oleObj>
              </mc:Choice>
              <mc:Fallback>
                <p:oleObj name="Equation" r:id="rId4" imgW="545760" imgH="2412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308350"/>
                        <a:ext cx="546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822950" y="3308350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41200" progId="Equation.DSMT4">
                  <p:embed/>
                </p:oleObj>
              </mc:Choice>
              <mc:Fallback>
                <p:oleObj name="Equation" r:id="rId6" imgW="545760" imgH="241200" progId="Equation.DSMT4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3308350"/>
                        <a:ext cx="546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8874125" y="4508500"/>
          <a:ext cx="17478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25" y="4508500"/>
                        <a:ext cx="17478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763000" y="44196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9142413" y="3365500"/>
          <a:ext cx="1687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2413" y="3365500"/>
                        <a:ext cx="16875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391401" y="5181600"/>
          <a:ext cx="1927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228600" progId="Equation.DSMT4">
                  <p:embed/>
                </p:oleObj>
              </mc:Choice>
              <mc:Fallback>
                <p:oleObj name="Equation" r:id="rId12" imgW="812520" imgH="228600" progId="Equation.DSMT4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5181600"/>
                        <a:ext cx="19272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86868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581900" y="4838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934737-75D5-4D1C-8883-76ACB9ECD80F}"/>
              </a:ext>
            </a:extLst>
          </p:cNvPr>
          <p:cNvSpPr/>
          <p:nvPr/>
        </p:nvSpPr>
        <p:spPr>
          <a:xfrm>
            <a:off x="3491127" y="183131"/>
            <a:ext cx="44337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Solution by QP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26B50-6A8B-4A89-9F2B-72E59DE960A3}"/>
              </a:ext>
            </a:extLst>
          </p:cNvPr>
          <p:cNvSpPr/>
          <p:nvPr/>
        </p:nvSpPr>
        <p:spPr>
          <a:xfrm>
            <a:off x="3351544" y="1789551"/>
            <a:ext cx="1829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How?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F0710B-C1C7-4B46-B43D-81AD1AB537A0}"/>
              </a:ext>
            </a:extLst>
          </p:cNvPr>
          <p:cNvGrpSpPr/>
          <p:nvPr/>
        </p:nvGrpSpPr>
        <p:grpSpPr>
          <a:xfrm>
            <a:off x="2211314" y="1596988"/>
            <a:ext cx="5559149" cy="3956998"/>
            <a:chOff x="987425" y="795130"/>
            <a:chExt cx="5559149" cy="3956998"/>
          </a:xfrm>
        </p:grpSpPr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91F2542A-F7EA-424D-A860-6E3613B4C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1901" y="1349148"/>
            <a:ext cx="2863850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06360" imgH="457200" progId="Equation.DSMT4">
                    <p:embed/>
                  </p:oleObj>
                </mc:Choice>
                <mc:Fallback>
                  <p:oleObj name="Equation" r:id="rId2" imgW="1206360" imgH="457200" progId="Equation.DSMT4">
                    <p:embed/>
                    <p:pic>
                      <p:nvPicPr>
                        <p:cNvPr id="11" name="Object 6">
                          <a:extLst>
                            <a:ext uri="{FF2B5EF4-FFF2-40B4-BE49-F238E27FC236}">
                              <a16:creationId xmlns:a16="http://schemas.microsoft.com/office/drawing/2014/main" id="{91F2542A-F7EA-424D-A860-6E3613B4C1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901" y="1349148"/>
                          <a:ext cx="2863850" cy="889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1234FB-4EB2-47E1-B19D-CD22DFB760AB}"/>
                </a:ext>
              </a:extLst>
            </p:cNvPr>
            <p:cNvGrpSpPr/>
            <p:nvPr/>
          </p:nvGrpSpPr>
          <p:grpSpPr>
            <a:xfrm>
              <a:off x="1716258" y="795130"/>
              <a:ext cx="4830316" cy="3790938"/>
              <a:chOff x="1716258" y="795130"/>
              <a:chExt cx="4830316" cy="379093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593A4700-0BC1-4A5C-9D03-A7042F960E21}"/>
                  </a:ext>
                </a:extLst>
              </p:cNvPr>
              <p:cNvCxnSpPr/>
              <p:nvPr/>
            </p:nvCxnSpPr>
            <p:spPr>
              <a:xfrm>
                <a:off x="2001078" y="4253948"/>
                <a:ext cx="4545496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D3752FE-18FB-440F-86E1-BEDB584E5E04}"/>
                  </a:ext>
                </a:extLst>
              </p:cNvPr>
              <p:cNvCxnSpPr/>
              <p:nvPr/>
            </p:nvCxnSpPr>
            <p:spPr>
              <a:xfrm flipV="1">
                <a:off x="2001078" y="795130"/>
                <a:ext cx="0" cy="345881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FDC1284-CF33-467E-864B-C2D28E979965}"/>
                  </a:ext>
                </a:extLst>
              </p:cNvPr>
              <p:cNvCxnSpPr/>
              <p:nvPr/>
            </p:nvCxnSpPr>
            <p:spPr>
              <a:xfrm>
                <a:off x="1716258" y="1111348"/>
                <a:ext cx="3896751" cy="347472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FD1412-B7CB-4D09-95E0-29BDBC9E6474}"/>
                  </a:ext>
                </a:extLst>
              </p:cNvPr>
              <p:cNvCxnSpPr/>
              <p:nvPr/>
            </p:nvCxnSpPr>
            <p:spPr>
              <a:xfrm flipV="1">
                <a:off x="2001078" y="2658794"/>
                <a:ext cx="1445507" cy="1595154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Object 11">
                <a:extLst>
                  <a:ext uri="{FF2B5EF4-FFF2-40B4-BE49-F238E27FC236}">
                    <a16:creationId xmlns:a16="http://schemas.microsoft.com/office/drawing/2014/main" id="{6FF8A840-5AED-4C9C-8911-4B1225C4BC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2466" y="3206843"/>
              <a:ext cx="1661360" cy="8889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054080" imgH="571320" progId="Equation.DSMT4">
                      <p:embed/>
                    </p:oleObj>
                  </mc:Choice>
                  <mc:Fallback>
                    <p:oleObj name="Equation" r:id="rId4" imgW="1054080" imgH="571320" progId="Equation.DSMT4">
                      <p:embed/>
                      <p:pic>
                        <p:nvPicPr>
                          <p:cNvPr id="12" name="Object 11">
                            <a:extLst>
                              <a:ext uri="{FF2B5EF4-FFF2-40B4-BE49-F238E27FC236}">
                                <a16:creationId xmlns:a16="http://schemas.microsoft.com/office/drawing/2014/main" id="{6FF8A840-5AED-4C9C-8911-4B1225C4BCC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612466" y="3206843"/>
                            <a:ext cx="1661360" cy="8889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2F3B3A-4413-4D2E-8023-CCCB75CE6A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3146" y="4344374"/>
            <a:ext cx="772587" cy="407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7200" imgH="241200" progId="Equation.DSMT4">
                    <p:embed/>
                  </p:oleObj>
                </mc:Choice>
                <mc:Fallback>
                  <p:oleObj name="Equation" r:id="rId6" imgW="457200" imgH="241200" progId="Equation.DSMT4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2F3B3A-4413-4D2E-8023-CCCB75CE6A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43146" y="4344374"/>
                          <a:ext cx="772587" cy="407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77D98BC1-0133-4D73-B2CA-73173BC172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7425" y="2413000"/>
            <a:ext cx="68580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266400" progId="Equation.DSMT4">
                    <p:embed/>
                  </p:oleObj>
                </mc:Choice>
                <mc:Fallback>
                  <p:oleObj name="Equation" r:id="rId8" imgW="40608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77D98BC1-0133-4D73-B2CA-73173BC172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87425" y="2413000"/>
                          <a:ext cx="685800" cy="450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8913D0-92E6-454C-9BCD-75A37397E04A}"/>
              </a:ext>
            </a:extLst>
          </p:cNvPr>
          <p:cNvSpPr/>
          <p:nvPr/>
        </p:nvSpPr>
        <p:spPr>
          <a:xfrm>
            <a:off x="822341" y="189311"/>
            <a:ext cx="9998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Take help from SSLC Mathematics </a:t>
            </a:r>
          </a:p>
        </p:txBody>
      </p:sp>
    </p:spTree>
    <p:extLst>
      <p:ext uri="{BB962C8B-B14F-4D97-AF65-F5344CB8AC3E}">
        <p14:creationId xmlns:p14="http://schemas.microsoft.com/office/powerpoint/2010/main" val="174404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FF1E182-D599-40B0-84BC-53B752B49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0012" y="144767"/>
          <a:ext cx="7580312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13200" imgH="3136680" progId="Equation.DSMT4">
                  <p:embed/>
                </p:oleObj>
              </mc:Choice>
              <mc:Fallback>
                <p:oleObj name="Equation" r:id="rId2" imgW="4813200" imgH="31366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FF1E182-D599-40B0-84BC-53B752B49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0012" y="144767"/>
                        <a:ext cx="7580312" cy="4878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10401D2-2E77-4A07-BEE9-23775D925AF2}"/>
              </a:ext>
            </a:extLst>
          </p:cNvPr>
          <p:cNvGrpSpPr/>
          <p:nvPr/>
        </p:nvGrpSpPr>
        <p:grpSpPr>
          <a:xfrm>
            <a:off x="492369" y="842756"/>
            <a:ext cx="6246057" cy="5281726"/>
            <a:chOff x="1758461" y="242974"/>
            <a:chExt cx="6246057" cy="52817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4E92067-203F-4296-AB06-7F9C9BA01704}"/>
                </a:ext>
              </a:extLst>
            </p:cNvPr>
            <p:cNvGrpSpPr/>
            <p:nvPr/>
          </p:nvGrpSpPr>
          <p:grpSpPr>
            <a:xfrm>
              <a:off x="1775994" y="242974"/>
              <a:ext cx="6228524" cy="4586068"/>
              <a:chOff x="2001077" y="0"/>
              <a:chExt cx="6228524" cy="458606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48982404-5A66-40F0-A0F2-6AF4A27D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1078" y="4253948"/>
                <a:ext cx="6228523" cy="14924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6A89D1C1-9C86-4D46-89DE-934D0F4B1E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1078" y="0"/>
                <a:ext cx="0" cy="4253948"/>
              </a:xfrm>
              <a:prstGeom prst="straightConnector1">
                <a:avLst/>
              </a:prstGeom>
              <a:ln w="539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39F64D6-B946-4476-BD24-F0137C7E4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1077" y="1304472"/>
                <a:ext cx="3611932" cy="3281596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E7BBF49-DC3A-4AAC-904B-E4C46D817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1078" y="2247008"/>
                <a:ext cx="1980079" cy="2006940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F6FF94-EDC3-4D04-81F1-091487C36692}"/>
                </a:ext>
              </a:extLst>
            </p:cNvPr>
            <p:cNvCxnSpPr>
              <a:cxnSpLocks/>
            </p:cNvCxnSpPr>
            <p:nvPr/>
          </p:nvCxnSpPr>
          <p:spPr>
            <a:xfrm>
              <a:off x="1758462" y="674179"/>
              <a:ext cx="4937760" cy="4455177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E602B2-53D9-471E-9253-42AD9C084AE7}"/>
                </a:ext>
              </a:extLst>
            </p:cNvPr>
            <p:cNvCxnSpPr>
              <a:cxnSpLocks/>
            </p:cNvCxnSpPr>
            <p:nvPr/>
          </p:nvCxnSpPr>
          <p:spPr>
            <a:xfrm>
              <a:off x="1758461" y="2369948"/>
              <a:ext cx="3176954" cy="283295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7">
              <a:extLst>
                <a:ext uri="{FF2B5EF4-FFF2-40B4-BE49-F238E27FC236}">
                  <a16:creationId xmlns:a16="http://schemas.microsoft.com/office/drawing/2014/main" id="{4876B287-74FB-4C3E-BD76-8526FE0C7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4663" y="3952878"/>
            <a:ext cx="1687512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11000" imgH="228600" progId="Equation.DSMT4">
                    <p:embed/>
                  </p:oleObj>
                </mc:Choice>
                <mc:Fallback>
                  <p:oleObj name="Equation" r:id="rId4" imgW="711000" imgH="228600" progId="Equation.DSMT4">
                    <p:embed/>
                    <p:pic>
                      <p:nvPicPr>
                        <p:cNvPr id="16" name="Object 7">
                          <a:extLst>
                            <a:ext uri="{FF2B5EF4-FFF2-40B4-BE49-F238E27FC236}">
                              <a16:creationId xmlns:a16="http://schemas.microsoft.com/office/drawing/2014/main" id="{4876B287-74FB-4C3E-BD76-8526FE0C7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4663" y="3952878"/>
                          <a:ext cx="1687512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">
              <a:extLst>
                <a:ext uri="{FF2B5EF4-FFF2-40B4-BE49-F238E27FC236}">
                  <a16:creationId xmlns:a16="http://schemas.microsoft.com/office/drawing/2014/main" id="{1D6C5C42-4655-41EC-AFDC-0382C152B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0396" y="5080200"/>
            <a:ext cx="198913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228600" progId="Equation.DSMT4">
                    <p:embed/>
                  </p:oleObj>
                </mc:Choice>
                <mc:Fallback>
                  <p:oleObj name="Equation" r:id="rId6" imgW="838080" imgH="228600" progId="Equation.DSMT4">
                    <p:embed/>
                    <p:pic>
                      <p:nvPicPr>
                        <p:cNvPr id="17" name="Object 7">
                          <a:extLst>
                            <a:ext uri="{FF2B5EF4-FFF2-40B4-BE49-F238E27FC236}">
                              <a16:creationId xmlns:a16="http://schemas.microsoft.com/office/drawing/2014/main" id="{1D6C5C42-4655-41EC-AFDC-0382C152B4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396" y="5080200"/>
                          <a:ext cx="1989138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>
              <a:extLst>
                <a:ext uri="{FF2B5EF4-FFF2-40B4-BE49-F238E27FC236}">
                  <a16:creationId xmlns:a16="http://schemas.microsoft.com/office/drawing/2014/main" id="{76E202C5-772E-42EA-BDF8-426EF8907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6361" y="4695939"/>
            <a:ext cx="174783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228600" progId="Equation.DSMT4">
                    <p:embed/>
                  </p:oleObj>
                </mc:Choice>
                <mc:Fallback>
                  <p:oleObj name="Equation" r:id="rId8" imgW="736560" imgH="228600" progId="Equation.DSMT4">
                    <p:embed/>
                    <p:pic>
                      <p:nvPicPr>
                        <p:cNvPr id="18" name="Object 6">
                          <a:extLst>
                            <a:ext uri="{FF2B5EF4-FFF2-40B4-BE49-F238E27FC236}">
                              <a16:creationId xmlns:a16="http://schemas.microsoft.com/office/drawing/2014/main" id="{76E202C5-772E-42EA-BDF8-426EF8907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361" y="4695939"/>
                          <a:ext cx="1747838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1191F3-136B-43AB-A320-C4F53E4B9E7B}"/>
              </a:ext>
            </a:extLst>
          </p:cNvPr>
          <p:cNvCxnSpPr/>
          <p:nvPr/>
        </p:nvCxnSpPr>
        <p:spPr>
          <a:xfrm flipV="1">
            <a:off x="1315330" y="494192"/>
            <a:ext cx="3291840" cy="127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8B37F6-FB39-4F2D-B146-D84C793622A4}"/>
              </a:ext>
            </a:extLst>
          </p:cNvPr>
          <p:cNvCxnSpPr/>
          <p:nvPr/>
        </p:nvCxnSpPr>
        <p:spPr>
          <a:xfrm flipV="1">
            <a:off x="906248" y="1353468"/>
            <a:ext cx="3417223" cy="21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3D115C-F512-4F49-84AD-A62CC200A8C4}"/>
              </a:ext>
            </a:extLst>
          </p:cNvPr>
          <p:cNvSpPr/>
          <p:nvPr/>
        </p:nvSpPr>
        <p:spPr>
          <a:xfrm>
            <a:off x="7203699" y="338622"/>
            <a:ext cx="3706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Formulation</a:t>
            </a:r>
          </a:p>
        </p:txBody>
      </p:sp>
    </p:spTree>
    <p:extLst>
      <p:ext uri="{BB962C8B-B14F-4D97-AF65-F5344CB8AC3E}">
        <p14:creationId xmlns:p14="http://schemas.microsoft.com/office/powerpoint/2010/main" val="49397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81000"/>
            <a:ext cx="62484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clc; clear all; close all;</a:t>
            </a:r>
          </a:p>
          <a:p>
            <a:pPr>
              <a:buNone/>
            </a:pPr>
            <a:r>
              <a:rPr lang="en-US" sz="1800" dirty="0"/>
              <a:t>x1 = [1 2]'; x2 = [2 1]'; x3 = [2 2]'; x4 = [3 3]'; </a:t>
            </a:r>
          </a:p>
          <a:p>
            <a:pPr>
              <a:buNone/>
            </a:pPr>
            <a:r>
              <a:rPr lang="en-US" sz="1800" dirty="0"/>
              <a:t>x5 = [3 4]'; x6 = [4 3] ';      % data points</a:t>
            </a:r>
          </a:p>
          <a:p>
            <a:pPr>
              <a:buNone/>
            </a:pPr>
            <a:r>
              <a:rPr lang="en-US" sz="1800" dirty="0"/>
              <a:t>d1 = -1; d2 = -1; d3 = -1; d4 = 1; d5 = 1; d6 = 1; % class labels</a:t>
            </a:r>
          </a:p>
          <a:p>
            <a:pPr>
              <a:buNone/>
            </a:pPr>
            <a:r>
              <a:rPr lang="en-US" sz="1800" b="1" dirty="0"/>
              <a:t>%% Linear SVM Primal form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w(2)  g;</a:t>
            </a:r>
          </a:p>
          <a:p>
            <a:pPr>
              <a:buNone/>
            </a:pPr>
            <a:r>
              <a:rPr lang="en-US" sz="1800" dirty="0"/>
              <a:t>   minimize (0.5*w'*w)</a:t>
            </a:r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w'*x1-g &lt;= -1; </a:t>
            </a:r>
          </a:p>
          <a:p>
            <a:pPr>
              <a:buNone/>
            </a:pPr>
            <a:r>
              <a:rPr lang="en-US" sz="1800" dirty="0"/>
              <a:t>       w'*x2-g &lt;= -1; </a:t>
            </a:r>
          </a:p>
          <a:p>
            <a:pPr>
              <a:buNone/>
            </a:pPr>
            <a:r>
              <a:rPr lang="en-US" sz="1800" dirty="0"/>
              <a:t>	w'*x3-g &lt;= -1;</a:t>
            </a:r>
          </a:p>
          <a:p>
            <a:pPr>
              <a:buNone/>
            </a:pPr>
            <a:r>
              <a:rPr lang="en-US" sz="1800" dirty="0"/>
              <a:t>       w'*x4-g &gt;= 1; </a:t>
            </a:r>
          </a:p>
          <a:p>
            <a:pPr>
              <a:buNone/>
            </a:pPr>
            <a:r>
              <a:rPr lang="en-US" sz="1800" dirty="0"/>
              <a:t>	w'*x5-g &gt;= 1; </a:t>
            </a:r>
          </a:p>
          <a:p>
            <a:pPr>
              <a:buNone/>
            </a:pPr>
            <a:r>
              <a:rPr lang="en-US" sz="1800" dirty="0"/>
              <a:t>	w'*x6-g &gt;= 1;  </a:t>
            </a:r>
          </a:p>
          <a:p>
            <a:pPr>
              <a:buNone/>
            </a:pPr>
            <a:r>
              <a:rPr lang="en-US" sz="1800" dirty="0" err="1"/>
              <a:t>cvx_end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5791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 = [1.000,1.000 ]</a:t>
            </a:r>
            <a:r>
              <a:rPr lang="en-US" b="1" baseline="30000" dirty="0"/>
              <a:t>T</a:t>
            </a:r>
            <a:r>
              <a:rPr lang="en-US" b="1" dirty="0"/>
              <a:t>           g = 5.000</a:t>
            </a:r>
          </a:p>
        </p:txBody>
      </p:sp>
      <p:grpSp>
        <p:nvGrpSpPr>
          <p:cNvPr id="2" name="Group 43"/>
          <p:cNvGrpSpPr/>
          <p:nvPr/>
        </p:nvGrpSpPr>
        <p:grpSpPr>
          <a:xfrm>
            <a:off x="6254300" y="1752601"/>
            <a:ext cx="4267200" cy="3417553"/>
            <a:chOff x="4730300" y="1752600"/>
            <a:chExt cx="4267200" cy="3417553"/>
          </a:xfrm>
        </p:grpSpPr>
        <p:grpSp>
          <p:nvGrpSpPr>
            <p:cNvPr id="4" name="Group 39"/>
            <p:cNvGrpSpPr/>
            <p:nvPr/>
          </p:nvGrpSpPr>
          <p:grpSpPr>
            <a:xfrm>
              <a:off x="7848600" y="1752600"/>
              <a:ext cx="1066800" cy="646331"/>
              <a:chOff x="7848600" y="1752600"/>
              <a:chExt cx="1066800" cy="64633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  <p:grpSp>
          <p:nvGrpSpPr>
            <p:cNvPr id="5" name="Group 17"/>
            <p:cNvGrpSpPr/>
            <p:nvPr/>
          </p:nvGrpSpPr>
          <p:grpSpPr>
            <a:xfrm>
              <a:off x="4730300" y="1799100"/>
              <a:ext cx="4267200" cy="3371053"/>
              <a:chOff x="3352800" y="1419100"/>
              <a:chExt cx="4267200" cy="3371053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/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Isosceles Triangle 24"/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iamond 28"/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iamond 29"/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amond 30"/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58B88D-A612-43CF-BAC9-D110CDE54433}"/>
              </a:ext>
            </a:extLst>
          </p:cNvPr>
          <p:cNvSpPr/>
          <p:nvPr/>
        </p:nvSpPr>
        <p:spPr>
          <a:xfrm>
            <a:off x="423141" y="116370"/>
            <a:ext cx="11509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Including class value in SVM formulation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DEE9247-DFF9-4F50-A60D-E26443BCF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622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16000" progId="Equation.DSMT4">
                  <p:embed/>
                </p:oleObj>
              </mc:Choice>
              <mc:Fallback>
                <p:oleObj name="Equation" r:id="rId2" imgW="914400" imgH="216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DEE9247-DFF9-4F50-A60D-E26443BCF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74359A-7801-4E64-9439-42E2A9A1C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4105" y="1321633"/>
          <a:ext cx="3312390" cy="440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1841400" progId="Equation.DSMT4">
                  <p:embed/>
                </p:oleObj>
              </mc:Choice>
              <mc:Fallback>
                <p:oleObj name="Equation" r:id="rId4" imgW="1384200" imgH="1841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74359A-7801-4E64-9439-42E2A9A1C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4105" y="1321633"/>
                        <a:ext cx="3312390" cy="440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>
            <a:extLst>
              <a:ext uri="{FF2B5EF4-FFF2-40B4-BE49-F238E27FC236}">
                <a16:creationId xmlns:a16="http://schemas.microsoft.com/office/drawing/2014/main" id="{52212D95-2985-46F0-BAD8-ADAC2041889F}"/>
              </a:ext>
            </a:extLst>
          </p:cNvPr>
          <p:cNvGrpSpPr/>
          <p:nvPr/>
        </p:nvGrpSpPr>
        <p:grpSpPr>
          <a:xfrm>
            <a:off x="584200" y="1941895"/>
            <a:ext cx="4267200" cy="3973996"/>
            <a:chOff x="4730300" y="1752600"/>
            <a:chExt cx="4267200" cy="3417553"/>
          </a:xfrm>
        </p:grpSpPr>
        <p:grpSp>
          <p:nvGrpSpPr>
            <p:cNvPr id="7" name="Group 39">
              <a:extLst>
                <a:ext uri="{FF2B5EF4-FFF2-40B4-BE49-F238E27FC236}">
                  <a16:creationId xmlns:a16="http://schemas.microsoft.com/office/drawing/2014/main" id="{6EC046A6-8E89-47F3-95A8-269F1B22E856}"/>
                </a:ext>
              </a:extLst>
            </p:cNvPr>
            <p:cNvGrpSpPr/>
            <p:nvPr/>
          </p:nvGrpSpPr>
          <p:grpSpPr>
            <a:xfrm>
              <a:off x="7848600" y="1752600"/>
              <a:ext cx="1066800" cy="646331"/>
              <a:chOff x="7848600" y="1752600"/>
              <a:chExt cx="1066800" cy="64633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BA0A73-E2EC-4011-B0D7-54283976598F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Diamond 28">
                <a:extLst>
                  <a:ext uri="{FF2B5EF4-FFF2-40B4-BE49-F238E27FC236}">
                    <a16:creationId xmlns:a16="http://schemas.microsoft.com/office/drawing/2014/main" id="{ADE8F5C7-529F-4DB7-8E5D-D08E21B54078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02A48A-3165-4ECE-99A3-390E6197D9D8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  <p:grpSp>
          <p:nvGrpSpPr>
            <p:cNvPr id="8" name="Group 17">
              <a:extLst>
                <a:ext uri="{FF2B5EF4-FFF2-40B4-BE49-F238E27FC236}">
                  <a16:creationId xmlns:a16="http://schemas.microsoft.com/office/drawing/2014/main" id="{8C9BA5D3-CEBA-4C05-BBD7-55CCBAFAC045}"/>
                </a:ext>
              </a:extLst>
            </p:cNvPr>
            <p:cNvGrpSpPr/>
            <p:nvPr/>
          </p:nvGrpSpPr>
          <p:grpSpPr>
            <a:xfrm>
              <a:off x="4730300" y="1799100"/>
              <a:ext cx="4267200" cy="3371053"/>
              <a:chOff x="3352800" y="1419100"/>
              <a:chExt cx="4267200" cy="337105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7887D8D-A843-47F6-827B-43847F95C525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D1428A2-259E-4534-AAB3-B573C5E6461A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133A19DE-3F98-4731-A16D-5D7607954AB3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1ECEA60-AB27-4EBB-9E55-506CD9FAB4A8}"/>
                  </a:ext>
                </a:extLst>
              </p:cNvPr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579A4F1-82FD-4B70-8CA9-33CEEB114B4D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3F7DC5-92CD-4637-9D2A-6A6243C7EE5C}"/>
                  </a:ext>
                </a:extLst>
              </p:cNvPr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8ECB09F9-2CCA-4C8A-8FF2-8B2F4F33B751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EF1CA18-7DD5-4D08-B542-B71FDD4EF015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C098719-0175-4E3A-B218-78499E38F06A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9E86184-243E-4919-B9DE-A4A14F4E4BE9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E1EFEE85-8054-4E42-8133-5C4FBAA03E92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743B534B-74FC-43FF-B3BE-10D79CC43988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62661641-F3D2-4C2C-A7B6-F34163743DFC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376507-C157-44B8-BD53-D6C2BACB3574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31B43A-FEED-4C0A-B795-919C5C956F21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720909-8093-46F6-80BD-B650ACA3FD81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DDF148-2FF5-4F43-9A8D-1B6E519D8706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F46F80-7038-438E-B462-9FCB618C549A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CAED1E-BFCE-4B0A-A427-67530E060C15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E289CBE-9C76-4769-9F98-FE92484F9612}"/>
              </a:ext>
            </a:extLst>
          </p:cNvPr>
          <p:cNvSpPr/>
          <p:nvPr/>
        </p:nvSpPr>
        <p:spPr>
          <a:xfrm>
            <a:off x="5397517" y="3092232"/>
            <a:ext cx="1642911" cy="737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35DE-3579-41E0-9EBF-79E15303CAA1}"/>
              </a:ext>
            </a:extLst>
          </p:cNvPr>
          <p:cNvSpPr/>
          <p:nvPr/>
        </p:nvSpPr>
        <p:spPr>
          <a:xfrm>
            <a:off x="4072865" y="0"/>
            <a:ext cx="254877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rgbClr val="FF0000"/>
                </a:solidFill>
                <a:effectLst/>
              </a:rPr>
              <a:t>Optimization </a:t>
            </a:r>
          </a:p>
          <a:p>
            <a:pPr algn="ctr"/>
            <a:r>
              <a:rPr lang="en-US" sz="2800" b="1" dirty="0">
                <a:ln/>
                <a:solidFill>
                  <a:srgbClr val="FF0000"/>
                </a:solidFill>
              </a:rPr>
              <a:t>Solution by CVX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36C8E-B2B8-4E35-81E7-B5D95173739C}"/>
              </a:ext>
            </a:extLst>
          </p:cNvPr>
          <p:cNvSpPr/>
          <p:nvPr/>
        </p:nvSpPr>
        <p:spPr>
          <a:xfrm>
            <a:off x="-92765" y="883484"/>
            <a:ext cx="118540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/>
                <a:solidFill>
                  <a:schemeClr val="accent3"/>
                </a:solidFill>
                <a:effectLst/>
              </a:rPr>
              <a:t>Two variable Linear programming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D0889-CE97-40A8-8ECF-FFEAFE59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611"/>
            <a:ext cx="4682095" cy="3313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962D5-6B06-4BD2-B536-447F29CD6CEE}"/>
              </a:ext>
            </a:extLst>
          </p:cNvPr>
          <p:cNvSpPr txBox="1"/>
          <p:nvPr/>
        </p:nvSpPr>
        <p:spPr>
          <a:xfrm>
            <a:off x="238540" y="2522280"/>
            <a:ext cx="1021742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3600" dirty="0"/>
              <a:t>https://ncert.nic.in/textbook/pdf/lemh206.pdf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874CE-3123-4D89-9AF9-B09AC351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29" y="3168611"/>
            <a:ext cx="6720653" cy="31471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E6AFA6-4B58-4222-A707-C74EC1FCE70A}"/>
              </a:ext>
            </a:extLst>
          </p:cNvPr>
          <p:cNvSpPr/>
          <p:nvPr/>
        </p:nvSpPr>
        <p:spPr>
          <a:xfrm>
            <a:off x="-2492" y="1598950"/>
            <a:ext cx="12194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Download the +2 chapter on LP from here</a:t>
            </a:r>
          </a:p>
        </p:txBody>
      </p:sp>
    </p:spTree>
    <p:extLst>
      <p:ext uri="{BB962C8B-B14F-4D97-AF65-F5344CB8AC3E}">
        <p14:creationId xmlns:p14="http://schemas.microsoft.com/office/powerpoint/2010/main" val="4191498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91FF6CC7-803D-413B-95AD-986823303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1688" y="1020905"/>
          <a:ext cx="35242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412720" progId="Equation.DSMT4">
                  <p:embed/>
                </p:oleObj>
              </mc:Choice>
              <mc:Fallback>
                <p:oleObj name="Equation" r:id="rId2" imgW="1930320" imgH="241272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91FF6CC7-803D-413B-95AD-986823303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688" y="1020905"/>
                        <a:ext cx="3524250" cy="440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E864E26-C8A2-45AD-9FA7-498303B2A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8" y="960438"/>
          <a:ext cx="2497137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1930320" progId="Equation.DSMT4">
                  <p:embed/>
                </p:oleObj>
              </mc:Choice>
              <mc:Fallback>
                <p:oleObj name="Equation" r:id="rId4" imgW="1079280" imgH="193032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2E864E26-C8A2-45AD-9FA7-498303B2A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960438"/>
                        <a:ext cx="2497137" cy="446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6D365697-4058-4495-B31B-5DEEC2A49335}"/>
              </a:ext>
            </a:extLst>
          </p:cNvPr>
          <p:cNvSpPr/>
          <p:nvPr/>
        </p:nvSpPr>
        <p:spPr>
          <a:xfrm>
            <a:off x="2563091" y="3371140"/>
            <a:ext cx="1212273" cy="744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4B82EA-BB1B-4F91-8E59-97B040C2DB34}"/>
              </a:ext>
            </a:extLst>
          </p:cNvPr>
          <p:cNvSpPr/>
          <p:nvPr/>
        </p:nvSpPr>
        <p:spPr>
          <a:xfrm>
            <a:off x="7235938" y="4118241"/>
            <a:ext cx="1401041" cy="744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A7F1FB0-8986-405B-B4DD-72D4763AA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3465" y="3606450"/>
          <a:ext cx="31559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711000" progId="Equation.DSMT4">
                  <p:embed/>
                </p:oleObj>
              </mc:Choice>
              <mc:Fallback>
                <p:oleObj name="Equation" r:id="rId6" imgW="1447560" imgH="71100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BA7F1FB0-8986-405B-B4DD-72D4763AA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465" y="3606450"/>
                        <a:ext cx="3155950" cy="1393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B8CDD45-CF97-4B6D-A11B-94706898947E}"/>
              </a:ext>
            </a:extLst>
          </p:cNvPr>
          <p:cNvSpPr/>
          <p:nvPr/>
        </p:nvSpPr>
        <p:spPr>
          <a:xfrm>
            <a:off x="542987" y="5426217"/>
            <a:ext cx="111502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Multiplying both sides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inequality by -1</a:t>
            </a:r>
          </a:p>
          <a:p>
            <a:pPr algn="just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demands change in the direction of inequality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96225-47B5-4A1C-8948-92075ACCC87F}"/>
              </a:ext>
            </a:extLst>
          </p:cNvPr>
          <p:cNvSpPr/>
          <p:nvPr/>
        </p:nvSpPr>
        <p:spPr>
          <a:xfrm>
            <a:off x="183930" y="-2492"/>
            <a:ext cx="11509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Including class value in SVM formulation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02F005E-1682-4D73-AC8E-F504BDA37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2883" y="5740886"/>
          <a:ext cx="1051064" cy="69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444240" progId="Equation.DSMT4">
                  <p:embed/>
                </p:oleObj>
              </mc:Choice>
              <mc:Fallback>
                <p:oleObj name="Equation" r:id="rId8" imgW="672840" imgH="4442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02F005E-1682-4D73-AC8E-F504BDA37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22883" y="5740886"/>
                        <a:ext cx="1051064" cy="694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>
            <a:extLst>
              <a:ext uri="{FF2B5EF4-FFF2-40B4-BE49-F238E27FC236}">
                <a16:creationId xmlns:a16="http://schemas.microsoft.com/office/drawing/2014/main" id="{C9E845FE-0E75-4496-8F9D-4940467BB1A1}"/>
              </a:ext>
            </a:extLst>
          </p:cNvPr>
          <p:cNvGrpSpPr/>
          <p:nvPr/>
        </p:nvGrpSpPr>
        <p:grpSpPr>
          <a:xfrm>
            <a:off x="8053610" y="854098"/>
            <a:ext cx="3639626" cy="2707073"/>
            <a:chOff x="4730300" y="1752600"/>
            <a:chExt cx="4267200" cy="3417553"/>
          </a:xfrm>
        </p:grpSpPr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5DCBBF28-696F-4B1B-A5EE-F6A6838F3998}"/>
                </a:ext>
              </a:extLst>
            </p:cNvPr>
            <p:cNvGrpSpPr/>
            <p:nvPr/>
          </p:nvGrpSpPr>
          <p:grpSpPr>
            <a:xfrm>
              <a:off x="7848600" y="1752600"/>
              <a:ext cx="1066800" cy="646331"/>
              <a:chOff x="7848600" y="1752600"/>
              <a:chExt cx="1066800" cy="646331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ABE0572-92F1-4F72-A526-56885C388A4E}"/>
                  </a:ext>
                </a:extLst>
              </p:cNvPr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5C30C576-DF20-4559-ADCC-A4CE7DC91B87}"/>
                  </a:ext>
                </a:extLst>
              </p:cNvPr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2E9304-80D3-407B-9D56-145E60F4E47B}"/>
                  </a:ext>
                </a:extLst>
              </p:cNvPr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69912948-69CD-4AE7-8AFE-A02ADF25A254}"/>
                </a:ext>
              </a:extLst>
            </p:cNvPr>
            <p:cNvGrpSpPr/>
            <p:nvPr/>
          </p:nvGrpSpPr>
          <p:grpSpPr>
            <a:xfrm>
              <a:off x="4730300" y="1799100"/>
              <a:ext cx="4267200" cy="3371053"/>
              <a:chOff x="3352800" y="1419100"/>
              <a:chExt cx="4267200" cy="3371053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705F85-AB22-4EB6-994C-6A5EFE201031}"/>
                  </a:ext>
                </a:extLst>
              </p:cNvPr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99F02F-BF11-4F39-92E1-4C30B254A499}"/>
                  </a:ext>
                </a:extLst>
              </p:cNvPr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067C2636-E75D-45EE-B262-F1093FF45E67}"/>
                  </a:ext>
                </a:extLst>
              </p:cNvPr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4434FEE-E2D1-4F23-90B5-6F5332815FC8}"/>
                  </a:ext>
                </a:extLst>
              </p:cNvPr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4350DA-C9F0-4038-BDEA-35691B3BE16B}"/>
                  </a:ext>
                </a:extLst>
              </p:cNvPr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793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A92E898-D4B8-4CC9-ACE7-91B183BC7BAD}"/>
                  </a:ext>
                </a:extLst>
              </p:cNvPr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2A3A338E-9247-4279-A039-0F9F48B4378E}"/>
                  </a:ext>
                </a:extLst>
              </p:cNvPr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48BE73C-5AC3-4B43-A5E1-F7ABCEEF3900}"/>
                  </a:ext>
                </a:extLst>
              </p:cNvPr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5AF592-1217-4910-9DE7-6ABF05981034}"/>
                  </a:ext>
                </a:extLst>
              </p:cNvPr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49CF55B-59A1-4CE6-8D42-F31A1E5644BF}"/>
                  </a:ext>
                </a:extLst>
              </p:cNvPr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67DA0B8E-1696-4A1B-92D0-5D23CAC2F091}"/>
                  </a:ext>
                </a:extLst>
              </p:cNvPr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7A9F3246-972A-45D0-B1BE-E0C888EDBAD5}"/>
                  </a:ext>
                </a:extLst>
              </p:cNvPr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5137BBAF-5C2C-48D2-97AC-2B72900AADDD}"/>
                  </a:ext>
                </a:extLst>
              </p:cNvPr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79CAA7-6FA2-401A-B7C3-D47CF7EAED57}"/>
                  </a:ext>
                </a:extLst>
              </p:cNvPr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A56BC2-23AE-4048-A6D2-2BC7FBAE4442}"/>
                  </a:ext>
                </a:extLst>
              </p:cNvPr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55B48B-A9D5-4C13-8F98-A87661464050}"/>
                  </a:ext>
                </a:extLst>
              </p:cNvPr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3B87FA-07AB-4EAE-A71C-70A91A18DCD3}"/>
                  </a:ext>
                </a:extLst>
              </p:cNvPr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E87872-6ECF-43A3-9585-9228C4898737}"/>
                  </a:ext>
                </a:extLst>
              </p:cNvPr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8034B6-D0B7-45A5-B1B0-881EE7FB1FDA}"/>
                  </a:ext>
                </a:extLst>
              </p:cNvPr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75D8D31-671E-45DF-A6D1-D6DB82FA8728}"/>
              </a:ext>
            </a:extLst>
          </p:cNvPr>
          <p:cNvSpPr txBox="1"/>
          <p:nvPr/>
        </p:nvSpPr>
        <p:spPr>
          <a:xfrm>
            <a:off x="8671638" y="267293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(-1)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2D32C-A524-4594-9A86-CFDA3E577B07}"/>
              </a:ext>
            </a:extLst>
          </p:cNvPr>
          <p:cNvSpPr txBox="1"/>
          <p:nvPr/>
        </p:nvSpPr>
        <p:spPr>
          <a:xfrm>
            <a:off x="9978223" y="144492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(+1)</a:t>
            </a:r>
          </a:p>
        </p:txBody>
      </p:sp>
    </p:spTree>
    <p:extLst>
      <p:ext uri="{BB962C8B-B14F-4D97-AF65-F5344CB8AC3E}">
        <p14:creationId xmlns:p14="http://schemas.microsoft.com/office/powerpoint/2010/main" val="759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87BA144-B699-451A-B6C5-0D9CBDB54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7379" y="735849"/>
          <a:ext cx="5373688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1371600" progId="Equation.DSMT4">
                  <p:embed/>
                </p:oleObj>
              </mc:Choice>
              <mc:Fallback>
                <p:oleObj name="Equation" r:id="rId2" imgW="2070000" imgH="137160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B87BA144-B699-451A-B6C5-0D9CBDB54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379" y="735849"/>
                        <a:ext cx="5373688" cy="204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F3D2812-0D7A-41CD-96C2-A2291492D76A}"/>
              </a:ext>
            </a:extLst>
          </p:cNvPr>
          <p:cNvSpPr/>
          <p:nvPr/>
        </p:nvSpPr>
        <p:spPr>
          <a:xfrm>
            <a:off x="2059197" y="89518"/>
            <a:ext cx="5191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 formulation of SVM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AB355D6-3F58-40D0-80CC-B55C523FB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3" y="3346450"/>
          <a:ext cx="10393362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1562040" progId="Equation.DSMT4">
                  <p:embed/>
                </p:oleObj>
              </mc:Choice>
              <mc:Fallback>
                <p:oleObj name="Equation" r:id="rId4" imgW="2705040" imgH="156204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FAB355D6-3F58-40D0-80CC-B55C523FB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46450"/>
                        <a:ext cx="10393362" cy="344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8B674A-3D76-411D-8691-6C8DA177B320}"/>
              </a:ext>
            </a:extLst>
          </p:cNvPr>
          <p:cNvSpPr txBox="1"/>
          <p:nvPr/>
        </p:nvSpPr>
        <p:spPr>
          <a:xfrm>
            <a:off x="137933" y="2755140"/>
            <a:ext cx="3842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Part of six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E035F-1F10-4CE2-A965-B704F7A33FAF}"/>
              </a:ext>
            </a:extLst>
          </p:cNvPr>
          <p:cNvSpPr txBox="1"/>
          <p:nvPr/>
        </p:nvSpPr>
        <p:spPr>
          <a:xfrm>
            <a:off x="8990513" y="708216"/>
            <a:ext cx="2915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-5 &lt; -3</a:t>
            </a:r>
          </a:p>
          <a:p>
            <a:r>
              <a:rPr lang="en-IN" sz="4800" dirty="0"/>
              <a:t>5  &gt;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3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54DB3C1-170D-45D8-9DE6-C1AAC5767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930" y="173181"/>
          <a:ext cx="8158162" cy="65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3149280" progId="Equation.DSMT4">
                  <p:embed/>
                </p:oleObj>
              </mc:Choice>
              <mc:Fallback>
                <p:oleObj name="Equation" r:id="rId2" imgW="3035160" imgH="314928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A54DB3C1-170D-45D8-9DE6-C1AAC5767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30" y="173181"/>
                        <a:ext cx="8158162" cy="6511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B231F082-F96C-4F30-BF73-4E3625A267D8}"/>
              </a:ext>
            </a:extLst>
          </p:cNvPr>
          <p:cNvSpPr/>
          <p:nvPr/>
        </p:nvSpPr>
        <p:spPr>
          <a:xfrm>
            <a:off x="7550727" y="3532909"/>
            <a:ext cx="415637" cy="6234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AC0A7-05FB-466F-8CA4-E9EA5B1B6546}"/>
              </a:ext>
            </a:extLst>
          </p:cNvPr>
          <p:cNvSpPr/>
          <p:nvPr/>
        </p:nvSpPr>
        <p:spPr>
          <a:xfrm>
            <a:off x="6052794" y="4156364"/>
            <a:ext cx="47692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column vector</a:t>
            </a:r>
          </a:p>
        </p:txBody>
      </p:sp>
    </p:spTree>
    <p:extLst>
      <p:ext uri="{BB962C8B-B14F-4D97-AF65-F5344CB8AC3E}">
        <p14:creationId xmlns:p14="http://schemas.microsoft.com/office/powerpoint/2010/main" val="236292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AE3BAF31-BF47-41CA-8C6A-BE3972864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246" y="147637"/>
          <a:ext cx="8499475" cy="32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1587240" progId="Equation.DSMT4">
                  <p:embed/>
                </p:oleObj>
              </mc:Choice>
              <mc:Fallback>
                <p:oleObj name="Equation" r:id="rId2" imgW="3162240" imgH="158724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AE3BAF31-BF47-41CA-8C6A-BE39728647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246" y="147637"/>
                        <a:ext cx="8499475" cy="328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08FC7B2-8F92-453D-A129-80A454F85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0272" y="3822701"/>
          <a:ext cx="7781925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480" imgH="1396800" progId="Equation.DSMT4">
                  <p:embed/>
                </p:oleObj>
              </mc:Choice>
              <mc:Fallback>
                <p:oleObj name="Equation" r:id="rId4" imgW="2895480" imgH="1396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08FC7B2-8F92-453D-A129-80A454F854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272" y="3822701"/>
                        <a:ext cx="7781925" cy="2887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4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1500"/>
            <a:ext cx="10515600" cy="1325563"/>
          </a:xfrm>
        </p:spPr>
        <p:txBody>
          <a:bodyPr/>
          <a:lstStyle/>
          <a:p>
            <a:r>
              <a:rPr lang="en-US" dirty="0"/>
              <a:t>SVM Matrix Formulation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514600" y="4800600"/>
          <a:ext cx="2133600" cy="125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685800" progId="Equation.DSMT4">
                  <p:embed/>
                </p:oleObj>
              </mc:Choice>
              <mc:Fallback>
                <p:oleObj name="Equation" r:id="rId2" imgW="1168200" imgH="6858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2133600" cy="1252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6412" y="1645248"/>
          <a:ext cx="26447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711000" progId="Equation.DSMT4">
                  <p:embed/>
                </p:oleObj>
              </mc:Choice>
              <mc:Fallback>
                <p:oleObj name="Equation" r:id="rId4" imgW="144756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" y="1645248"/>
                        <a:ext cx="2644775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828800" y="39624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In matrix form,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5715000" y="1792069"/>
            <a:ext cx="4724400" cy="3150484"/>
            <a:chOff x="4191000" y="1792069"/>
            <a:chExt cx="4724400" cy="315048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4928778"/>
              <a:ext cx="426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2783725" y="3532059"/>
              <a:ext cx="2819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 rot="2510248">
              <a:off x="4789175" y="3541061"/>
              <a:ext cx="960205" cy="928675"/>
            </a:xfrm>
            <a:prstGeom prst="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546289" y="268154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11233" y="2285295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88721" y="1945315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 rot="13326515">
              <a:off x="6139711" y="2166620"/>
              <a:ext cx="960205" cy="928675"/>
            </a:xfrm>
            <a:prstGeom prst="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534569" y="397813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45117" y="362408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75477" y="462056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6268236" y="2934751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/>
            <p:cNvSpPr/>
            <p:nvPr/>
          </p:nvSpPr>
          <p:spPr>
            <a:xfrm>
              <a:off x="6532511" y="1905000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7284853" y="2578355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33"/>
            <p:cNvGrpSpPr/>
            <p:nvPr/>
          </p:nvGrpSpPr>
          <p:grpSpPr>
            <a:xfrm>
              <a:off x="7848600" y="1792069"/>
              <a:ext cx="1066800" cy="646331"/>
              <a:chOff x="7848600" y="1752600"/>
              <a:chExt cx="1066800" cy="64633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Class +1</a:t>
                </a:r>
              </a:p>
              <a:p>
                <a:r>
                  <a:rPr lang="en-US" dirty="0"/>
                  <a:t>Class -1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858000" y="2895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 +1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19600" y="32766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 -1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105400" y="5334001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 the SVM linear classifier assumes complete separability. No overlap between the data points.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533400"/>
            <a:ext cx="4724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clc; clear all; close all;</a:t>
            </a:r>
          </a:p>
          <a:p>
            <a:pPr>
              <a:buNone/>
            </a:pPr>
            <a:r>
              <a:rPr lang="en-US" sz="1800" dirty="0"/>
              <a:t>a = 3;</a:t>
            </a:r>
          </a:p>
          <a:p>
            <a:pPr>
              <a:buNone/>
            </a:pPr>
            <a:r>
              <a:rPr lang="en-US" sz="1800" dirty="0"/>
              <a:t>A = [1 2; 2 1; 2 2; 3 3; 3 4; 4 3]; % data points</a:t>
            </a:r>
          </a:p>
          <a:p>
            <a:pPr>
              <a:buNone/>
            </a:pPr>
            <a:r>
              <a:rPr lang="en-US" sz="1800" dirty="0"/>
              <a:t>d = [-1*ones(a,1);ones(a,1)]; % class labels</a:t>
            </a:r>
          </a:p>
          <a:p>
            <a:pPr>
              <a:buNone/>
            </a:pPr>
            <a:r>
              <a:rPr lang="en-US" sz="1800" dirty="0"/>
              <a:t>n = size(A,2); m = size(A,1); e = ones(m,1);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%% Linear SVM Primal form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w(n) g;</a:t>
            </a:r>
          </a:p>
          <a:p>
            <a:pPr>
              <a:buNone/>
            </a:pPr>
            <a:r>
              <a:rPr lang="en-US" sz="1800" dirty="0"/>
              <a:t>   minimize ((0.5*w'*w))</a:t>
            </a:r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for </a:t>
            </a:r>
            <a:r>
              <a:rPr lang="en-US" sz="1800" dirty="0" err="1"/>
              <a:t>i</a:t>
            </a:r>
            <a:r>
              <a:rPr lang="en-US" sz="1800" dirty="0"/>
              <a:t>= 1:m</a:t>
            </a:r>
          </a:p>
          <a:p>
            <a:pPr>
              <a:buNone/>
            </a:pPr>
            <a:r>
              <a:rPr lang="pl-PL" sz="1800" dirty="0"/>
              <a:t>           d(i)*(A(i,:)*w- g) &gt;= 1;</a:t>
            </a:r>
          </a:p>
          <a:p>
            <a:pPr>
              <a:buNone/>
            </a:pPr>
            <a:r>
              <a:rPr lang="en-US" sz="1800" dirty="0"/>
              <a:t>       end</a:t>
            </a:r>
          </a:p>
          <a:p>
            <a:pPr>
              <a:buNone/>
            </a:pPr>
            <a:r>
              <a:rPr lang="en-US" sz="1800" dirty="0" err="1"/>
              <a:t>cvx_end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6705600" y="617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 = [1.000,1.000 ]           g = 5.000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151562" y="304801"/>
          <a:ext cx="451643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1371600" progId="Equation.DSMT4">
                  <p:embed/>
                </p:oleObj>
              </mc:Choice>
              <mc:Fallback>
                <p:oleObj name="Equation" r:id="rId2" imgW="1739880" imgH="13716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2" y="304801"/>
                        <a:ext cx="4516438" cy="204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6096000" y="2590801"/>
            <a:ext cx="4572000" cy="3371053"/>
            <a:chOff x="4572000" y="2590800"/>
            <a:chExt cx="4572000" cy="3371053"/>
          </a:xfrm>
        </p:grpSpPr>
        <p:grpSp>
          <p:nvGrpSpPr>
            <p:cNvPr id="4" name="Group 3"/>
            <p:cNvGrpSpPr/>
            <p:nvPr/>
          </p:nvGrpSpPr>
          <p:grpSpPr>
            <a:xfrm>
              <a:off x="4572000" y="2590800"/>
              <a:ext cx="4267200" cy="3371053"/>
              <a:chOff x="3352800" y="1419100"/>
              <a:chExt cx="4267200" cy="337105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352800" y="4776378"/>
                <a:ext cx="42672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 flipH="1" flipV="1">
                <a:off x="1945525" y="3379659"/>
                <a:ext cx="2819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Isosceles Triangle 6"/>
              <p:cNvSpPr/>
              <p:nvPr/>
            </p:nvSpPr>
            <p:spPr>
              <a:xfrm rot="2510248">
                <a:off x="3950975" y="3388661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3708089" y="2529147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73033" y="213289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350521" y="1792915"/>
                <a:ext cx="2362200" cy="2209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Isosceles Triangle 10"/>
              <p:cNvSpPr/>
              <p:nvPr/>
            </p:nvSpPr>
            <p:spPr>
              <a:xfrm rot="13326515">
                <a:off x="5301511" y="2014220"/>
                <a:ext cx="960205" cy="928675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96369" y="382573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06917" y="347168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437277" y="4468163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amond 14"/>
              <p:cNvSpPr/>
              <p:nvPr/>
            </p:nvSpPr>
            <p:spPr>
              <a:xfrm>
                <a:off x="5430036" y="2782351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5694311" y="17526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6446653" y="2425955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41375" y="4343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(2,1)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29000" y="34953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(1,2)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58100" y="32004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(2,2)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03275" y="274815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(3,3)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58200" y="228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(4,3)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62600" y="14191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(3,4)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8077200" y="2590800"/>
              <a:ext cx="1066800" cy="646331"/>
              <a:chOff x="7848600" y="1752600"/>
              <a:chExt cx="1066800" cy="64633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866953" y="2178867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78486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24800" y="17526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1</a:t>
                </a:r>
              </a:p>
              <a:p>
                <a:r>
                  <a:rPr lang="en-US" dirty="0"/>
                  <a:t>Data 2</a:t>
                </a:r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511D83-FBED-4418-8496-3B50AFA6E287}"/>
              </a:ext>
            </a:extLst>
          </p:cNvPr>
          <p:cNvSpPr/>
          <p:nvPr/>
        </p:nvSpPr>
        <p:spPr>
          <a:xfrm>
            <a:off x="3679887" y="2264970"/>
            <a:ext cx="3400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sign(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w</a:t>
            </a:r>
            <a:r>
              <a:rPr lang="en-US" sz="5400" b="1" cap="none" spc="0" baseline="30000" dirty="0" err="1">
                <a:ln/>
                <a:solidFill>
                  <a:schemeClr val="accent4"/>
                </a:solidFill>
                <a:effectLst/>
              </a:rPr>
              <a:t>T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x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-g)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44AAB-2BFA-4FE3-8853-826C33DD1B28}"/>
              </a:ext>
            </a:extLst>
          </p:cNvPr>
          <p:cNvSpPr/>
          <p:nvPr/>
        </p:nvSpPr>
        <p:spPr>
          <a:xfrm>
            <a:off x="4155055" y="767474"/>
            <a:ext cx="2768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788078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52" y="53750"/>
            <a:ext cx="10515600" cy="132556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sz="4000" dirty="0"/>
              <a:t>1-</a:t>
            </a:r>
            <a:r>
              <a:rPr lang="en-US" dirty="0"/>
              <a:t> SVM with soft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3962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SVM formulation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2282825" y="4592638"/>
          <a:ext cx="2598738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914400" progId="Equation.DSMT4">
                  <p:embed/>
                </p:oleObj>
              </mc:Choice>
              <mc:Fallback>
                <p:oleObj name="Equation" r:id="rId2" imgW="1422360" imgH="914400" progId="Equation.DSMT4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4592638"/>
                        <a:ext cx="2598738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97088" y="2230438"/>
          <a:ext cx="27559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939600" progId="Equation.DSMT4">
                  <p:embed/>
                </p:oleObj>
              </mc:Choice>
              <mc:Fallback>
                <p:oleObj name="Equation" r:id="rId4" imgW="1511280" imgH="9396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230438"/>
                        <a:ext cx="2755900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1828800" y="39624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dirty="0"/>
              <a:t>In matrix form,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05400" y="5334001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Here all the data points are not linearly separable. Hence need linear SVM formulation with soft margin.</a:t>
            </a:r>
          </a:p>
          <a:p>
            <a:endParaRPr lang="en-US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575152" y="1219200"/>
            <a:ext cx="4568584" cy="3935222"/>
            <a:chOff x="1676400" y="1219200"/>
            <a:chExt cx="4568584" cy="3935222"/>
          </a:xfrm>
        </p:grpSpPr>
        <p:sp>
          <p:nvSpPr>
            <p:cNvPr id="38" name="Flowchart: Process 37"/>
            <p:cNvSpPr/>
            <p:nvPr/>
          </p:nvSpPr>
          <p:spPr>
            <a:xfrm>
              <a:off x="3810000" y="1905000"/>
              <a:ext cx="1177380" cy="928675"/>
            </a:xfrm>
            <a:prstGeom prst="flowChartProcess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676400" y="5152834"/>
              <a:ext cx="426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200000" flipV="1">
              <a:off x="-289664" y="3185265"/>
              <a:ext cx="393376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Process 40"/>
            <p:cNvSpPr/>
            <p:nvPr/>
          </p:nvSpPr>
          <p:spPr>
            <a:xfrm>
              <a:off x="2057401" y="3642285"/>
              <a:ext cx="1177380" cy="928675"/>
            </a:xfrm>
            <a:prstGeom prst="flowChartProcess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031689" y="2523459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96633" y="212720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674121" y="178722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19969" y="361532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194293" y="36024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211261" y="450341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iamond 47"/>
            <p:cNvSpPr/>
            <p:nvPr/>
          </p:nvSpPr>
          <p:spPr>
            <a:xfrm>
              <a:off x="3753636" y="2776663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3772247" y="1856096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/>
            <p:cNvSpPr/>
            <p:nvPr/>
          </p:nvSpPr>
          <p:spPr>
            <a:xfrm>
              <a:off x="3350861" y="3116315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510469" y="324989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4941624" y="1873144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026157" y="453298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943896" y="2776184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39"/>
            <p:cNvGrpSpPr/>
            <p:nvPr/>
          </p:nvGrpSpPr>
          <p:grpSpPr>
            <a:xfrm>
              <a:off x="5638800" y="1600200"/>
              <a:ext cx="606184" cy="646331"/>
              <a:chOff x="6248400" y="1738952"/>
              <a:chExt cx="606184" cy="646331"/>
            </a:xfrm>
          </p:grpSpPr>
          <p:sp>
            <p:nvSpPr>
              <p:cNvPr id="56" name="Diamond 55"/>
              <p:cNvSpPr/>
              <p:nvPr/>
            </p:nvSpPr>
            <p:spPr>
              <a:xfrm>
                <a:off x="62484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262048" y="2182504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321184" y="1738952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  <a:p>
                <a:r>
                  <a:rPr lang="en-US" dirty="0"/>
                  <a:t>-1</a:t>
                </a:r>
              </a:p>
            </p:txBody>
          </p:sp>
        </p:grp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AF30EF0B-D961-42CF-98F2-F10E96181D5C}"/>
              </a:ext>
            </a:extLst>
          </p:cNvPr>
          <p:cNvSpPr/>
          <p:nvPr/>
        </p:nvSpPr>
        <p:spPr>
          <a:xfrm>
            <a:off x="8250944" y="226282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C00BD3C-845F-4F3F-97DD-A7CD2D474FB8}"/>
              </a:ext>
            </a:extLst>
          </p:cNvPr>
          <p:cNvSpPr/>
          <p:nvPr/>
        </p:nvSpPr>
        <p:spPr>
          <a:xfrm>
            <a:off x="6487616" y="4056498"/>
            <a:ext cx="76200" cy="7620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3">
            <a:extLst>
              <a:ext uri="{FF2B5EF4-FFF2-40B4-BE49-F238E27FC236}">
                <a16:creationId xmlns:a16="http://schemas.microsoft.com/office/drawing/2014/main" id="{29454495-0B80-4197-B842-85AC9DD4D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5073" y="-15625"/>
          <a:ext cx="26447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711000" progId="Equation.DSMT4">
                  <p:embed/>
                </p:oleObj>
              </mc:Choice>
              <mc:Fallback>
                <p:oleObj name="Equation" r:id="rId6" imgW="1447560" imgH="711000" progId="Equation.DSMT4">
                  <p:embed/>
                  <p:pic>
                    <p:nvPicPr>
                      <p:cNvPr id="32" name="Object 3">
                        <a:extLst>
                          <a:ext uri="{FF2B5EF4-FFF2-40B4-BE49-F238E27FC236}">
                            <a16:creationId xmlns:a16="http://schemas.microsoft.com/office/drawing/2014/main" id="{29454495-0B80-4197-B842-85AC9DD4D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5073" y="-15625"/>
                        <a:ext cx="2644775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15B31-5FF2-455A-9426-F687F5B818A1}"/>
              </a:ext>
            </a:extLst>
          </p:cNvPr>
          <p:cNvSpPr txBox="1"/>
          <p:nvPr/>
        </p:nvSpPr>
        <p:spPr>
          <a:xfrm>
            <a:off x="10359319" y="53750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Hard margin 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5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329" y="495300"/>
            <a:ext cx="50292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err="1"/>
              <a:t>clc;clear;close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a = 5; </a:t>
            </a:r>
          </a:p>
          <a:p>
            <a:pPr>
              <a:buNone/>
            </a:pPr>
            <a:r>
              <a:rPr lang="pt-BR" sz="1800" dirty="0"/>
              <a:t>A = [0 0;2 0; 2 2;0 2;2.5 2.5;2.6 2.4; 3 3;4 3;4 4;3 4];</a:t>
            </a:r>
          </a:p>
          <a:p>
            <a:pPr>
              <a:buNone/>
            </a:pPr>
            <a:r>
              <a:rPr lang="en-US" sz="1800" dirty="0"/>
              <a:t>d = [-1*ones(a,1);ones(a,1)]; % class labels</a:t>
            </a:r>
          </a:p>
          <a:p>
            <a:pPr>
              <a:buNone/>
            </a:pPr>
            <a:r>
              <a:rPr lang="en-US" sz="1800" dirty="0"/>
              <a:t>D = </a:t>
            </a:r>
            <a:r>
              <a:rPr lang="en-US" sz="1800" dirty="0" err="1"/>
              <a:t>diag</a:t>
            </a:r>
            <a:r>
              <a:rPr lang="en-US" sz="1800" dirty="0"/>
              <a:t>(d); % diagonal matrix</a:t>
            </a:r>
          </a:p>
          <a:p>
            <a:pPr>
              <a:buNone/>
            </a:pPr>
            <a:r>
              <a:rPr lang="en-US" sz="1800" dirty="0"/>
              <a:t>figure; </a:t>
            </a:r>
            <a:r>
              <a:rPr lang="en-US" sz="1800" dirty="0" err="1"/>
              <a:t>gscatter</a:t>
            </a:r>
            <a:r>
              <a:rPr lang="en-US" sz="1800" dirty="0"/>
              <a:t>(A(:,1),A(:,2),d,'</a:t>
            </a:r>
            <a:r>
              <a:rPr lang="en-US" sz="1800" dirty="0" err="1"/>
              <a:t>br</a:t>
            </a:r>
            <a:r>
              <a:rPr lang="en-US" sz="1800" dirty="0"/>
              <a:t>','*o');hold on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b="1" dirty="0"/>
              <a:t>%% L1 SVM soft margin Primal</a:t>
            </a:r>
          </a:p>
          <a:p>
            <a:pPr>
              <a:buNone/>
            </a:pPr>
            <a:r>
              <a:rPr lang="en-US" sz="1800" dirty="0"/>
              <a:t>n = size(A,2); m = size(A,1); e = ones(m,1);</a:t>
            </a:r>
          </a:p>
          <a:p>
            <a:pPr>
              <a:buNone/>
            </a:pPr>
            <a:r>
              <a:rPr lang="en-US" sz="1800" dirty="0"/>
              <a:t>c = 1.1;</a:t>
            </a:r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w(n) g Psi(m)</a:t>
            </a:r>
          </a:p>
          <a:p>
            <a:pPr>
              <a:buNone/>
            </a:pPr>
            <a:r>
              <a:rPr lang="pl-PL" sz="1800" dirty="0"/>
              <a:t>   minimize ((0.5*w'*w)+(c*e'*Psi))</a:t>
            </a:r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D*(A*w-e*g)+Psi &gt;= e;   </a:t>
            </a:r>
          </a:p>
          <a:p>
            <a:pPr>
              <a:buNone/>
            </a:pPr>
            <a:r>
              <a:rPr lang="en-US" sz="1800" dirty="0"/>
              <a:t>       Psi &gt;= 0; </a:t>
            </a:r>
          </a:p>
          <a:p>
            <a:pPr>
              <a:buNone/>
            </a:pPr>
            <a:r>
              <a:rPr lang="en-US" sz="1800" dirty="0" err="1"/>
              <a:t>cvx_end</a:t>
            </a:r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781801" y="1600200"/>
          <a:ext cx="2967037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2286000" progId="Equation.DSMT4">
                  <p:embed/>
                </p:oleObj>
              </mc:Choice>
              <mc:Fallback>
                <p:oleObj name="Equation" r:id="rId2" imgW="2361960" imgH="228600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1600200"/>
                        <a:ext cx="2967037" cy="340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1828800" y="3048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L1 SVM soft margin Primal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6019800"/>
            <a:ext cx="32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da-DK" b="1" dirty="0"/>
              <a:t>w = [1.11,0.89]             g = 5.00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962400" y="1219200"/>
            <a:ext cx="4568584" cy="3935222"/>
            <a:chOff x="1676400" y="1219200"/>
            <a:chExt cx="4568584" cy="3935222"/>
          </a:xfrm>
        </p:grpSpPr>
        <p:sp>
          <p:nvSpPr>
            <p:cNvPr id="6" name="Flowchart: Process 5"/>
            <p:cNvSpPr/>
            <p:nvPr/>
          </p:nvSpPr>
          <p:spPr>
            <a:xfrm>
              <a:off x="3810000" y="1905000"/>
              <a:ext cx="1177380" cy="928675"/>
            </a:xfrm>
            <a:prstGeom prst="flowChartProcess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676400" y="5152834"/>
              <a:ext cx="42672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V="1">
              <a:off x="-289664" y="3185265"/>
              <a:ext cx="3933761" cy="1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/>
            <p:cNvSpPr/>
            <p:nvPr/>
          </p:nvSpPr>
          <p:spPr>
            <a:xfrm>
              <a:off x="2057401" y="3642285"/>
              <a:ext cx="1177380" cy="928675"/>
            </a:xfrm>
            <a:prstGeom prst="flowChartProcess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31689" y="2523459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96633" y="212720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674121" y="1787227"/>
              <a:ext cx="2362200" cy="2209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019969" y="3615323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94293" y="3602475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211261" y="450341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/>
            <p:cNvSpPr/>
            <p:nvPr/>
          </p:nvSpPr>
          <p:spPr>
            <a:xfrm>
              <a:off x="3753636" y="2776663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/>
            <p:cNvSpPr/>
            <p:nvPr/>
          </p:nvSpPr>
          <p:spPr>
            <a:xfrm>
              <a:off x="3772247" y="1856096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3350861" y="3116315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10469" y="3249899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/>
            <p:cNvSpPr/>
            <p:nvPr/>
          </p:nvSpPr>
          <p:spPr>
            <a:xfrm>
              <a:off x="4941624" y="1873144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26157" y="4532987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4943896" y="2776184"/>
              <a:ext cx="76200" cy="76200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39"/>
            <p:cNvGrpSpPr/>
            <p:nvPr/>
          </p:nvGrpSpPr>
          <p:grpSpPr>
            <a:xfrm>
              <a:off x="5638800" y="1600200"/>
              <a:ext cx="606184" cy="646331"/>
              <a:chOff x="6248400" y="1738952"/>
              <a:chExt cx="606184" cy="646331"/>
            </a:xfrm>
          </p:grpSpPr>
          <p:sp>
            <p:nvSpPr>
              <p:cNvPr id="24" name="Diamond 23"/>
              <p:cNvSpPr/>
              <p:nvPr/>
            </p:nvSpPr>
            <p:spPr>
              <a:xfrm>
                <a:off x="6248400" y="1905000"/>
                <a:ext cx="76200" cy="76200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262048" y="2182504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1184" y="1738952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+1</a:t>
                </a:r>
              </a:p>
              <a:p>
                <a:r>
                  <a:rPr lang="en-US" dirty="0"/>
                  <a:t>-1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76987-323E-4E74-A66C-F852C445D890}"/>
              </a:ext>
            </a:extLst>
          </p:cNvPr>
          <p:cNvSpPr/>
          <p:nvPr/>
        </p:nvSpPr>
        <p:spPr>
          <a:xfrm>
            <a:off x="1250382" y="198054"/>
            <a:ext cx="8875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Plotting the 2D feasible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84C07-D1E8-49D4-9954-CFF10DE561E8}"/>
              </a:ext>
            </a:extLst>
          </p:cNvPr>
          <p:cNvSpPr txBox="1"/>
          <p:nvPr/>
        </p:nvSpPr>
        <p:spPr>
          <a:xfrm>
            <a:off x="193951" y="2689628"/>
            <a:ext cx="8875314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N=200000; % number of (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points in domain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rand(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,1)*6;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rand(</a:t>
            </a:r>
            <a:r>
              <a:rPr lang="en-IN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,1)*6;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f1 = x+y-4;  % An array of 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values in domain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ind1 = (f1&lt;0); % An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N_array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of logical 0s and 1s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f2 = 3*x+y-6; % An array of 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values in domain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ind2 = (f2&lt;0); % An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N_array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of logical 0s and 1s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ind3=and(ind1,ind2); % An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N_array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of logical 0s and 1s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[x(ind3),y(ind3)];% points which are in feasible region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plot(a(:,1),a(:,2),</a:t>
            </a:r>
            <a:r>
              <a:rPr lang="en-IN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'.'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'MarkerSize'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,10);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IN" sz="1800" b="1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equal</a:t>
            </a:r>
          </a:p>
          <a:p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xlim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([0 6])</a:t>
            </a:r>
          </a:p>
          <a:p>
            <a:r>
              <a:rPr lang="en-IN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ylim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([0 6])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DCF1A12-BF0B-403F-B0B3-CEFAC7ADA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652" y="1285821"/>
          <a:ext cx="4203700" cy="11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360" imgH="1180800" progId="Equation.DSMT4">
                  <p:embed/>
                </p:oleObj>
              </mc:Choice>
              <mc:Fallback>
                <p:oleObj name="Equation" r:id="rId2" imgW="4203360" imgH="1180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3DCF1A12-BF0B-403F-B0B3-CEFAC7ADA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652" y="1285821"/>
                        <a:ext cx="4203700" cy="1118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5851CA-CCE6-4BE5-877A-5E1A5329B260}"/>
                  </a:ext>
                </a:extLst>
              </p:cNvPr>
              <p:cNvSpPr txBox="1"/>
              <p:nvPr/>
            </p:nvSpPr>
            <p:spPr>
              <a:xfrm>
                <a:off x="3140807" y="1803244"/>
                <a:ext cx="1611448" cy="601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≥0;</m:t>
                            </m:r>
                          </m:e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≥0.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5851CA-CCE6-4BE5-877A-5E1A532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807" y="1803244"/>
                <a:ext cx="1611448" cy="601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133951B-29CC-4A91-BB9B-A7096DFD8E61}"/>
              </a:ext>
            </a:extLst>
          </p:cNvPr>
          <p:cNvGrpSpPr/>
          <p:nvPr/>
        </p:nvGrpSpPr>
        <p:grpSpPr>
          <a:xfrm>
            <a:off x="8856558" y="2860274"/>
            <a:ext cx="3028950" cy="3629025"/>
            <a:chOff x="8969099" y="2569256"/>
            <a:chExt cx="3028950" cy="36290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501B3D-4DD1-4565-8338-11F526ACB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9099" y="2569256"/>
              <a:ext cx="3028950" cy="3629025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EF56F8-FE77-44C6-92B8-8FFF45EEC7DC}"/>
                </a:ext>
              </a:extLst>
            </p:cNvPr>
            <p:cNvCxnSpPr/>
            <p:nvPr/>
          </p:nvCxnSpPr>
          <p:spPr>
            <a:xfrm>
              <a:off x="9242474" y="3305908"/>
              <a:ext cx="2630658" cy="2686929"/>
            </a:xfrm>
            <a:prstGeom prst="line">
              <a:avLst/>
            </a:prstGeom>
            <a:ln w="444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D685AD-D7CE-495A-BBA7-EFB4B6F1A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1286" y="2569256"/>
              <a:ext cx="1153551" cy="3409514"/>
            </a:xfrm>
            <a:prstGeom prst="line">
              <a:avLst/>
            </a:pr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A9F2C07-AFD8-41FA-AC99-451F7C5421D1}"/>
              </a:ext>
            </a:extLst>
          </p:cNvPr>
          <p:cNvSpPr/>
          <p:nvPr/>
        </p:nvSpPr>
        <p:spPr>
          <a:xfrm>
            <a:off x="7155738" y="1086831"/>
            <a:ext cx="3948389" cy="15696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FF00"/>
                </a:solidFill>
                <a:effectLst/>
              </a:rPr>
              <a:t>Code is not generic.</a:t>
            </a:r>
          </a:p>
          <a:p>
            <a:pPr algn="ctr"/>
            <a:r>
              <a:rPr lang="en-US" sz="2000" b="1" dirty="0">
                <a:ln/>
                <a:solidFill>
                  <a:srgbClr val="FFFF00"/>
                </a:solidFill>
              </a:rPr>
              <a:t>Depending on the y -intercept</a:t>
            </a:r>
          </a:p>
          <a:p>
            <a:pPr algn="ctr"/>
            <a:r>
              <a:rPr lang="en-US" sz="2000" b="1" cap="none" spc="0" dirty="0">
                <a:ln/>
                <a:solidFill>
                  <a:srgbClr val="FFFF00"/>
                </a:solidFill>
                <a:effectLst/>
              </a:rPr>
              <a:t>of constraints, you  need to change</a:t>
            </a:r>
          </a:p>
          <a:p>
            <a:pPr algn="ctr"/>
            <a:r>
              <a:rPr lang="en-US" sz="2000" b="1" dirty="0">
                <a:ln/>
                <a:solidFill>
                  <a:srgbClr val="FFFF00"/>
                </a:solidFill>
              </a:rPr>
              <a:t>Range of x and y in the code</a:t>
            </a:r>
            <a:endParaRPr lang="en-US" sz="20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1414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47" y="1696382"/>
            <a:ext cx="50292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a = 3;</a:t>
            </a:r>
          </a:p>
          <a:p>
            <a:pPr>
              <a:buNone/>
            </a:pPr>
            <a:r>
              <a:rPr lang="en-US" sz="1800" dirty="0"/>
              <a:t>A = [1 2; 2 1; 2 2; 3 3; 3 4; 4 3]; % data points</a:t>
            </a:r>
          </a:p>
          <a:p>
            <a:pPr>
              <a:buNone/>
            </a:pPr>
            <a:r>
              <a:rPr lang="en-US" sz="1800" dirty="0"/>
              <a:t>d = [-1*ones(a,1);ones(a,1)]; % class labels</a:t>
            </a:r>
          </a:p>
          <a:p>
            <a:pPr>
              <a:buNone/>
            </a:pPr>
            <a:r>
              <a:rPr lang="en-US" sz="1800" dirty="0"/>
              <a:t>D = </a:t>
            </a:r>
            <a:r>
              <a:rPr lang="en-US" sz="1800" dirty="0" err="1"/>
              <a:t>diag</a:t>
            </a:r>
            <a:r>
              <a:rPr lang="en-US" sz="1800" dirty="0"/>
              <a:t>(d); % diagonal matrix</a:t>
            </a:r>
          </a:p>
          <a:p>
            <a:pPr>
              <a:buNone/>
            </a:pPr>
            <a:r>
              <a:rPr lang="en-US" sz="1800" dirty="0"/>
              <a:t>n = size(A,2);m = size(A,1);e = ones(m,1);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 %% PSVM CVX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c = 5;</a:t>
            </a:r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w(n) g Psi(m); 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pl-PL" sz="1800" dirty="0"/>
              <a:t>minimize ((0.5*c*Psi'*Psi)+(0.5*(w'*w+g^2)))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D*(A*w-e*g)+Psi == e;          </a:t>
            </a:r>
          </a:p>
          <a:p>
            <a:pPr>
              <a:buNone/>
            </a:pPr>
            <a:r>
              <a:rPr lang="en-US" sz="1800" dirty="0" err="1"/>
              <a:t>cvx_end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071455" y="751820"/>
          <a:ext cx="30686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634680" progId="Equation.DSMT4">
                  <p:embed/>
                </p:oleObj>
              </mc:Choice>
              <mc:Fallback>
                <p:oleObj name="Equation" r:id="rId2" imgW="1587240" imgH="63468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455" y="751820"/>
                        <a:ext cx="306863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9800" y="228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PSVM Linear formulation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15573-4805-466A-86F8-16ABC874CA5E}"/>
              </a:ext>
            </a:extLst>
          </p:cNvPr>
          <p:cNvSpPr/>
          <p:nvPr/>
        </p:nvSpPr>
        <p:spPr>
          <a:xfrm>
            <a:off x="5872406" y="1929809"/>
            <a:ext cx="53585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Proximal SVM</a:t>
            </a:r>
          </a:p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Olvi</a:t>
            </a:r>
            <a:r>
              <a:rPr lang="en-US" sz="5400" b="1" dirty="0">
                <a:ln/>
                <a:solidFill>
                  <a:schemeClr val="accent4"/>
                </a:solidFill>
              </a:rPr>
              <a:t> </a:t>
            </a:r>
            <a:r>
              <a:rPr lang="en-US" sz="5400" b="1" dirty="0" err="1">
                <a:ln/>
                <a:solidFill>
                  <a:schemeClr val="accent4"/>
                </a:solidFill>
              </a:rPr>
              <a:t>Mangasarian</a:t>
            </a:r>
            <a:r>
              <a:rPr lang="en-US" sz="5400" b="1" dirty="0">
                <a:ln/>
                <a:solidFill>
                  <a:schemeClr val="accent4"/>
                </a:solidFill>
              </a:rPr>
              <a:t> 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6B0381-AA27-4B50-A0A4-B28462575CB5}"/>
              </a:ext>
            </a:extLst>
          </p:cNvPr>
          <p:cNvSpPr/>
          <p:nvPr/>
        </p:nvSpPr>
        <p:spPr>
          <a:xfrm rot="17066894">
            <a:off x="6340412" y="4487704"/>
            <a:ext cx="1938371" cy="78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2DAF77-D4B4-4BB9-81F8-CBB9EE1E6202}"/>
              </a:ext>
            </a:extLst>
          </p:cNvPr>
          <p:cNvSpPr/>
          <p:nvPr/>
        </p:nvSpPr>
        <p:spPr>
          <a:xfrm rot="16978976">
            <a:off x="8236227" y="4388186"/>
            <a:ext cx="1827864" cy="785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227B45-0493-401C-AABC-079B8317031F}"/>
              </a:ext>
            </a:extLst>
          </p:cNvPr>
          <p:cNvCxnSpPr>
            <a:cxnSpLocks/>
          </p:cNvCxnSpPr>
          <p:nvPr/>
        </p:nvCxnSpPr>
        <p:spPr>
          <a:xfrm flipH="1">
            <a:off x="7117683" y="2218886"/>
            <a:ext cx="740264" cy="427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5ED017-173F-4899-A1C3-891154B10024}"/>
              </a:ext>
            </a:extLst>
          </p:cNvPr>
          <p:cNvCxnSpPr>
            <a:cxnSpLocks/>
          </p:cNvCxnSpPr>
          <p:nvPr/>
        </p:nvCxnSpPr>
        <p:spPr>
          <a:xfrm flipH="1">
            <a:off x="8863751" y="2806972"/>
            <a:ext cx="740264" cy="4278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68" y="1471299"/>
            <a:ext cx="502920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a = 3;</a:t>
            </a:r>
          </a:p>
          <a:p>
            <a:pPr>
              <a:buNone/>
            </a:pPr>
            <a:r>
              <a:rPr lang="en-US" sz="1800" dirty="0"/>
              <a:t>A = [1 2; 2 1; 2 2; 3 3; 3 4; 4 3]; % data points</a:t>
            </a:r>
          </a:p>
          <a:p>
            <a:pPr>
              <a:buNone/>
            </a:pPr>
            <a:r>
              <a:rPr lang="en-US" sz="1800" dirty="0"/>
              <a:t>d = [-1*ones(a,1);ones(a,1)]; % class labels</a:t>
            </a:r>
          </a:p>
          <a:p>
            <a:pPr>
              <a:buNone/>
            </a:pPr>
            <a:r>
              <a:rPr lang="en-US" sz="1800" dirty="0"/>
              <a:t>D = </a:t>
            </a:r>
            <a:r>
              <a:rPr lang="en-US" sz="1800" dirty="0" err="1"/>
              <a:t>diag</a:t>
            </a:r>
            <a:r>
              <a:rPr lang="en-US" sz="1800" dirty="0"/>
              <a:t>(d); % diagonal matrix</a:t>
            </a:r>
          </a:p>
          <a:p>
            <a:pPr>
              <a:buNone/>
            </a:pPr>
            <a:r>
              <a:rPr lang="en-US" sz="1800" dirty="0"/>
              <a:t>n = size(A,2);m = size(A,1);e = ones(m,1);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 %% LSSVM CVX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c = 1;</a:t>
            </a:r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w(n) g Psi(m)</a:t>
            </a:r>
          </a:p>
          <a:p>
            <a:pPr>
              <a:buNone/>
            </a:pPr>
            <a:r>
              <a:rPr lang="pl-PL" sz="1800" dirty="0"/>
              <a:t>   minimize ((0.5*w'*w)+(0.5*c*Psi'*Psi))</a:t>
            </a:r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 D*(A*w-g*e)+Psi == e;  </a:t>
            </a:r>
          </a:p>
          <a:p>
            <a:pPr>
              <a:buNone/>
            </a:pPr>
            <a:r>
              <a:rPr lang="en-US" sz="1800" dirty="0"/>
              <a:t>   </a:t>
            </a:r>
            <a:r>
              <a:rPr lang="en-US" sz="1800" dirty="0" err="1"/>
              <a:t>cvx_end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23868" y="-24417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SVM Linear formulation</a:t>
            </a:r>
            <a:endParaRPr lang="en-US" sz="28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4241800" y="498803"/>
          <a:ext cx="26749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634680" progId="Equation.DSMT4">
                  <p:embed/>
                </p:oleObj>
              </mc:Choice>
              <mc:Fallback>
                <p:oleObj name="Equation" r:id="rId2" imgW="1384200" imgH="63468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498803"/>
                        <a:ext cx="2674938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B0802-E69A-4D15-935C-BCD7A4F8A4A2}"/>
              </a:ext>
            </a:extLst>
          </p:cNvPr>
          <p:cNvSpPr/>
          <p:nvPr/>
        </p:nvSpPr>
        <p:spPr>
          <a:xfrm>
            <a:off x="249289" y="2316171"/>
            <a:ext cx="107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heights where only Eagles dare</a:t>
            </a:r>
          </a:p>
        </p:txBody>
      </p:sp>
    </p:spTree>
    <p:extLst>
      <p:ext uri="{BB962C8B-B14F-4D97-AF65-F5344CB8AC3E}">
        <p14:creationId xmlns:p14="http://schemas.microsoft.com/office/powerpoint/2010/main" val="3080533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511" y="398248"/>
            <a:ext cx="3930748" cy="766207"/>
          </a:xfrm>
        </p:spPr>
        <p:txBody>
          <a:bodyPr/>
          <a:lstStyle/>
          <a:p>
            <a:r>
              <a:rPr lang="en-US" dirty="0"/>
              <a:t>Non-linear SVM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3974" y="1397945"/>
            <a:ext cx="4875452" cy="272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E27CE1-954A-40AD-AF75-8D2E62BDE63E}"/>
              </a:ext>
            </a:extLst>
          </p:cNvPr>
          <p:cNvSpPr/>
          <p:nvPr/>
        </p:nvSpPr>
        <p:spPr>
          <a:xfrm>
            <a:off x="9144000" y="1524000"/>
            <a:ext cx="1404729" cy="259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FC7CB-530F-46A9-A272-C49659D65D62}"/>
              </a:ext>
            </a:extLst>
          </p:cNvPr>
          <p:cNvSpPr/>
          <p:nvPr/>
        </p:nvSpPr>
        <p:spPr>
          <a:xfrm>
            <a:off x="10906539" y="1524000"/>
            <a:ext cx="119270" cy="939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0B396-93AB-49F2-86E2-F367B163B290}"/>
              </a:ext>
            </a:extLst>
          </p:cNvPr>
          <p:cNvSpPr/>
          <p:nvPr/>
        </p:nvSpPr>
        <p:spPr>
          <a:xfrm>
            <a:off x="8070574" y="1524000"/>
            <a:ext cx="172278" cy="259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371CEA21-E51C-4D67-AAF9-F228F57AD0BB}"/>
              </a:ext>
            </a:extLst>
          </p:cNvPr>
          <p:cNvSpPr/>
          <p:nvPr/>
        </p:nvSpPr>
        <p:spPr>
          <a:xfrm>
            <a:off x="8481391" y="2623930"/>
            <a:ext cx="351715" cy="3710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025" y="226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L1-L2 SVM Non-Linear Kernel</a:t>
            </a:r>
            <a:endParaRPr lang="en-US" sz="28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37898" y="2160874"/>
          <a:ext cx="6642845" cy="253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914400" progId="Equation.DSMT4">
                  <p:embed/>
                </p:oleObj>
              </mc:Choice>
              <mc:Fallback>
                <p:oleObj name="Equation" r:id="rId3" imgW="1841400" imgH="914400" progId="Equation.DSMT4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98" y="2160874"/>
                        <a:ext cx="6642845" cy="2536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469" y="1092417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Primal Formulation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844405-5A44-462F-B8CC-01CA71658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520" y="2160874"/>
          <a:ext cx="3045822" cy="211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1155600" progId="Equation.DSMT4">
                  <p:embed/>
                </p:oleObj>
              </mc:Choice>
              <mc:Fallback>
                <p:oleObj name="Equation" r:id="rId5" imgW="1663560" imgH="1155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8844405-5A44-462F-B8CC-01CA71658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9520" y="2160874"/>
                        <a:ext cx="3045822" cy="211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82987BC-FA8A-451A-A9BB-5C1CD557396B}"/>
              </a:ext>
            </a:extLst>
          </p:cNvPr>
          <p:cNvSpPr/>
          <p:nvPr/>
        </p:nvSpPr>
        <p:spPr>
          <a:xfrm>
            <a:off x="968934" y="4354253"/>
            <a:ext cx="472956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Kernel methods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Dual 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58426-3973-41CF-B84A-C536BE44FE98}"/>
              </a:ext>
            </a:extLst>
          </p:cNvPr>
          <p:cNvSpPr/>
          <p:nvPr/>
        </p:nvSpPr>
        <p:spPr>
          <a:xfrm>
            <a:off x="-41925" y="1337318"/>
            <a:ext cx="12233925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Instead of Kernel methods</a:t>
            </a:r>
          </a:p>
          <a:p>
            <a:pPr algn="ctr"/>
            <a:r>
              <a:rPr lang="en-US" sz="4800" b="1" cap="none" spc="0" dirty="0">
                <a:ln/>
                <a:solidFill>
                  <a:schemeClr val="accent4"/>
                </a:solidFill>
                <a:effectLst/>
              </a:rPr>
              <a:t>Go for Explicit Mapping.</a:t>
            </a:r>
          </a:p>
          <a:p>
            <a:pPr algn="ctr"/>
            <a:endParaRPr lang="en-US" sz="48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Map to higher dimension using Random Matrix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en-US" sz="4800" b="1" dirty="0">
                <a:ln/>
                <a:solidFill>
                  <a:schemeClr val="accent4"/>
                </a:solidFill>
              </a:rPr>
              <a:t>Learn the theory later.</a:t>
            </a:r>
            <a:endParaRPr lang="en-US" sz="48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6407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5675A15-6273-4669-A620-D2221E99B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5723" y="3454944"/>
          <a:ext cx="2927350" cy="208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1333440" progId="Equation.DSMT4">
                  <p:embed/>
                </p:oleObj>
              </mc:Choice>
              <mc:Fallback>
                <p:oleObj name="Equation" r:id="rId2" imgW="1600200" imgH="13334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5675A15-6273-4669-A620-D2221E99B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723" y="3454944"/>
                        <a:ext cx="2927350" cy="208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95046-7404-4CDE-BFE6-5FB2777411E8}"/>
              </a:ext>
            </a:extLst>
          </p:cNvPr>
          <p:cNvSpPr/>
          <p:nvPr/>
        </p:nvSpPr>
        <p:spPr>
          <a:xfrm>
            <a:off x="1443122" y="0"/>
            <a:ext cx="8952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Kitchen sink algorithm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F103E6-13A5-421B-B51D-A9557C45B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42384" y="1379011"/>
          <a:ext cx="1882238" cy="502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679480" progId="Equation.DSMT4">
                  <p:embed/>
                </p:oleObj>
              </mc:Choice>
              <mc:Fallback>
                <p:oleObj name="Equation" r:id="rId4" imgW="1002960" imgH="2679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F103E6-13A5-421B-B51D-A9557C45B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2384" y="1379011"/>
                        <a:ext cx="1882238" cy="5027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5F9BFAF-4D6C-42B3-AB42-4EACF114B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9812" y="2365894"/>
          <a:ext cx="2346325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680" imgH="2679480" progId="Equation.DSMT4">
                  <p:embed/>
                </p:oleObj>
              </mc:Choice>
              <mc:Fallback>
                <p:oleObj name="Equation" r:id="rId6" imgW="1282680" imgH="2679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5F9BFAF-4D6C-42B3-AB42-4EACF114B5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9812" y="2365894"/>
                        <a:ext cx="2346325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D62DD23-9305-48F6-8CC3-4E8BC0F27B2B}"/>
              </a:ext>
            </a:extLst>
          </p:cNvPr>
          <p:cNvSpPr/>
          <p:nvPr/>
        </p:nvSpPr>
        <p:spPr>
          <a:xfrm>
            <a:off x="5314565" y="917346"/>
            <a:ext cx="1998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04799-3967-4E43-8DCD-E73032E14712}"/>
              </a:ext>
            </a:extLst>
          </p:cNvPr>
          <p:cNvSpPr/>
          <p:nvPr/>
        </p:nvSpPr>
        <p:spPr>
          <a:xfrm>
            <a:off x="667378" y="2531614"/>
            <a:ext cx="1998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14BA3-D2FB-45AE-A029-37AC54932D1A}"/>
              </a:ext>
            </a:extLst>
          </p:cNvPr>
          <p:cNvCxnSpPr/>
          <p:nvPr/>
        </p:nvCxnSpPr>
        <p:spPr>
          <a:xfrm flipH="1" flipV="1">
            <a:off x="2425148" y="1840676"/>
            <a:ext cx="371061" cy="232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E43942-5AA7-49BC-AD69-603753DFE541}"/>
              </a:ext>
            </a:extLst>
          </p:cNvPr>
          <p:cNvSpPr txBox="1"/>
          <p:nvPr/>
        </p:nvSpPr>
        <p:spPr>
          <a:xfrm>
            <a:off x="1282579" y="1471344"/>
            <a:ext cx="281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 matrix from  N(0,1)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5D374-02AE-44D0-B42E-8F6F7870CCC9}"/>
              </a:ext>
            </a:extLst>
          </p:cNvPr>
          <p:cNvSpPr/>
          <p:nvPr/>
        </p:nvSpPr>
        <p:spPr>
          <a:xfrm>
            <a:off x="1398732" y="5889284"/>
            <a:ext cx="2914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Fast Food</a:t>
            </a:r>
          </a:p>
        </p:txBody>
      </p:sp>
    </p:spTree>
    <p:extLst>
      <p:ext uri="{BB962C8B-B14F-4D97-AF65-F5344CB8AC3E}">
        <p14:creationId xmlns:p14="http://schemas.microsoft.com/office/powerpoint/2010/main" val="2170713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Checkboard</a:t>
            </a:r>
            <a:r>
              <a:rPr lang="en-US" b="1" dirty="0"/>
              <a:t> data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6477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clc;clear </a:t>
            </a:r>
            <a:r>
              <a:rPr lang="en-US" dirty="0" err="1"/>
              <a:t>all;close</a:t>
            </a:r>
            <a:r>
              <a:rPr lang="en-US" dirty="0"/>
              <a:t> all;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x = rand(2000,1)*5;</a:t>
            </a:r>
          </a:p>
          <a:p>
            <a:pPr>
              <a:buNone/>
            </a:pPr>
            <a:r>
              <a:rPr lang="en-US" dirty="0"/>
              <a:t>y = rand(2000,1)*5;</a:t>
            </a:r>
          </a:p>
          <a:p>
            <a:pPr>
              <a:buNone/>
            </a:pPr>
            <a:r>
              <a:rPr lang="en-US" dirty="0"/>
              <a:t>c = mod((floor(x)+floor(y)),2);</a:t>
            </a:r>
          </a:p>
          <a:p>
            <a:pPr>
              <a:buNone/>
            </a:pPr>
            <a:r>
              <a:rPr lang="en-US" dirty="0" err="1"/>
              <a:t>ind</a:t>
            </a:r>
            <a:r>
              <a:rPr lang="en-US" dirty="0"/>
              <a:t> = find(c);</a:t>
            </a:r>
          </a:p>
          <a:p>
            <a:pPr>
              <a:buNone/>
            </a:pPr>
            <a:r>
              <a:rPr lang="en-US" dirty="0"/>
              <a:t>a = [x(</a:t>
            </a:r>
            <a:r>
              <a:rPr lang="en-US" dirty="0" err="1"/>
              <a:t>ind</a:t>
            </a:r>
            <a:r>
              <a:rPr lang="en-US" dirty="0"/>
              <a:t>),y(</a:t>
            </a:r>
            <a:r>
              <a:rPr lang="en-US" dirty="0" err="1"/>
              <a:t>ind</a:t>
            </a:r>
            <a:r>
              <a:rPr lang="en-US" dirty="0"/>
              <a:t>)];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ind1 = find(c==0);</a:t>
            </a:r>
          </a:p>
          <a:p>
            <a:pPr>
              <a:buNone/>
            </a:pPr>
            <a:r>
              <a:rPr lang="en-US" dirty="0"/>
              <a:t>b = [x(ind1),y(ind1)];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figure(1)</a:t>
            </a:r>
          </a:p>
          <a:p>
            <a:pPr>
              <a:buNone/>
            </a:pPr>
            <a:r>
              <a:rPr lang="en-US" dirty="0"/>
              <a:t>plot(a(:,1),a(:,2),'*');hold on</a:t>
            </a:r>
          </a:p>
          <a:p>
            <a:pPr>
              <a:buNone/>
            </a:pPr>
            <a:r>
              <a:rPr lang="en-US" dirty="0"/>
              <a:t>plot(b(:,1),b(:,2),'</a:t>
            </a:r>
            <a:r>
              <a:rPr lang="en-US" dirty="0" err="1"/>
              <a:t>o','Color','red</a:t>
            </a:r>
            <a:r>
              <a:rPr lang="en-US" dirty="0"/>
              <a:t>');hold </a:t>
            </a:r>
            <a:r>
              <a:rPr lang="en-US" dirty="0" err="1"/>
              <a:t>off;title</a:t>
            </a:r>
            <a:r>
              <a:rPr lang="en-US" dirty="0"/>
              <a:t>('</a:t>
            </a:r>
            <a:r>
              <a:rPr lang="en-US" dirty="0" err="1"/>
              <a:t>Checkboard</a:t>
            </a:r>
            <a:r>
              <a:rPr lang="en-US" dirty="0"/>
              <a:t> data')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411896"/>
            <a:ext cx="30480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C89052-44B6-4707-B445-BD67D9296EC8}"/>
              </a:ext>
            </a:extLst>
          </p:cNvPr>
          <p:cNvSpPr/>
          <p:nvPr/>
        </p:nvSpPr>
        <p:spPr>
          <a:xfrm>
            <a:off x="7642368" y="304903"/>
            <a:ext cx="45272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Decision tree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Random Forest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Spiral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x1 = [];y1 = [];</a:t>
            </a:r>
          </a:p>
          <a:p>
            <a:pPr>
              <a:buNone/>
            </a:pPr>
            <a:r>
              <a:rPr lang="en-US" dirty="0"/>
              <a:t>j = 1:100;</a:t>
            </a:r>
          </a:p>
          <a:p>
            <a:pPr>
              <a:buNone/>
            </a:pPr>
            <a:r>
              <a:rPr lang="en-US" dirty="0"/>
              <a:t>angle = j*pi/16;</a:t>
            </a:r>
          </a:p>
          <a:p>
            <a:pPr>
              <a:buNone/>
            </a:pPr>
            <a:r>
              <a:rPr lang="en-US" dirty="0"/>
              <a:t>radius = 6.5*(104-j)/104;</a:t>
            </a:r>
          </a:p>
          <a:p>
            <a:pPr>
              <a:buNone/>
            </a:pPr>
            <a:r>
              <a:rPr lang="en-US" dirty="0"/>
              <a:t>x = radius.*sin(angle);</a:t>
            </a:r>
          </a:p>
          <a:p>
            <a:pPr>
              <a:buNone/>
            </a:pPr>
            <a:r>
              <a:rPr lang="en-US" dirty="0"/>
              <a:t>y = radius.*</a:t>
            </a:r>
            <a:r>
              <a:rPr lang="en-US" dirty="0" err="1"/>
              <a:t>cos</a:t>
            </a:r>
            <a:r>
              <a:rPr lang="en-US" dirty="0"/>
              <a:t>(angle);</a:t>
            </a:r>
          </a:p>
          <a:p>
            <a:pPr>
              <a:buNone/>
            </a:pPr>
            <a:r>
              <a:rPr lang="en-US" dirty="0"/>
              <a:t>x1 = [x1;x]; y1 = [y1;y];</a:t>
            </a:r>
          </a:p>
          <a:p>
            <a:pPr>
              <a:buNone/>
            </a:pPr>
            <a:r>
              <a:rPr lang="en-US" dirty="0"/>
              <a:t>x2 = -x1;y2 = -y1;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figure(2)</a:t>
            </a:r>
          </a:p>
          <a:p>
            <a:pPr>
              <a:buNone/>
            </a:pPr>
            <a:r>
              <a:rPr lang="en-US" dirty="0"/>
              <a:t>plot(x1,y1,’*’);hold on;</a:t>
            </a:r>
          </a:p>
          <a:p>
            <a:pPr>
              <a:buNone/>
            </a:pPr>
            <a:r>
              <a:rPr lang="en-US" dirty="0"/>
              <a:t>plot(x2,y2,’o’,'Color','red');title('Spiral data')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0" y="1371601"/>
            <a:ext cx="4476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Ring 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1054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 = 1000;</a:t>
            </a:r>
          </a:p>
          <a:p>
            <a:pPr>
              <a:buNone/>
            </a:pPr>
            <a:r>
              <a:rPr lang="en-US" dirty="0"/>
              <a:t>r1 = 5+rand(d,1);</a:t>
            </a:r>
          </a:p>
          <a:p>
            <a:pPr>
              <a:buNone/>
            </a:pPr>
            <a:r>
              <a:rPr lang="en-US" dirty="0"/>
              <a:t>theta = 2*pi*rand(d,1);</a:t>
            </a:r>
          </a:p>
          <a:p>
            <a:pPr>
              <a:buNone/>
            </a:pPr>
            <a:r>
              <a:rPr lang="en-US" dirty="0"/>
              <a:t>x1 = r1.*</a:t>
            </a:r>
            <a:r>
              <a:rPr lang="en-US" dirty="0" err="1"/>
              <a:t>cos</a:t>
            </a:r>
            <a:r>
              <a:rPr lang="en-US" dirty="0"/>
              <a:t>(theta);</a:t>
            </a:r>
          </a:p>
          <a:p>
            <a:pPr>
              <a:buNone/>
            </a:pPr>
            <a:r>
              <a:rPr lang="en-US" dirty="0"/>
              <a:t>y1 = r1.*sin(theta);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r2 = 10+rand(d,1);</a:t>
            </a:r>
          </a:p>
          <a:p>
            <a:pPr>
              <a:buNone/>
            </a:pPr>
            <a:r>
              <a:rPr lang="en-US" dirty="0"/>
              <a:t>x2 = r2.*</a:t>
            </a:r>
            <a:r>
              <a:rPr lang="en-US" dirty="0" err="1"/>
              <a:t>cos</a:t>
            </a:r>
            <a:r>
              <a:rPr lang="en-US" dirty="0"/>
              <a:t>(theta);</a:t>
            </a:r>
          </a:p>
          <a:p>
            <a:pPr>
              <a:buNone/>
            </a:pPr>
            <a:r>
              <a:rPr lang="en-US" dirty="0"/>
              <a:t>y2 = r2.*sin(theta);</a:t>
            </a:r>
          </a:p>
          <a:p>
            <a:pPr>
              <a:buNone/>
            </a:pPr>
            <a:r>
              <a:rPr lang="en-US" dirty="0"/>
              <a:t>figure(3)</a:t>
            </a:r>
          </a:p>
          <a:p>
            <a:pPr>
              <a:buNone/>
            </a:pPr>
            <a:r>
              <a:rPr lang="en-US" dirty="0"/>
              <a:t>plot(x1,y1,'o');hold on;</a:t>
            </a:r>
          </a:p>
          <a:p>
            <a:pPr>
              <a:buNone/>
            </a:pPr>
            <a:r>
              <a:rPr lang="en-US" dirty="0"/>
              <a:t>plot(x2,y2,'*','</a:t>
            </a:r>
            <a:r>
              <a:rPr lang="en-US" dirty="0" err="1"/>
              <a:t>Color','red</a:t>
            </a:r>
            <a:r>
              <a:rPr lang="en-US" dirty="0"/>
              <a:t>');title('Ring data')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7526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F34C12-24CC-4AE3-A479-8ED043CD3379}"/>
              </a:ext>
            </a:extLst>
          </p:cNvPr>
          <p:cNvSpPr/>
          <p:nvPr/>
        </p:nvSpPr>
        <p:spPr>
          <a:xfrm>
            <a:off x="538270" y="1771092"/>
            <a:ext cx="4220308" cy="3502855"/>
          </a:xfrm>
          <a:custGeom>
            <a:avLst/>
            <a:gdLst>
              <a:gd name="connsiteX0" fmla="*/ 576775 w 4220308"/>
              <a:gd name="connsiteY0" fmla="*/ 0 h 3502855"/>
              <a:gd name="connsiteX1" fmla="*/ 4220308 w 4220308"/>
              <a:gd name="connsiteY1" fmla="*/ 2349304 h 3502855"/>
              <a:gd name="connsiteX2" fmla="*/ 2883877 w 4220308"/>
              <a:gd name="connsiteY2" fmla="*/ 3502855 h 3502855"/>
              <a:gd name="connsiteX3" fmla="*/ 0 w 4220308"/>
              <a:gd name="connsiteY3" fmla="*/ 2616590 h 3502855"/>
              <a:gd name="connsiteX4" fmla="*/ 14068 w 4220308"/>
              <a:gd name="connsiteY4" fmla="*/ 773723 h 3502855"/>
              <a:gd name="connsiteX5" fmla="*/ 576775 w 4220308"/>
              <a:gd name="connsiteY5" fmla="*/ 0 h 350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308" h="3502855">
                <a:moveTo>
                  <a:pt x="576775" y="0"/>
                </a:moveTo>
                <a:lnTo>
                  <a:pt x="4220308" y="2349304"/>
                </a:lnTo>
                <a:lnTo>
                  <a:pt x="2883877" y="3502855"/>
                </a:lnTo>
                <a:lnTo>
                  <a:pt x="0" y="2616590"/>
                </a:lnTo>
                <a:lnTo>
                  <a:pt x="14068" y="773723"/>
                </a:lnTo>
                <a:lnTo>
                  <a:pt x="576775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E2E2EB-0CBA-476D-BA25-8465C6CF75D6}"/>
              </a:ext>
            </a:extLst>
          </p:cNvPr>
          <p:cNvSpPr/>
          <p:nvPr/>
        </p:nvSpPr>
        <p:spPr>
          <a:xfrm>
            <a:off x="1116484" y="1117286"/>
            <a:ext cx="4439478" cy="2928731"/>
          </a:xfrm>
          <a:custGeom>
            <a:avLst/>
            <a:gdLst>
              <a:gd name="connsiteX0" fmla="*/ 0 w 4439478"/>
              <a:gd name="connsiteY0" fmla="*/ 609600 h 2928731"/>
              <a:gd name="connsiteX1" fmla="*/ 3591339 w 4439478"/>
              <a:gd name="connsiteY1" fmla="*/ 2928731 h 2928731"/>
              <a:gd name="connsiteX2" fmla="*/ 4439478 w 4439478"/>
              <a:gd name="connsiteY2" fmla="*/ 1656522 h 2928731"/>
              <a:gd name="connsiteX3" fmla="*/ 3458818 w 4439478"/>
              <a:gd name="connsiteY3" fmla="*/ 1842052 h 2928731"/>
              <a:gd name="connsiteX4" fmla="*/ 3286539 w 4439478"/>
              <a:gd name="connsiteY4" fmla="*/ 1113183 h 2928731"/>
              <a:gd name="connsiteX5" fmla="*/ 2173357 w 4439478"/>
              <a:gd name="connsiteY5" fmla="*/ 1219200 h 2928731"/>
              <a:gd name="connsiteX6" fmla="*/ 2040835 w 4439478"/>
              <a:gd name="connsiteY6" fmla="*/ 450574 h 2928731"/>
              <a:gd name="connsiteX7" fmla="*/ 1457739 w 4439478"/>
              <a:gd name="connsiteY7" fmla="*/ 583096 h 2928731"/>
              <a:gd name="connsiteX8" fmla="*/ 1298713 w 4439478"/>
              <a:gd name="connsiteY8" fmla="*/ 66261 h 2928731"/>
              <a:gd name="connsiteX9" fmla="*/ 583096 w 4439478"/>
              <a:gd name="connsiteY9" fmla="*/ 463826 h 2928731"/>
              <a:gd name="connsiteX10" fmla="*/ 556591 w 4439478"/>
              <a:gd name="connsiteY10" fmla="*/ 0 h 2928731"/>
              <a:gd name="connsiteX11" fmla="*/ 0 w 4439478"/>
              <a:gd name="connsiteY11" fmla="*/ 662609 h 2928731"/>
              <a:gd name="connsiteX12" fmla="*/ 0 w 4439478"/>
              <a:gd name="connsiteY12" fmla="*/ 609600 h 29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39478" h="2928731">
                <a:moveTo>
                  <a:pt x="0" y="609600"/>
                </a:moveTo>
                <a:lnTo>
                  <a:pt x="3591339" y="2928731"/>
                </a:lnTo>
                <a:lnTo>
                  <a:pt x="4439478" y="1656522"/>
                </a:lnTo>
                <a:lnTo>
                  <a:pt x="3458818" y="1842052"/>
                </a:lnTo>
                <a:lnTo>
                  <a:pt x="3286539" y="1113183"/>
                </a:lnTo>
                <a:lnTo>
                  <a:pt x="2173357" y="1219200"/>
                </a:lnTo>
                <a:lnTo>
                  <a:pt x="2040835" y="450574"/>
                </a:lnTo>
                <a:lnTo>
                  <a:pt x="1457739" y="583096"/>
                </a:lnTo>
                <a:lnTo>
                  <a:pt x="1298713" y="66261"/>
                </a:lnTo>
                <a:lnTo>
                  <a:pt x="583096" y="463826"/>
                </a:lnTo>
                <a:lnTo>
                  <a:pt x="556591" y="0"/>
                </a:lnTo>
                <a:lnTo>
                  <a:pt x="0" y="662609"/>
                </a:lnTo>
                <a:lnTo>
                  <a:pt x="0" y="609600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158CB6-CCC0-4532-B378-C984A3EF8DB4}"/>
              </a:ext>
            </a:extLst>
          </p:cNvPr>
          <p:cNvSpPr/>
          <p:nvPr/>
        </p:nvSpPr>
        <p:spPr>
          <a:xfrm>
            <a:off x="4863681" y="59025"/>
            <a:ext cx="3082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Inequality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93889C8-01EC-4BA9-99A2-E22977D27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4686"/>
          <a:ext cx="4130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228600" progId="Equation.DSMT4">
                  <p:embed/>
                </p:oleObj>
              </mc:Choice>
              <mc:Fallback>
                <p:oleObj name="Equation" r:id="rId2" imgW="1739880" imgH="22860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593889C8-01EC-4BA9-99A2-E22977D2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4686"/>
                        <a:ext cx="4130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75CA9EEB-A1A8-442F-A2BA-D621785DC48E}"/>
              </a:ext>
            </a:extLst>
          </p:cNvPr>
          <p:cNvSpPr/>
          <p:nvPr/>
        </p:nvSpPr>
        <p:spPr>
          <a:xfrm>
            <a:off x="4400462" y="5063645"/>
            <a:ext cx="73718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How do we check whether point (1,2)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Is below the line or above line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5A3C62-988E-4A09-A3D3-67E266E2540B}"/>
              </a:ext>
            </a:extLst>
          </p:cNvPr>
          <p:cNvGrpSpPr/>
          <p:nvPr/>
        </p:nvGrpSpPr>
        <p:grpSpPr>
          <a:xfrm>
            <a:off x="610038" y="809237"/>
            <a:ext cx="6114305" cy="4616188"/>
            <a:chOff x="194589" y="396413"/>
            <a:chExt cx="6864626" cy="539478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8D3AA05-F644-4F09-A1E7-CAE8C73C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89" y="3482584"/>
              <a:ext cx="6864626" cy="14577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36D281-45DC-4AFB-8D08-7BDFAD5C7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555" y="396413"/>
              <a:ext cx="0" cy="5394788"/>
            </a:xfrm>
            <a:prstGeom prst="straightConnector1">
              <a:avLst/>
            </a:prstGeom>
            <a:ln w="66675">
              <a:solidFill>
                <a:schemeClr val="accent1">
                  <a:alpha val="82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AD3A0C-5A63-4772-8456-A2CCAEB73475}"/>
                </a:ext>
              </a:extLst>
            </p:cNvPr>
            <p:cNvCxnSpPr/>
            <p:nvPr/>
          </p:nvCxnSpPr>
          <p:spPr>
            <a:xfrm>
              <a:off x="792499" y="1493945"/>
              <a:ext cx="4121426" cy="27432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73AB2DF1-0E4D-41D0-BB20-2A0699B6D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8529" y="3724136"/>
            <a:ext cx="772587" cy="407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241200" progId="Equation.DSMT4">
                    <p:embed/>
                  </p:oleObj>
                </mc:Choice>
                <mc:Fallback>
                  <p:oleObj name="Equation" r:id="rId4" imgW="457200" imgH="24120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73AB2DF1-0E4D-41D0-BB20-2A0699B6D3C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458529" y="3724136"/>
                          <a:ext cx="772587" cy="4077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233CEAF5-0F97-4F2D-83E3-F74D77B5A2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6152" y="1414347"/>
            <a:ext cx="68580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266400" progId="Equation.DSMT4">
                    <p:embed/>
                  </p:oleObj>
                </mc:Choice>
                <mc:Fallback>
                  <p:oleObj name="Equation" r:id="rId6" imgW="406080" imgH="266400" progId="Equation.DSMT4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id="{233CEAF5-0F97-4F2D-83E3-F74D77B5A28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26152" y="1414347"/>
                          <a:ext cx="685800" cy="450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57C587-B3DE-44D6-93E2-311E77766C20}"/>
                </a:ext>
              </a:extLst>
            </p:cNvPr>
            <p:cNvSpPr/>
            <p:nvPr/>
          </p:nvSpPr>
          <p:spPr>
            <a:xfrm>
              <a:off x="1887794" y="3429000"/>
              <a:ext cx="265471" cy="19935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F15E2-CC61-4226-A29D-24F74989120B}"/>
              </a:ext>
            </a:extLst>
          </p:cNvPr>
          <p:cNvCxnSpPr>
            <a:cxnSpLocks/>
          </p:cNvCxnSpPr>
          <p:nvPr/>
        </p:nvCxnSpPr>
        <p:spPr>
          <a:xfrm flipH="1">
            <a:off x="1152052" y="2872094"/>
            <a:ext cx="547586" cy="1114401"/>
          </a:xfrm>
          <a:prstGeom prst="straightConnector1">
            <a:avLst/>
          </a:prstGeom>
          <a:ln w="73025">
            <a:solidFill>
              <a:srgbClr val="FF0000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F6A3DA-8CAA-4C5B-92B6-3D7771A5F22A}"/>
              </a:ext>
            </a:extLst>
          </p:cNvPr>
          <p:cNvCxnSpPr>
            <a:cxnSpLocks/>
          </p:cNvCxnSpPr>
          <p:nvPr/>
        </p:nvCxnSpPr>
        <p:spPr>
          <a:xfrm flipV="1">
            <a:off x="3827948" y="1855743"/>
            <a:ext cx="572514" cy="742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6">
            <a:extLst>
              <a:ext uri="{FF2B5EF4-FFF2-40B4-BE49-F238E27FC236}">
                <a16:creationId xmlns:a16="http://schemas.microsoft.com/office/drawing/2014/main" id="{A826A0E4-B927-4F0C-A954-D82F7AD3D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44" y="4004545"/>
          <a:ext cx="2863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6360" imgH="457200" progId="Equation.DSMT4">
                  <p:embed/>
                </p:oleObj>
              </mc:Choice>
              <mc:Fallback>
                <p:oleObj name="Equation" r:id="rId8" imgW="1206360" imgH="457200" progId="Equation.DSMT4">
                  <p:embed/>
                  <p:pic>
                    <p:nvPicPr>
                      <p:cNvPr id="39" name="Object 6">
                        <a:extLst>
                          <a:ext uri="{FF2B5EF4-FFF2-40B4-BE49-F238E27FC236}">
                            <a16:creationId xmlns:a16="http://schemas.microsoft.com/office/drawing/2014/main" id="{A826A0E4-B927-4F0C-A954-D82F7AD3D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4" y="4004545"/>
                        <a:ext cx="2863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3A24F6-A956-4A8C-B358-6AC853EE51F2}"/>
              </a:ext>
            </a:extLst>
          </p:cNvPr>
          <p:cNvCxnSpPr>
            <a:cxnSpLocks/>
          </p:cNvCxnSpPr>
          <p:nvPr/>
        </p:nvCxnSpPr>
        <p:spPr>
          <a:xfrm flipV="1">
            <a:off x="1094319" y="965037"/>
            <a:ext cx="230898" cy="83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6">
            <a:extLst>
              <a:ext uri="{FF2B5EF4-FFF2-40B4-BE49-F238E27FC236}">
                <a16:creationId xmlns:a16="http://schemas.microsoft.com/office/drawing/2014/main" id="{389FB312-C30B-40FC-8BF7-3E1EA9D2C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8616" y="4362782"/>
          <a:ext cx="5729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228600" progId="Equation.DSMT4">
                  <p:embed/>
                </p:oleObj>
              </mc:Choice>
              <mc:Fallback>
                <p:oleObj name="Equation" r:id="rId10" imgW="2412720" imgH="228600" progId="Equation.DSMT4">
                  <p:embed/>
                  <p:pic>
                    <p:nvPicPr>
                      <p:cNvPr id="42" name="Object 6">
                        <a:extLst>
                          <a:ext uri="{FF2B5EF4-FFF2-40B4-BE49-F238E27FC236}">
                            <a16:creationId xmlns:a16="http://schemas.microsoft.com/office/drawing/2014/main" id="{389FB312-C30B-40FC-8BF7-3E1EA9D2C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616" y="4362782"/>
                        <a:ext cx="5729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">
            <a:extLst>
              <a:ext uri="{FF2B5EF4-FFF2-40B4-BE49-F238E27FC236}">
                <a16:creationId xmlns:a16="http://schemas.microsoft.com/office/drawing/2014/main" id="{7B9355A8-6C4D-4DA3-BF20-C6CCE59D6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7675" y="1090214"/>
          <a:ext cx="2863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457200" progId="Equation.DSMT4">
                  <p:embed/>
                </p:oleObj>
              </mc:Choice>
              <mc:Fallback>
                <p:oleObj name="Equation" r:id="rId12" imgW="1206360" imgH="457200" progId="Equation.DSMT4">
                  <p:embed/>
                  <p:pic>
                    <p:nvPicPr>
                      <p:cNvPr id="35" name="Object 6">
                        <a:extLst>
                          <a:ext uri="{FF2B5EF4-FFF2-40B4-BE49-F238E27FC236}">
                            <a16:creationId xmlns:a16="http://schemas.microsoft.com/office/drawing/2014/main" id="{7B9355A8-6C4D-4DA3-BF20-C6CCE59D6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675" y="1090214"/>
                        <a:ext cx="28638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2614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70104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dim = 700;</a:t>
            </a:r>
          </a:p>
          <a:p>
            <a:pPr>
              <a:buNone/>
            </a:pPr>
            <a:r>
              <a:rPr lang="en-US" sz="1800" dirty="0"/>
              <a:t>[</a:t>
            </a:r>
            <a:r>
              <a:rPr lang="en-US" sz="1800" dirty="0" err="1"/>
              <a:t>A,d</a:t>
            </a:r>
            <a:r>
              <a:rPr lang="en-US" sz="1800" dirty="0"/>
              <a:t>] = </a:t>
            </a:r>
            <a:r>
              <a:rPr lang="en-US" sz="1800" dirty="0" err="1"/>
              <a:t>data_gen</a:t>
            </a:r>
            <a:r>
              <a:rPr lang="en-US" sz="1800" dirty="0"/>
              <a:t>(dim);   </a:t>
            </a:r>
            <a:r>
              <a:rPr lang="en-US" sz="1800" b="1" dirty="0"/>
              <a:t>%  checker board data generation</a:t>
            </a:r>
          </a:p>
          <a:p>
            <a:pPr>
              <a:buNone/>
            </a:pPr>
            <a:r>
              <a:rPr lang="en-US" sz="1800" dirty="0"/>
              <a:t>D = </a:t>
            </a:r>
            <a:r>
              <a:rPr lang="en-US" sz="1800" dirty="0" err="1"/>
              <a:t>diag</a:t>
            </a:r>
            <a:r>
              <a:rPr lang="en-US" sz="1800" dirty="0"/>
              <a:t>(d);                    </a:t>
            </a:r>
            <a:r>
              <a:rPr lang="en-US" sz="1800" b="1" dirty="0"/>
              <a:t>% diagonal matrix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% RKS</a:t>
            </a:r>
          </a:p>
          <a:p>
            <a:pPr>
              <a:buNone/>
            </a:pPr>
            <a:r>
              <a:rPr lang="en-US" sz="1800" dirty="0"/>
              <a:t>dim = 45;</a:t>
            </a:r>
          </a:p>
          <a:p>
            <a:pPr>
              <a:buNone/>
            </a:pPr>
            <a:r>
              <a:rPr lang="en-US" sz="1800" dirty="0" err="1"/>
              <a:t>rng</a:t>
            </a:r>
            <a:r>
              <a:rPr lang="en-US" sz="1800" dirty="0"/>
              <a:t>(2545);</a:t>
            </a:r>
          </a:p>
          <a:p>
            <a:pPr>
              <a:buNone/>
            </a:pPr>
            <a:r>
              <a:rPr lang="en-US" sz="1800" dirty="0"/>
              <a:t>R = 2*</a:t>
            </a:r>
            <a:r>
              <a:rPr lang="en-US" sz="1800" dirty="0" err="1"/>
              <a:t>randn</a:t>
            </a:r>
            <a:r>
              <a:rPr lang="en-US" sz="1800" dirty="0"/>
              <a:t>(2,dim);</a:t>
            </a:r>
          </a:p>
          <a:p>
            <a:pPr>
              <a:buNone/>
            </a:pPr>
            <a:r>
              <a:rPr lang="en-US" sz="1800" dirty="0"/>
              <a:t>data = A*R;</a:t>
            </a:r>
          </a:p>
          <a:p>
            <a:pPr>
              <a:buNone/>
            </a:pPr>
            <a:r>
              <a:rPr lang="en-US" sz="1800" dirty="0" err="1"/>
              <a:t>data_RKS</a:t>
            </a:r>
            <a:r>
              <a:rPr lang="en-US" sz="1800" dirty="0"/>
              <a:t> = [</a:t>
            </a:r>
            <a:r>
              <a:rPr lang="en-US" sz="1800" dirty="0" err="1"/>
              <a:t>cos</a:t>
            </a:r>
            <a:r>
              <a:rPr lang="en-US" sz="1800" dirty="0"/>
              <a:t>(data) sin(data)];             </a:t>
            </a:r>
            <a:r>
              <a:rPr lang="en-US" sz="1800" b="1" dirty="0"/>
              <a:t>% RKS mapped data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n = size(data_RKS,2);</a:t>
            </a:r>
          </a:p>
          <a:p>
            <a:pPr>
              <a:buNone/>
            </a:pPr>
            <a:r>
              <a:rPr lang="en-US" sz="1800" dirty="0"/>
              <a:t>m = size(data_RKS,1);</a:t>
            </a:r>
          </a:p>
          <a:p>
            <a:pPr>
              <a:buNone/>
            </a:pPr>
            <a:r>
              <a:rPr lang="en-US" sz="1800" dirty="0"/>
              <a:t>e = ones(m,1);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28601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L1 SVM - Non linear kernel (Primal) – RKS</a:t>
            </a:r>
          </a:p>
          <a:p>
            <a:pPr algn="ctr"/>
            <a:r>
              <a:rPr lang="en-US" sz="2800" b="1" dirty="0"/>
              <a:t>Checker board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143000"/>
            <a:ext cx="7620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1800" b="1" dirty="0"/>
              <a:t>%% Non Linear SVM Primal form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r>
              <a:rPr lang="en-US" sz="1800" dirty="0"/>
              <a:t>c = 10000;</a:t>
            </a:r>
          </a:p>
          <a:p>
            <a:pPr>
              <a:buNone/>
            </a:pPr>
            <a:r>
              <a:rPr lang="en-US" sz="1800" dirty="0" err="1"/>
              <a:t>cvx_begin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variables w(n) g Psi(m)</a:t>
            </a:r>
          </a:p>
          <a:p>
            <a:pPr>
              <a:buNone/>
            </a:pPr>
            <a:r>
              <a:rPr lang="en-US" sz="1800" dirty="0"/>
              <a:t>   minimize ((0.5*w'*w)+(c*sum(Psi)))</a:t>
            </a:r>
          </a:p>
          <a:p>
            <a:pPr>
              <a:buNone/>
            </a:pPr>
            <a:r>
              <a:rPr lang="en-US" sz="1800" dirty="0"/>
              <a:t>   subject to</a:t>
            </a:r>
          </a:p>
          <a:p>
            <a:pPr>
              <a:buNone/>
            </a:pPr>
            <a:r>
              <a:rPr lang="en-US" sz="1800" dirty="0"/>
              <a:t>       D*(</a:t>
            </a:r>
            <a:r>
              <a:rPr lang="en-US" sz="1800" dirty="0" err="1"/>
              <a:t>data_RKS</a:t>
            </a:r>
            <a:r>
              <a:rPr lang="en-US" sz="1800" dirty="0"/>
              <a:t>*w-g*e)+Psi-e &gt;= 0;   </a:t>
            </a:r>
          </a:p>
          <a:p>
            <a:pPr>
              <a:buNone/>
            </a:pPr>
            <a:r>
              <a:rPr lang="en-US" sz="1800" dirty="0"/>
              <a:t>       Psi &gt;= 0;</a:t>
            </a:r>
          </a:p>
          <a:p>
            <a:pPr>
              <a:buNone/>
            </a:pPr>
            <a:r>
              <a:rPr lang="en-US" sz="1800" dirty="0" err="1"/>
              <a:t>cvx_end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%% accuracy</a:t>
            </a:r>
          </a:p>
          <a:p>
            <a:pPr>
              <a:buNone/>
            </a:pPr>
            <a:r>
              <a:rPr lang="en-US" sz="1800" dirty="0"/>
              <a:t>z = sign(</a:t>
            </a:r>
            <a:r>
              <a:rPr lang="en-US" sz="1800" dirty="0" err="1"/>
              <a:t>data_RKS</a:t>
            </a:r>
            <a:r>
              <a:rPr lang="en-US" sz="1800" dirty="0"/>
              <a:t>*w-g);</a:t>
            </a:r>
          </a:p>
          <a:p>
            <a:pPr>
              <a:buNone/>
            </a:pPr>
            <a:r>
              <a:rPr lang="en-US" sz="1800" dirty="0"/>
              <a:t>r = sum(d==z);</a:t>
            </a:r>
          </a:p>
          <a:p>
            <a:pPr>
              <a:buNone/>
            </a:pPr>
            <a:r>
              <a:rPr lang="en-US" sz="1800" dirty="0"/>
              <a:t>Acc = (r/m)*100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28601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L1 SVM - Non linear kernel (Primal) – RKS Checker board data</a:t>
            </a:r>
          </a:p>
          <a:p>
            <a:pPr algn="ctr"/>
            <a:endParaRPr lang="en-US" sz="2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1613596"/>
            <a:ext cx="5543477" cy="444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21882-CBEA-4F38-B684-410823AF3286}"/>
              </a:ext>
            </a:extLst>
          </p:cNvPr>
          <p:cNvSpPr txBox="1"/>
          <p:nvPr/>
        </p:nvSpPr>
        <p:spPr>
          <a:xfrm>
            <a:off x="3048000" y="3109148"/>
            <a:ext cx="750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https://archive.ics.uci.edu/ml/datasets/breast+cancer+wisconsin+(diagnostic)</a:t>
            </a:r>
          </a:p>
        </p:txBody>
      </p:sp>
    </p:spTree>
    <p:extLst>
      <p:ext uri="{BB962C8B-B14F-4D97-AF65-F5344CB8AC3E}">
        <p14:creationId xmlns:p14="http://schemas.microsoft.com/office/powerpoint/2010/main" val="1134930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s://encrypted-tbn3.google.com/images?q=tbn:ANd9GcSLBstb6rd8LlS6r3lFnzhAk-sNdodJjfFH5DnX2VT0jQlufa1dvlmtGLc">
            <a:extLst>
              <a:ext uri="{FF2B5EF4-FFF2-40B4-BE49-F238E27FC236}">
                <a16:creationId xmlns:a16="http://schemas.microsoft.com/office/drawing/2014/main" id="{DD0EB72F-8145-4C0A-B6F5-3E159998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735" y="-16087"/>
            <a:ext cx="2773641" cy="3665171"/>
          </a:xfrm>
          <a:prstGeom prst="rect">
            <a:avLst/>
          </a:prstGeom>
          <a:noFill/>
        </p:spPr>
      </p:pic>
      <p:pic>
        <p:nvPicPr>
          <p:cNvPr id="3" name="Picture 10" descr="https://encrypted-tbn2.google.com/images?q=tbn:ANd9GcTnz_Pi9K4yXkIfmVXfmLukqYHaWPPMdi6prM9k98u2L3pEviP3gJxuTA">
            <a:extLst>
              <a:ext uri="{FF2B5EF4-FFF2-40B4-BE49-F238E27FC236}">
                <a16:creationId xmlns:a16="http://schemas.microsoft.com/office/drawing/2014/main" id="{0B242ACD-C139-4FDD-86BF-BD4DA65A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5967" y="-16088"/>
            <a:ext cx="2544417" cy="3665172"/>
          </a:xfrm>
          <a:prstGeom prst="rect">
            <a:avLst/>
          </a:prstGeom>
          <a:noFill/>
        </p:spPr>
      </p:pic>
      <p:pic>
        <p:nvPicPr>
          <p:cNvPr id="4" name="Picture 2" descr="http://www.amrita.edu/cen/images/publications/SVM-and-other-kernel-method.jpg">
            <a:extLst>
              <a:ext uri="{FF2B5EF4-FFF2-40B4-BE49-F238E27FC236}">
                <a16:creationId xmlns:a16="http://schemas.microsoft.com/office/drawing/2014/main" id="{F79AE0A8-DC21-4FC3-B107-15A4476B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0384" y="0"/>
            <a:ext cx="2876227" cy="3665171"/>
          </a:xfrm>
          <a:prstGeom prst="rect">
            <a:avLst/>
          </a:prstGeom>
          <a:noFill/>
        </p:spPr>
      </p:pic>
      <p:pic>
        <p:nvPicPr>
          <p:cNvPr id="5" name="Picture 6" descr="http://ecx.images-amazon.com/images/I/51F1D6OgskL._SL500_AA300_.jpg">
            <a:extLst>
              <a:ext uri="{FF2B5EF4-FFF2-40B4-BE49-F238E27FC236}">
                <a16:creationId xmlns:a16="http://schemas.microsoft.com/office/drawing/2014/main" id="{954E0408-A2F5-4993-B5CC-567C4C89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l="13333" r="12000"/>
          <a:stretch>
            <a:fillRect/>
          </a:stretch>
        </p:blipFill>
        <p:spPr bwMode="auto">
          <a:xfrm>
            <a:off x="8256611" y="0"/>
            <a:ext cx="2647616" cy="3545912"/>
          </a:xfrm>
          <a:prstGeom prst="rect">
            <a:avLst/>
          </a:prstGeom>
          <a:noFill/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9230C063-9999-4419-835D-7C11BEFA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735" y="3665171"/>
            <a:ext cx="2651033" cy="349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60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43B5BBC-382C-4200-B1AF-0A2979187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5760" y="1316245"/>
          <a:ext cx="6735763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914400" progId="Equation.DSMT4">
                  <p:embed/>
                </p:oleObj>
              </mc:Choice>
              <mc:Fallback>
                <p:oleObj name="Equation" r:id="rId2" imgW="1866600" imgH="914400" progId="Equation.DSMT4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F43B5BBC-382C-4200-B1AF-0A2979187C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760" y="1316245"/>
                        <a:ext cx="6735763" cy="2536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5580BD7-F096-4583-9007-208E6A75FCFB}"/>
              </a:ext>
            </a:extLst>
          </p:cNvPr>
          <p:cNvSpPr/>
          <p:nvPr/>
        </p:nvSpPr>
        <p:spPr>
          <a:xfrm>
            <a:off x="3383612" y="197631"/>
            <a:ext cx="44971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Kernel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E5E9B-84AD-4977-912C-5699BF9C21C0}"/>
              </a:ext>
            </a:extLst>
          </p:cNvPr>
          <p:cNvSpPr/>
          <p:nvPr/>
        </p:nvSpPr>
        <p:spPr>
          <a:xfrm>
            <a:off x="287276" y="4305805"/>
            <a:ext cx="1103686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To solve this without explicit mapping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You need to find Dual of the problem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Learn it later</a:t>
            </a:r>
          </a:p>
        </p:txBody>
      </p:sp>
    </p:spTree>
    <p:extLst>
      <p:ext uri="{BB962C8B-B14F-4D97-AF65-F5344CB8AC3E}">
        <p14:creationId xmlns:p14="http://schemas.microsoft.com/office/powerpoint/2010/main" val="31972043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342D41-F2DD-4189-96DB-223B8CA2A763}"/>
              </a:ext>
            </a:extLst>
          </p:cNvPr>
          <p:cNvSpPr/>
          <p:nvPr/>
        </p:nvSpPr>
        <p:spPr>
          <a:xfrm>
            <a:off x="1164327" y="316900"/>
            <a:ext cx="8564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Loading ARFF file into </a:t>
            </a:r>
            <a:r>
              <a:rPr lang="en-US" sz="5400" b="1" cap="none" spc="0" dirty="0" err="1">
                <a:ln/>
                <a:solidFill>
                  <a:schemeClr val="accent4"/>
                </a:solidFill>
                <a:effectLst/>
              </a:rPr>
              <a:t>Matlab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E586A-9EEB-44E3-BADF-24C14318EB8F}"/>
              </a:ext>
            </a:extLst>
          </p:cNvPr>
          <p:cNvSpPr txBox="1"/>
          <p:nvPr/>
        </p:nvSpPr>
        <p:spPr>
          <a:xfrm>
            <a:off x="1164327" y="1503618"/>
            <a:ext cx="1007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https://in.mathworks.com/matlabcentral/answers/110497-how-to-read-arff-file-in-matlab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BD1DB-1F95-4444-A356-DBA00FF0379F}"/>
              </a:ext>
            </a:extLst>
          </p:cNvPr>
          <p:cNvSpPr/>
          <p:nvPr/>
        </p:nvSpPr>
        <p:spPr>
          <a:xfrm>
            <a:off x="896721" y="2505670"/>
            <a:ext cx="9099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Download, unzip and set path</a:t>
            </a:r>
          </a:p>
        </p:txBody>
      </p:sp>
    </p:spTree>
    <p:extLst>
      <p:ext uri="{BB962C8B-B14F-4D97-AF65-F5344CB8AC3E}">
        <p14:creationId xmlns:p14="http://schemas.microsoft.com/office/powerpoint/2010/main" val="13504691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A6CBC-90AF-4D82-AC55-179A76CE7B6A}"/>
              </a:ext>
            </a:extLst>
          </p:cNvPr>
          <p:cNvSpPr/>
          <p:nvPr/>
        </p:nvSpPr>
        <p:spPr>
          <a:xfrm>
            <a:off x="1066418" y="290396"/>
            <a:ext cx="10059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Data Sets for Pattern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3F0B7-434C-4FDB-9335-28A8C73FE291}"/>
              </a:ext>
            </a:extLst>
          </p:cNvPr>
          <p:cNvSpPr txBox="1"/>
          <p:nvPr/>
        </p:nvSpPr>
        <p:spPr>
          <a:xfrm>
            <a:off x="1762540" y="1405595"/>
            <a:ext cx="8945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https://archive.ics.uci.edu/ml/datasets.php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B6F66-3923-4369-A5B5-B44AF0CC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40" y="2443279"/>
            <a:ext cx="7924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75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0DDBE-2F96-4946-B80E-A56935FB52A1}"/>
              </a:ext>
            </a:extLst>
          </p:cNvPr>
          <p:cNvSpPr/>
          <p:nvPr/>
        </p:nvSpPr>
        <p:spPr>
          <a:xfrm>
            <a:off x="2375836" y="199669"/>
            <a:ext cx="65269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Download Breast Cancer data set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For classification using SVM/LP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F0311-03D8-4767-8F3A-44D10CCB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6" y="1784074"/>
            <a:ext cx="763905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870C1-E927-430B-B451-8A1B276FE78F}"/>
              </a:ext>
            </a:extLst>
          </p:cNvPr>
          <p:cNvSpPr txBox="1"/>
          <p:nvPr/>
        </p:nvSpPr>
        <p:spPr>
          <a:xfrm>
            <a:off x="649355" y="5269253"/>
            <a:ext cx="975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https://archive.ics.uci.edu/ml/datasets/breast+cancer+wisconsin+(diagnostic)</a:t>
            </a:r>
          </a:p>
        </p:txBody>
      </p:sp>
    </p:spTree>
    <p:extLst>
      <p:ext uri="{BB962C8B-B14F-4D97-AF65-F5344CB8AC3E}">
        <p14:creationId xmlns:p14="http://schemas.microsoft.com/office/powerpoint/2010/main" val="917089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0DDBE-2F96-4946-B80E-A56935FB52A1}"/>
              </a:ext>
            </a:extLst>
          </p:cNvPr>
          <p:cNvSpPr/>
          <p:nvPr/>
        </p:nvSpPr>
        <p:spPr>
          <a:xfrm>
            <a:off x="2327223" y="188339"/>
            <a:ext cx="62266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Download Iris data set</a:t>
            </a:r>
          </a:p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For classification using SVM/LP</a:t>
            </a:r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42BAB-760F-4D66-A92A-022A8FF1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64" y="2058435"/>
            <a:ext cx="10259872" cy="40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2C722E-9612-4D61-B118-9A39BB252F7C}"/>
              </a:ext>
            </a:extLst>
          </p:cNvPr>
          <p:cNvCxnSpPr/>
          <p:nvPr/>
        </p:nvCxnSpPr>
        <p:spPr>
          <a:xfrm flipV="1">
            <a:off x="1659580" y="808382"/>
            <a:ext cx="0" cy="42672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AAF92C-D0E3-4ECD-981D-83CB2B56A188}"/>
              </a:ext>
            </a:extLst>
          </p:cNvPr>
          <p:cNvCxnSpPr/>
          <p:nvPr/>
        </p:nvCxnSpPr>
        <p:spPr>
          <a:xfrm>
            <a:off x="291548" y="4253946"/>
            <a:ext cx="53141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28F567-33B5-48AA-A563-41F5B3686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7468" y="263122"/>
          <a:ext cx="263842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723600" progId="Equation.DSMT4">
                  <p:embed/>
                </p:oleObj>
              </mc:Choice>
              <mc:Fallback>
                <p:oleObj name="Equation" r:id="rId2" imgW="1028520" imgH="723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A28F567-33B5-48AA-A563-41F5B3686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17468" y="263122"/>
                        <a:ext cx="2638425" cy="185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05D202-F6B0-4149-B2F2-D6DEED9FAA31}"/>
              </a:ext>
            </a:extLst>
          </p:cNvPr>
          <p:cNvCxnSpPr>
            <a:cxnSpLocks/>
          </p:cNvCxnSpPr>
          <p:nvPr/>
        </p:nvCxnSpPr>
        <p:spPr>
          <a:xfrm flipH="1" flipV="1">
            <a:off x="291548" y="1842868"/>
            <a:ext cx="4575875" cy="30808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D29E34-5725-4FB3-AA6E-EFD7034019EF}"/>
              </a:ext>
            </a:extLst>
          </p:cNvPr>
          <p:cNvSpPr txBox="1"/>
          <p:nvPr/>
        </p:nvSpPr>
        <p:spPr>
          <a:xfrm>
            <a:off x="3629465" y="451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8A59F-129E-418C-BC75-1BD6F0F65161}"/>
              </a:ext>
            </a:extLst>
          </p:cNvPr>
          <p:cNvSpPr txBox="1"/>
          <p:nvPr/>
        </p:nvSpPr>
        <p:spPr>
          <a:xfrm>
            <a:off x="1357894" y="2679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6B2E094-D0AD-47D6-A276-0F87AE425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7431" y="2453798"/>
          <a:ext cx="260667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723600" progId="Equation.DSMT4">
                  <p:embed/>
                </p:oleObj>
              </mc:Choice>
              <mc:Fallback>
                <p:oleObj name="Equation" r:id="rId4" imgW="1015920" imgH="7236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06B2E094-D0AD-47D6-A276-0F87AE425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27431" y="2453798"/>
                        <a:ext cx="2606675" cy="185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CC61A-2301-47EF-A3BC-4D64B7B4270D}"/>
              </a:ext>
            </a:extLst>
          </p:cNvPr>
          <p:cNvCxnSpPr>
            <a:cxnSpLocks/>
          </p:cNvCxnSpPr>
          <p:nvPr/>
        </p:nvCxnSpPr>
        <p:spPr>
          <a:xfrm flipH="1" flipV="1">
            <a:off x="1659581" y="1702191"/>
            <a:ext cx="1368031" cy="299820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C22FAE-00E5-4DAA-B47C-CB6D82438CC6}"/>
              </a:ext>
            </a:extLst>
          </p:cNvPr>
          <p:cNvSpPr/>
          <p:nvPr/>
        </p:nvSpPr>
        <p:spPr>
          <a:xfrm>
            <a:off x="8334314" y="4328663"/>
            <a:ext cx="14318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x</a:t>
            </a:r>
            <a:r>
              <a:rPr lang="en-US" sz="5400" b="1" cap="none" spc="0" baseline="-25000" dirty="0">
                <a:ln/>
                <a:solidFill>
                  <a:schemeClr val="accent4"/>
                </a:solidFill>
                <a:effectLst/>
              </a:rPr>
              <a:t>1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&gt;0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x</a:t>
            </a:r>
            <a:r>
              <a:rPr lang="en-US" sz="5400" b="1" baseline="-25000" dirty="0">
                <a:ln/>
                <a:solidFill>
                  <a:schemeClr val="accent4"/>
                </a:solidFill>
              </a:rPr>
              <a:t>2</a:t>
            </a:r>
            <a:r>
              <a:rPr lang="en-US" sz="5400" b="1" dirty="0">
                <a:ln/>
                <a:solidFill>
                  <a:schemeClr val="accent4"/>
                </a:solidFill>
              </a:rPr>
              <a:t>&gt;0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9DDD62-25C6-4110-81E8-48D464CBB8C7}"/>
              </a:ext>
            </a:extLst>
          </p:cNvPr>
          <p:cNvSpPr/>
          <p:nvPr/>
        </p:nvSpPr>
        <p:spPr>
          <a:xfrm>
            <a:off x="1659988" y="2757268"/>
            <a:ext cx="1125415" cy="1491175"/>
          </a:xfrm>
          <a:custGeom>
            <a:avLst/>
            <a:gdLst>
              <a:gd name="connsiteX0" fmla="*/ 0 w 1125415"/>
              <a:gd name="connsiteY0" fmla="*/ 1463040 h 1491175"/>
              <a:gd name="connsiteX1" fmla="*/ 28135 w 1125415"/>
              <a:gd name="connsiteY1" fmla="*/ 0 h 1491175"/>
              <a:gd name="connsiteX2" fmla="*/ 717452 w 1125415"/>
              <a:gd name="connsiteY2" fmla="*/ 450166 h 1491175"/>
              <a:gd name="connsiteX3" fmla="*/ 1125415 w 1125415"/>
              <a:gd name="connsiteY3" fmla="*/ 1491175 h 1491175"/>
              <a:gd name="connsiteX4" fmla="*/ 0 w 1125415"/>
              <a:gd name="connsiteY4" fmla="*/ 1463040 h 149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415" h="1491175">
                <a:moveTo>
                  <a:pt x="0" y="1463040"/>
                </a:moveTo>
                <a:lnTo>
                  <a:pt x="28135" y="0"/>
                </a:lnTo>
                <a:lnTo>
                  <a:pt x="717452" y="450166"/>
                </a:lnTo>
                <a:lnTo>
                  <a:pt x="1125415" y="1491175"/>
                </a:lnTo>
                <a:lnTo>
                  <a:pt x="0" y="14630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ED0806-FDB8-4D25-92FD-962A7B8A91A9}"/>
              </a:ext>
            </a:extLst>
          </p:cNvPr>
          <p:cNvSpPr/>
          <p:nvPr/>
        </p:nvSpPr>
        <p:spPr>
          <a:xfrm>
            <a:off x="2781065" y="863960"/>
            <a:ext cx="44266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 40=4x</a:t>
            </a:r>
            <a:r>
              <a:rPr lang="en-US" sz="5400" b="1" cap="none" spc="0" baseline="-25000" dirty="0">
                <a:ln/>
                <a:solidFill>
                  <a:srgbClr val="FF0000"/>
                </a:solidFill>
                <a:effectLst/>
              </a:rPr>
              <a:t>1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+10x</a:t>
            </a:r>
            <a:r>
              <a:rPr lang="en-US" sz="5400" b="1" cap="none" spc="0" baseline="-25000" dirty="0">
                <a:ln/>
                <a:solidFill>
                  <a:srgbClr val="FF0000"/>
                </a:solidFill>
                <a:effectLst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A282A0-149D-40FE-BF27-D4740BCBA271}"/>
              </a:ext>
            </a:extLst>
          </p:cNvPr>
          <p:cNvSpPr/>
          <p:nvPr/>
        </p:nvSpPr>
        <p:spPr>
          <a:xfrm>
            <a:off x="3013811" y="2217410"/>
            <a:ext cx="44266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 40=4x</a:t>
            </a:r>
            <a:r>
              <a:rPr lang="en-US" sz="5400" b="1" cap="none" spc="0" baseline="-25000" dirty="0">
                <a:ln/>
                <a:solidFill>
                  <a:srgbClr val="FF0000"/>
                </a:solidFill>
                <a:effectLst/>
              </a:rPr>
              <a:t>1</a:t>
            </a:r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+10x</a:t>
            </a:r>
            <a:r>
              <a:rPr lang="en-US" sz="5400" b="1" cap="none" spc="0" baseline="-25000" dirty="0">
                <a:ln/>
                <a:solidFill>
                  <a:srgbClr val="FF0000"/>
                </a:solidFill>
                <a:effectLst/>
              </a:rPr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365038-3137-452F-B223-6BCB4313BEE0}"/>
              </a:ext>
            </a:extLst>
          </p:cNvPr>
          <p:cNvCxnSpPr>
            <a:cxnSpLocks/>
          </p:cNvCxnSpPr>
          <p:nvPr/>
        </p:nvCxnSpPr>
        <p:spPr>
          <a:xfrm flipH="1" flipV="1">
            <a:off x="439547" y="533870"/>
            <a:ext cx="3328806" cy="4621939"/>
          </a:xfrm>
          <a:prstGeom prst="line">
            <a:avLst/>
          </a:prstGeom>
          <a:ln w="539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CBAFFCD-2D2D-420B-A895-20A582E70FDF}"/>
              </a:ext>
            </a:extLst>
          </p:cNvPr>
          <p:cNvSpPr/>
          <p:nvPr/>
        </p:nvSpPr>
        <p:spPr>
          <a:xfrm>
            <a:off x="2222695" y="3042904"/>
            <a:ext cx="355232" cy="20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6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57D7-0ED9-4F28-95B5-A7637C9934F2}"/>
              </a:ext>
            </a:extLst>
          </p:cNvPr>
          <p:cNvSpPr/>
          <p:nvPr/>
        </p:nvSpPr>
        <p:spPr>
          <a:xfrm>
            <a:off x="1319791" y="1879997"/>
            <a:ext cx="10445616" cy="29546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Simplex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- The classical method</a:t>
            </a:r>
          </a:p>
          <a:p>
            <a:r>
              <a:rPr lang="en-US" sz="5400" b="1" dirty="0">
                <a:ln/>
                <a:solidFill>
                  <a:srgbClr val="FF0000"/>
                </a:solidFill>
              </a:rPr>
              <a:t>ADMM</a:t>
            </a:r>
            <a:r>
              <a:rPr lang="en-US" sz="5400" b="1" dirty="0">
                <a:ln/>
                <a:solidFill>
                  <a:schemeClr val="accent4"/>
                </a:solidFill>
              </a:rPr>
              <a:t>-Most Modern Method</a:t>
            </a:r>
          </a:p>
          <a:p>
            <a:r>
              <a:rPr lang="en-US" sz="5400" b="1" cap="none" spc="0" dirty="0">
                <a:ln/>
                <a:solidFill>
                  <a:srgbClr val="FF0000"/>
                </a:solidFill>
                <a:effectLst/>
              </a:rPr>
              <a:t>IP</a:t>
            </a:r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-Interior Point method. </a:t>
            </a:r>
          </a:p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(An Indian mathematician ‘Narendra </a:t>
            </a:r>
            <a:r>
              <a:rPr lang="en-US" sz="2400" b="1" cap="none" spc="0" dirty="0" err="1">
                <a:ln/>
                <a:solidFill>
                  <a:schemeClr val="accent4"/>
                </a:solidFill>
                <a:effectLst/>
              </a:rPr>
              <a:t>Karmarkar</a:t>
            </a:r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’ pioneered research in this area)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E8F9AB-9FFD-4058-B5F4-CBB8E6B33414}"/>
              </a:ext>
            </a:extLst>
          </p:cNvPr>
          <p:cNvSpPr/>
          <p:nvPr/>
        </p:nvSpPr>
        <p:spPr>
          <a:xfrm>
            <a:off x="2381414" y="426122"/>
            <a:ext cx="679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Methods for Solving LP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92AAF1-2DCB-4EEA-87D9-B8C82DDD0068}"/>
              </a:ext>
            </a:extLst>
          </p:cNvPr>
          <p:cNvCxnSpPr>
            <a:cxnSpLocks/>
          </p:cNvCxnSpPr>
          <p:nvPr/>
        </p:nvCxnSpPr>
        <p:spPr>
          <a:xfrm flipH="1">
            <a:off x="859809" y="3429000"/>
            <a:ext cx="1521605" cy="187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797BE32-E758-4E47-8E6A-C3009D548DB9}"/>
              </a:ext>
            </a:extLst>
          </p:cNvPr>
          <p:cNvSpPr/>
          <p:nvPr/>
        </p:nvSpPr>
        <p:spPr>
          <a:xfrm>
            <a:off x="341553" y="5303642"/>
            <a:ext cx="103790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effectLst/>
              </a:rPr>
              <a:t>We learn only this. The method can solve a wide variety of problems</a:t>
            </a:r>
          </a:p>
        </p:txBody>
      </p:sp>
    </p:spTree>
    <p:extLst>
      <p:ext uri="{BB962C8B-B14F-4D97-AF65-F5344CB8AC3E}">
        <p14:creationId xmlns:p14="http://schemas.microsoft.com/office/powerpoint/2010/main" val="284401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40172C-8DE3-4F2E-9FB4-CF57E16D39E9}"/>
              </a:ext>
            </a:extLst>
          </p:cNvPr>
          <p:cNvSpPr/>
          <p:nvPr/>
        </p:nvSpPr>
        <p:spPr>
          <a:xfrm>
            <a:off x="745733" y="2066187"/>
            <a:ext cx="95873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Solve Example problems from +2</a:t>
            </a:r>
          </a:p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Using CVX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37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23F454-934C-4A03-BF74-4E5AEAB5364A}"/>
              </a:ext>
            </a:extLst>
          </p:cNvPr>
          <p:cNvSpPr txBox="1"/>
          <p:nvPr/>
        </p:nvSpPr>
        <p:spPr>
          <a:xfrm>
            <a:off x="399709" y="3400865"/>
            <a:ext cx="6161648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% problem 1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cvx_begin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quiet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variables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y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maximize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4*</a:t>
            </a:r>
            <a:r>
              <a:rPr lang="en-I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x+y</a:t>
            </a:r>
            <a:endParaRPr lang="en-IN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subject </a:t>
            </a:r>
            <a:r>
              <a:rPr lang="en-I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to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&lt;=50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3*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&lt;=90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x&gt;=0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y&gt;=0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cvx_end</a:t>
            </a:r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sprintf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'x=%0.2f  y=%0.2f </a:t>
            </a:r>
            <a:r>
              <a:rPr lang="es-ES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maxvalue</a:t>
            </a:r>
            <a:r>
              <a:rPr lang="es-E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=%0.2f'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,x,y,4*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x+y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A75B2-49DC-46AF-9EB3-6B8C9CD8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8" y="0"/>
            <a:ext cx="9217043" cy="2921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53870-06D8-41F6-96F0-ED8A1335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70" y="863432"/>
            <a:ext cx="4237022" cy="1910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C44CD-72EF-4F87-A58A-19A89CA12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87" y="3086126"/>
            <a:ext cx="2551821" cy="29084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4FC95-D070-434F-9D8A-2BDFF61C25E2}"/>
              </a:ext>
            </a:extLst>
          </p:cNvPr>
          <p:cNvCxnSpPr/>
          <p:nvPr/>
        </p:nvCxnSpPr>
        <p:spPr>
          <a:xfrm flipH="1" flipV="1">
            <a:off x="6745357" y="2478157"/>
            <a:ext cx="1987826" cy="279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A61C86-74AF-4E6A-A0FB-6A91E6FDCC3F}"/>
              </a:ext>
            </a:extLst>
          </p:cNvPr>
          <p:cNvSpPr txBox="1"/>
          <p:nvPr/>
        </p:nvSpPr>
        <p:spPr>
          <a:xfrm>
            <a:off x="5350477" y="1787483"/>
            <a:ext cx="1948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Feasible Region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6018BD-57DC-4C58-B6E9-08B88EFF2103}"/>
              </a:ext>
            </a:extLst>
          </p:cNvPr>
          <p:cNvSpPr/>
          <p:nvPr/>
        </p:nvSpPr>
        <p:spPr>
          <a:xfrm>
            <a:off x="399709" y="2824516"/>
            <a:ext cx="16930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cap="none" spc="0" dirty="0">
                <a:ln/>
                <a:effectLst/>
              </a:rPr>
              <a:t>Using CVX</a:t>
            </a:r>
          </a:p>
        </p:txBody>
      </p:sp>
    </p:spTree>
    <p:extLst>
      <p:ext uri="{BB962C8B-B14F-4D97-AF65-F5344CB8AC3E}">
        <p14:creationId xmlns:p14="http://schemas.microsoft.com/office/powerpoint/2010/main" val="52385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2778</Words>
  <Application>Microsoft Office PowerPoint</Application>
  <PresentationFormat>Widescreen</PresentationFormat>
  <Paragraphs>479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Matrix Formulation</vt:lpstr>
      <vt:lpstr>PowerPoint Presentation</vt:lpstr>
      <vt:lpstr>PowerPoint Presentation</vt:lpstr>
      <vt:lpstr>L1- SVM with soft margin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Non-linear SVM</vt:lpstr>
      <vt:lpstr>PowerPoint Presentation</vt:lpstr>
      <vt:lpstr>PowerPoint Presentation</vt:lpstr>
      <vt:lpstr>PowerPoint Presentation</vt:lpstr>
      <vt:lpstr> Checkboard data generation </vt:lpstr>
      <vt:lpstr>Spiral data generation</vt:lpstr>
      <vt:lpstr>Ring data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Soman K.P (CEN)</dc:creator>
  <cp:lastModifiedBy>Dr. Soman K.P (CEN)</cp:lastModifiedBy>
  <cp:revision>5</cp:revision>
  <dcterms:created xsi:type="dcterms:W3CDTF">2023-04-19T15:12:26Z</dcterms:created>
  <dcterms:modified xsi:type="dcterms:W3CDTF">2023-06-24T10:03:00Z</dcterms:modified>
</cp:coreProperties>
</file>