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60"/>
  </p:notesMasterIdLst>
  <p:sldIdLst>
    <p:sldId id="256" r:id="rId5"/>
    <p:sldId id="288" r:id="rId6"/>
    <p:sldId id="315" r:id="rId7"/>
    <p:sldId id="281" r:id="rId8"/>
    <p:sldId id="305" r:id="rId9"/>
    <p:sldId id="313" r:id="rId10"/>
    <p:sldId id="323" r:id="rId11"/>
    <p:sldId id="319" r:id="rId12"/>
    <p:sldId id="320" r:id="rId13"/>
    <p:sldId id="321" r:id="rId14"/>
    <p:sldId id="326" r:id="rId15"/>
    <p:sldId id="322" r:id="rId16"/>
    <p:sldId id="328" r:id="rId17"/>
    <p:sldId id="329" r:id="rId18"/>
    <p:sldId id="327" r:id="rId19"/>
    <p:sldId id="325" r:id="rId20"/>
    <p:sldId id="334" r:id="rId21"/>
    <p:sldId id="335" r:id="rId22"/>
    <p:sldId id="338" r:id="rId23"/>
    <p:sldId id="339" r:id="rId24"/>
    <p:sldId id="336" r:id="rId25"/>
    <p:sldId id="337" r:id="rId26"/>
    <p:sldId id="340" r:id="rId27"/>
    <p:sldId id="341" r:id="rId28"/>
    <p:sldId id="333" r:id="rId29"/>
    <p:sldId id="344" r:id="rId30"/>
    <p:sldId id="342" r:id="rId31"/>
    <p:sldId id="259" r:id="rId32"/>
    <p:sldId id="261" r:id="rId33"/>
    <p:sldId id="290" r:id="rId34"/>
    <p:sldId id="303" r:id="rId35"/>
    <p:sldId id="304" r:id="rId36"/>
    <p:sldId id="299" r:id="rId37"/>
    <p:sldId id="300" r:id="rId38"/>
    <p:sldId id="301" r:id="rId39"/>
    <p:sldId id="302" r:id="rId40"/>
    <p:sldId id="258" r:id="rId41"/>
    <p:sldId id="289" r:id="rId42"/>
    <p:sldId id="330" r:id="rId43"/>
    <p:sldId id="331" r:id="rId44"/>
    <p:sldId id="332" r:id="rId45"/>
    <p:sldId id="314" r:id="rId46"/>
    <p:sldId id="309" r:id="rId47"/>
    <p:sldId id="297" r:id="rId48"/>
    <p:sldId id="298" r:id="rId49"/>
    <p:sldId id="306" r:id="rId50"/>
    <p:sldId id="307" r:id="rId51"/>
    <p:sldId id="311" r:id="rId52"/>
    <p:sldId id="293" r:id="rId53"/>
    <p:sldId id="294" r:id="rId54"/>
    <p:sldId id="310" r:id="rId55"/>
    <p:sldId id="316" r:id="rId56"/>
    <p:sldId id="317" r:id="rId57"/>
    <p:sldId id="318" r:id="rId58"/>
    <p:sldId id="278" r:id="rId5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Cambria Math" panose="02040503050406030204" pitchFamily="18" charset="0"/>
      <p:regular r:id="rId65"/>
    </p:embeddedFont>
    <p:embeddedFont>
      <p:font typeface="Georgia" panose="02040502050405020303" pitchFamily="18" charset="0"/>
      <p:regular r:id="rId66"/>
      <p:bold r:id="rId67"/>
      <p:italic r:id="rId68"/>
      <p:boldItalic r:id="rId69"/>
    </p:embeddedFont>
    <p:embeddedFont>
      <p:font typeface="Red Hat Display" panose="020B0604020202020204" charset="0"/>
      <p:regular r:id="rId70"/>
      <p:bold r:id="rId71"/>
      <p:italic r:id="rId72"/>
      <p:boldItalic r:id="rId73"/>
    </p:embeddedFont>
    <p:embeddedFont>
      <p:font typeface="Red Hat Text" panose="020B0604020202020204" charset="0"/>
      <p:regular r:id="rId74"/>
      <p:bold r:id="rId75"/>
      <p:italic r:id="rId76"/>
      <p:boldItalic r:id="rId77"/>
    </p:embeddedFont>
    <p:embeddedFont>
      <p:font typeface="Times" panose="02020603050405020304" pitchFamily="18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22AD0-0204-536A-5D55-14000E6F1623}" v="67" dt="2022-04-08T07:31:47.896"/>
    <p1510:client id="{4255570D-673F-3A41-1F70-BFF58FFCA550}" v="1" dt="2022-04-08T04:43:54.998"/>
    <p1510:client id="{45855B22-4035-9F61-D799-7CB0F57E02AE}" v="1" dt="2022-04-08T10:16:07.548"/>
    <p1510:client id="{5EDB95BE-E7ED-79D3-4024-2D3495FC6981}" v="78" dt="2022-04-08T03:40:00.079"/>
    <p1510:client id="{9B7272F9-5A73-4F3E-B869-013F5E467BF2}" v="23" dt="2022-04-08T06:59:56.660"/>
    <p1510:client id="{AA7A9974-FA88-A9AE-C432-597540CE16FB}" v="128" dt="2022-04-08T13:07:14.376"/>
    <p1510:client id="{CB679381-33D6-F09E-9663-189E8FD6CD23}" v="992" dt="2022-04-08T07:00:30.270"/>
    <p1510:client id="{D460A271-CE86-D9F1-D7A5-B8B0247A2107}" v="9" dt="2022-04-08T15:17:53.977"/>
    <p1510:client id="{EECBB6F9-2B1B-3F6F-6AE1-843383DEE66D}" v="240" dt="2022-04-08T04:13:43.982"/>
  </p1510:revLst>
</p1510:revInfo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17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14.fntdata"/><Relationship Id="rId79" Type="http://schemas.openxmlformats.org/officeDocument/2006/relationships/font" Target="fonts/font19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font" Target="fonts/font17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12.fntdata"/><Relationship Id="rId80" Type="http://schemas.openxmlformats.org/officeDocument/2006/relationships/font" Target="fonts/font20.fntdata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font" Target="fonts/font18.fntdata"/><Relationship Id="rId81" Type="http://schemas.openxmlformats.org/officeDocument/2006/relationships/font" Target="fonts/font21.fntdata"/><Relationship Id="rId86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16.fntdata"/><Relationship Id="rId7" Type="http://schemas.openxmlformats.org/officeDocument/2006/relationships/slide" Target="slides/slide3.xml"/><Relationship Id="rId71" Type="http://schemas.openxmlformats.org/officeDocument/2006/relationships/font" Target="fonts/font11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font" Target="fonts/font6.fntdata"/><Relationship Id="rId61" Type="http://schemas.openxmlformats.org/officeDocument/2006/relationships/font" Target="fonts/font1.fntdata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953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94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80e81739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80e81739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82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396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57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255350" y="418265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855300" y="3872900"/>
            <a:ext cx="7433400" cy="2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4255350" y="4717625"/>
            <a:ext cx="6333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2"/>
          <p:cNvGrpSpPr/>
          <p:nvPr/>
        </p:nvGrpSpPr>
        <p:grpSpPr>
          <a:xfrm>
            <a:off x="847749" y="1886025"/>
            <a:ext cx="2480267" cy="1371342"/>
            <a:chOff x="1183947" y="2091916"/>
            <a:chExt cx="2950943" cy="1631579"/>
          </a:xfrm>
        </p:grpSpPr>
        <p:sp>
          <p:nvSpPr>
            <p:cNvPr id="71" name="Google Shape;71;p12"/>
            <p:cNvSpPr/>
            <p:nvPr/>
          </p:nvSpPr>
          <p:spPr>
            <a:xfrm>
              <a:off x="1746983" y="2125896"/>
              <a:ext cx="1516263" cy="1034563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157983" y="2091916"/>
              <a:ext cx="413881" cy="1068542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1183947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3008694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987766" y="2091916"/>
              <a:ext cx="481840" cy="40803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3466587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1645182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2FFC055-94C3-41E9-8773-D6AC7F6C7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5214" y="1510600"/>
            <a:ext cx="4632388" cy="2122200"/>
          </a:xfrm>
        </p:spPr>
        <p:txBody>
          <a:bodyPr/>
          <a:lstStyle/>
          <a:p>
            <a:r>
              <a:rPr lang="en-IN" sz="4400"/>
              <a:t>MATHEMATICAL INTELLIGENCE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E018D7-6045-02DC-DAE0-E07FBED75C79}"/>
              </a:ext>
            </a:extLst>
          </p:cNvPr>
          <p:cNvSpPr txBox="1"/>
          <p:nvPr/>
        </p:nvSpPr>
        <p:spPr>
          <a:xfrm>
            <a:off x="3323792" y="3494901"/>
            <a:ext cx="54188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ed Hat Text"/>
              </a:rPr>
              <a:t>GROUP-ASSIGNMENT-1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5B588-FB72-4B9E-B373-BF09F3CB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75" y="882882"/>
            <a:ext cx="8029250" cy="337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2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369F-0E97-482A-B6FE-19DD1815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50" y="2255100"/>
            <a:ext cx="7207500" cy="633300"/>
          </a:xfrm>
        </p:spPr>
        <p:txBody>
          <a:bodyPr/>
          <a:lstStyle/>
          <a:p>
            <a:pPr algn="ctr"/>
            <a:r>
              <a:rPr lang="en-US" sz="2400" dirty="0"/>
              <a:t>Solving of MxN matrix for LU Decomposition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131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61EB-2745-4BE7-925C-B73E2A30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149" y="616320"/>
            <a:ext cx="7207500" cy="2757600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Red Hat Display" panose="020B0604020202020204" charset="0"/>
              </a:rPr>
              <a:t>Understanding LU decomposition of 3x4 Matrix will give us a overview of how LU decomposition of rectangular matrix.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  The method works just as well for other sizes since the LU-decomposition arises naturally from the study of Gaussian elimination via multiplication by elementary matrices.</a:t>
            </a:r>
            <a:endParaRPr lang="en-IN" sz="1200" dirty="0">
              <a:solidFill>
                <a:schemeClr val="tx1"/>
              </a:solidFill>
              <a:latin typeface="Red Hat Display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7AE31-35FF-485F-9092-18432298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63" y="1299925"/>
            <a:ext cx="5174674" cy="31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7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A5E8715-9B9D-487A-840D-67EB20FF7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592" y="624830"/>
            <a:ext cx="7566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A"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th-italic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“ is inserted in front of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th-italic"/>
              </a:rPr>
              <a:t>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 since the matrix above is not lower triangular. However, if we go one step further and let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th-italic"/>
              </a:rPr>
              <a:t>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↔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th-italic"/>
              </a:rPr>
              <a:t>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3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then we will obtain a lower triangular matrix: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159541-8248-4854-966C-873E1307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82" y="1395496"/>
            <a:ext cx="6751036" cy="23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7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19BCA-3916-48C0-8FCC-724CAD20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56" y="502337"/>
            <a:ext cx="6083488" cy="413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369F-0E97-482A-B6FE-19DD1815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50" y="2255100"/>
            <a:ext cx="7207500" cy="633300"/>
          </a:xfrm>
        </p:spPr>
        <p:txBody>
          <a:bodyPr/>
          <a:lstStyle/>
          <a:p>
            <a:pPr algn="ctr"/>
            <a:r>
              <a:rPr lang="en-US" sz="2800" dirty="0"/>
              <a:t>Java Code for LU decomposition Matrices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20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AF557-EA6E-4E83-BD29-F3A691D9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07" y="266700"/>
            <a:ext cx="6875986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AB4AA-DA2D-414E-AA3A-EA189628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" y="530862"/>
            <a:ext cx="8492836" cy="40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825B9-42BA-44A0-8669-F77155042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01" y="215316"/>
            <a:ext cx="7273198" cy="47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F7F85-FF17-49D0-AD43-20ADA5C2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38" y="823936"/>
            <a:ext cx="8010124" cy="34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7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6832DF-10C8-5799-E555-43FC40189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8" name="Google Shape;605;p42">
            <a:extLst>
              <a:ext uri="{FF2B5EF4-FFF2-40B4-BE49-F238E27FC236}">
                <a16:creationId xmlns:a16="http://schemas.microsoft.com/office/drawing/2014/main" id="{1254B041-AD5B-0B80-9096-2293CFA2BA70}"/>
              </a:ext>
            </a:extLst>
          </p:cNvPr>
          <p:cNvSpPr/>
          <p:nvPr/>
        </p:nvSpPr>
        <p:spPr>
          <a:xfrm>
            <a:off x="582590" y="578494"/>
            <a:ext cx="185480" cy="193704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E68C1-F506-0F1D-F795-7FD1A4FF5496}"/>
              </a:ext>
            </a:extLst>
          </p:cNvPr>
          <p:cNvSpPr txBox="1"/>
          <p:nvPr/>
        </p:nvSpPr>
        <p:spPr>
          <a:xfrm>
            <a:off x="550718" y="836468"/>
            <a:ext cx="54513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Red Hat Display"/>
              </a:rPr>
              <a:t>CONTRIBUTED BY: -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58668E7-8EBA-C7D4-08D0-F16543934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49126"/>
              </p:ext>
            </p:extLst>
          </p:nvPr>
        </p:nvGraphicFramePr>
        <p:xfrm>
          <a:off x="1643062" y="1454727"/>
          <a:ext cx="6301049" cy="2696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2812">
                  <a:extLst>
                    <a:ext uri="{9D8B030D-6E8A-4147-A177-3AD203B41FA5}">
                      <a16:colId xmlns:a16="http://schemas.microsoft.com/office/drawing/2014/main" val="4059037341"/>
                    </a:ext>
                  </a:extLst>
                </a:gridCol>
                <a:gridCol w="3378237">
                  <a:extLst>
                    <a:ext uri="{9D8B030D-6E8A-4147-A177-3AD203B41FA5}">
                      <a16:colId xmlns:a16="http://schemas.microsoft.com/office/drawing/2014/main" val="1504105927"/>
                    </a:ext>
                  </a:extLst>
                </a:gridCol>
              </a:tblGrid>
              <a:tr h="530758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solidFill>
                            <a:srgbClr val="0070C0"/>
                          </a:solidFill>
                          <a:latin typeface="Red Hat Display"/>
                        </a:rPr>
                        <a:t>BATCH-A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0070C0"/>
                          </a:solidFill>
                          <a:latin typeface="Red Hat Display"/>
                        </a:rPr>
                        <a:t>TEAM-7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873340"/>
                  </a:ext>
                </a:extLst>
              </a:tr>
              <a:tr h="547880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solidFill>
                            <a:srgbClr val="0070C0"/>
                          </a:solidFill>
                          <a:latin typeface="Red Hat Display"/>
                        </a:rPr>
                        <a:t>GAJULA SRI VATSANKA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70C0"/>
                          </a:solidFill>
                          <a:latin typeface="Red Hat Display"/>
                        </a:rPr>
                        <a:t>CB.EN.U4AIE.21010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77146"/>
                  </a:ext>
                </a:extLst>
              </a:tr>
              <a:tr h="539319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solidFill>
                            <a:srgbClr val="0070C0"/>
                          </a:solidFill>
                          <a:latin typeface="Red Hat Display"/>
                        </a:rPr>
                        <a:t>GUNNAM HIMAMSH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rgbClr val="0070C0"/>
                          </a:solidFill>
                          <a:latin typeface="Red Hat Display"/>
                        </a:rPr>
                        <a:t>CB.EN.U4AIE.21014</a:t>
                      </a:r>
                      <a:endParaRPr lang="en-US" sz="1800">
                        <a:solidFill>
                          <a:srgbClr val="0070C0"/>
                        </a:solidFill>
                        <a:latin typeface="Red Hat Display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71042"/>
                  </a:ext>
                </a:extLst>
              </a:tr>
              <a:tr h="539319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solidFill>
                            <a:srgbClr val="0070C0"/>
                          </a:solidFill>
                          <a:latin typeface="Red Hat Display"/>
                        </a:rPr>
                        <a:t>M.PRASANNA TEJA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rgbClr val="0070C0"/>
                          </a:solidFill>
                          <a:latin typeface="Red Hat Display"/>
                        </a:rPr>
                        <a:t>CB.EN.U4AIE.21035</a:t>
                      </a:r>
                      <a:endParaRPr lang="en-US" sz="1800">
                        <a:solidFill>
                          <a:srgbClr val="0070C0"/>
                        </a:solidFill>
                        <a:latin typeface="Red Hat Display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677831"/>
                  </a:ext>
                </a:extLst>
              </a:tr>
              <a:tr h="539319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solidFill>
                            <a:srgbClr val="0070C0"/>
                          </a:solidFill>
                          <a:latin typeface="Red Hat Display"/>
                        </a:rPr>
                        <a:t>VIKHYAT BANSAL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rgbClr val="0070C0"/>
                          </a:solidFill>
                          <a:latin typeface="Red Hat Display"/>
                        </a:rPr>
                        <a:t>CB.EN.U4AIE.21076</a:t>
                      </a:r>
                      <a:endParaRPr lang="en-US" sz="1800">
                        <a:solidFill>
                          <a:srgbClr val="0070C0"/>
                        </a:solidFill>
                        <a:latin typeface="Red Hat Display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24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58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369F-0E97-482A-B6FE-19DD1815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50" y="2255100"/>
            <a:ext cx="7207500" cy="633300"/>
          </a:xfrm>
        </p:spPr>
        <p:txBody>
          <a:bodyPr/>
          <a:lstStyle/>
          <a:p>
            <a:pPr algn="ctr"/>
            <a:r>
              <a:rPr lang="en-US" sz="2800" dirty="0"/>
              <a:t>Output for LU decomposition Matrices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059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35BF2-132A-431E-B3C6-A656ECD5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46" y="208370"/>
            <a:ext cx="7004508" cy="47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551677-8E88-4DBB-A6D7-75E48C1C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88" y="2255100"/>
            <a:ext cx="7559223" cy="633300"/>
          </a:xfrm>
        </p:spPr>
        <p:txBody>
          <a:bodyPr/>
          <a:lstStyle/>
          <a:p>
            <a:pPr algn="ctr"/>
            <a:r>
              <a:rPr lang="en-US" sz="2800" dirty="0"/>
              <a:t>Python Code for LU decomposition Matrices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66184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6FE03-C8B6-46C8-BA91-4287A002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29" y="277091"/>
            <a:ext cx="5513142" cy="45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85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7AB67-D2D3-4A5C-81C8-4BAF3ED0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26" y="728676"/>
            <a:ext cx="7397147" cy="36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6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BCABA4-4D81-4B73-B9B8-45E64118F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8" y="467746"/>
            <a:ext cx="7388864" cy="42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369F-0E97-482A-B6FE-19DD1815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50" y="2255100"/>
            <a:ext cx="7207500" cy="633300"/>
          </a:xfrm>
        </p:spPr>
        <p:txBody>
          <a:bodyPr/>
          <a:lstStyle/>
          <a:p>
            <a:pPr algn="ctr"/>
            <a:r>
              <a:rPr lang="en-US" sz="2800" dirty="0"/>
              <a:t>Output for LU decomposition Matrices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9745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F5839-D2DD-498B-94F8-71050BB5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16" y="1327039"/>
            <a:ext cx="6281968" cy="24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8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C1F8D7-FE7F-42F0-A081-9FBD3D810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412" y="542654"/>
            <a:ext cx="5612076" cy="4077616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3800" b="0"/>
              <a:t>Write a code in a programming language to do A = QR decomposition for a given m x n matrix A. Also do the least square fitting of the problem in the medium article using the decomposition.</a:t>
            </a:r>
            <a:endParaRPr lang="en-US" sz="3800"/>
          </a:p>
        </p:txBody>
      </p:sp>
      <p:sp>
        <p:nvSpPr>
          <p:cNvPr id="2" name="Google Shape;482;p37">
            <a:extLst>
              <a:ext uri="{FF2B5EF4-FFF2-40B4-BE49-F238E27FC236}">
                <a16:creationId xmlns:a16="http://schemas.microsoft.com/office/drawing/2014/main" id="{5720385F-086F-292D-B5BA-7358B0DA094E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</a:t>
            </a:r>
            <a:endParaRPr sz="9600" b="1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E8C32-3550-23D2-76BF-953B8D5815D0}"/>
              </a:ext>
            </a:extLst>
          </p:cNvPr>
          <p:cNvSpPr txBox="1"/>
          <p:nvPr/>
        </p:nvSpPr>
        <p:spPr>
          <a:xfrm>
            <a:off x="4956601" y="4778177"/>
            <a:ext cx="36247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HIMAMSH &amp; M.PRASANNA TEJA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2194994" y="-39478"/>
            <a:ext cx="4282322" cy="482906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QR DECOMPOSITION</a:t>
            </a: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99357" y="814158"/>
            <a:ext cx="7651164" cy="757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lnSpc>
                <a:spcPct val="114999"/>
              </a:lnSpc>
              <a:buNone/>
            </a:pPr>
            <a:r>
              <a:rPr lang="en" i="1" dirty="0">
                <a:latin typeface="Calibri"/>
              </a:rPr>
              <a:t> </a:t>
            </a:r>
            <a:r>
              <a:rPr lang="en" sz="1800" i="1" dirty="0">
                <a:latin typeface="Calibri"/>
              </a:rPr>
              <a:t>QR decomposition is a decomposition of a matrix A into a product A = QR of an orthogonal matrix Q and an upper triangular matrix R.</a:t>
            </a:r>
            <a:r>
              <a:rPr lang="en" sz="1800" dirty="0"/>
              <a:t> </a:t>
            </a: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1E06EB-BA9B-67A8-FE7C-92C813ED04F0}"/>
              </a:ext>
            </a:extLst>
          </p:cNvPr>
          <p:cNvSpPr txBox="1"/>
          <p:nvPr/>
        </p:nvSpPr>
        <p:spPr>
          <a:xfrm>
            <a:off x="914400" y="1688933"/>
            <a:ext cx="75859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chemeClr val="tx1"/>
                </a:solidFill>
                <a:latin typeface="Calibri"/>
              </a:rPr>
              <a:t>QR decomposition is often used to solve the linear least squares problem and is the basis for a particular eigenvalue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B3097-13E4-EC83-0289-447849AE4AA5}"/>
              </a:ext>
            </a:extLst>
          </p:cNvPr>
          <p:cNvSpPr txBox="1"/>
          <p:nvPr/>
        </p:nvSpPr>
        <p:spPr>
          <a:xfrm>
            <a:off x="3425991" y="2546184"/>
            <a:ext cx="1284371" cy="461665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/>
              <a:t>A = QR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577D6-B554-0746-6ED2-7993EE7B7393}"/>
              </a:ext>
            </a:extLst>
          </p:cNvPr>
          <p:cNvSpPr txBox="1"/>
          <p:nvPr/>
        </p:nvSpPr>
        <p:spPr>
          <a:xfrm>
            <a:off x="2959768" y="3207920"/>
            <a:ext cx="32996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800" b="1" i="1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A is a square matrix</a:t>
            </a:r>
            <a:endParaRPr lang="en-US" b="1" i="1">
              <a:solidFill>
                <a:schemeClr val="tx2">
                  <a:lumMod val="10000"/>
                </a:schemeClr>
              </a:solidFill>
              <a:latin typeface="Calibri"/>
              <a:cs typeface="Calibri"/>
            </a:endParaRPr>
          </a:p>
          <a:p>
            <a:r>
              <a:rPr lang="en" sz="1800" b="1" i="1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Q is an orthogonal matrix</a:t>
            </a:r>
            <a:endParaRPr lang="en-US" sz="1800" b="1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800" b="1" i="1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R is an </a:t>
            </a:r>
            <a:r>
              <a:rPr lang="en-US" sz="1800" b="1" i="1" dirty="0">
                <a:solidFill>
                  <a:schemeClr val="tx2">
                    <a:lumMod val="10000"/>
                  </a:schemeClr>
                </a:solidFill>
                <a:latin typeface="Calibri"/>
              </a:rPr>
              <a:t>upper triangular matrix</a:t>
            </a:r>
            <a:r>
              <a:rPr lang="en-US" sz="1800" i="1" dirty="0">
                <a:solidFill>
                  <a:srgbClr val="24283B"/>
                </a:solidFill>
                <a:latin typeface="Calibri"/>
              </a:rPr>
              <a:t> </a:t>
            </a: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E6D626-FAA5-48D5-AAB3-4DD9E20C0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3EE23-81BB-45AF-9061-DEF3AAA09322}"/>
              </a:ext>
            </a:extLst>
          </p:cNvPr>
          <p:cNvSpPr txBox="1"/>
          <p:nvPr/>
        </p:nvSpPr>
        <p:spPr>
          <a:xfrm>
            <a:off x="0" y="1763498"/>
            <a:ext cx="91439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Red Hat Display" panose="020B0604020202020204" charset="0"/>
              </a:rPr>
              <a:t>LINEAR ALGEBRA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01AFB-99F5-4C3E-B558-8562E85AB2D8}"/>
              </a:ext>
            </a:extLst>
          </p:cNvPr>
          <p:cNvSpPr txBox="1"/>
          <p:nvPr/>
        </p:nvSpPr>
        <p:spPr>
          <a:xfrm>
            <a:off x="2679705" y="2749060"/>
            <a:ext cx="37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Red Hat Display" panose="020B0604020202020204" charset="0"/>
              </a:rPr>
              <a:t>Dr. NAVANEETH HARIDHARSHAN</a:t>
            </a:r>
          </a:p>
        </p:txBody>
      </p:sp>
    </p:spTree>
    <p:extLst>
      <p:ext uri="{BB962C8B-B14F-4D97-AF65-F5344CB8AC3E}">
        <p14:creationId xmlns:p14="http://schemas.microsoft.com/office/powerpoint/2010/main" val="1024614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Google Shape;119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4475" y="505326"/>
                <a:ext cx="7575350" cy="4124844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lnSpc>
                    <a:spcPct val="114999"/>
                  </a:lnSpc>
                  <a:buFont typeface="Wingdings"/>
                  <a:buChar char="q"/>
                </a:pPr>
                <a:r>
                  <a:rPr lang="en" dirty="0"/>
                  <a:t>For writing A=QR decomposition we have to assume a matrix for A</a:t>
                </a:r>
              </a:p>
              <a:p>
                <a:pPr>
                  <a:lnSpc>
                    <a:spcPct val="114999"/>
                  </a:lnSpc>
                  <a:buFont typeface="Wingdings" panose="05000000000000000000" pitchFamily="2" charset="2"/>
                  <a:buChar char="q"/>
                </a:pPr>
                <a:r>
                  <a:rPr lang="en" dirty="0"/>
                  <a:t>Suppose A is 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" dirty="0"/>
              </a:p>
              <a:p>
                <a:pPr>
                  <a:lnSpc>
                    <a:spcPct val="114999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S</a:t>
                </a:r>
                <a:r>
                  <a:rPr lang="en" dirty="0"/>
                  <a:t>o, we have to divide it into 3 coloum matrices to find Q.we divide it as  a,b,c.</a:t>
                </a:r>
              </a:p>
              <a:p>
                <a:pPr>
                  <a:lnSpc>
                    <a:spcPct val="114999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a</a:t>
                </a:r>
                <a:r>
                  <a:rPr lang="en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" dirty="0"/>
                  <a:t>       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" dirty="0"/>
                  <a:t>         c=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" dirty="0"/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19" name="Google Shape;119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4475" y="505326"/>
                <a:ext cx="7575350" cy="4124844"/>
              </a:xfrm>
              <a:prstGeom prst="rect">
                <a:avLst/>
              </a:prstGeom>
              <a:blipFill>
                <a:blip r:embed="rId3"/>
                <a:stretch>
                  <a:fillRect l="-1207" t="-1477" r="-2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5703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95DA2F-1555-4B2B-9A9B-2267154844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44475" y="585346"/>
                <a:ext cx="7575350" cy="389566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dirty="0"/>
                  <a:t>So, we know Q is a Orthogonal matrix. Considering it we have to write it q1,q2,q3 as the </a:t>
                </a:r>
                <a:r>
                  <a:rPr lang="en-IN" sz="2200" dirty="0" err="1"/>
                  <a:t>coloumn</a:t>
                </a:r>
                <a:r>
                  <a:rPr lang="en-IN" sz="2200" dirty="0"/>
                  <a:t> vector of Q which are ortho-normal.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2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sz="2200" dirty="0"/>
                  <a:t> </a:t>
                </a:r>
                <a:r>
                  <a:rPr lang="en-IN" sz="2200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</m:d>
                    <m:r>
                      <a:rPr lang="en-IN" sz="22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IN" sz="22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IN" sz="22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IN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IN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IN" sz="22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IN" sz="22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7</m:t>
                            </m:r>
                          </m:sup>
                        </m:sSup>
                        <m:r>
                          <a:rPr lang="en-IN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IN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IN" sz="22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IN" sz="22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200" dirty="0"/>
                  <a:t> = √26</a:t>
                </a:r>
              </a:p>
              <a:p>
                <a:pPr marL="76200" indent="0">
                  <a:buNone/>
                </a:pPr>
                <a:r>
                  <a:rPr lang="en-IN" sz="2200" dirty="0"/>
                  <a:t>                    √26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200" dirty="0"/>
                  <a:t>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.1961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0.7845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0.5883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200" dirty="0"/>
                  <a:t> 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dirty="0"/>
                  <a:t>B =b-a.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IN" sz="22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2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sz="2200" dirty="0"/>
                  <a:t>  and  q2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r>
                  <a:rPr lang="en-IN" sz="2200" dirty="0"/>
                  <a:t>  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95DA2F-1555-4B2B-9A9B-226715484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4475" y="585346"/>
                <a:ext cx="7575350" cy="3895667"/>
              </a:xfrm>
              <a:blipFill>
                <a:blip r:embed="rId2"/>
                <a:stretch>
                  <a:fillRect l="-1207" t="-1878" r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7F992-EFAF-4824-938A-5374A349AD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9410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E875E0-99D6-4157-A17B-5BC748F203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44475" y="533400"/>
                <a:ext cx="7207500" cy="409685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dirty="0"/>
                  <a:t>Since q2 is orthogonal to q1 we have to subtract from b the projection of b onto q1. 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dirty="0"/>
                  <a:t>B =b-a.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IN" sz="22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2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sz="2200" dirty="0"/>
                  <a:t>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200" dirty="0"/>
                  <a:t>-</a:t>
                </a:r>
                <a:r>
                  <a:rPr lang="en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200" dirty="0"/>
                  <a:t>(61/26)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0.3462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−1.3846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1.9615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200" dirty="0"/>
              </a:p>
              <a:p>
                <a:pPr marL="76200" indent="0">
                  <a:buNone/>
                </a:pPr>
                <a:r>
                  <a:rPr lang="en-IN" sz="2200" dirty="0"/>
                  <a:t>                   q2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r>
                  <a:rPr lang="en-IN" sz="2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0.1427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0.5708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0.8086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dirty="0"/>
                  <a:t>C = c-a.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IN" sz="22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2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sz="2200" dirty="0"/>
                  <a:t> -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sz="2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2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IN" sz="2200" dirty="0"/>
                  <a:t>   and  q3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r>
                  <a:rPr lang="en-IN" sz="2200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E875E0-99D6-4157-A17B-5BC748F20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4475" y="533400"/>
                <a:ext cx="7207500" cy="4096850"/>
              </a:xfrm>
              <a:blipFill>
                <a:blip r:embed="rId2"/>
                <a:stretch>
                  <a:fillRect l="-1268" t="-1935" r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5E1EE-AF2F-438E-9C4C-0872B7D2C3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5332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E0A6C9-1AAA-41FF-A458-0DB1CF2CF4F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3000" y="387626"/>
                <a:ext cx="7010450" cy="424262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sz="2200" dirty="0"/>
                  <a:t>Since q3 is orthogonal to both q1,q2.we have to subtract from c the projection of c onto q1 and projection of c onto q2.  </a:t>
                </a:r>
              </a:p>
              <a:p>
                <a:pPr marL="76200" indent="0">
                  <a:buNone/>
                </a:pPr>
                <a:r>
                  <a:rPr lang="en-IN" dirty="0"/>
                  <a:t>    </a:t>
                </a:r>
                <a:r>
                  <a:rPr lang="en-IN" sz="2200" dirty="0"/>
                  <a:t>C = c-a.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IN" sz="22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2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sz="2200" dirty="0"/>
                  <a:t> -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sz="2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2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IN" sz="2200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1.6471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0.4118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200" dirty="0"/>
              </a:p>
              <a:p>
                <a:pPr marL="76200" indent="0">
                  <a:buNone/>
                </a:pPr>
                <a:r>
                  <a:rPr lang="en-IN" sz="2200" dirty="0"/>
                  <a:t>   So , q3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r>
                  <a:rPr lang="en-IN" sz="2200" dirty="0"/>
                  <a:t>  =</a:t>
                </a:r>
                <a:r>
                  <a:rPr lang="en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0.9701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2425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200" dirty="0"/>
              </a:p>
              <a:p>
                <a:pPr marL="76200" indent="0">
                  <a:buNone/>
                </a:pPr>
                <a:r>
                  <a:rPr lang="en-IN" sz="2200" dirty="0"/>
                  <a:t>Q = [q1,q2,q3]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.1961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0.1427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0.9701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0.7845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−0.5708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0.2425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0.5883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0.8086</m:t>
                              </m:r>
                            </m:e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2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E0A6C9-1AAA-41FF-A458-0DB1CF2CF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387626"/>
                <a:ext cx="7010450" cy="4242624"/>
              </a:xfrm>
              <a:blipFill>
                <a:blip r:embed="rId2"/>
                <a:stretch>
                  <a:fillRect l="-1391" t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E25AD-D129-4318-B9EC-B0F48772C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6846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D6459A-D9A2-48C3-8DDD-E8F63E8C31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57669" y="595317"/>
                <a:ext cx="7645790" cy="384644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Now R is a upper triangular matrix .</a:t>
                </a:r>
                <a:r>
                  <a:rPr lang="en-IN" dirty="0" err="1"/>
                  <a:t>So,we</a:t>
                </a:r>
                <a:r>
                  <a:rPr lang="en-IN" dirty="0"/>
                  <a:t> have to find transpose for q1,q2,q3. let R  be p1,p2,p3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P1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" sz="24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.1961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0.7845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0.5883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P2=</a:t>
                </a:r>
                <a:r>
                  <a:rPr lang="e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0.1427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−0.5708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0.8086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P3=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0.9701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0.2425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.099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11.9631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8.433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2.4258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0.0476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1.6977</m:t>
                              </m:r>
                            </m:e>
                          </m:mr>
                        </m:m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D6459A-D9A2-48C3-8DDD-E8F63E8C3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669" y="595317"/>
                <a:ext cx="7645790" cy="3846444"/>
              </a:xfrm>
              <a:blipFill>
                <a:blip r:embed="rId2"/>
                <a:stretch>
                  <a:fillRect l="-1276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1CE7-E59C-4C58-9783-730AB4DA4B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0734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80218E-D1A6-43BA-9619-71EF570F517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44475" y="725557"/>
                <a:ext cx="7207500" cy="350041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Now to find least square fitting</a:t>
                </a:r>
              </a:p>
              <a:p>
                <a:pPr marL="76200" indent="0">
                  <a:buNone/>
                </a:pPr>
                <a:r>
                  <a:rPr lang="en-IN" dirty="0"/>
                  <a:t>    we need ‘x’</a:t>
                </a:r>
              </a:p>
              <a:p>
                <a:pPr marL="76200" indent="0">
                  <a:buNone/>
                </a:pPr>
                <a:r>
                  <a:rPr lang="en-IN" dirty="0"/>
                  <a:t>         M =R^-1 . Q^1 . K   [#K is a variable]</a:t>
                </a:r>
              </a:p>
              <a:p>
                <a:pPr marL="76200" indent="0">
                  <a:buNone/>
                </a:pPr>
                <a:r>
                  <a:rPr lang="en-IN" dirty="0"/>
                  <a:t>           K = q1.||a|| + q2.||B|| + q3.||C||</a:t>
                </a:r>
              </a:p>
              <a:p>
                <a:pPr marL="76200" indent="0">
                  <a:buNone/>
                </a:pPr>
                <a:r>
                  <a:rPr lang="en-IN" dirty="0"/>
                  <a:t>               = </a:t>
                </a:r>
                <a:r>
                  <a:rPr lang="en-IN" dirty="0" err="1"/>
                  <a:t>a+B+C</a:t>
                </a:r>
                <a:endParaRPr lang="en-IN" dirty="0"/>
              </a:p>
              <a:p>
                <a:pPr marL="76200" indent="0">
                  <a:buNone/>
                </a:pPr>
                <a:r>
                  <a:rPr lang="en-IN" dirty="0"/>
                  <a:t>          K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0.9932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3.0271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4.9615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80218E-D1A6-43BA-9619-71EF570F5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4475" y="725557"/>
                <a:ext cx="7207500" cy="3500418"/>
              </a:xfrm>
              <a:blipFill>
                <a:blip r:embed="rId2"/>
                <a:stretch>
                  <a:fillRect l="-1268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19BF6-67D3-40D7-B0FE-A9486A8061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7155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322BF7-26D6-45D4-8F8B-E896918347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44475" y="854765"/>
                <a:ext cx="7207500" cy="337121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M=R^-1 . Q^1 . K </a:t>
                </a:r>
              </a:p>
              <a:p>
                <a:pPr marL="76200" indent="0">
                  <a:buNone/>
                </a:pPr>
                <a:r>
                  <a:rPr lang="en-IN" dirty="0"/>
                  <a:t> </a:t>
                </a:r>
              </a:p>
              <a:p>
                <a:pPr marL="76200" indent="0">
                  <a:buNone/>
                </a:pPr>
                <a:r>
                  <a:rPr lang="en-IN" dirty="0"/>
                  <a:t>      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2.9540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0.9240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/>
                  <a:t>We will see the code of this in next slide.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322BF7-26D6-45D4-8F8B-E89691834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4475" y="854765"/>
                <a:ext cx="7207500" cy="3371210"/>
              </a:xfrm>
              <a:blipFill>
                <a:blip r:embed="rId2"/>
                <a:stretch>
                  <a:fillRect l="-1268" t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44B93-A7E7-4FA0-AE77-9C42B79F1C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0024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21973" y="2470113"/>
            <a:ext cx="223470" cy="20326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4257417-3F0D-E696-2B39-0E0C44EA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32" y="419903"/>
            <a:ext cx="5474632" cy="4101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57642-C57B-4EE8-087A-3AFF6B80F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lang="en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E213CE91-8579-F526-D4B0-3FE41EA6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87" y="809799"/>
            <a:ext cx="5079626" cy="3607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303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42B4-DA03-E0C0-A9C0-730A8D85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75" y="-152274"/>
            <a:ext cx="7207500" cy="633300"/>
          </a:xfrm>
        </p:spPr>
        <p:txBody>
          <a:bodyPr/>
          <a:lstStyle/>
          <a:p>
            <a:r>
              <a:rPr lang="en-US" dirty="0"/>
              <a:t>  </a:t>
            </a:r>
            <a:r>
              <a:rPr lang="en-US" dirty="0">
                <a:latin typeface="Times"/>
              </a:rPr>
              <a:t>Solving the same by rectangular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F9EB-9620-26DF-4AE4-7403ADD31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EB9D-DC09-F0D1-3069-DE5569354B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lang="e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13BB2BB-CF8E-78DF-92A2-EC42A284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82" y="639593"/>
            <a:ext cx="5499846" cy="35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 txBox="1">
            <a:spLocks noGrp="1"/>
          </p:cNvSpPr>
          <p:nvPr>
            <p:ph type="ctrTitle"/>
          </p:nvPr>
        </p:nvSpPr>
        <p:spPr>
          <a:xfrm>
            <a:off x="2371366" y="951795"/>
            <a:ext cx="6014723" cy="33762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b="0"/>
              <a:t>Write a code in a programming language to do the PA = LU decomposition of a </a:t>
            </a:r>
            <a:br>
              <a:rPr lang="en" b="0"/>
            </a:br>
            <a:r>
              <a:rPr lang="en" b="0"/>
              <a:t>m x n matrix A.</a:t>
            </a:r>
            <a:endParaRPr lang="en-US"/>
          </a:p>
        </p:txBody>
      </p:sp>
      <p:sp>
        <p:nvSpPr>
          <p:cNvPr id="482" name="Google Shape;482;p37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0276E-AC0C-6D34-C7CB-27703EE3F520}"/>
              </a:ext>
            </a:extLst>
          </p:cNvPr>
          <p:cNvSpPr txBox="1"/>
          <p:nvPr/>
        </p:nvSpPr>
        <p:spPr>
          <a:xfrm>
            <a:off x="6580910" y="4743307"/>
            <a:ext cx="200891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VIKHYAT BANSAL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18D7-5754-50CC-7FC3-E7958DE6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100" y="486904"/>
            <a:ext cx="7207500" cy="633300"/>
          </a:xfrm>
        </p:spPr>
        <p:txBody>
          <a:bodyPr/>
          <a:lstStyle/>
          <a:p>
            <a:r>
              <a:rPr lang="en-US" dirty="0"/>
              <a:t>         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AF45-DC3B-D790-E23B-B0BDB7ABB4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lang="en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B0F4292-EDE7-3F13-9787-F122C91A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42" y="1167757"/>
            <a:ext cx="5365376" cy="29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11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C9769-1628-3089-CD8E-3F898AB71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/>
              </a:rPr>
              <a:t>As the process has been explained in the previous slides we used the same concept for doing rectangular too but we have used 3*2 matrix instead of 3*3 matrix as we require rectangular matrix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C82C5-A0F3-2822-B9C1-F83ECB6009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407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FD71B-910F-4950-8A87-82BE5704BF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869A3-936B-438D-BD37-BB0ABDC64043}"/>
              </a:ext>
            </a:extLst>
          </p:cNvPr>
          <p:cNvSpPr txBox="1"/>
          <p:nvPr/>
        </p:nvSpPr>
        <p:spPr>
          <a:xfrm>
            <a:off x="2694709" y="1802309"/>
            <a:ext cx="4475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Red Hat Display" panose="020B0604020202020204" charset="0"/>
              </a:rPr>
              <a:t>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1C656-850A-4803-9620-6DA8CE55C513}"/>
              </a:ext>
            </a:extLst>
          </p:cNvPr>
          <p:cNvSpPr txBox="1"/>
          <p:nvPr/>
        </p:nvSpPr>
        <p:spPr>
          <a:xfrm>
            <a:off x="3539836" y="2571750"/>
            <a:ext cx="248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bg1"/>
                </a:solidFill>
                <a:latin typeface="Red Hat Display" panose="020B0604020202020204" charset="0"/>
              </a:rPr>
              <a:t>Dr.</a:t>
            </a:r>
            <a:r>
              <a:rPr lang="en-IN" sz="1800" dirty="0">
                <a:solidFill>
                  <a:schemeClr val="bg1"/>
                </a:solidFill>
                <a:latin typeface="Red Hat Display" panose="020B0604020202020204" charset="0"/>
              </a:rPr>
              <a:t> NIMAL MADHU</a:t>
            </a:r>
          </a:p>
        </p:txBody>
      </p:sp>
    </p:spTree>
    <p:extLst>
      <p:ext uri="{BB962C8B-B14F-4D97-AF65-F5344CB8AC3E}">
        <p14:creationId xmlns:p14="http://schemas.microsoft.com/office/powerpoint/2010/main" val="2052257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20A59B-6348-4E0A-A26F-0F0B87309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1001" y="4703725"/>
            <a:ext cx="6270599" cy="370500"/>
          </a:xfrm>
        </p:spPr>
        <p:txBody>
          <a:bodyPr/>
          <a:lstStyle/>
          <a:p>
            <a:r>
              <a:rPr lang="en-IN" dirty="0"/>
              <a:t>GUNNAM HIMAMSH and VIKHYAT BANSAL</a:t>
            </a:r>
          </a:p>
        </p:txBody>
      </p:sp>
      <p:sp>
        <p:nvSpPr>
          <p:cNvPr id="4" name="Google Shape;482;p37">
            <a:extLst>
              <a:ext uri="{FF2B5EF4-FFF2-40B4-BE49-F238E27FC236}">
                <a16:creationId xmlns:a16="http://schemas.microsoft.com/office/drawing/2014/main" id="{7E20F1B3-6054-4644-838E-3484808E216C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</a:rPr>
              <a:t>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96BF48-74F8-40BB-9F92-343505C4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57" y="1015225"/>
            <a:ext cx="5872089" cy="318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163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976674" y="1160066"/>
            <a:ext cx="8091944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>
                <a:latin typeface="Times"/>
              </a:rPr>
              <a:t>Event A = student admit lying to teacher at least once during past year</a:t>
            </a:r>
          </a:p>
          <a:p>
            <a:pPr marL="0" indent="0">
              <a:lnSpc>
                <a:spcPct val="114999"/>
              </a:lnSpc>
              <a:buNone/>
            </a:pPr>
            <a:endParaRPr lang="en">
              <a:latin typeface="Times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latin typeface="Times"/>
              </a:rPr>
              <a:t>Event M = student who is selected is a male</a:t>
            </a:r>
          </a:p>
          <a:p>
            <a:pPr marL="0" indent="0">
              <a:lnSpc>
                <a:spcPct val="114999"/>
              </a:lnSpc>
              <a:buNone/>
            </a:pPr>
            <a:endParaRPr lang="en">
              <a:latin typeface="Times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latin typeface="Times"/>
              </a:rPr>
              <a:t>Event(A</a:t>
            </a:r>
            <a:r>
              <a:rPr lang="en"/>
              <a:t>∩M</a:t>
            </a:r>
            <a:r>
              <a:rPr lang="en">
                <a:latin typeface="Times"/>
              </a:rPr>
              <a:t>) = student who admit lying to teacher during past year is a male</a:t>
            </a:r>
          </a:p>
          <a:p>
            <a:pPr marL="0" indent="0">
              <a:lnSpc>
                <a:spcPct val="114999"/>
              </a:lnSpc>
              <a:buNone/>
            </a:pPr>
            <a:endParaRPr lang="en">
              <a:latin typeface="Times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latin typeface="Times"/>
              </a:rPr>
              <a:t>Event F = student who is selected is a female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44475" y="584661"/>
            <a:ext cx="1746462" cy="5957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2400">
                <a:solidFill>
                  <a:schemeClr val="tx2">
                    <a:lumMod val="10000"/>
                  </a:schemeClr>
                </a:solidFill>
                <a:latin typeface="Times"/>
              </a:rPr>
              <a:t>SOLUTION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9811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984192" y="581046"/>
            <a:ext cx="8061866" cy="1786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>
                <a:latin typeface="Times"/>
              </a:rPr>
              <a:t> </a:t>
            </a:r>
            <a:r>
              <a:rPr lang="en">
                <a:latin typeface="Times"/>
              </a:rPr>
              <a:t>So as given in the question students who admit lying is 42%, student selected is a male is 50% and student who admit lying is a boy is 25% 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latin typeface="Times"/>
              </a:rPr>
              <a:t>Then the probability of occurring event A will be 42%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latin typeface="Times"/>
              </a:rPr>
              <a:t> </a:t>
            </a:r>
            <a:r>
              <a:rPr lang="en">
                <a:latin typeface="Times"/>
                <a:cs typeface="Times"/>
              </a:rPr>
              <a:t>Then the probability of occurring event M will be</a:t>
            </a:r>
            <a:r>
              <a:rPr lang="en">
                <a:latin typeface="Times"/>
              </a:rPr>
              <a:t> 50%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latin typeface="Times"/>
                <a:cs typeface="Times"/>
              </a:rPr>
              <a:t>Then the probability of occurring event (A∩M) will be</a:t>
            </a:r>
            <a:r>
              <a:rPr lang="en">
                <a:latin typeface="Times"/>
              </a:rPr>
              <a:t> 25%  </a:t>
            </a:r>
            <a:r>
              <a:rPr lang="en"/>
              <a:t>                               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615B8D-BCAE-1A83-3771-635B78EDF5DB}"/>
              </a:ext>
            </a:extLst>
          </p:cNvPr>
          <p:cNvSpPr txBox="1"/>
          <p:nvPr/>
        </p:nvSpPr>
        <p:spPr>
          <a:xfrm>
            <a:off x="3335755" y="2478506"/>
            <a:ext cx="19235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P(A) = 0.42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572F68-6C7E-8849-EB9A-58304083874C}"/>
              </a:ext>
            </a:extLst>
          </p:cNvPr>
          <p:cNvSpPr txBox="1"/>
          <p:nvPr/>
        </p:nvSpPr>
        <p:spPr>
          <a:xfrm>
            <a:off x="3268077" y="3072565"/>
            <a:ext cx="19235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P(M) = 0.50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49AA9-F78E-3E8B-D923-B72EAE4D4FE0}"/>
              </a:ext>
            </a:extLst>
          </p:cNvPr>
          <p:cNvSpPr txBox="1"/>
          <p:nvPr/>
        </p:nvSpPr>
        <p:spPr>
          <a:xfrm>
            <a:off x="3004887" y="3741822"/>
            <a:ext cx="19235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P</a:t>
            </a:r>
            <a:r>
              <a:rPr lang="en" sz="2000" b="1">
                <a:latin typeface="Times"/>
                <a:cs typeface="Times"/>
              </a:rPr>
              <a:t>(A</a:t>
            </a:r>
            <a:r>
              <a:rPr lang="en" sz="2000">
                <a:latin typeface="Times"/>
                <a:cs typeface="Times"/>
              </a:rPr>
              <a:t>∩M</a:t>
            </a:r>
            <a:r>
              <a:rPr lang="en" sz="2000" b="1">
                <a:latin typeface="Times"/>
                <a:cs typeface="Times"/>
              </a:rPr>
              <a:t>)</a:t>
            </a:r>
            <a:r>
              <a:rPr lang="en-US" sz="2000" b="1"/>
              <a:t> = 0.25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E0ACC-BD5C-BF35-9C59-77DFB4353D7A}"/>
              </a:ext>
            </a:extLst>
          </p:cNvPr>
          <p:cNvSpPr txBox="1"/>
          <p:nvPr/>
        </p:nvSpPr>
        <p:spPr>
          <a:xfrm>
            <a:off x="5215689" y="3042486"/>
            <a:ext cx="19235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P(F) = 0.50</a:t>
            </a:r>
          </a:p>
        </p:txBody>
      </p:sp>
    </p:spTree>
    <p:extLst>
      <p:ext uri="{BB962C8B-B14F-4D97-AF65-F5344CB8AC3E}">
        <p14:creationId xmlns:p14="http://schemas.microsoft.com/office/powerpoint/2010/main" val="2766100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A9DA9-6E4A-8913-720E-5FD2AEA2C3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F721F-B745-F0A6-05FD-3B97348E834A}"/>
              </a:ext>
            </a:extLst>
          </p:cNvPr>
          <p:cNvSpPr txBox="1"/>
          <p:nvPr/>
        </p:nvSpPr>
        <p:spPr>
          <a:xfrm>
            <a:off x="936960" y="703848"/>
            <a:ext cx="772126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i</a:t>
            </a:r>
            <a:r>
              <a:rPr lang="en-US" sz="2000"/>
              <a:t>)</a:t>
            </a:r>
            <a:r>
              <a:rPr lang="en-US"/>
              <a:t>The probability that a randomly selected student is either male or would admit lying to a teacher during the past year is given by </a:t>
            </a:r>
            <a:r>
              <a:rPr lang="en-US" b="1"/>
              <a:t>P</a:t>
            </a:r>
            <a:r>
              <a:rPr lang="en" b="1">
                <a:latin typeface="Times"/>
                <a:cs typeface="Times"/>
              </a:rPr>
              <a:t>(A</a:t>
            </a:r>
            <a:r>
              <a:rPr lang="en"/>
              <a:t>∪</a:t>
            </a:r>
            <a:r>
              <a:rPr lang="en">
                <a:latin typeface="Times"/>
                <a:cs typeface="Times"/>
              </a:rPr>
              <a:t>M</a:t>
            </a:r>
            <a:r>
              <a:rPr lang="en" b="1">
                <a:latin typeface="Times"/>
                <a:cs typeface="Times"/>
              </a:rPr>
              <a:t>) 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7DAFB-D791-93BF-3D19-3429C97EB6AC}"/>
              </a:ext>
            </a:extLst>
          </p:cNvPr>
          <p:cNvSpPr txBox="1"/>
          <p:nvPr/>
        </p:nvSpPr>
        <p:spPr>
          <a:xfrm>
            <a:off x="2801854" y="1373104"/>
            <a:ext cx="29387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</a:t>
            </a:r>
            <a:r>
              <a:rPr lang="en-US" b="1">
                <a:latin typeface="Times"/>
              </a:rPr>
              <a:t>(A</a:t>
            </a:r>
            <a:r>
              <a:rPr lang="en-US"/>
              <a:t>∪</a:t>
            </a:r>
            <a:r>
              <a:rPr lang="en-US">
                <a:latin typeface="Times"/>
              </a:rPr>
              <a:t>M</a:t>
            </a:r>
            <a:r>
              <a:rPr lang="en-US" b="1">
                <a:latin typeface="Times"/>
              </a:rPr>
              <a:t>) = P(A) + P(M) - P</a:t>
            </a:r>
            <a:r>
              <a:rPr lang="en" b="1">
                <a:latin typeface="Times"/>
                <a:cs typeface="Times"/>
              </a:rPr>
              <a:t>(A</a:t>
            </a:r>
            <a:r>
              <a:rPr lang="en">
                <a:latin typeface="Times"/>
                <a:cs typeface="Times"/>
              </a:rPr>
              <a:t>∩M</a:t>
            </a:r>
            <a:r>
              <a:rPr lang="en" b="1">
                <a:latin typeface="Times"/>
                <a:cs typeface="Times"/>
              </a:rPr>
              <a:t>)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61B00-54E6-C386-0574-7700AA6E4BF6}"/>
              </a:ext>
            </a:extLst>
          </p:cNvPr>
          <p:cNvSpPr txBox="1"/>
          <p:nvPr/>
        </p:nvSpPr>
        <p:spPr>
          <a:xfrm>
            <a:off x="3508709" y="1831808"/>
            <a:ext cx="16377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 0.42 + 0.5 - 0.25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D3DA9-B278-08E5-0551-70BC80883109}"/>
              </a:ext>
            </a:extLst>
          </p:cNvPr>
          <p:cNvSpPr txBox="1"/>
          <p:nvPr/>
        </p:nvSpPr>
        <p:spPr>
          <a:xfrm>
            <a:off x="3508708" y="2140116"/>
            <a:ext cx="16377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 0.67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81A22-53F7-02FD-C3F8-6AD078C8D811}"/>
              </a:ext>
            </a:extLst>
          </p:cNvPr>
          <p:cNvSpPr txBox="1"/>
          <p:nvPr/>
        </p:nvSpPr>
        <p:spPr>
          <a:xfrm>
            <a:off x="2801854" y="2523624"/>
            <a:ext cx="13971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</a:t>
            </a:r>
            <a:r>
              <a:rPr lang="en-US" b="1">
                <a:latin typeface="Times"/>
              </a:rPr>
              <a:t>(A</a:t>
            </a:r>
            <a:r>
              <a:rPr lang="en-US"/>
              <a:t>∪</a:t>
            </a:r>
            <a:r>
              <a:rPr lang="en-US">
                <a:latin typeface="Times"/>
              </a:rPr>
              <a:t>M</a:t>
            </a:r>
            <a:r>
              <a:rPr lang="en-US" b="1">
                <a:latin typeface="Times"/>
              </a:rPr>
              <a:t>)  = 0.67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491C0-4B8D-E3F1-C71F-B9E8C304EBA1}"/>
              </a:ext>
            </a:extLst>
          </p:cNvPr>
          <p:cNvSpPr txBox="1"/>
          <p:nvPr/>
        </p:nvSpPr>
        <p:spPr>
          <a:xfrm>
            <a:off x="839203" y="2982328"/>
            <a:ext cx="7751344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ii)</a:t>
            </a:r>
            <a:r>
              <a:rPr lang="en-US"/>
              <a:t>Now the probability that the selected student is a female given that student would admit to lying to a teacher during the past exam is given by P(F/A) and we can write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E69FF-6B23-6A05-75C7-4E92CC179BEB}"/>
              </a:ext>
            </a:extLst>
          </p:cNvPr>
          <p:cNvSpPr txBox="1"/>
          <p:nvPr/>
        </p:nvSpPr>
        <p:spPr>
          <a:xfrm>
            <a:off x="3042486" y="3606466"/>
            <a:ext cx="17581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P(F/A) = 1 – P(M/A)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6EB44B-4C66-1A48-8534-0F9AAF0A1311}"/>
              </a:ext>
            </a:extLst>
          </p:cNvPr>
          <p:cNvSpPr txBox="1"/>
          <p:nvPr/>
        </p:nvSpPr>
        <p:spPr>
          <a:xfrm>
            <a:off x="3004886" y="3914775"/>
            <a:ext cx="22468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P(M/A)= P</a:t>
            </a:r>
            <a:r>
              <a:rPr lang="en" b="1">
                <a:latin typeface="Times"/>
                <a:cs typeface="Times"/>
              </a:rPr>
              <a:t>(A</a:t>
            </a:r>
            <a:r>
              <a:rPr lang="en">
                <a:latin typeface="Times"/>
                <a:cs typeface="Times"/>
              </a:rPr>
              <a:t>∩M</a:t>
            </a:r>
            <a:r>
              <a:rPr lang="en" b="1">
                <a:latin typeface="Times"/>
                <a:cs typeface="Times"/>
              </a:rPr>
              <a:t>)/P(A)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852BB-2A12-B5C1-6C60-0C0665E9A39A}"/>
              </a:ext>
            </a:extLst>
          </p:cNvPr>
          <p:cNvSpPr txBox="1"/>
          <p:nvPr/>
        </p:nvSpPr>
        <p:spPr>
          <a:xfrm>
            <a:off x="5313446" y="391477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(Conditional probability formula)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89776D-791C-501D-86E5-AD5F99B1CD21}"/>
              </a:ext>
            </a:extLst>
          </p:cNvPr>
          <p:cNvSpPr txBox="1"/>
          <p:nvPr/>
        </p:nvSpPr>
        <p:spPr>
          <a:xfrm>
            <a:off x="3606466" y="429828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=0.25/0.42 </a:t>
            </a:r>
          </a:p>
        </p:txBody>
      </p:sp>
    </p:spTree>
    <p:extLst>
      <p:ext uri="{BB962C8B-B14F-4D97-AF65-F5344CB8AC3E}">
        <p14:creationId xmlns:p14="http://schemas.microsoft.com/office/powerpoint/2010/main" val="2053704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44566-84E2-79D0-233D-ACE0571E5F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1A94A-3484-1C34-4B9C-1E5F204898A6}"/>
              </a:ext>
            </a:extLst>
          </p:cNvPr>
          <p:cNvSpPr txBox="1"/>
          <p:nvPr/>
        </p:nvSpPr>
        <p:spPr>
          <a:xfrm>
            <a:off x="3260558" y="764005"/>
            <a:ext cx="20513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P(M/A) = 0.5952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6B39F-F545-6834-B214-F47666C3590C}"/>
              </a:ext>
            </a:extLst>
          </p:cNvPr>
          <p:cNvSpPr txBox="1"/>
          <p:nvPr/>
        </p:nvSpPr>
        <p:spPr>
          <a:xfrm>
            <a:off x="2967288" y="1237749"/>
            <a:ext cx="426970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Hence, </a:t>
            </a:r>
          </a:p>
          <a:p>
            <a:endParaRPr lang="en-US" sz="2000"/>
          </a:p>
          <a:p>
            <a:r>
              <a:rPr lang="en-US" sz="2000"/>
              <a:t>            P(F/A) = 1 – P(M/A)</a:t>
            </a:r>
          </a:p>
          <a:p>
            <a:endParaRPr lang="en-US" sz="2000"/>
          </a:p>
          <a:p>
            <a:r>
              <a:rPr lang="en-US" sz="2000"/>
              <a:t>                        = 1 – 0.5952</a:t>
            </a:r>
          </a:p>
          <a:p>
            <a:endParaRPr lang="en-US" sz="2000"/>
          </a:p>
          <a:p>
            <a:r>
              <a:rPr lang="en-US" sz="2000"/>
              <a:t>              P(F/A)= 0.4048  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BA985-F5CB-B644-4FD8-A7EC2DB6972E}"/>
              </a:ext>
            </a:extLst>
          </p:cNvPr>
          <p:cNvSpPr txBox="1"/>
          <p:nvPr/>
        </p:nvSpPr>
        <p:spPr>
          <a:xfrm>
            <a:off x="3260557" y="3629025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i</a:t>
            </a:r>
            <a:r>
              <a:rPr lang="en-US" sz="2000"/>
              <a:t>) </a:t>
            </a:r>
            <a:r>
              <a:rPr lang="en-US" sz="2000" b="1"/>
              <a:t>P</a:t>
            </a:r>
            <a:r>
              <a:rPr lang="en-US" sz="2000" b="1">
                <a:latin typeface="Times"/>
                <a:cs typeface="Times"/>
              </a:rPr>
              <a:t>(A</a:t>
            </a:r>
            <a:r>
              <a:rPr lang="en-US" sz="2000"/>
              <a:t>∪</a:t>
            </a:r>
            <a:r>
              <a:rPr lang="en-US" sz="2000">
                <a:latin typeface="Times"/>
                <a:cs typeface="Times"/>
              </a:rPr>
              <a:t>M</a:t>
            </a:r>
            <a:r>
              <a:rPr lang="en-US" sz="2000" b="1">
                <a:latin typeface="Times"/>
                <a:cs typeface="Times"/>
              </a:rPr>
              <a:t>)  = 0.67</a:t>
            </a:r>
          </a:p>
          <a:p>
            <a:endParaRPr lang="en-US" sz="2000"/>
          </a:p>
          <a:p>
            <a:r>
              <a:rPr lang="en-US" sz="2000"/>
              <a:t>ii) P(F/A)= = 0.4048</a:t>
            </a:r>
          </a:p>
        </p:txBody>
      </p:sp>
    </p:spTree>
    <p:extLst>
      <p:ext uri="{BB962C8B-B14F-4D97-AF65-F5344CB8AC3E}">
        <p14:creationId xmlns:p14="http://schemas.microsoft.com/office/powerpoint/2010/main" val="42532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2;p37">
            <a:extLst>
              <a:ext uri="{FF2B5EF4-FFF2-40B4-BE49-F238E27FC236}">
                <a16:creationId xmlns:a16="http://schemas.microsoft.com/office/drawing/2014/main" id="{C2AA553E-61A5-4FCA-B42D-5401EB802F18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D4ADBFE-811A-44E7-B1E9-24D8BDE0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55" y="928255"/>
            <a:ext cx="6190324" cy="3408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99C395F-7CF2-4A33-A7E1-9C1B84E00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729" y="4700263"/>
            <a:ext cx="3312653" cy="370500"/>
          </a:xfrm>
        </p:spPr>
        <p:txBody>
          <a:bodyPr/>
          <a:lstStyle/>
          <a:p>
            <a:r>
              <a:rPr lang="en-IN" dirty="0"/>
              <a:t>M.PRASANNA TEJA</a:t>
            </a:r>
          </a:p>
        </p:txBody>
      </p:sp>
    </p:spTree>
    <p:extLst>
      <p:ext uri="{BB962C8B-B14F-4D97-AF65-F5344CB8AC3E}">
        <p14:creationId xmlns:p14="http://schemas.microsoft.com/office/powerpoint/2010/main" val="3112442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DB67-9323-E581-91E6-D91539A8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</a:rPr>
              <a:t>     Answer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BE26-D4ED-18A9-9325-78024D96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475" y="1468375"/>
            <a:ext cx="7207500" cy="316101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Probability of a family being NOT prosperous is P(not pros) = 1-0.152 = 0.848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Probability of a family being prosperous and educated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                         P(not pros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∩ </a:t>
            </a:r>
            <a:r>
              <a:rPr lang="en-US" err="1">
                <a:solidFill>
                  <a:schemeClr val="accent5">
                    <a:lumMod val="50000"/>
                  </a:schemeClr>
                </a:solidFill>
              </a:rPr>
              <a:t>edu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) = P(</a:t>
            </a:r>
            <a:r>
              <a:rPr lang="en-US" err="1">
                <a:solidFill>
                  <a:schemeClr val="accent5">
                    <a:lumMod val="50000"/>
                  </a:schemeClr>
                </a:solidFill>
              </a:rPr>
              <a:t>edu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) – P(pros 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∩ </a:t>
            </a:r>
            <a:r>
              <a:rPr lang="en-US" b="1" err="1">
                <a:solidFill>
                  <a:schemeClr val="accent5">
                    <a:lumMod val="50000"/>
                  </a:schemeClr>
                </a:solidFill>
              </a:rPr>
              <a:t>edu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                                                    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                                    = 0.341 – 0.09 = 0.251 </a:t>
            </a:r>
            <a:r>
              <a:rPr lang="en-US">
                <a:solidFill>
                  <a:srgbClr val="FFFF00"/>
                </a:solidFill>
              </a:rPr>
              <a:t>     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ABBD6-53E4-20F4-DE1A-428A7574B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08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DC57-5002-408E-908A-62586AB9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50" y="534757"/>
            <a:ext cx="7207500" cy="633300"/>
          </a:xfrm>
        </p:spPr>
        <p:txBody>
          <a:bodyPr/>
          <a:lstStyle/>
          <a:p>
            <a:pPr algn="ctr"/>
            <a:r>
              <a:rPr lang="en-US" dirty="0"/>
              <a:t>LU Decomposition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615B6-4CF0-473C-9FC5-D1BF8C10B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475" y="1364466"/>
            <a:ext cx="7207500" cy="2306989"/>
          </a:xfrm>
        </p:spPr>
        <p:txBody>
          <a:bodyPr/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In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numerical analysis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and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linear algebra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,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lower–upper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(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LU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)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decomposition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or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factorization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as it factors a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matrix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as the product of a lower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triangular matrix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and an upper triangular matrix. The product sometimes includes a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permutation matrix(P)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as well. LU decomposition can be viewed as the matrix form of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Gaussian elimination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. Computers usually solve square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systems of linear equations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using LU decomposition, and it is also a key step when inverting a matrix or computing the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determinant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of a matrix.</a:t>
            </a:r>
            <a:endParaRPr lang="en-IN" sz="1800" dirty="0">
              <a:solidFill>
                <a:schemeClr val="tx1"/>
              </a:solidFill>
              <a:latin typeface="Red Hat Display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0FFA9-16E9-4006-B2CB-8024882BF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51076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809A8-0193-CF8E-CB26-F123459E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6430" y="916358"/>
            <a:ext cx="7207500" cy="330388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Let the probability of the event, </a:t>
            </a:r>
            <a:r>
              <a:rPr lang="en-US" err="1">
                <a:solidFill>
                  <a:schemeClr val="tx1"/>
                </a:solidFill>
              </a:rPr>
              <a:t>atleast</a:t>
            </a:r>
            <a:r>
              <a:rPr lang="en-US">
                <a:solidFill>
                  <a:schemeClr val="tx1"/>
                </a:solidFill>
              </a:rPr>
              <a:t> one person in a household is educated given it is not prosperous be P(B)</a:t>
            </a:r>
          </a:p>
          <a:p>
            <a:pPr marL="0" indent="0">
              <a:lnSpc>
                <a:spcPct val="100000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</a:rPr>
              <a:t>P(B) = P(pros U </a:t>
            </a:r>
            <a:r>
              <a:rPr lang="en-US" err="1">
                <a:solidFill>
                  <a:schemeClr val="tx1"/>
                </a:solidFill>
              </a:rPr>
              <a:t>edu</a:t>
            </a:r>
            <a:r>
              <a:rPr lang="en-US">
                <a:solidFill>
                  <a:schemeClr val="tx1"/>
                </a:solidFill>
              </a:rPr>
              <a:t>) = P(not pros </a:t>
            </a:r>
            <a:r>
              <a:rPr lang="en-US" b="1">
                <a:solidFill>
                  <a:schemeClr val="tx1"/>
                </a:solidFill>
              </a:rPr>
              <a:t>∩ </a:t>
            </a:r>
            <a:r>
              <a:rPr lang="en-US" err="1">
                <a:solidFill>
                  <a:schemeClr val="tx1"/>
                </a:solidFill>
              </a:rPr>
              <a:t>edu</a:t>
            </a:r>
            <a:r>
              <a:rPr lang="en-US">
                <a:solidFill>
                  <a:schemeClr val="tx1"/>
                </a:solidFill>
              </a:rPr>
              <a:t>) / P(not pros)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</a:rPr>
              <a:t>                          = 0.251 / 0.848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</a:rPr>
              <a:t>                          = 0.296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5E0FA-B5F2-6B2D-2E5F-D88A6183F5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166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2;p37">
            <a:extLst>
              <a:ext uri="{FF2B5EF4-FFF2-40B4-BE49-F238E27FC236}">
                <a16:creationId xmlns:a16="http://schemas.microsoft.com/office/drawing/2014/main" id="{238B05EA-50AF-460A-80C5-666971B95340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3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610A0-F2C3-4958-95A8-D226D2BB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44" y="1033895"/>
            <a:ext cx="5870392" cy="3075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8E0F407-1C6F-4BEA-87E2-221C8F2EB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295" y="4674049"/>
            <a:ext cx="3530941" cy="370500"/>
          </a:xfrm>
        </p:spPr>
        <p:txBody>
          <a:bodyPr/>
          <a:lstStyle/>
          <a:p>
            <a:r>
              <a:rPr lang="en-IN" dirty="0"/>
              <a:t>GAJULA SRI VATSANKA</a:t>
            </a:r>
          </a:p>
        </p:txBody>
      </p:sp>
    </p:spTree>
    <p:extLst>
      <p:ext uri="{BB962C8B-B14F-4D97-AF65-F5344CB8AC3E}">
        <p14:creationId xmlns:p14="http://schemas.microsoft.com/office/powerpoint/2010/main" val="2306544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7997D-87C1-463C-A7FC-47911FAC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930" y="555650"/>
            <a:ext cx="7718550" cy="38659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i) According to the given question ,there are 4 different gene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    types:  aa,aA,AA,Aa 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Wingdings,Sans-Serif"/>
              <a:buChar char="q"/>
            </a:pPr>
            <a:r>
              <a:rPr lang="en-US" sz="2000" dirty="0">
                <a:solidFill>
                  <a:schemeClr val="tx1"/>
                </a:solidFill>
              </a:rPr>
              <a:t>Now, we have been given that Alan is an albino ,so he must be of the gene type of "aa".</a:t>
            </a:r>
          </a:p>
          <a:p>
            <a:pPr marL="342900" indent="-342900">
              <a:lnSpc>
                <a:spcPct val="100000"/>
              </a:lnSpc>
              <a:buFont typeface="Wingdings,Sans-Serif"/>
              <a:buChar char="q"/>
            </a:pPr>
            <a:r>
              <a:rPr lang="en-US" sz="2000" dirty="0">
                <a:solidFill>
                  <a:schemeClr val="tx1"/>
                </a:solidFill>
              </a:rPr>
              <a:t>As Alan parents are not albinos, there gene type probably should be "Aa“, “Aa” or “AA” and cannot be “aa”.</a:t>
            </a:r>
          </a:p>
          <a:p>
            <a:pPr marL="342900" indent="-342900">
              <a:lnSpc>
                <a:spcPct val="100000"/>
              </a:lnSpc>
              <a:buFont typeface="Wingdings,Sans-Serif"/>
              <a:buChar char="q"/>
            </a:pPr>
            <a:r>
              <a:rPr lang="en-US" sz="2000" dirty="0">
                <a:solidFill>
                  <a:schemeClr val="tx1"/>
                </a:solidFill>
              </a:rPr>
              <a:t>Since Alan is an albino ,if anyone of his parent's gene is AA ,he won't be an Albino.</a:t>
            </a:r>
          </a:p>
          <a:p>
            <a:pPr marL="342900" indent="-342900">
              <a:lnSpc>
                <a:spcPct val="100000"/>
              </a:lnSpc>
              <a:buFont typeface="Wingdings,Sans-Serif"/>
              <a:buChar char="q"/>
            </a:pPr>
            <a:r>
              <a:rPr lang="en-US" sz="2000" b="1" u="sng" dirty="0">
                <a:solidFill>
                  <a:schemeClr val="tx1"/>
                </a:solidFill>
              </a:rPr>
              <a:t>INFERENCE: 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So, it's mentioned that his(Alan’s) genes make him Albino ,which means their(parent’s) gene type is either "Aa" or "aA“ but neither “AA” nor “aa”.</a:t>
            </a:r>
          </a:p>
          <a:p>
            <a:pPr marL="76200" indent="0">
              <a:lnSpc>
                <a:spcPct val="114999"/>
              </a:lnSpc>
              <a:buNone/>
            </a:pPr>
            <a:endParaRPr lang="en-IN" sz="2000" dirty="0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A9862-4113-429C-B226-6862508125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634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7E400-9F8D-4A66-9ACC-917C900E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735" y="530530"/>
            <a:ext cx="7675090" cy="408243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,Sans-Serif"/>
              <a:buChar char="q"/>
            </a:pPr>
            <a:r>
              <a:rPr lang="en-US" sz="2100" dirty="0">
                <a:solidFill>
                  <a:schemeClr val="tx1"/>
                </a:solidFill>
              </a:rPr>
              <a:t>As we know that Alan's parent can't have a gene type of "aa“.</a:t>
            </a:r>
          </a:p>
          <a:p>
            <a:pPr marL="342900" indent="-342900">
              <a:lnSpc>
                <a:spcPct val="100000"/>
              </a:lnSpc>
              <a:buFont typeface="Wingdings,Sans-Serif"/>
              <a:buChar char="q"/>
            </a:pPr>
            <a:r>
              <a:rPr lang="en-US" sz="2100" dirty="0">
                <a:solidFill>
                  <a:schemeClr val="tx1"/>
                </a:solidFill>
              </a:rPr>
              <a:t>So, the probability of Alan's parent's child having the gene type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solidFill>
                  <a:schemeClr val="tx1"/>
                </a:solidFill>
              </a:rPr>
              <a:t>1) aa, P(aa)  = 1/4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solidFill>
                  <a:schemeClr val="tx1"/>
                </a:solidFill>
              </a:rPr>
              <a:t>2) AA, P(AA) =1/4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solidFill>
                  <a:schemeClr val="tx1"/>
                </a:solidFill>
              </a:rPr>
              <a:t>3) Aa, P(Aa) =1/4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solidFill>
                  <a:schemeClr val="tx1"/>
                </a:solidFill>
              </a:rPr>
              <a:t>4) aA, P(aA) =1/4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Wingdings,Sans-Serif"/>
              <a:buChar char="q"/>
            </a:pPr>
            <a:r>
              <a:rPr lang="en-US" sz="2100" dirty="0">
                <a:solidFill>
                  <a:schemeClr val="tx1"/>
                </a:solidFill>
              </a:rPr>
              <a:t>A child of Alan parent's can have all the 4 possible combination of gene types.</a:t>
            </a:r>
          </a:p>
          <a:p>
            <a:pPr marL="342900" indent="-342900">
              <a:lnSpc>
                <a:spcPct val="100000"/>
              </a:lnSpc>
              <a:buFont typeface="Wingdings,Sans-Serif"/>
              <a:buChar char="q"/>
            </a:pPr>
            <a:r>
              <a:rPr lang="en-US" sz="2100" dirty="0">
                <a:solidFill>
                  <a:schemeClr val="tx1"/>
                </a:solidFill>
              </a:rPr>
              <a:t>Also if Aa and aA are same gene types P(Aa)=P(aA)=1/2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marL="76200" indent="0">
              <a:lnSpc>
                <a:spcPct val="114999"/>
              </a:lnSpc>
              <a:buNone/>
            </a:pPr>
            <a:endParaRPr lang="en-IN" sz="2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267E2-6871-4254-BB93-E83FC080DF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1562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7CFA-80C7-4772-9B0C-FD5C913F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061" y="546182"/>
            <a:ext cx="7603652" cy="402399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 iii)</a:t>
            </a:r>
          </a:p>
          <a:p>
            <a:pPr marL="342900" indent="-342900">
              <a:lnSpc>
                <a:spcPct val="100000"/>
              </a:lnSpc>
              <a:buFont typeface="Wingdings,Sans-Serif"/>
              <a:buChar char="q"/>
            </a:pPr>
            <a:r>
              <a:rPr lang="en-US" sz="2000" dirty="0">
                <a:solidFill>
                  <a:schemeClr val="tx1"/>
                </a:solidFill>
              </a:rPr>
              <a:t>Alan's parent can have gene type of "Aa" and "aA". As Beth is not an Albino, Probability of her having the gene type is: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1) aA, P(aA)=1/3        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2) Aa, P(Aa)=1/3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3) AA, P(AA)=1/3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 if Aa and aA are same gene types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P(aA)=2/3   :        P(Aa)=2/3</a:t>
            </a:r>
          </a:p>
          <a:p>
            <a:pPr marL="342900" indent="-342900">
              <a:lnSpc>
                <a:spcPct val="100000"/>
              </a:lnSpc>
              <a:buFont typeface="Wingdings,Sans-Serif"/>
              <a:buChar char="q"/>
            </a:pPr>
            <a:r>
              <a:rPr lang="en-US" sz="2000" dirty="0">
                <a:solidFill>
                  <a:schemeClr val="tx1"/>
                </a:solidFill>
              </a:rPr>
              <a:t>P(Aa)=P(aA)=P(AA)=1/3 ,since she can contain only 3 gene types. </a:t>
            </a:r>
          </a:p>
          <a:p>
            <a:pPr marL="342900" indent="-342900">
              <a:lnSpc>
                <a:spcPct val="100000"/>
              </a:lnSpc>
              <a:buFont typeface="Wingdings,Sans-Serif"/>
              <a:buChar char="q"/>
            </a:pPr>
            <a:r>
              <a:rPr lang="en-US" sz="2000" dirty="0">
                <a:solidFill>
                  <a:schemeClr val="tx1"/>
                </a:solidFill>
              </a:rPr>
              <a:t>As this selection of any one type of gene among the possible 3 gene types  will be equal to 1/3</a:t>
            </a:r>
          </a:p>
          <a:p>
            <a:pPr marL="76200" indent="0">
              <a:lnSpc>
                <a:spcPct val="114999"/>
              </a:lnSpc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C30BB-016F-489B-99EF-C518A97F3B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7066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ctrTitle" idx="4294967295"/>
          </p:nvPr>
        </p:nvSpPr>
        <p:spPr>
          <a:xfrm>
            <a:off x="1427046" y="1991850"/>
            <a:ext cx="628990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 dirty="0"/>
              <a:t>THANK YOU</a:t>
            </a:r>
            <a:endParaRPr sz="8200"/>
          </a:p>
        </p:txBody>
      </p:sp>
      <p:sp>
        <p:nvSpPr>
          <p:cNvPr id="445" name="Google Shape;445;p3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620179" y="2485433"/>
            <a:ext cx="192298" cy="17261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CF2C-D092-477D-88F4-ABE5871AE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466" y="581684"/>
            <a:ext cx="7981761" cy="2757600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Red Hat Display" panose="020B0604020202020204" charset="0"/>
              </a:rPr>
              <a:t>Let A be a square matrix.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 An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LU factorization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refers to the factorization of 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, with proper row and/or column orderings or permutations, into two factors – a lower triangular matrix 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and an upper triangular matrix 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U</a:t>
            </a:r>
            <a:r>
              <a:rPr lang="en-US" sz="1200" dirty="0">
                <a:solidFill>
                  <a:schemeClr val="tx1"/>
                </a:solidFill>
                <a:latin typeface="Red Hat Display" panose="020B0604020202020204" charset="0"/>
              </a:rPr>
              <a:t> </a:t>
            </a:r>
          </a:p>
          <a:p>
            <a:endParaRPr lang="en-US" sz="1200" dirty="0">
              <a:solidFill>
                <a:schemeClr val="tx1"/>
              </a:solidFill>
              <a:latin typeface="Red Hat Display" panose="020B0604020202020204" charset="0"/>
            </a:endParaRPr>
          </a:p>
          <a:p>
            <a:pPr marL="76200" indent="0" algn="ctr">
              <a:buNone/>
            </a:pPr>
            <a:r>
              <a:rPr lang="en-US" sz="1600" b="1" dirty="0">
                <a:solidFill>
                  <a:schemeClr val="tx1"/>
                </a:solidFill>
                <a:latin typeface="Red Hat Display" panose="020B0604020202020204" charset="0"/>
              </a:rPr>
              <a:t>A = LU</a:t>
            </a:r>
          </a:p>
          <a:p>
            <a:pPr marL="76200" indent="0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        In the lower triangular matrix all elements above the diagonal are zero, in the upper triangular </a:t>
            </a:r>
          </a:p>
          <a:p>
            <a:pPr marL="76200" indent="0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        matrix, all the elements below the diagonal are zero. For example, for a 3 × 3 matrix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, its LU</a:t>
            </a:r>
          </a:p>
          <a:p>
            <a:pPr marL="76200" indent="0">
              <a:buNone/>
            </a:pPr>
            <a:r>
              <a:rPr lang="en-US" sz="1400" dirty="0">
                <a:solidFill>
                  <a:schemeClr val="tx1"/>
                </a:solidFill>
                <a:latin typeface="Red Hat Display" panose="020B0604020202020204" charset="0"/>
              </a:rPr>
              <a:t>   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    decomposition looks like this:</a:t>
            </a:r>
          </a:p>
          <a:p>
            <a:pPr marL="76200" indent="0">
              <a:buNone/>
            </a:pPr>
            <a:endParaRPr lang="en-US" sz="1400" dirty="0">
              <a:solidFill>
                <a:schemeClr val="tx1"/>
              </a:solidFill>
              <a:latin typeface="Red Hat Display" panose="020B0604020202020204" charset="0"/>
            </a:endParaRPr>
          </a:p>
          <a:p>
            <a:pPr marL="76200" indent="0">
              <a:buNone/>
            </a:pPr>
            <a:endParaRPr lang="en-US" sz="1400" dirty="0">
              <a:solidFill>
                <a:schemeClr val="tx1"/>
              </a:solidFill>
              <a:latin typeface="Red Hat Display" panose="020B0604020202020204" charset="0"/>
            </a:endParaRPr>
          </a:p>
          <a:p>
            <a:pPr marL="76200" indent="0">
              <a:buNone/>
            </a:pPr>
            <a:endParaRPr lang="en-US" sz="1400" dirty="0">
              <a:solidFill>
                <a:schemeClr val="tx1"/>
              </a:solidFill>
              <a:latin typeface="Red Hat Display" panose="020B0604020202020204" charset="0"/>
            </a:endParaRPr>
          </a:p>
          <a:p>
            <a:pPr marL="76200" indent="0">
              <a:buNone/>
            </a:pPr>
            <a:endParaRPr lang="en-US" sz="1400" dirty="0">
              <a:solidFill>
                <a:schemeClr val="tx1"/>
              </a:solidFill>
              <a:latin typeface="Red Hat Display" panose="020B0604020202020204" charset="0"/>
            </a:endParaRPr>
          </a:p>
          <a:p>
            <a:pPr marL="76200" indent="0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       Without a proper ordering or permutations in the matrix, the factorization may fail to materialize.</a:t>
            </a:r>
          </a:p>
          <a:p>
            <a:pPr marL="76200" indent="0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       For example, it is easy to verify (by expanding the matrix multiplication) that</a:t>
            </a:r>
            <a:endParaRPr lang="en-IN" sz="1400" dirty="0">
              <a:solidFill>
                <a:schemeClr val="tx1"/>
              </a:solidFill>
              <a:latin typeface="Red Hat Display" panose="020B0604020202020204" charset="0"/>
            </a:endParaRPr>
          </a:p>
          <a:p>
            <a:pPr marL="76200" indent="0">
              <a:buNone/>
            </a:pPr>
            <a:r>
              <a:rPr lang="en-IN" sz="1400" dirty="0">
                <a:solidFill>
                  <a:schemeClr val="tx1"/>
                </a:solidFill>
                <a:latin typeface="Red Hat Display" panose="020B0604020202020204" charset="0"/>
              </a:rPr>
              <a:t>        If a</a:t>
            </a:r>
            <a:r>
              <a:rPr lang="en-IN" sz="1400" baseline="-25000" dirty="0">
                <a:solidFill>
                  <a:schemeClr val="tx1"/>
                </a:solidFill>
                <a:latin typeface="Red Hat Display" panose="020B0604020202020204" charset="0"/>
              </a:rPr>
              <a:t>11</a:t>
            </a:r>
            <a:r>
              <a:rPr lang="en-IN" sz="1400" dirty="0">
                <a:solidFill>
                  <a:schemeClr val="tx1"/>
                </a:solidFill>
                <a:latin typeface="Red Hat Display" panose="020B0604020202020204" charset="0"/>
              </a:rPr>
              <a:t> = 0, then atleast one of l</a:t>
            </a:r>
            <a:r>
              <a:rPr lang="en-IN" sz="1400" baseline="-25000" dirty="0">
                <a:solidFill>
                  <a:schemeClr val="tx1"/>
                </a:solidFill>
                <a:latin typeface="Red Hat Display" panose="020B0604020202020204" charset="0"/>
              </a:rPr>
              <a:t>11</a:t>
            </a:r>
            <a:r>
              <a:rPr lang="en-IN" sz="1400" dirty="0">
                <a:solidFill>
                  <a:schemeClr val="tx1"/>
                </a:solidFill>
                <a:latin typeface="Red Hat Display" panose="020B0604020202020204" charset="0"/>
              </a:rPr>
              <a:t> and u</a:t>
            </a:r>
            <a:r>
              <a:rPr lang="en-IN" sz="1400" baseline="-25000" dirty="0">
                <a:solidFill>
                  <a:schemeClr val="tx1"/>
                </a:solidFill>
                <a:latin typeface="Red Hat Display" panose="020B0604020202020204" charset="0"/>
              </a:rPr>
              <a:t>11</a:t>
            </a:r>
            <a:r>
              <a:rPr lang="en-IN" sz="1400" dirty="0">
                <a:solidFill>
                  <a:schemeClr val="tx1"/>
                </a:solidFill>
                <a:latin typeface="Red Hat Display" panose="020B0604020202020204" charset="0"/>
              </a:rPr>
              <a:t> has to be zero, which implies that either L or U is singular.  </a:t>
            </a:r>
          </a:p>
          <a:p>
            <a:pPr marL="76200" indent="0">
              <a:buNone/>
            </a:pPr>
            <a:r>
              <a:rPr lang="en-IN" sz="1400" dirty="0">
                <a:solidFill>
                  <a:schemeClr val="tx1"/>
                </a:solidFill>
                <a:latin typeface="Red Hat Display" panose="020B0604020202020204" charset="0"/>
              </a:rPr>
              <a:t>       This is impossible if A is an invertible matrix. This is a common problem and can be removed by </a:t>
            </a:r>
          </a:p>
          <a:p>
            <a:pPr marL="76200" indent="0">
              <a:buNone/>
            </a:pPr>
            <a:r>
              <a:rPr lang="en-IN" sz="1400" dirty="0">
                <a:solidFill>
                  <a:schemeClr val="tx1"/>
                </a:solidFill>
                <a:latin typeface="Red Hat Display" panose="020B0604020202020204" charset="0"/>
              </a:rPr>
              <a:t>       simply reordering the rows of A so that the first element of the matrix is non-zero. </a:t>
            </a:r>
          </a:p>
          <a:p>
            <a:pPr marL="76200" indent="0">
              <a:buNone/>
            </a:pPr>
            <a:r>
              <a:rPr lang="en-IN" sz="1600" b="1" dirty="0"/>
              <a:t> </a:t>
            </a:r>
          </a:p>
          <a:p>
            <a:pPr marL="76200" indent="0">
              <a:buNone/>
            </a:pPr>
            <a:endParaRPr lang="en-IN" sz="1600" b="1" dirty="0"/>
          </a:p>
          <a:p>
            <a:pPr marL="76200" indent="0">
              <a:buNone/>
            </a:pPr>
            <a:endParaRPr lang="en-IN" sz="1600" b="1" dirty="0"/>
          </a:p>
          <a:p>
            <a:pPr marL="76200" indent="0">
              <a:buNone/>
            </a:pPr>
            <a:endParaRPr lang="en-IN" sz="1600" b="1" dirty="0"/>
          </a:p>
          <a:p>
            <a:pPr marL="76200" indent="0">
              <a:buNone/>
            </a:pPr>
            <a:endParaRPr lang="en-IN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1A3F8-8AE2-4AC4-B8E4-E8016F01EE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C216-AC52-4FCA-843D-7B35BF89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018" y="2336223"/>
            <a:ext cx="4381961" cy="8366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FACBD5-6949-4A03-B44E-79497EA88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459" y="3489228"/>
            <a:ext cx="902899" cy="1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1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369F-0E97-482A-B6FE-19DD1815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84" y="583249"/>
            <a:ext cx="8121061" cy="633300"/>
          </a:xfrm>
        </p:spPr>
        <p:txBody>
          <a:bodyPr/>
          <a:lstStyle/>
          <a:p>
            <a:pPr algn="ctr"/>
            <a:r>
              <a:rPr lang="en-US" dirty="0"/>
              <a:t>LU factorization with partial pivoting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61EB-2745-4BE7-925C-B73E2A30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765" y="1551343"/>
            <a:ext cx="7207500" cy="2757600"/>
          </a:xfrm>
        </p:spPr>
        <p:txBody>
          <a:bodyPr/>
          <a:lstStyle/>
          <a:p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It turns out that a proper permutation in rows (or columns) is sufficient for LU factorization. 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LU factorization with partial pivoting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(LUP) refers often to LU factorization with row permutations only.</a:t>
            </a:r>
          </a:p>
          <a:p>
            <a:pPr marL="76200" indent="0">
              <a:buNone/>
            </a:pPr>
            <a:r>
              <a:rPr lang="en-US" sz="1600" dirty="0">
                <a:solidFill>
                  <a:schemeClr val="tx1"/>
                </a:solidFill>
                <a:latin typeface="Red Hat Display" panose="020B0604020202020204" charset="0"/>
              </a:rPr>
              <a:t> </a:t>
            </a:r>
          </a:p>
          <a:p>
            <a:pPr marL="76200" indent="0" algn="ctr">
              <a:buNone/>
            </a:pPr>
            <a:r>
              <a:rPr lang="en-US" sz="1600" b="1" dirty="0">
                <a:solidFill>
                  <a:schemeClr val="tx1"/>
                </a:solidFill>
                <a:latin typeface="Red Hat Display" panose="020B0604020202020204" charset="0"/>
              </a:rPr>
              <a:t>PA = LU</a:t>
            </a:r>
          </a:p>
          <a:p>
            <a:pPr marL="76200" indent="0" algn="ctr">
              <a:buNone/>
            </a:pPr>
            <a:endParaRPr lang="en-US" sz="1600" b="1" dirty="0">
              <a:solidFill>
                <a:schemeClr val="tx1"/>
              </a:solidFill>
              <a:latin typeface="Red Hat Display" panose="020B0604020202020204" charset="0"/>
            </a:endParaRPr>
          </a:p>
          <a:p>
            <a:pPr marL="76200" indent="0"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          where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L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and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U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are again lower and upper triangular matrices, and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P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 is a 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permutation</a:t>
            </a:r>
          </a:p>
          <a:p>
            <a:pPr marL="76200" indent="0">
              <a:buNone/>
            </a:pPr>
            <a:r>
              <a:rPr lang="en-US" sz="1400" dirty="0">
                <a:solidFill>
                  <a:schemeClr val="tx1"/>
                </a:solidFill>
                <a:latin typeface="Red Hat Display" panose="020B0604020202020204" charset="0"/>
              </a:rPr>
              <a:t>       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  matrix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, which, when left-multiplied to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, reorders the rows of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. It turns out that all</a:t>
            </a:r>
          </a:p>
          <a:p>
            <a:pPr marL="76200" indent="0">
              <a:buNone/>
            </a:pPr>
            <a:r>
              <a:rPr lang="en-US" sz="1400" dirty="0">
                <a:solidFill>
                  <a:schemeClr val="tx1"/>
                </a:solidFill>
                <a:latin typeface="Red Hat Display" panose="020B0604020202020204" charset="0"/>
              </a:rPr>
              <a:t>       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 square matrices can be factorized in this form,</a:t>
            </a:r>
            <a:r>
              <a:rPr lang="en-US" sz="1400" b="0" i="0" u="none" strike="noStrike" baseline="3000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and the factorization is numerically </a:t>
            </a:r>
          </a:p>
          <a:p>
            <a:pPr marL="76200" indent="0">
              <a:buNone/>
            </a:pPr>
            <a:r>
              <a:rPr lang="en-US" sz="1400" dirty="0">
                <a:solidFill>
                  <a:schemeClr val="tx1"/>
                </a:solidFill>
                <a:latin typeface="Red Hat Display" panose="020B0604020202020204" charset="0"/>
              </a:rPr>
              <a:t>       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ed Hat Display" panose="020B0604020202020204" charset="0"/>
              </a:rPr>
              <a:t> stable in practice. This makes LUP decomposition a useful technique in practice.</a:t>
            </a:r>
            <a:endParaRPr lang="en-US" sz="1400" dirty="0">
              <a:solidFill>
                <a:schemeClr val="tx1"/>
              </a:solidFill>
              <a:latin typeface="Red Hat Display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145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369F-0E97-482A-B6FE-19DD1815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50" y="2255100"/>
            <a:ext cx="7207500" cy="633300"/>
          </a:xfrm>
        </p:spPr>
        <p:txBody>
          <a:bodyPr/>
          <a:lstStyle/>
          <a:p>
            <a:pPr algn="ctr"/>
            <a:r>
              <a:rPr lang="en-US" sz="2400" dirty="0"/>
              <a:t>Solving of NxN matrix for LU Decomposition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284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D579-AA4B-4EBE-99E9-2F70884C1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50067-B6F2-4A19-8D42-D294582C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81" y="551876"/>
            <a:ext cx="7640237" cy="40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0683"/>
      </p:ext>
    </p:extLst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6954471CF6E4B92D942EA5A5E5B33" ma:contentTypeVersion="7" ma:contentTypeDescription="Create a new document." ma:contentTypeScope="" ma:versionID="f0caeced64dff7029f2723541893e52c">
  <xsd:schema xmlns:xsd="http://www.w3.org/2001/XMLSchema" xmlns:xs="http://www.w3.org/2001/XMLSchema" xmlns:p="http://schemas.microsoft.com/office/2006/metadata/properties" xmlns:ns3="dbdb81f7-2227-4c73-b16a-24b7a7702482" xmlns:ns4="ae7007f0-7324-48c8-804c-dce53b0f277f" targetNamespace="http://schemas.microsoft.com/office/2006/metadata/properties" ma:root="true" ma:fieldsID="edb5f129e3a33eaee162bef6e2ecef4e" ns3:_="" ns4:_="">
    <xsd:import namespace="dbdb81f7-2227-4c73-b16a-24b7a7702482"/>
    <xsd:import namespace="ae7007f0-7324-48c8-804c-dce53b0f27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db81f7-2227-4c73-b16a-24b7a77024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007f0-7324-48c8-804c-dce53b0f277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EFE4AC-2785-4181-B5B4-BE8CCA77077C}">
  <ds:schemaRefs>
    <ds:schemaRef ds:uri="ae7007f0-7324-48c8-804c-dce53b0f277f"/>
    <ds:schemaRef ds:uri="dbdb81f7-2227-4c73-b16a-24b7a77024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30430B7-4BC0-4FDE-847F-31DA7A2F80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7BBDD9-69DF-4720-ABD3-C11293AA96C6}">
  <ds:schemaRefs>
    <ds:schemaRef ds:uri="ae7007f0-7324-48c8-804c-dce53b0f277f"/>
    <ds:schemaRef ds:uri="dbdb81f7-2227-4c73-b16a-24b7a7702482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2029</Words>
  <Application>Microsoft Office PowerPoint</Application>
  <PresentationFormat>On-screen Show (16:9)</PresentationFormat>
  <Paragraphs>233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Cambria Math</vt:lpstr>
      <vt:lpstr>Calibri</vt:lpstr>
      <vt:lpstr>Georgia</vt:lpstr>
      <vt:lpstr>Arial</vt:lpstr>
      <vt:lpstr>Red Hat Display</vt:lpstr>
      <vt:lpstr>Times New Roman</vt:lpstr>
      <vt:lpstr>MathJax_Main</vt:lpstr>
      <vt:lpstr>MathJax_Math-italic</vt:lpstr>
      <vt:lpstr>Times</vt:lpstr>
      <vt:lpstr>Wingdings,Sans-Serif</vt:lpstr>
      <vt:lpstr>Wingdings</vt:lpstr>
      <vt:lpstr>Red Hat Text</vt:lpstr>
      <vt:lpstr>Timandra template</vt:lpstr>
      <vt:lpstr>MATHEMATICAL INTELLIGENCE SYSTEM</vt:lpstr>
      <vt:lpstr>PowerPoint Presentation</vt:lpstr>
      <vt:lpstr>PowerPoint Presentation</vt:lpstr>
      <vt:lpstr>Write a code in a programming language to do the PA = LU decomposition of a  m x n matrix A.</vt:lpstr>
      <vt:lpstr>LU Decomposition</vt:lpstr>
      <vt:lpstr>PowerPoint Presentation</vt:lpstr>
      <vt:lpstr>LU factorization with partial pivoting</vt:lpstr>
      <vt:lpstr>Solving of NxN matrix for LU Decomposition</vt:lpstr>
      <vt:lpstr>PowerPoint Presentation</vt:lpstr>
      <vt:lpstr>PowerPoint Presentation</vt:lpstr>
      <vt:lpstr>Solving of MxN matrix for LU Decomposition</vt:lpstr>
      <vt:lpstr>PowerPoint Presentation</vt:lpstr>
      <vt:lpstr>PowerPoint Presentation</vt:lpstr>
      <vt:lpstr>PowerPoint Presentation</vt:lpstr>
      <vt:lpstr>Java Code for LU decomposition Matrices</vt:lpstr>
      <vt:lpstr>PowerPoint Presentation</vt:lpstr>
      <vt:lpstr>PowerPoint Presentation</vt:lpstr>
      <vt:lpstr>PowerPoint Presentation</vt:lpstr>
      <vt:lpstr>PowerPoint Presentation</vt:lpstr>
      <vt:lpstr>Output for LU decomposition Matrices</vt:lpstr>
      <vt:lpstr>PowerPoint Presentation</vt:lpstr>
      <vt:lpstr>Python Code for LU decomposition Matrices</vt:lpstr>
      <vt:lpstr>PowerPoint Presentation</vt:lpstr>
      <vt:lpstr>PowerPoint Presentation</vt:lpstr>
      <vt:lpstr>PowerPoint Presentation</vt:lpstr>
      <vt:lpstr>Output for LU decomposition Matrices</vt:lpstr>
      <vt:lpstr>PowerPoint Presentation</vt:lpstr>
      <vt:lpstr>Write a code in a programming language to do A = QR decomposition for a given m x n matrix A. Also do the least square fitting of the problem in the medium article using the decomposition.</vt:lpstr>
      <vt:lpstr>QR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 Solving the same by rectangular matrix</vt:lpstr>
      <vt:lpstr>          Output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     Answer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Vikhyat Bansal</dc:creator>
  <cp:lastModifiedBy>Vikhyat Bansal - [CB.EN.U4AIE21076]</cp:lastModifiedBy>
  <cp:revision>223</cp:revision>
  <dcterms:modified xsi:type="dcterms:W3CDTF">2022-04-08T17:05:30Z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0x0101001066954471CF6E4B92D942EA5A5E5B33</vt:lpwstr>
  </property>
</Properties>
</file>