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668" r:id="rId3"/>
    <p:sldId id="663" r:id="rId4"/>
    <p:sldId id="667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33" autoAdjust="0"/>
  </p:normalViewPr>
  <p:slideViewPr>
    <p:cSldViewPr snapToGrid="0">
      <p:cViewPr varScale="1">
        <p:scale>
          <a:sx n="46" d="100"/>
          <a:sy n="46" d="100"/>
        </p:scale>
        <p:origin x="65" y="6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9842-A511-4808-9D43-DFBA81332772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63E1B-90A8-42D4-9807-6EC940F8F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0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Q1 part 3 is incomplete in MATLAB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63E1B-90A8-42D4-9807-6EC940F8F06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6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661A-05FF-4395-9C78-B72B15D9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E565D-550E-4E82-B67E-20D87F1DA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C11C-79FF-46BD-BDBC-6765C38A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5B10-7462-46EF-AB5E-6EB3C2A8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2223-64F2-4D2A-A820-7DF12FB0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91B9-D781-4E4F-B776-8D465E79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1A923-8063-4A8A-B334-3B4175F6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40B6-C4D8-4736-9178-BACC5843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6B7D-6E08-4C39-8900-6274C2D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C8BC9-7020-4D0A-A92D-92D9644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0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04E5E-EAF5-476A-9478-FC010E204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91227-A387-4A7D-A6EF-9269B506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8F04-202A-44BA-989B-86109F36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FD75-1AF3-46DF-B8D6-E3775DE0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78CB0-AB0D-4A79-B60C-601337E7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06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F0F3-8E73-4295-A89B-2D124E67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96B1-9C34-4514-93C7-87F28262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8607-C5BD-4E57-944C-2AB2FBC3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545A-29A4-4FC7-B52E-1A2CFA68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6B24-B969-4F13-9321-F688953E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7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E868-3544-404F-A84C-23F6E690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7E48-D54C-433B-BB9F-1879A1D8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C7CB-71EA-4DA4-B68E-D20642B9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6FA2E-9908-461A-962D-E63865D6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A479-C2D4-4F46-99F1-5BB24EB2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4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1D02-243D-4F3A-9406-D659D100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CB35-80B5-4408-B8DC-B42928199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FCED3-15C9-4FFB-AA3A-273AA024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D3348-42A3-4DBD-8DCF-1A0AA85C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4C0B-9BCA-4D0E-A6EF-659324E8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C7225-FCD2-411E-A8EE-FB30D4D2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AC47-A278-4E7B-BD58-22A37F51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72C2-8B80-44BC-B0E5-5368A0F6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663F4-C332-47B7-A1B9-9D506241E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30D20-6082-4ADC-96E1-8AE7B3B2B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C282C-36F7-47F0-8AF1-2FBAE7FF0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31518-7216-4BAE-8066-C2862EEC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9C8D0-48BA-40FC-A666-E9F326B8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6E44F-23CE-4C07-81BD-F462EFA4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9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79D9-D66B-4B58-B1B1-337C7A50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9DE37-C185-4007-8983-0C8087A8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C9C3-241D-494B-B739-5D86B69A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FB249-2D78-4F91-A93A-223F6D3F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4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1CF35-4050-40AE-A835-AA91CFE7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F42A-7693-4F6B-A0C1-B7FA9D43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C078A-99A3-4897-9DA5-F3C95731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2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AF95-BC52-40C1-808D-2C5071E2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CF94-D9CE-476B-B637-214A3103C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F289B-E284-41CA-8397-37D7878FF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38DF7-5F9F-41BF-837C-B1AD0536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C659C-1194-4EB0-AF7B-7BCABF02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150AD-4C1C-435B-A9C5-91825F47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0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1271-4936-407B-B521-D84E57AF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FF672-2AA8-4A7F-85DB-60FB02752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0BDA5-351B-4A16-86B7-F9DE98BA5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6306-187A-4EBC-B0A8-6D4D56A3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D79E5-2F3E-45F6-9C3E-09DE1389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CD762-F324-4E8A-88F9-241A4104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609D1-63A1-43B3-BC3E-4D5F22FB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4531D-0E38-4792-B6C6-3E20A01B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03B4A-C935-4A9C-B3D6-0012CB6F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A0D1-08BF-4D25-9292-392B73E5BE14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FE5F-FCB1-42BE-894D-4B0586CB3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E514-FA86-4F8D-952E-304ED637F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8924-3523-4D0A-9B97-43608B53B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0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8C91-74C1-4991-ACDC-E136EB49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05975" cy="238760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Assignment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52525-1145-4913-B25F-A8C346938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6300"/>
            <a:ext cx="9144000" cy="57150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MIS3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A8007-F36C-CB7E-E8B9-F522226F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7" y="72535"/>
            <a:ext cx="10345326" cy="581924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21B560A-5150-B702-4C9B-4E8278FEA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2" y="6012934"/>
            <a:ext cx="106449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Two vectors are orthogonal if their inner product is zero. In other words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⟨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u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⟩=0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. They are orthonormal if they are orthogonal, and additionally each vector has norm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In other words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⟨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u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⟩=0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Georgia" panose="02040502050405020303" pitchFamily="18" charset="0"/>
              </a:rPr>
              <a:t>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⟨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u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⟩=⟨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MathJax_Math-italic"/>
              </a:rPr>
              <a:t>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MathJax_Main"/>
              </a:rPr>
              <a:t>⟩=1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182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9744D426-3510-4128-8571-BE7F4FDE7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60159"/>
              </p:ext>
            </p:extLst>
          </p:nvPr>
        </p:nvGraphicFramePr>
        <p:xfrm>
          <a:off x="1447800" y="1909966"/>
          <a:ext cx="464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24300" imgH="292100" progId="Equation.DSMT4">
                  <p:embed/>
                </p:oleObj>
              </mc:Choice>
              <mc:Fallback>
                <p:oleObj name="Equation" r:id="rId3" imgW="3924300" imgH="292100" progId="Equation.DSMT4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9744D426-3510-4128-8571-BE7F4FDE7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9966"/>
                        <a:ext cx="464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BCFF16-7735-4148-AF54-896CB95C6817}"/>
              </a:ext>
            </a:extLst>
          </p:cNvPr>
          <p:cNvSpPr txBox="1"/>
          <p:nvPr/>
        </p:nvSpPr>
        <p:spPr>
          <a:xfrm>
            <a:off x="480198" y="574566"/>
            <a:ext cx="998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Palatino Linotype" panose="02040502050505030304" pitchFamily="18" charset="0"/>
              </a:rPr>
              <a:t>Prove and verify the following using </a:t>
            </a:r>
            <a:r>
              <a:rPr lang="en-US" sz="3600" dirty="0" err="1">
                <a:latin typeface="Palatino Linotype" panose="02040502050505030304" pitchFamily="18" charset="0"/>
              </a:rPr>
              <a:t>Matlab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9D130-50B6-4E79-A0A8-11B8E6B47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923" y="2814552"/>
            <a:ext cx="7087589" cy="122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A51359-A194-4B37-9337-15448185C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923" y="4159825"/>
            <a:ext cx="7125694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A38A-3722-41C4-937F-43EE5DEAB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989"/>
            <a:ext cx="10515600" cy="717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2.  Demonstrate Jacobi and Gauss-Seidel and SOR iterations for the following data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0DAD032-08E8-4D02-88E8-5015F42C5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600216"/>
              </p:ext>
            </p:extLst>
          </p:nvPr>
        </p:nvGraphicFramePr>
        <p:xfrm>
          <a:off x="1957527" y="2319338"/>
          <a:ext cx="5648046" cy="265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1168200" progId="Equation.DSMT4">
                  <p:embed/>
                </p:oleObj>
              </mc:Choice>
              <mc:Fallback>
                <p:oleObj name="Equation" r:id="rId2" imgW="248904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7527" y="2319338"/>
                        <a:ext cx="5648046" cy="265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21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7D2278DB-294C-41CA-989D-9665B2768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150" y="649099"/>
          <a:ext cx="4918007" cy="1133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6489" imgH="466581" progId="Equation.DSMT4">
                  <p:embed/>
                </p:oleObj>
              </mc:Choice>
              <mc:Fallback>
                <p:oleObj name="Equation" r:id="rId2" imgW="2076489" imgH="466581" progId="Equation.DSMT4">
                  <p:embed/>
                  <p:pic>
                    <p:nvPicPr>
                      <p:cNvPr id="2" name="Object 12">
                        <a:extLst>
                          <a:ext uri="{FF2B5EF4-FFF2-40B4-BE49-F238E27FC236}">
                            <a16:creationId xmlns:a16="http://schemas.microsoft.com/office/drawing/2014/main" id="{7D2278DB-294C-41CA-989D-9665B2768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150" y="649099"/>
                        <a:ext cx="4918007" cy="1133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774D03-FBE3-4216-B60C-C220C7171D03}"/>
              </a:ext>
            </a:extLst>
          </p:cNvPr>
          <p:cNvSpPr/>
          <p:nvPr/>
        </p:nvSpPr>
        <p:spPr>
          <a:xfrm>
            <a:off x="-95408" y="12148"/>
            <a:ext cx="92256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Jacobi implementation (refer class PPT)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3EDE7-5E36-43E5-A605-78CB9C3568E9}"/>
              </a:ext>
            </a:extLst>
          </p:cNvPr>
          <p:cNvSpPr txBox="1"/>
          <p:nvPr/>
        </p:nvSpPr>
        <p:spPr>
          <a:xfrm>
            <a:off x="611125" y="5645523"/>
            <a:ext cx="9343583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FF"/>
                </a:solidFill>
                <a:latin typeface="Palatino Linotype" panose="02040502050505030304" pitchFamily="18" charset="0"/>
              </a:rPr>
              <a:t>for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i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=1:nRow</a:t>
            </a:r>
          </a:p>
          <a:p>
            <a:r>
              <a:rPr lang="nn-NO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            xnew(i)=xold(i)+ (   </a:t>
            </a:r>
            <a:r>
              <a:rPr lang="nn-NO" sz="1800" b="0" i="0" u="none" strike="noStrike" baseline="0" dirty="0">
                <a:solidFill>
                  <a:srgbClr val="FF0000"/>
                </a:solidFill>
                <a:latin typeface="Palatino Linotype" panose="02040502050505030304" pitchFamily="18" charset="0"/>
              </a:rPr>
              <a:t>b(i)-A(i,:)*xold  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)/A(i,i);</a:t>
            </a:r>
          </a:p>
          <a:p>
            <a:r>
              <a:rPr lang="en-IN" sz="1800" b="0" i="0" u="none" strike="noStrike" baseline="0" dirty="0">
                <a:solidFill>
                  <a:srgbClr val="0000FF"/>
                </a:solidFill>
                <a:latin typeface="Palatino Linotype" panose="02040502050505030304" pitchFamily="18" charset="0"/>
              </a:rPr>
              <a:t>End</a:t>
            </a:r>
          </a:p>
          <a:p>
            <a:r>
              <a:rPr lang="en-IN" dirty="0" err="1">
                <a:solidFill>
                  <a:srgbClr val="0000FF"/>
                </a:solidFill>
                <a:latin typeface="Palatino Linotype" panose="02040502050505030304" pitchFamily="18" charset="0"/>
              </a:rPr>
              <a:t>x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Palatino Linotype" panose="02040502050505030304" pitchFamily="18" charset="0"/>
              </a:rPr>
              <a:t>old</a:t>
            </a:r>
            <a:r>
              <a:rPr lang="en-IN" sz="1800" b="0" i="0" u="none" strike="noStrike" baseline="0" dirty="0">
                <a:solidFill>
                  <a:srgbClr val="0000FF"/>
                </a:solidFill>
                <a:latin typeface="Palatino Linotype" panose="02040502050505030304" pitchFamily="18" charset="0"/>
              </a:rPr>
              <a:t>=</a:t>
            </a:r>
            <a:r>
              <a:rPr lang="en-IN" sz="1800" b="0" i="0" u="none" strike="noStrike" baseline="0" dirty="0" err="1">
                <a:solidFill>
                  <a:srgbClr val="0000FF"/>
                </a:solidFill>
                <a:latin typeface="Palatino Linotype" panose="02040502050505030304" pitchFamily="18" charset="0"/>
              </a:rPr>
              <a:t>xnew</a:t>
            </a:r>
            <a:endParaRPr lang="en-IN" sz="1800" b="0" i="0" u="none" strike="noStrike" baseline="0" dirty="0">
              <a:solidFill>
                <a:srgbClr val="0000FF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70675E4-D93D-46DA-B07A-A1A402BC7E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81" y="2382324"/>
          <a:ext cx="8319318" cy="317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95680" imgH="1676160" progId="Equation.DSMT4">
                  <p:embed/>
                </p:oleObj>
              </mc:Choice>
              <mc:Fallback>
                <p:oleObj name="Equation" r:id="rId4" imgW="4495680" imgH="167616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C70675E4-D93D-46DA-B07A-A1A402BC7E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81" y="2382324"/>
                        <a:ext cx="8319318" cy="3174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DD2810C-4AB3-4002-B7D5-A340BEA29894}"/>
              </a:ext>
            </a:extLst>
          </p:cNvPr>
          <p:cNvSpPr/>
          <p:nvPr/>
        </p:nvSpPr>
        <p:spPr>
          <a:xfrm>
            <a:off x="-95408" y="1772780"/>
            <a:ext cx="90686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We can simplify above for fast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E2741-80DD-44EF-834D-2FCB0470BBCF}"/>
              </a:ext>
            </a:extLst>
          </p:cNvPr>
          <p:cNvSpPr txBox="1"/>
          <p:nvPr/>
        </p:nvSpPr>
        <p:spPr>
          <a:xfrm>
            <a:off x="5180653" y="3738969"/>
            <a:ext cx="702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Palatino Linotype" panose="02040502050505030304" pitchFamily="18" charset="0"/>
              </a:rPr>
              <a:t>Based on </a:t>
            </a:r>
            <a:r>
              <a:rPr lang="en-IN" sz="2400" b="1" dirty="0" err="1">
                <a:latin typeface="Palatino Linotype" panose="02040502050505030304" pitchFamily="18" charset="0"/>
              </a:rPr>
              <a:t>ith</a:t>
            </a:r>
            <a:r>
              <a:rPr lang="en-IN" sz="2400" b="1" dirty="0">
                <a:latin typeface="Palatino Linotype" panose="02040502050505030304" pitchFamily="18" charset="0"/>
              </a:rPr>
              <a:t> equation, </a:t>
            </a:r>
            <a:r>
              <a:rPr lang="en-IN" sz="2400" b="1" dirty="0" err="1">
                <a:latin typeface="Palatino Linotype" panose="02040502050505030304" pitchFamily="18" charset="0"/>
              </a:rPr>
              <a:t>ith</a:t>
            </a:r>
            <a:r>
              <a:rPr lang="en-IN" sz="2400" b="1" dirty="0">
                <a:latin typeface="Palatino Linotype" panose="02040502050505030304" pitchFamily="18" charset="0"/>
              </a:rPr>
              <a:t> variable x</a:t>
            </a:r>
            <a:r>
              <a:rPr lang="en-IN" sz="2400" b="1" baseline="-25000" dirty="0">
                <a:latin typeface="Palatino Linotype" panose="02040502050505030304" pitchFamily="18" charset="0"/>
              </a:rPr>
              <a:t>i</a:t>
            </a:r>
            <a:r>
              <a:rPr lang="en-IN" sz="2400" b="1" dirty="0">
                <a:latin typeface="Palatino Linotype" panose="02040502050505030304" pitchFamily="18" charset="0"/>
              </a:rPr>
              <a:t> is updated</a:t>
            </a:r>
          </a:p>
        </p:txBody>
      </p:sp>
    </p:spTree>
    <p:extLst>
      <p:ext uri="{BB962C8B-B14F-4D97-AF65-F5344CB8AC3E}">
        <p14:creationId xmlns:p14="http://schemas.microsoft.com/office/powerpoint/2010/main" val="34664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00981B-C610-4A94-9C67-3F2F1877B1E9}"/>
              </a:ext>
            </a:extLst>
          </p:cNvPr>
          <p:cNvSpPr/>
          <p:nvPr/>
        </p:nvSpPr>
        <p:spPr>
          <a:xfrm>
            <a:off x="194371" y="224183"/>
            <a:ext cx="110049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Gauss –Seidel implementation (refer class PPT) </a:t>
            </a:r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8B7A7CAE-646F-4050-926B-49BC051C9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937" y="1314220"/>
          <a:ext cx="4367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62347" imgH="466581" progId="Equation.DSMT4">
                  <p:embed/>
                </p:oleObj>
              </mc:Choice>
              <mc:Fallback>
                <p:oleObj name="Equation" r:id="rId2" imgW="2162347" imgH="466581" progId="Equation.DSMT4">
                  <p:embed/>
                  <p:pic>
                    <p:nvPicPr>
                      <p:cNvPr id="4" name="Object 8">
                        <a:extLst>
                          <a:ext uri="{FF2B5EF4-FFF2-40B4-BE49-F238E27FC236}">
                            <a16:creationId xmlns:a16="http://schemas.microsoft.com/office/drawing/2014/main" id="{8B7A7CAE-646F-4050-926B-49BC051C9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37" y="1314220"/>
                        <a:ext cx="4367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84CDDB-F93A-45A3-988B-C62FC6A90F3C}"/>
              </a:ext>
            </a:extLst>
          </p:cNvPr>
          <p:cNvSpPr txBox="1"/>
          <p:nvPr/>
        </p:nvSpPr>
        <p:spPr>
          <a:xfrm>
            <a:off x="820503" y="4823130"/>
            <a:ext cx="9872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xnew</a:t>
            </a:r>
            <a:r>
              <a:rPr lang="en-IN" sz="1800" b="0" i="0" u="none" strike="noStrike" baseline="0" dirty="0">
                <a:solidFill>
                  <a:srgbClr val="0070C0"/>
                </a:solidFill>
                <a:latin typeface="Palatino Linotype" panose="02040502050505030304" pitchFamily="18" charset="0"/>
              </a:rPr>
              <a:t>=</a:t>
            </a:r>
            <a:r>
              <a:rPr lang="en-IN" sz="1800" b="0" i="0" u="none" strike="noStrike" baseline="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xold</a:t>
            </a:r>
            <a:r>
              <a:rPr lang="en-IN" sz="1800" b="0" i="0" u="none" strike="noStrike" baseline="0" dirty="0">
                <a:solidFill>
                  <a:srgbClr val="0070C0"/>
                </a:solidFill>
                <a:latin typeface="Palatino Linotype" panose="02040502050505030304" pitchFamily="18" charset="0"/>
              </a:rPr>
              <a:t>;  %  the crucial step</a:t>
            </a:r>
          </a:p>
          <a:p>
            <a:r>
              <a:rPr lang="en-IN" sz="1800" b="0" i="0" u="none" strike="noStrike" baseline="0" dirty="0">
                <a:solidFill>
                  <a:srgbClr val="0070C0"/>
                </a:solidFill>
                <a:latin typeface="Palatino Linotype" panose="02040502050505030304" pitchFamily="18" charset="0"/>
              </a:rPr>
              <a:t>for </a:t>
            </a:r>
            <a:r>
              <a:rPr lang="en-IN" sz="1800" b="0" i="0" u="none" strike="noStrike" baseline="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i</a:t>
            </a:r>
            <a:r>
              <a:rPr lang="en-IN" sz="1800" b="0" i="0" u="none" strike="noStrike" baseline="0" dirty="0">
                <a:solidFill>
                  <a:srgbClr val="0070C0"/>
                </a:solidFill>
                <a:latin typeface="Palatino Linotype" panose="02040502050505030304" pitchFamily="18" charset="0"/>
              </a:rPr>
              <a:t>=1:nRow</a:t>
            </a:r>
          </a:p>
          <a:p>
            <a:r>
              <a:rPr lang="nn-NO" sz="1800" b="0" i="0" u="none" strike="noStrike" baseline="0" dirty="0">
                <a:solidFill>
                  <a:srgbClr val="0070C0"/>
                </a:solidFill>
                <a:latin typeface="Palatino Linotype" panose="02040502050505030304" pitchFamily="18" charset="0"/>
              </a:rPr>
              <a:t>            xnew(i)=xnew(i)+ (  b(i)-</a:t>
            </a:r>
            <a:r>
              <a:rPr lang="nn-NO" sz="1800" b="0" i="0" u="none" strike="noStrike" baseline="0" dirty="0">
                <a:solidFill>
                  <a:srgbClr val="FF0000"/>
                </a:solidFill>
                <a:latin typeface="Palatino Linotype" panose="02040502050505030304" pitchFamily="18" charset="0"/>
              </a:rPr>
              <a:t>A(i,:)*xnew   </a:t>
            </a:r>
            <a:r>
              <a:rPr lang="nn-NO" sz="1800" b="0" i="0" u="none" strike="noStrike" baseline="0" dirty="0">
                <a:solidFill>
                  <a:srgbClr val="0070C0"/>
                </a:solidFill>
                <a:latin typeface="Palatino Linotype" panose="02040502050505030304" pitchFamily="18" charset="0"/>
              </a:rPr>
              <a:t>)/A(i,i);</a:t>
            </a:r>
          </a:p>
          <a:p>
            <a:r>
              <a:rPr lang="en-IN" sz="1800" b="0" i="0" u="none" strike="noStrike" baseline="0" dirty="0">
                <a:solidFill>
                  <a:srgbClr val="0070C0"/>
                </a:solidFill>
                <a:latin typeface="Palatino Linotype" panose="02040502050505030304" pitchFamily="18" charset="0"/>
              </a:rPr>
              <a:t>End</a:t>
            </a:r>
          </a:p>
          <a:p>
            <a:r>
              <a:rPr lang="en-IN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xold</a:t>
            </a:r>
            <a:r>
              <a:rPr lang="en-IN" dirty="0">
                <a:solidFill>
                  <a:srgbClr val="0070C0"/>
                </a:solidFill>
                <a:latin typeface="Palatino Linotype" panose="02040502050505030304" pitchFamily="18" charset="0"/>
              </a:rPr>
              <a:t>=</a:t>
            </a:r>
            <a:r>
              <a:rPr lang="en-IN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xnew</a:t>
            </a:r>
            <a:endParaRPr lang="en-IN" sz="1800" b="0" i="0" u="none" strike="noStrike" baseline="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6D161-4D4B-4CF2-8783-5E173CDD4B34}"/>
              </a:ext>
            </a:extLst>
          </p:cNvPr>
          <p:cNvSpPr/>
          <p:nvPr/>
        </p:nvSpPr>
        <p:spPr>
          <a:xfrm>
            <a:off x="463531" y="3022760"/>
            <a:ext cx="77941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A slight change in the Jacobi code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21BD867-F0DD-4C4E-9274-0228C3929510}"/>
              </a:ext>
            </a:extLst>
          </p:cNvPr>
          <p:cNvSpPr/>
          <p:nvPr/>
        </p:nvSpPr>
        <p:spPr>
          <a:xfrm rot="3369222">
            <a:off x="2016646" y="4124318"/>
            <a:ext cx="627797" cy="799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C747C-C688-45DC-908A-0CA8A1E59580}"/>
              </a:ext>
            </a:extLst>
          </p:cNvPr>
          <p:cNvSpPr/>
          <p:nvPr/>
        </p:nvSpPr>
        <p:spPr>
          <a:xfrm>
            <a:off x="2641570" y="3968505"/>
            <a:ext cx="40446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  <a:latin typeface="Palatino Linotype" panose="02040502050505030304" pitchFamily="18" charset="0"/>
              </a:rPr>
              <a:t>Think of this trick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F64EA904-322E-4D4F-9ACB-B76369732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6267" y="1113188"/>
          <a:ext cx="487521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9166" imgH="714464" progId="Equation.DSMT4">
                  <p:embed/>
                </p:oleObj>
              </mc:Choice>
              <mc:Fallback>
                <p:oleObj name="Equation" r:id="rId4" imgW="2419166" imgH="714464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F64EA904-322E-4D4F-9ACB-B763697324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267" y="1113188"/>
                        <a:ext cx="4875213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782258-7575-4810-8BCB-FE88B17FE7D1}"/>
              </a:ext>
            </a:extLst>
          </p:cNvPr>
          <p:cNvSpPr/>
          <p:nvPr/>
        </p:nvSpPr>
        <p:spPr>
          <a:xfrm>
            <a:off x="5066585" y="1542197"/>
            <a:ext cx="897487" cy="617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Palatino Linotype" panose="0204050205050503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E6EFBF-770D-4F05-9A19-D54FD1942C1A}"/>
              </a:ext>
            </a:extLst>
          </p:cNvPr>
          <p:cNvCxnSpPr/>
          <p:nvPr/>
        </p:nvCxnSpPr>
        <p:spPr>
          <a:xfrm flipH="1" flipV="1">
            <a:off x="3685735" y="4656406"/>
            <a:ext cx="422031" cy="7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D6F2DF-724D-4037-B3B8-D2953B8C6171}"/>
              </a:ext>
            </a:extLst>
          </p:cNvPr>
          <p:cNvCxnSpPr/>
          <p:nvPr/>
        </p:nvCxnSpPr>
        <p:spPr>
          <a:xfrm flipH="1" flipV="1">
            <a:off x="6288258" y="4670474"/>
            <a:ext cx="745588" cy="87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00662C-2736-4701-B098-ACFA20BA9E59}"/>
              </a:ext>
            </a:extLst>
          </p:cNvPr>
          <p:cNvSpPr txBox="1"/>
          <p:nvPr/>
        </p:nvSpPr>
        <p:spPr>
          <a:xfrm>
            <a:off x="3828930" y="6095468"/>
            <a:ext cx="6250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Palatino Linotype" panose="02040502050505030304" pitchFamily="18" charset="0"/>
              </a:rPr>
              <a:t>Based on </a:t>
            </a:r>
            <a:r>
              <a:rPr lang="en-IN" sz="2400" b="1" dirty="0" err="1">
                <a:latin typeface="Palatino Linotype" panose="02040502050505030304" pitchFamily="18" charset="0"/>
              </a:rPr>
              <a:t>ith</a:t>
            </a:r>
            <a:r>
              <a:rPr lang="en-IN" sz="2400" b="1" dirty="0">
                <a:latin typeface="Palatino Linotype" panose="02040502050505030304" pitchFamily="18" charset="0"/>
              </a:rPr>
              <a:t> row , </a:t>
            </a:r>
            <a:r>
              <a:rPr lang="en-IN" sz="2400" b="1" dirty="0" err="1">
                <a:latin typeface="Palatino Linotype" panose="02040502050505030304" pitchFamily="18" charset="0"/>
              </a:rPr>
              <a:t>ith</a:t>
            </a:r>
            <a:r>
              <a:rPr lang="en-IN" sz="2400" b="1" dirty="0">
                <a:latin typeface="Palatino Linotype" panose="02040502050505030304" pitchFamily="18" charset="0"/>
              </a:rPr>
              <a:t> variable x</a:t>
            </a:r>
            <a:r>
              <a:rPr lang="en-IN" sz="2400" b="1" baseline="-25000" dirty="0">
                <a:latin typeface="Palatino Linotype" panose="02040502050505030304" pitchFamily="18" charset="0"/>
              </a:rPr>
              <a:t>i</a:t>
            </a:r>
            <a:r>
              <a:rPr lang="en-IN" sz="2400" b="1" dirty="0">
                <a:latin typeface="Palatino Linotype" panose="02040502050505030304" pitchFamily="18" charset="0"/>
              </a:rPr>
              <a:t> is updated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61F72-5E22-43E1-89E5-4D70A7335C7B}"/>
              </a:ext>
            </a:extLst>
          </p:cNvPr>
          <p:cNvCxnSpPr/>
          <p:nvPr/>
        </p:nvCxnSpPr>
        <p:spPr>
          <a:xfrm flipV="1">
            <a:off x="6288258" y="4670474"/>
            <a:ext cx="2537690" cy="89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A3241E-EAF4-4258-9CFB-90C609B64ABA}"/>
              </a:ext>
            </a:extLst>
          </p:cNvPr>
          <p:cNvSpPr txBox="1"/>
          <p:nvPr/>
        </p:nvSpPr>
        <p:spPr>
          <a:xfrm>
            <a:off x="8803176" y="447174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Palatino Linotype" panose="02040502050505030304" pitchFamily="18" charset="0"/>
              </a:rPr>
              <a:t>Dot_product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906A76-3928-4128-855F-31F8C127B8F8}"/>
              </a:ext>
            </a:extLst>
          </p:cNvPr>
          <p:cNvSpPr/>
          <p:nvPr/>
        </p:nvSpPr>
        <p:spPr>
          <a:xfrm>
            <a:off x="4648969" y="89741"/>
            <a:ext cx="1556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SOR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BBFB005-F2E6-4DF2-8381-1943226F0E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324" y="981303"/>
          <a:ext cx="487521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9166" imgH="714464" progId="Equation.DSMT4">
                  <p:embed/>
                </p:oleObj>
              </mc:Choice>
              <mc:Fallback>
                <p:oleObj name="Equation" r:id="rId2" imgW="2419166" imgH="714464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BBFB005-F2E6-4DF2-8381-1943226F0E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324" y="981303"/>
                        <a:ext cx="4875213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47247BF1-70CF-4685-88AC-F3D7A36A9FE8}"/>
              </a:ext>
            </a:extLst>
          </p:cNvPr>
          <p:cNvSpPr/>
          <p:nvPr/>
        </p:nvSpPr>
        <p:spPr>
          <a:xfrm>
            <a:off x="3295094" y="2597385"/>
            <a:ext cx="450376" cy="538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94BF3D6-3512-4963-81F8-991DC24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505" y="3345805"/>
          <a:ext cx="60388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000" imgH="850680" progId="Equation.DSMT4">
                  <p:embed/>
                </p:oleObj>
              </mc:Choice>
              <mc:Fallback>
                <p:oleObj name="Equation" r:id="rId4" imgW="2997000" imgH="85068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F94BF3D6-3512-4963-81F8-991DC2499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505" y="3345805"/>
                        <a:ext cx="603885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A6916C-BD6A-4DBB-8C85-C291824078DE}"/>
              </a:ext>
            </a:extLst>
          </p:cNvPr>
          <p:cNvSpPr txBox="1"/>
          <p:nvPr/>
        </p:nvSpPr>
        <p:spPr>
          <a:xfrm>
            <a:off x="657149" y="5290931"/>
            <a:ext cx="9872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xnew</a:t>
            </a:r>
            <a:r>
              <a:rPr lang="en-IN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=</a:t>
            </a:r>
            <a:r>
              <a:rPr lang="en-IN" sz="1800" b="0" i="0" u="none" strike="noStrike" baseline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xold</a:t>
            </a:r>
            <a:r>
              <a:rPr lang="en-IN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;  %  the crucial step</a:t>
            </a:r>
          </a:p>
          <a:p>
            <a:r>
              <a:rPr lang="en-IN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for </a:t>
            </a:r>
            <a:r>
              <a:rPr lang="en-IN" sz="1800" b="0" i="0" u="none" strike="noStrike" baseline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IN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=1:nRow</a:t>
            </a:r>
          </a:p>
          <a:p>
            <a:r>
              <a:rPr lang="nn-NO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xnew(i)=xnew(i)+ omega*(   </a:t>
            </a:r>
            <a:r>
              <a:rPr lang="nn-NO" sz="1800" b="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b(i)-A(i,:)*xnew   </a:t>
            </a:r>
            <a:r>
              <a:rPr lang="nn-NO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)/A(i,i);</a:t>
            </a:r>
          </a:p>
          <a:p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</a:rPr>
              <a:t>e</a:t>
            </a:r>
            <a:r>
              <a:rPr lang="en-IN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</a:rPr>
              <a:t>nd</a:t>
            </a:r>
          </a:p>
          <a:p>
            <a:r>
              <a:rPr lang="en-IN" dirty="0" err="1">
                <a:solidFill>
                  <a:srgbClr val="0070C0"/>
                </a:solidFill>
                <a:latin typeface="Courier New" panose="02070309020205020404" pitchFamily="49" charset="0"/>
              </a:rPr>
              <a:t>xold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</a:rPr>
              <a:t>=</a:t>
            </a:r>
            <a:r>
              <a:rPr lang="en-IN" dirty="0" err="1">
                <a:solidFill>
                  <a:srgbClr val="0070C0"/>
                </a:solidFill>
                <a:latin typeface="Courier New" panose="02070309020205020404" pitchFamily="49" charset="0"/>
              </a:rPr>
              <a:t>xnew</a:t>
            </a:r>
            <a:endParaRPr lang="en-IN" sz="1800" b="0" i="0" u="none" strike="noStrike" baseline="0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65C8C-E3AD-4A92-B3E6-56D117B0DE88}"/>
              </a:ext>
            </a:extLst>
          </p:cNvPr>
          <p:cNvSpPr/>
          <p:nvPr/>
        </p:nvSpPr>
        <p:spPr>
          <a:xfrm>
            <a:off x="1351128" y="933632"/>
            <a:ext cx="6782938" cy="1608342"/>
          </a:xfrm>
          <a:prstGeom prst="rect">
            <a:avLst/>
          </a:prstGeom>
          <a:noFill/>
          <a:ln w="79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AAF4C8-8887-43CA-81C1-0A1A385F4776}"/>
              </a:ext>
            </a:extLst>
          </p:cNvPr>
          <p:cNvSpPr/>
          <p:nvPr/>
        </p:nvSpPr>
        <p:spPr>
          <a:xfrm>
            <a:off x="1108522" y="3269989"/>
            <a:ext cx="7300503" cy="1875655"/>
          </a:xfrm>
          <a:prstGeom prst="rect">
            <a:avLst/>
          </a:prstGeom>
          <a:noFill/>
          <a:ln w="79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6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271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Georgia</vt:lpstr>
      <vt:lpstr>inherit</vt:lpstr>
      <vt:lpstr>MathJax_Main</vt:lpstr>
      <vt:lpstr>MathJax_Math-italic</vt:lpstr>
      <vt:lpstr>Palatino Linotype</vt:lpstr>
      <vt:lpstr>Office Theme</vt:lpstr>
      <vt:lpstr>Equation</vt:lpstr>
      <vt:lpstr>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Neethu Mohan</dc:creator>
  <cp:lastModifiedBy>Vikhyat Bansal - [CB.EN.U4AIE21076]</cp:lastModifiedBy>
  <cp:revision>24</cp:revision>
  <dcterms:created xsi:type="dcterms:W3CDTF">2021-10-03T16:46:50Z</dcterms:created>
  <dcterms:modified xsi:type="dcterms:W3CDTF">2022-10-31T15:39:17Z</dcterms:modified>
</cp:coreProperties>
</file>