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8"/>
  </p:notesMasterIdLst>
  <p:sldIdLst>
    <p:sldId id="256" r:id="rId2"/>
    <p:sldId id="258" r:id="rId3"/>
    <p:sldId id="297" r:id="rId4"/>
    <p:sldId id="259" r:id="rId5"/>
    <p:sldId id="260" r:id="rId6"/>
    <p:sldId id="261" r:id="rId7"/>
    <p:sldId id="263" r:id="rId8"/>
    <p:sldId id="298" r:id="rId9"/>
    <p:sldId id="302" r:id="rId10"/>
    <p:sldId id="303" r:id="rId11"/>
    <p:sldId id="272" r:id="rId12"/>
    <p:sldId id="304" r:id="rId13"/>
    <p:sldId id="305" r:id="rId14"/>
    <p:sldId id="306" r:id="rId15"/>
    <p:sldId id="299" r:id="rId16"/>
    <p:sldId id="273" r:id="rId17"/>
    <p:sldId id="310" r:id="rId18"/>
    <p:sldId id="311" r:id="rId19"/>
    <p:sldId id="316" r:id="rId20"/>
    <p:sldId id="317" r:id="rId21"/>
    <p:sldId id="318" r:id="rId22"/>
    <p:sldId id="319" r:id="rId23"/>
    <p:sldId id="320" r:id="rId24"/>
    <p:sldId id="321" r:id="rId25"/>
    <p:sldId id="309" r:id="rId26"/>
    <p:sldId id="337" r:id="rId27"/>
    <p:sldId id="338" r:id="rId28"/>
    <p:sldId id="300" r:id="rId29"/>
    <p:sldId id="315"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07" r:id="rId46"/>
    <p:sldId id="277" r:id="rId47"/>
  </p:sldIdLst>
  <p:sldSz cx="9144000" cy="5143500" type="screen16x9"/>
  <p:notesSz cx="6858000" cy="9144000"/>
  <p:embeddedFontLst>
    <p:embeddedFont>
      <p:font typeface="Anaheim" panose="020B0604020202020204" charset="0"/>
      <p:regular r:id="rId49"/>
    </p:embeddedFont>
    <p:embeddedFont>
      <p:font typeface="DM Sans" pitchFamily="2" charset="0"/>
      <p:regular r:id="rId50"/>
      <p:bold r:id="rId51"/>
      <p:italic r:id="rId52"/>
      <p:boldItalic r:id="rId53"/>
    </p:embeddedFont>
    <p:embeddedFont>
      <p:font typeface="DM Sans Medium" pitchFamily="2" charset="0"/>
      <p:regular r:id="rId54"/>
      <p:bold r:id="rId55"/>
      <p:italic r:id="rId56"/>
      <p:boldItalic r:id="rId57"/>
    </p:embeddedFont>
    <p:embeddedFont>
      <p:font typeface="Georgia" panose="02040502050405020303" pitchFamily="18" charset="0"/>
      <p:regular r:id="rId58"/>
      <p:bold r:id="rId59"/>
      <p:italic r:id="rId60"/>
      <p:boldItalic r:id="rId61"/>
    </p:embeddedFont>
    <p:embeddedFont>
      <p:font typeface="Nunito Light" pitchFamily="2" charset="0"/>
      <p:regular r:id="rId62"/>
      <p:italic r:id="rId63"/>
    </p:embeddedFont>
    <p:embeddedFont>
      <p:font typeface="Playfair Display Medium" panose="020B0604020202020204" charset="0"/>
      <p:regular r:id="rId64"/>
      <p:bold r:id="rId65"/>
      <p:italic r:id="rId66"/>
      <p:boldItalic r:id="rId67"/>
    </p:embeddedFont>
    <p:embeddedFont>
      <p:font typeface="Raleway"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D11761-1056-4D91-9E54-C8AEA5950CDD}">
  <a:tblStyle styleId="{34D11761-1056-4D91-9E54-C8AEA5950C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E9C2B59-D47E-4322-A899-773DC2E6692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font" Target="fonts/font22.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https://ieeexplore.ieee.org/stamp/stamp.jsp?tp=&amp;arnumber=8819763</a:t>
            </a:r>
            <a:endParaRPr dirty="0"/>
          </a:p>
        </p:txBody>
      </p:sp>
    </p:spTree>
    <p:extLst>
      <p:ext uri="{BB962C8B-B14F-4D97-AF65-F5344CB8AC3E}">
        <p14:creationId xmlns:p14="http://schemas.microsoft.com/office/powerpoint/2010/main" val="147196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https://www.mdpi.com/search?q=sentiment+analysis</a:t>
            </a:r>
            <a:endParaRPr dirty="0"/>
          </a:p>
        </p:txBody>
      </p:sp>
    </p:spTree>
    <p:extLst>
      <p:ext uri="{BB962C8B-B14F-4D97-AF65-F5344CB8AC3E}">
        <p14:creationId xmlns:p14="http://schemas.microsoft.com/office/powerpoint/2010/main" val="292312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https://ieeexplore.ieee.org/stamp/stamp.jsp?tp=&amp;arnumber=8746210</a:t>
            </a:r>
            <a:endParaRPr dirty="0"/>
          </a:p>
        </p:txBody>
      </p:sp>
    </p:spTree>
    <p:extLst>
      <p:ext uri="{BB962C8B-B14F-4D97-AF65-F5344CB8AC3E}">
        <p14:creationId xmlns:p14="http://schemas.microsoft.com/office/powerpoint/2010/main" val="589969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51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82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12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82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625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39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762641760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762641760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373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223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190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04f468eb89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04f468eb89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514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181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89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00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560825"/>
            <a:ext cx="4595700" cy="18924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75" y="1007350"/>
            <a:ext cx="2208900" cy="56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2" name="Google Shape;82;p15"/>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5"/>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TITLE_AND_BODY_2">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20"/>
          <p:cNvSpPr txBox="1">
            <a:spLocks noGrp="1"/>
          </p:cNvSpPr>
          <p:nvPr>
            <p:ph type="body" idx="1"/>
          </p:nvPr>
        </p:nvSpPr>
        <p:spPr>
          <a:xfrm>
            <a:off x="720000" y="1187589"/>
            <a:ext cx="7704000" cy="3416400"/>
          </a:xfrm>
          <a:prstGeom prst="rect">
            <a:avLst/>
          </a:prstGeom>
        </p:spPr>
        <p:txBody>
          <a:bodyPr spcFirstLastPara="1" wrap="square" lIns="91425" tIns="91425" rIns="91425" bIns="91425" anchor="t" anchorCtr="0">
            <a:noAutofit/>
          </a:bodyPr>
          <a:lstStyle>
            <a:lvl1pPr marL="457200" lvl="0" indent="-304800" rtl="0">
              <a:lnSpc>
                <a:spcPct val="115000"/>
              </a:lnSpc>
              <a:spcBef>
                <a:spcPts val="30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112" name="Google Shape;112;p20"/>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20"/>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21"/>
          <p:cNvSpPr txBox="1">
            <a:spLocks noGrp="1"/>
          </p:cNvSpPr>
          <p:nvPr>
            <p:ph type="subTitle" idx="1"/>
          </p:nvPr>
        </p:nvSpPr>
        <p:spPr>
          <a:xfrm>
            <a:off x="713225" y="3147477"/>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7" name="Google Shape;117;p21"/>
          <p:cNvSpPr txBox="1">
            <a:spLocks noGrp="1"/>
          </p:cNvSpPr>
          <p:nvPr>
            <p:ph type="subTitle" idx="2"/>
          </p:nvPr>
        </p:nvSpPr>
        <p:spPr>
          <a:xfrm>
            <a:off x="3074432" y="3147477"/>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8" name="Google Shape;118;p21"/>
          <p:cNvSpPr txBox="1">
            <a:spLocks noGrp="1"/>
          </p:cNvSpPr>
          <p:nvPr>
            <p:ph type="subTitle" idx="3"/>
          </p:nvPr>
        </p:nvSpPr>
        <p:spPr>
          <a:xfrm>
            <a:off x="5435639" y="3147479"/>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9" name="Google Shape;119;p21"/>
          <p:cNvSpPr txBox="1">
            <a:spLocks noGrp="1"/>
          </p:cNvSpPr>
          <p:nvPr>
            <p:ph type="subTitle" idx="4"/>
          </p:nvPr>
        </p:nvSpPr>
        <p:spPr>
          <a:xfrm>
            <a:off x="713225"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21"/>
          <p:cNvSpPr txBox="1">
            <a:spLocks noGrp="1"/>
          </p:cNvSpPr>
          <p:nvPr>
            <p:ph type="subTitle" idx="5"/>
          </p:nvPr>
        </p:nvSpPr>
        <p:spPr>
          <a:xfrm>
            <a:off x="3074433"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21"/>
          <p:cNvSpPr txBox="1">
            <a:spLocks noGrp="1"/>
          </p:cNvSpPr>
          <p:nvPr>
            <p:ph type="subTitle" idx="6"/>
          </p:nvPr>
        </p:nvSpPr>
        <p:spPr>
          <a:xfrm>
            <a:off x="5435634"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122" name="Google Shape;122;p21"/>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21"/>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160" name="Google Shape;160;p25"/>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163" name="Google Shape;163;p26"/>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3762200"/>
            <a:ext cx="28227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2734600"/>
            <a:ext cx="1288800" cy="841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flipH="1">
            <a:off x="5468450" y="819367"/>
            <a:ext cx="2623800" cy="3826800"/>
          </a:xfrm>
          <a:prstGeom prst="rect">
            <a:avLst/>
          </a:prstGeom>
          <a:noFill/>
          <a:ln>
            <a:noFill/>
          </a:ln>
        </p:spPr>
      </p:sp>
      <p:cxnSp>
        <p:nvCxnSpPr>
          <p:cNvPr id="17" name="Google Shape;17;p3"/>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subTitle" idx="1"/>
          </p:nvPr>
        </p:nvSpPr>
        <p:spPr>
          <a:xfrm>
            <a:off x="4299414" y="2860575"/>
            <a:ext cx="2695800" cy="16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2"/>
          </p:nvPr>
        </p:nvSpPr>
        <p:spPr>
          <a:xfrm>
            <a:off x="713225" y="2860581"/>
            <a:ext cx="2695800" cy="16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3"/>
          </p:nvPr>
        </p:nvSpPr>
        <p:spPr>
          <a:xfrm>
            <a:off x="713237" y="2123225"/>
            <a:ext cx="2695800" cy="83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9" name="Google Shape;29;p5"/>
          <p:cNvSpPr txBox="1">
            <a:spLocks noGrp="1"/>
          </p:cNvSpPr>
          <p:nvPr>
            <p:ph type="subTitle" idx="4"/>
          </p:nvPr>
        </p:nvSpPr>
        <p:spPr>
          <a:xfrm>
            <a:off x="4299412" y="2123225"/>
            <a:ext cx="2695800" cy="83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30" name="Google Shape;30;p5"/>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4" name="Google Shape;34;p6"/>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3225" y="734725"/>
            <a:ext cx="37374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7"/>
          <p:cNvSpPr txBox="1">
            <a:spLocks noGrp="1"/>
          </p:cNvSpPr>
          <p:nvPr>
            <p:ph type="subTitle" idx="1"/>
          </p:nvPr>
        </p:nvSpPr>
        <p:spPr>
          <a:xfrm>
            <a:off x="713225" y="1878000"/>
            <a:ext cx="4337400" cy="253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39" name="Google Shape;39;p7"/>
          <p:cNvSpPr>
            <a:spLocks noGrp="1"/>
          </p:cNvSpPr>
          <p:nvPr>
            <p:ph type="pic" idx="2"/>
          </p:nvPr>
        </p:nvSpPr>
        <p:spPr>
          <a:xfrm>
            <a:off x="5806850" y="658413"/>
            <a:ext cx="2623800" cy="3826800"/>
          </a:xfrm>
          <a:prstGeom prst="rect">
            <a:avLst/>
          </a:prstGeom>
          <a:noFill/>
          <a:ln>
            <a:noFill/>
          </a:ln>
        </p:spPr>
      </p:sp>
      <p:cxnSp>
        <p:nvCxnSpPr>
          <p:cNvPr id="40" name="Google Shape;40;p7"/>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7"/>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4" name="Google Shape;44;p8"/>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8"/>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49" name="Google Shape;49;p9"/>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9"/>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720000" y="264840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3760200" y="26483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720000" y="32474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3760200" y="32474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6" hasCustomPrompt="1"/>
          </p:nvPr>
        </p:nvSpPr>
        <p:spPr>
          <a:xfrm>
            <a:off x="720000" y="38465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7" hasCustomPrompt="1"/>
          </p:nvPr>
        </p:nvSpPr>
        <p:spPr>
          <a:xfrm>
            <a:off x="3760200" y="38465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
          </p:nvPr>
        </p:nvSpPr>
        <p:spPr>
          <a:xfrm>
            <a:off x="1454700" y="264840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9" name="Google Shape;69;p13"/>
          <p:cNvSpPr txBox="1">
            <a:spLocks noGrp="1"/>
          </p:cNvSpPr>
          <p:nvPr>
            <p:ph type="subTitle" idx="8"/>
          </p:nvPr>
        </p:nvSpPr>
        <p:spPr>
          <a:xfrm>
            <a:off x="1454700" y="32474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0" name="Google Shape;70;p13"/>
          <p:cNvSpPr txBox="1">
            <a:spLocks noGrp="1"/>
          </p:cNvSpPr>
          <p:nvPr>
            <p:ph type="subTitle" idx="9"/>
          </p:nvPr>
        </p:nvSpPr>
        <p:spPr>
          <a:xfrm>
            <a:off x="1454700" y="384655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1" name="Google Shape;71;p13"/>
          <p:cNvSpPr txBox="1">
            <a:spLocks noGrp="1"/>
          </p:cNvSpPr>
          <p:nvPr>
            <p:ph type="subTitle" idx="13"/>
          </p:nvPr>
        </p:nvSpPr>
        <p:spPr>
          <a:xfrm>
            <a:off x="4494900" y="264840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2" name="Google Shape;72;p13"/>
          <p:cNvSpPr txBox="1">
            <a:spLocks noGrp="1"/>
          </p:cNvSpPr>
          <p:nvPr>
            <p:ph type="subTitle" idx="14"/>
          </p:nvPr>
        </p:nvSpPr>
        <p:spPr>
          <a:xfrm>
            <a:off x="4494900" y="32474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3"/>
          <p:cNvSpPr txBox="1">
            <a:spLocks noGrp="1"/>
          </p:cNvSpPr>
          <p:nvPr>
            <p:ph type="subTitle" idx="15"/>
          </p:nvPr>
        </p:nvSpPr>
        <p:spPr>
          <a:xfrm>
            <a:off x="4494900" y="384655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74" name="Google Shape;74;p13"/>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layfair Display Medium"/>
              <a:buNone/>
              <a:defRPr sz="28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8" r:id="rId8"/>
    <p:sldLayoutId id="2147483659" r:id="rId9"/>
    <p:sldLayoutId id="2147483661" r:id="rId10"/>
    <p:sldLayoutId id="2147483666" r:id="rId11"/>
    <p:sldLayoutId id="2147483667"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i.org/10.1016/j.knosys.2021.107134"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hyperlink" Target="https://doi.org/10.1016/j.giq.2022.10170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ctrTitle"/>
          </p:nvPr>
        </p:nvSpPr>
        <p:spPr>
          <a:xfrm>
            <a:off x="353615" y="3159219"/>
            <a:ext cx="8436769" cy="11682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t>NLP Project – Sentiment Analysis</a:t>
            </a:r>
            <a:br>
              <a:rPr lang="en" b="1" dirty="0"/>
            </a:br>
            <a:br>
              <a:rPr lang="en" b="1" dirty="0"/>
            </a:br>
            <a:r>
              <a:rPr lang="en" sz="1500" b="1" dirty="0"/>
              <a:t>Team Members</a:t>
            </a:r>
            <a:br>
              <a:rPr lang="en" sz="1500" b="1" dirty="0"/>
            </a:br>
            <a:br>
              <a:rPr lang="en" sz="1500" b="1" dirty="0"/>
            </a:br>
            <a:r>
              <a:rPr lang="en" sz="1500" dirty="0">
                <a:latin typeface="Georgia" panose="02040502050405020303" pitchFamily="18" charset="0"/>
              </a:rPr>
              <a:t>Vikhyat Bansal [CB.EN.U4AIE21076]</a:t>
            </a:r>
            <a:br>
              <a:rPr lang="en" sz="1500" dirty="0">
                <a:latin typeface="Georgia" panose="02040502050405020303" pitchFamily="18" charset="0"/>
              </a:rPr>
            </a:br>
            <a:r>
              <a:rPr lang="en" sz="1500" dirty="0">
                <a:latin typeface="Georgia" panose="02040502050405020303" pitchFamily="18" charset="0"/>
              </a:rPr>
              <a:t>Rachit Agarwal [CB.EN.U4AIE21150]     </a:t>
            </a:r>
            <a:br>
              <a:rPr lang="en" sz="1500" b="1" dirty="0"/>
            </a:br>
            <a:r>
              <a:rPr lang="en" sz="1500" b="1" dirty="0"/>
              <a:t>	   </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9E7A5-76C5-E592-D647-DCDE03947DC1}"/>
              </a:ext>
            </a:extLst>
          </p:cNvPr>
          <p:cNvSpPr txBox="1"/>
          <p:nvPr/>
        </p:nvSpPr>
        <p:spPr>
          <a:xfrm>
            <a:off x="327660" y="1017478"/>
            <a:ext cx="8488680" cy="3108543"/>
          </a:xfrm>
          <a:prstGeom prst="rect">
            <a:avLst/>
          </a:prstGeom>
          <a:noFill/>
        </p:spPr>
        <p:txBody>
          <a:bodyPr wrap="square">
            <a:spAutoFit/>
          </a:bodyPr>
          <a:lstStyle/>
          <a:p>
            <a:r>
              <a:rPr lang="en-IN" dirty="0"/>
              <a:t>Some researchers also discussed web tools (</a:t>
            </a:r>
            <a:r>
              <a:rPr lang="en-IN" dirty="0" err="1"/>
              <a:t>Zucco</a:t>
            </a:r>
            <a:r>
              <a:rPr lang="en-IN" dirty="0"/>
              <a:t> et al. 2020), fuzzy logic algorithms (Serrano-Guerrero et al. 2021), transformer models (Acheampong et al. 2021), and sequential transfer learning (Chan et al. 2022) for sentiment analysis.</a:t>
            </a:r>
          </a:p>
          <a:p>
            <a:endParaRPr lang="en-US" dirty="0"/>
          </a:p>
          <a:p>
            <a:endParaRPr lang="en-US" dirty="0"/>
          </a:p>
          <a:p>
            <a:r>
              <a:rPr lang="en-US" dirty="0" err="1"/>
              <a:t>Birjali</a:t>
            </a:r>
            <a:r>
              <a:rPr lang="en-US" dirty="0"/>
              <a:t> et al. have studied the most commonly used classification techniques in sentiment analysis from a large amount of literature and introduced the application areas and sentiment classification processes, including preprocessing and feature selection (</a:t>
            </a:r>
            <a:r>
              <a:rPr lang="en-US" dirty="0" err="1"/>
              <a:t>Birjali</a:t>
            </a:r>
            <a:r>
              <a:rPr lang="en-US" dirty="0"/>
              <a:t> et al. 2021).</a:t>
            </a:r>
          </a:p>
          <a:p>
            <a:endParaRPr lang="en-US" dirty="0"/>
          </a:p>
          <a:p>
            <a:r>
              <a:rPr lang="en-US" dirty="0"/>
              <a:t>They conducted a comprehensive analysis of the papers, discovering that supervised machine learning algorithms are the most commonly used techniques in the field. A complete review of methods and evaluation for sentiment analysis tasks and their applications was conducted by </a:t>
            </a:r>
            <a:r>
              <a:rPr lang="en-US" dirty="0" err="1"/>
              <a:t>Wankhade</a:t>
            </a:r>
            <a:r>
              <a:rPr lang="en-US" dirty="0"/>
              <a:t> et al. (2022). They compared the strengths and weaknesses of the methods, and discussed the future challenges of sentiment analysis in terms of both the methods and the forms of the data. </a:t>
            </a:r>
            <a:endParaRPr lang="en-IN" dirty="0"/>
          </a:p>
        </p:txBody>
      </p:sp>
    </p:spTree>
    <p:extLst>
      <p:ext uri="{BB962C8B-B14F-4D97-AF65-F5344CB8AC3E}">
        <p14:creationId xmlns:p14="http://schemas.microsoft.com/office/powerpoint/2010/main" val="156831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6"/>
          <p:cNvSpPr txBox="1">
            <a:spLocks noGrp="1"/>
          </p:cNvSpPr>
          <p:nvPr>
            <p:ph type="title"/>
          </p:nvPr>
        </p:nvSpPr>
        <p:spPr>
          <a:xfrm>
            <a:off x="593476" y="303000"/>
            <a:ext cx="7704000" cy="4470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a:t>
            </a:r>
            <a:endParaRPr dirty="0"/>
          </a:p>
        </p:txBody>
      </p:sp>
      <p:graphicFrame>
        <p:nvGraphicFramePr>
          <p:cNvPr id="366" name="Google Shape;366;p46"/>
          <p:cNvGraphicFramePr/>
          <p:nvPr>
            <p:extLst>
              <p:ext uri="{D42A27DB-BD31-4B8C-83A1-F6EECF244321}">
                <p14:modId xmlns:p14="http://schemas.microsoft.com/office/powerpoint/2010/main" val="3548882834"/>
              </p:ext>
            </p:extLst>
          </p:nvPr>
        </p:nvGraphicFramePr>
        <p:xfrm>
          <a:off x="703665" y="875700"/>
          <a:ext cx="7736669" cy="4152085"/>
        </p:xfrm>
        <a:graphic>
          <a:graphicData uri="http://schemas.openxmlformats.org/drawingml/2006/table">
            <a:tbl>
              <a:tblPr>
                <a:noFill/>
                <a:tableStyleId>{4E9C2B59-D47E-4322-A899-773DC2E66926}</a:tableStyleId>
              </a:tblPr>
              <a:tblGrid>
                <a:gridCol w="1463769">
                  <a:extLst>
                    <a:ext uri="{9D8B030D-6E8A-4147-A177-3AD203B41FA5}">
                      <a16:colId xmlns:a16="http://schemas.microsoft.com/office/drawing/2014/main" val="20000"/>
                    </a:ext>
                  </a:extLst>
                </a:gridCol>
                <a:gridCol w="1962183">
                  <a:extLst>
                    <a:ext uri="{9D8B030D-6E8A-4147-A177-3AD203B41FA5}">
                      <a16:colId xmlns:a16="http://schemas.microsoft.com/office/drawing/2014/main" val="20001"/>
                    </a:ext>
                  </a:extLst>
                </a:gridCol>
                <a:gridCol w="1706880">
                  <a:extLst>
                    <a:ext uri="{9D8B030D-6E8A-4147-A177-3AD203B41FA5}">
                      <a16:colId xmlns:a16="http://schemas.microsoft.com/office/drawing/2014/main" val="20002"/>
                    </a:ext>
                  </a:extLst>
                </a:gridCol>
                <a:gridCol w="1365504">
                  <a:extLst>
                    <a:ext uri="{9D8B030D-6E8A-4147-A177-3AD203B41FA5}">
                      <a16:colId xmlns:a16="http://schemas.microsoft.com/office/drawing/2014/main" val="20003"/>
                    </a:ext>
                  </a:extLst>
                </a:gridCol>
                <a:gridCol w="1238333">
                  <a:extLst>
                    <a:ext uri="{9D8B030D-6E8A-4147-A177-3AD203B41FA5}">
                      <a16:colId xmlns:a16="http://schemas.microsoft.com/office/drawing/2014/main" val="20004"/>
                    </a:ext>
                  </a:extLst>
                </a:gridCol>
              </a:tblGrid>
              <a:tr h="464125">
                <a:tc>
                  <a:txBody>
                    <a:bodyPr/>
                    <a:lstStyle/>
                    <a:p>
                      <a:pPr marL="0" lvl="0" indent="0" algn="l" rtl="0">
                        <a:lnSpc>
                          <a:spcPct val="100000"/>
                        </a:lnSpc>
                        <a:spcBef>
                          <a:spcPts val="0"/>
                        </a:spcBef>
                        <a:spcAft>
                          <a:spcPts val="0"/>
                        </a:spcAft>
                        <a:buNone/>
                      </a:pPr>
                      <a:r>
                        <a:rPr lang="en" sz="1600" dirty="0">
                          <a:solidFill>
                            <a:schemeClr val="dk1"/>
                          </a:solidFill>
                          <a:latin typeface="Playfair Display Medium"/>
                          <a:ea typeface="Playfair Display Medium"/>
                          <a:cs typeface="Playfair Display Medium"/>
                          <a:sym typeface="Playfair Display Medium"/>
                        </a:rPr>
                        <a:t>Paper title</a:t>
                      </a:r>
                      <a:endParaRPr sz="1600" dirty="0">
                        <a:solidFill>
                          <a:schemeClr val="dk1"/>
                        </a:solidFill>
                        <a:latin typeface="Playfair Display Medium"/>
                        <a:ea typeface="Playfair Display Medium"/>
                        <a:cs typeface="Playfair Display Medium"/>
                        <a:sym typeface="Playfair Displ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600" dirty="0">
                          <a:solidFill>
                            <a:schemeClr val="dk1"/>
                          </a:solidFill>
                          <a:latin typeface="Playfair Display Medium"/>
                          <a:ea typeface="Playfair Display Medium"/>
                          <a:cs typeface="Playfair Display Medium"/>
                          <a:sym typeface="Playfair Display Medium"/>
                        </a:rPr>
                        <a:t>Author and Year</a:t>
                      </a:r>
                      <a:endParaRPr sz="1600" dirty="0">
                        <a:solidFill>
                          <a:schemeClr val="dk1"/>
                        </a:solidFill>
                        <a:latin typeface="Playfair Display Medium"/>
                        <a:ea typeface="Playfair Display Medium"/>
                        <a:cs typeface="Playfair Display Medium"/>
                        <a:sym typeface="Playfair Displ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dirty="0">
                          <a:solidFill>
                            <a:schemeClr val="dk1"/>
                          </a:solidFill>
                          <a:latin typeface="Playfair Display Medium"/>
                          <a:ea typeface="Playfair Display Medium"/>
                          <a:cs typeface="Playfair Display Medium"/>
                          <a:sym typeface="Playfair Display Medium"/>
                        </a:rPr>
                        <a:t>Focused Models</a:t>
                      </a:r>
                      <a:endParaRPr sz="1600" dirty="0">
                        <a:solidFill>
                          <a:schemeClr val="dk1"/>
                        </a:solidFill>
                        <a:latin typeface="Playfair Display Medium"/>
                        <a:ea typeface="Playfair Display Medium"/>
                        <a:cs typeface="Playfair Display Medium"/>
                        <a:sym typeface="Playfair Display Medium"/>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dirty="0">
                          <a:solidFill>
                            <a:schemeClr val="dk1"/>
                          </a:solidFill>
                          <a:latin typeface="Playfair Display Medium"/>
                          <a:ea typeface="Playfair Display Medium"/>
                          <a:cs typeface="Playfair Display Medium"/>
                          <a:sym typeface="Playfair Display Medium"/>
                        </a:rPr>
                        <a:t>Metric</a:t>
                      </a:r>
                      <a:endParaRPr sz="1600" dirty="0">
                        <a:solidFill>
                          <a:schemeClr val="dk1"/>
                        </a:solidFill>
                        <a:latin typeface="Playfair Display Medium"/>
                        <a:ea typeface="Playfair Display Medium"/>
                        <a:cs typeface="Playfair Display Medium"/>
                        <a:sym typeface="Playfair Displ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600" dirty="0">
                          <a:solidFill>
                            <a:schemeClr val="dk1"/>
                          </a:solidFill>
                          <a:latin typeface="Playfair Display Medium"/>
                          <a:ea typeface="Playfair Display Medium"/>
                          <a:cs typeface="Playfair Display Medium"/>
                          <a:sym typeface="Playfair Display Medium"/>
                        </a:rPr>
                        <a:t>Accuracy</a:t>
                      </a:r>
                      <a:endParaRPr sz="1600" dirty="0">
                        <a:solidFill>
                          <a:schemeClr val="dk1"/>
                        </a:solidFill>
                        <a:latin typeface="Playfair Display Medium"/>
                        <a:ea typeface="Playfair Display Medium"/>
                        <a:cs typeface="Playfair Display Medium"/>
                        <a:sym typeface="Playfair Displ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0975">
                <a:tc>
                  <a:txBody>
                    <a:bodyPr/>
                    <a:lstStyle/>
                    <a:p>
                      <a:pPr marL="0" lvl="0" indent="0" algn="l" rtl="0">
                        <a:lnSpc>
                          <a:spcPct val="100000"/>
                        </a:lnSpc>
                        <a:spcBef>
                          <a:spcPts val="0"/>
                        </a:spcBef>
                        <a:spcAft>
                          <a:spcPts val="0"/>
                        </a:spcAft>
                        <a:buNone/>
                      </a:pPr>
                      <a:r>
                        <a:rPr lang="en-US" sz="1000" dirty="0"/>
                        <a:t>Survey of Sentiment Analysis Using Deep Learning Techniques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b="0" i="0" u="none" strike="noStrike" cap="none" dirty="0">
                          <a:solidFill>
                            <a:srgbClr val="000000"/>
                          </a:solidFill>
                          <a:effectLst/>
                          <a:latin typeface="+mj-lt"/>
                          <a:ea typeface="Arial"/>
                          <a:cs typeface="Arial"/>
                          <a:sym typeface="Arial"/>
                        </a:rPr>
                        <a:t>Prabha MI, Srikanth GU, </a:t>
                      </a:r>
                      <a:r>
                        <a:rPr lang="en" sz="1000" dirty="0">
                          <a:solidFill>
                            <a:schemeClr val="dk1"/>
                          </a:solidFill>
                          <a:latin typeface="+mj-lt"/>
                          <a:ea typeface="DM Sans"/>
                          <a:cs typeface="DM Sans"/>
                          <a:sym typeface="DM Sans"/>
                        </a:rPr>
                        <a:t>2019</a:t>
                      </a:r>
                      <a:endParaRPr sz="1000" dirty="0">
                        <a:solidFill>
                          <a:schemeClr val="dk1"/>
                        </a:solidFill>
                        <a:latin typeface="+mj-lt"/>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CNN , RNN, LSTM</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Accuracy, Precison and Recall</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Not mentioned</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0975">
                <a:tc>
                  <a:txBody>
                    <a:bodyPr/>
                    <a:lstStyle/>
                    <a:p>
                      <a:pPr marL="0" lvl="0" indent="0" algn="l" rtl="0">
                        <a:lnSpc>
                          <a:spcPct val="100000"/>
                        </a:lnSpc>
                        <a:spcBef>
                          <a:spcPts val="0"/>
                        </a:spcBef>
                        <a:spcAft>
                          <a:spcPts val="0"/>
                        </a:spcAft>
                        <a:buNone/>
                      </a:pPr>
                      <a:r>
                        <a:rPr lang="en-US" sz="1000" b="0" i="0" u="none" strike="noStrike" cap="none" dirty="0">
                          <a:solidFill>
                            <a:srgbClr val="000000"/>
                          </a:solidFill>
                          <a:effectLst/>
                          <a:latin typeface="Arial"/>
                          <a:ea typeface="Arial"/>
                          <a:cs typeface="Arial"/>
                          <a:sym typeface="Arial"/>
                        </a:rPr>
                        <a:t>Study of machine learning techniques for sentiment analysis</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b="0" i="0" u="none" strike="noStrike" cap="none" dirty="0">
                          <a:solidFill>
                            <a:srgbClr val="000000"/>
                          </a:solidFill>
                          <a:effectLst/>
                          <a:latin typeface="Arial"/>
                          <a:ea typeface="Arial"/>
                          <a:cs typeface="Arial"/>
                          <a:sym typeface="Arial"/>
                        </a:rPr>
                        <a:t>Nair RR, Mathew J, </a:t>
                      </a:r>
                      <a:r>
                        <a:rPr lang="en-IN" sz="1000" b="0" i="0" u="none" strike="noStrike" cap="none" dirty="0" err="1">
                          <a:solidFill>
                            <a:srgbClr val="000000"/>
                          </a:solidFill>
                          <a:effectLst/>
                          <a:latin typeface="Arial"/>
                          <a:ea typeface="Arial"/>
                          <a:cs typeface="Arial"/>
                          <a:sym typeface="Arial"/>
                        </a:rPr>
                        <a:t>Muraleedharan</a:t>
                      </a:r>
                      <a:r>
                        <a:rPr lang="en-IN" sz="1000" b="0" i="0" u="none" strike="noStrike" cap="none" dirty="0">
                          <a:solidFill>
                            <a:srgbClr val="000000"/>
                          </a:solidFill>
                          <a:effectLst/>
                          <a:latin typeface="Arial"/>
                          <a:ea typeface="Arial"/>
                          <a:cs typeface="Arial"/>
                          <a:sym typeface="Arial"/>
                        </a:rPr>
                        <a:t> V, Deepa </a:t>
                      </a:r>
                      <a:r>
                        <a:rPr lang="en-IN" sz="1000" b="0" i="0" u="none" strike="noStrike" cap="none" dirty="0" err="1">
                          <a:solidFill>
                            <a:srgbClr val="000000"/>
                          </a:solidFill>
                          <a:effectLst/>
                          <a:latin typeface="Arial"/>
                          <a:ea typeface="Arial"/>
                          <a:cs typeface="Arial"/>
                          <a:sym typeface="Arial"/>
                        </a:rPr>
                        <a:t>Kanmani</a:t>
                      </a:r>
                      <a:r>
                        <a:rPr lang="en-IN" sz="1000" b="0" i="0" u="none" strike="noStrike" cap="none" dirty="0">
                          <a:solidFill>
                            <a:srgbClr val="000000"/>
                          </a:solidFill>
                          <a:effectLst/>
                          <a:latin typeface="Arial"/>
                          <a:ea typeface="Arial"/>
                          <a:cs typeface="Arial"/>
                          <a:sym typeface="Arial"/>
                        </a:rPr>
                        <a:t> S (2019)</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Decision Tree, SVM, KNN, LTSM, Fuzzy, Random F</a:t>
                      </a:r>
                      <a:r>
                        <a:rPr lang="en-IN" sz="1000" dirty="0">
                          <a:solidFill>
                            <a:schemeClr val="dk1"/>
                          </a:solidFill>
                          <a:latin typeface="DM Sans"/>
                          <a:ea typeface="DM Sans"/>
                          <a:cs typeface="DM Sans"/>
                          <a:sym typeface="DM Sans"/>
                        </a:rPr>
                        <a:t>o</a:t>
                      </a:r>
                      <a:r>
                        <a:rPr lang="en" sz="1000" dirty="0">
                          <a:solidFill>
                            <a:schemeClr val="dk1"/>
                          </a:solidFill>
                          <a:latin typeface="DM Sans"/>
                          <a:ea typeface="DM Sans"/>
                          <a:cs typeface="DM Sans"/>
                          <a:sym typeface="DM Sans"/>
                        </a:rPr>
                        <a:t>rest, AdaBoost, Gradient Boosting </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dirty="0">
                          <a:solidFill>
                            <a:schemeClr val="dk1"/>
                          </a:solidFill>
                          <a:latin typeface="DM Sans"/>
                          <a:ea typeface="DM Sans"/>
                          <a:cs typeface="DM Sans"/>
                          <a:sym typeface="DM Sans"/>
                        </a:rPr>
                        <a:t>Accuracy, </a:t>
                      </a:r>
                      <a:r>
                        <a:rPr lang="en-IN" sz="1000" dirty="0" err="1">
                          <a:solidFill>
                            <a:schemeClr val="dk1"/>
                          </a:solidFill>
                          <a:latin typeface="DM Sans"/>
                          <a:ea typeface="DM Sans"/>
                          <a:cs typeface="DM Sans"/>
                          <a:sym typeface="DM Sans"/>
                        </a:rPr>
                        <a:t>Precison</a:t>
                      </a:r>
                      <a:r>
                        <a:rPr lang="en-IN" sz="1000" dirty="0">
                          <a:solidFill>
                            <a:schemeClr val="dk1"/>
                          </a:solidFill>
                          <a:latin typeface="DM Sans"/>
                          <a:ea typeface="DM Sans"/>
                          <a:cs typeface="DM Sans"/>
                          <a:sym typeface="DM Sans"/>
                        </a:rPr>
                        <a:t> and Recall</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Refer Slide 13</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0975">
                <a:tc>
                  <a:txBody>
                    <a:bodyPr/>
                    <a:lstStyle/>
                    <a:p>
                      <a:pPr marL="0" lvl="0" indent="0" algn="l" rtl="0">
                        <a:lnSpc>
                          <a:spcPct val="100000"/>
                        </a:lnSpc>
                        <a:spcBef>
                          <a:spcPts val="0"/>
                        </a:spcBef>
                        <a:spcAft>
                          <a:spcPts val="0"/>
                        </a:spcAft>
                        <a:buNone/>
                      </a:pPr>
                      <a:r>
                        <a:rPr lang="en-US" sz="1000" b="0" i="0" u="none" strike="noStrike" cap="none" dirty="0">
                          <a:solidFill>
                            <a:srgbClr val="000000"/>
                          </a:solidFill>
                          <a:effectLst/>
                          <a:latin typeface="Arial"/>
                          <a:ea typeface="Arial"/>
                          <a:cs typeface="Arial"/>
                          <a:sym typeface="Arial"/>
                        </a:rPr>
                        <a:t>Document-level sentiment analysis using attention-based bi-directional long short-term memory network and two-dimensional convolutional neural network</a:t>
                      </a:r>
                      <a:r>
                        <a:rPr lang="en-US" sz="1400" b="0" i="0" u="none" strike="noStrike" cap="none" dirty="0">
                          <a:solidFill>
                            <a:srgbClr val="000000"/>
                          </a:solidFill>
                          <a:effectLst/>
                          <a:latin typeface="Arial"/>
                          <a:ea typeface="Arial"/>
                          <a:cs typeface="Arial"/>
                          <a:sym typeface="Arial"/>
                        </a:rPr>
                        <a:t>.</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b="0" i="0" u="none" strike="noStrike" cap="none" dirty="0">
                          <a:solidFill>
                            <a:srgbClr val="000000"/>
                          </a:solidFill>
                          <a:effectLst/>
                          <a:latin typeface="Arial"/>
                          <a:ea typeface="Arial"/>
                          <a:cs typeface="Arial"/>
                          <a:sym typeface="Arial"/>
                        </a:rPr>
                        <a:t>Mao Y, Zhang Y, Jiao L, Zhang H (2022)</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dirty="0">
                          <a:solidFill>
                            <a:schemeClr val="dk1"/>
                          </a:solidFill>
                          <a:latin typeface="DM Sans"/>
                          <a:ea typeface="DM Sans"/>
                          <a:cs typeface="DM Sans"/>
                          <a:sym typeface="DM Sans"/>
                        </a:rPr>
                        <a:t>LSTM, 2D CNN</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Accuracy, F1 and MSE</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IN" sz="1000" dirty="0">
                          <a:solidFill>
                            <a:schemeClr val="dk1"/>
                          </a:solidFill>
                          <a:latin typeface="DM Sans"/>
                          <a:ea typeface="DM Sans"/>
                          <a:cs typeface="DM Sans"/>
                          <a:sym typeface="DM Sans"/>
                        </a:rPr>
                        <a:t>Refer Slide 14</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0975">
                <a:tc>
                  <a:txBody>
                    <a:bodyPr/>
                    <a:lstStyle/>
                    <a:p>
                      <a:pPr marL="0" lvl="0" indent="0" algn="l" rtl="0">
                        <a:lnSpc>
                          <a:spcPct val="100000"/>
                        </a:lnSpc>
                        <a:spcBef>
                          <a:spcPts val="0"/>
                        </a:spcBef>
                        <a:spcAft>
                          <a:spcPts val="0"/>
                        </a:spcAft>
                        <a:buNone/>
                      </a:pPr>
                      <a:r>
                        <a:rPr lang="en-US" sz="1000" b="0" i="0" u="none" strike="noStrike" cap="none" dirty="0">
                          <a:solidFill>
                            <a:srgbClr val="000000"/>
                          </a:solidFill>
                          <a:effectLst/>
                          <a:latin typeface="Arial"/>
                          <a:ea typeface="Arial"/>
                          <a:cs typeface="Arial"/>
                          <a:sym typeface="Arial"/>
                        </a:rPr>
                        <a:t>A survey of sentiment analysis based on transfer learning</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pt-BR" sz="1000" b="0" i="0" u="none" strike="noStrike" cap="none" dirty="0">
                          <a:solidFill>
                            <a:srgbClr val="000000"/>
                          </a:solidFill>
                          <a:effectLst/>
                          <a:latin typeface="Arial"/>
                          <a:ea typeface="Arial"/>
                          <a:cs typeface="Arial"/>
                          <a:sym typeface="Arial"/>
                        </a:rPr>
                        <a:t>Liu R, Shi Y, Ji C, Jia M (2019) </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CNN, RNN, Transfer Learning</a:t>
                      </a:r>
                      <a:endParaRPr sz="1000" dirty="0">
                        <a:solidFill>
                          <a:schemeClr val="dk1"/>
                        </a:solidFill>
                        <a:latin typeface="DM Sans"/>
                        <a:ea typeface="DM Sans"/>
                        <a:cs typeface="DM Sans"/>
                        <a:sym typeface="DM Sans"/>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Accuracy</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dirty="0">
                          <a:solidFill>
                            <a:schemeClr val="dk1"/>
                          </a:solidFill>
                          <a:latin typeface="DM Sans"/>
                          <a:ea typeface="DM Sans"/>
                          <a:cs typeface="DM Sans"/>
                          <a:sym typeface="DM Sans"/>
                        </a:rPr>
                        <a:t>Mentioned for </a:t>
                      </a:r>
                      <a:br>
                        <a:rPr lang="en" sz="1000" dirty="0">
                          <a:solidFill>
                            <a:schemeClr val="dk1"/>
                          </a:solidFill>
                          <a:latin typeface="DM Sans"/>
                          <a:ea typeface="DM Sans"/>
                          <a:cs typeface="DM Sans"/>
                          <a:sym typeface="DM Sans"/>
                        </a:rPr>
                      </a:br>
                      <a:r>
                        <a:rPr lang="en" sz="1000" dirty="0">
                          <a:solidFill>
                            <a:schemeClr val="dk1"/>
                          </a:solidFill>
                          <a:latin typeface="DM Sans"/>
                          <a:ea typeface="DM Sans"/>
                          <a:cs typeface="DM Sans"/>
                          <a:sym typeface="DM Sans"/>
                        </a:rPr>
                        <a:t>different literatures</a:t>
                      </a:r>
                      <a:endParaRPr sz="1000" dirty="0">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367" name="Google Shape;367;p46"/>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6"/>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7" name="Picture 6">
            <a:extLst>
              <a:ext uri="{FF2B5EF4-FFF2-40B4-BE49-F238E27FC236}">
                <a16:creationId xmlns:a16="http://schemas.microsoft.com/office/drawing/2014/main" id="{2B05680B-0CCD-A88A-044C-B8D65B9746CE}"/>
              </a:ext>
            </a:extLst>
          </p:cNvPr>
          <p:cNvPicPr>
            <a:picLocks noChangeAspect="1"/>
          </p:cNvPicPr>
          <p:nvPr/>
        </p:nvPicPr>
        <p:blipFill>
          <a:blip r:embed="rId3"/>
          <a:stretch>
            <a:fillRect/>
          </a:stretch>
        </p:blipFill>
        <p:spPr>
          <a:xfrm>
            <a:off x="2478624" y="548640"/>
            <a:ext cx="4186752" cy="4594860"/>
          </a:xfrm>
          <a:prstGeom prst="rect">
            <a:avLst/>
          </a:prstGeom>
        </p:spPr>
      </p:pic>
      <p:sp>
        <p:nvSpPr>
          <p:cNvPr id="9" name="TextBox 8">
            <a:extLst>
              <a:ext uri="{FF2B5EF4-FFF2-40B4-BE49-F238E27FC236}">
                <a16:creationId xmlns:a16="http://schemas.microsoft.com/office/drawing/2014/main" id="{3DA02FA3-8916-DC02-BAED-CC7DC42945F3}"/>
              </a:ext>
            </a:extLst>
          </p:cNvPr>
          <p:cNvSpPr txBox="1"/>
          <p:nvPr/>
        </p:nvSpPr>
        <p:spPr>
          <a:xfrm>
            <a:off x="877824" y="2417861"/>
            <a:ext cx="1048512" cy="307777"/>
          </a:xfrm>
          <a:prstGeom prst="rect">
            <a:avLst/>
          </a:prstGeom>
          <a:noFill/>
        </p:spPr>
        <p:txBody>
          <a:bodyPr wrap="square">
            <a:spAutoFit/>
          </a:bodyPr>
          <a:lstStyle/>
          <a:p>
            <a:r>
              <a:rPr lang="en" dirty="0"/>
              <a:t>Paper - 2</a:t>
            </a:r>
            <a:endParaRPr lang="en-IN" dirty="0"/>
          </a:p>
        </p:txBody>
      </p:sp>
    </p:spTree>
    <p:extLst>
      <p:ext uri="{BB962C8B-B14F-4D97-AF65-F5344CB8AC3E}">
        <p14:creationId xmlns:p14="http://schemas.microsoft.com/office/powerpoint/2010/main" val="96599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9" name="TextBox 8">
            <a:extLst>
              <a:ext uri="{FF2B5EF4-FFF2-40B4-BE49-F238E27FC236}">
                <a16:creationId xmlns:a16="http://schemas.microsoft.com/office/drawing/2014/main" id="{3DA02FA3-8916-DC02-BAED-CC7DC42945F3}"/>
              </a:ext>
            </a:extLst>
          </p:cNvPr>
          <p:cNvSpPr txBox="1"/>
          <p:nvPr/>
        </p:nvSpPr>
        <p:spPr>
          <a:xfrm>
            <a:off x="877824" y="2417861"/>
            <a:ext cx="1048512" cy="307777"/>
          </a:xfrm>
          <a:prstGeom prst="rect">
            <a:avLst/>
          </a:prstGeom>
          <a:noFill/>
        </p:spPr>
        <p:txBody>
          <a:bodyPr wrap="square">
            <a:spAutoFit/>
          </a:bodyPr>
          <a:lstStyle/>
          <a:p>
            <a:r>
              <a:rPr lang="en" dirty="0"/>
              <a:t>Paper - 3</a:t>
            </a:r>
            <a:endParaRPr lang="en-IN" dirty="0"/>
          </a:p>
        </p:txBody>
      </p:sp>
      <p:pic>
        <p:nvPicPr>
          <p:cNvPr id="3" name="Picture 2">
            <a:extLst>
              <a:ext uri="{FF2B5EF4-FFF2-40B4-BE49-F238E27FC236}">
                <a16:creationId xmlns:a16="http://schemas.microsoft.com/office/drawing/2014/main" id="{57538E67-31E5-0AED-F6C9-F5341C139211}"/>
              </a:ext>
            </a:extLst>
          </p:cNvPr>
          <p:cNvPicPr>
            <a:picLocks noChangeAspect="1"/>
          </p:cNvPicPr>
          <p:nvPr/>
        </p:nvPicPr>
        <p:blipFill>
          <a:blip r:embed="rId3"/>
          <a:stretch>
            <a:fillRect/>
          </a:stretch>
        </p:blipFill>
        <p:spPr>
          <a:xfrm>
            <a:off x="1926336" y="585215"/>
            <a:ext cx="6155847" cy="4368147"/>
          </a:xfrm>
          <a:prstGeom prst="rect">
            <a:avLst/>
          </a:prstGeom>
        </p:spPr>
      </p:pic>
    </p:spTree>
    <p:extLst>
      <p:ext uri="{BB962C8B-B14F-4D97-AF65-F5344CB8AC3E}">
        <p14:creationId xmlns:p14="http://schemas.microsoft.com/office/powerpoint/2010/main" val="68300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9" name="TextBox 8">
            <a:extLst>
              <a:ext uri="{FF2B5EF4-FFF2-40B4-BE49-F238E27FC236}">
                <a16:creationId xmlns:a16="http://schemas.microsoft.com/office/drawing/2014/main" id="{3DA02FA3-8916-DC02-BAED-CC7DC42945F3}"/>
              </a:ext>
            </a:extLst>
          </p:cNvPr>
          <p:cNvSpPr txBox="1"/>
          <p:nvPr/>
        </p:nvSpPr>
        <p:spPr>
          <a:xfrm>
            <a:off x="877824" y="2417861"/>
            <a:ext cx="1048512" cy="307777"/>
          </a:xfrm>
          <a:prstGeom prst="rect">
            <a:avLst/>
          </a:prstGeom>
          <a:noFill/>
        </p:spPr>
        <p:txBody>
          <a:bodyPr wrap="square">
            <a:spAutoFit/>
          </a:bodyPr>
          <a:lstStyle/>
          <a:p>
            <a:r>
              <a:rPr lang="en" dirty="0"/>
              <a:t>Paper - 4</a:t>
            </a:r>
            <a:endParaRPr lang="en-IN" dirty="0"/>
          </a:p>
        </p:txBody>
      </p:sp>
      <p:pic>
        <p:nvPicPr>
          <p:cNvPr id="4" name="Picture 3">
            <a:extLst>
              <a:ext uri="{FF2B5EF4-FFF2-40B4-BE49-F238E27FC236}">
                <a16:creationId xmlns:a16="http://schemas.microsoft.com/office/drawing/2014/main" id="{1D8894A4-C30E-FF3C-7736-6F0D012B325E}"/>
              </a:ext>
            </a:extLst>
          </p:cNvPr>
          <p:cNvPicPr>
            <a:picLocks noChangeAspect="1"/>
          </p:cNvPicPr>
          <p:nvPr/>
        </p:nvPicPr>
        <p:blipFill>
          <a:blip r:embed="rId3"/>
          <a:stretch>
            <a:fillRect/>
          </a:stretch>
        </p:blipFill>
        <p:spPr>
          <a:xfrm>
            <a:off x="2076661" y="466921"/>
            <a:ext cx="5946720" cy="4517434"/>
          </a:xfrm>
          <a:prstGeom prst="rect">
            <a:avLst/>
          </a:prstGeom>
        </p:spPr>
      </p:pic>
    </p:spTree>
    <p:extLst>
      <p:ext uri="{BB962C8B-B14F-4D97-AF65-F5344CB8AC3E}">
        <p14:creationId xmlns:p14="http://schemas.microsoft.com/office/powerpoint/2010/main" val="239876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473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228" name="Google Shape;228;p35"/>
          <p:cNvSpPr txBox="1"/>
          <p:nvPr/>
        </p:nvSpPr>
        <p:spPr>
          <a:xfrm>
            <a:off x="734825" y="367750"/>
            <a:ext cx="1699500" cy="3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DM Sans Medium"/>
                <a:ea typeface="DM Sans Medium"/>
                <a:cs typeface="DM Sans Medium"/>
                <a:sym typeface="DM Sans Medium"/>
              </a:rPr>
              <a:t>PORTFOLIO 2023</a:t>
            </a:r>
            <a:endParaRPr sz="1000">
              <a:solidFill>
                <a:schemeClr val="dk1"/>
              </a:solidFill>
              <a:latin typeface="DM Sans Medium"/>
              <a:ea typeface="DM Sans Medium"/>
              <a:cs typeface="DM Sans Medium"/>
              <a:sym typeface="DM Sans Medium"/>
            </a:endParaRPr>
          </a:p>
        </p:txBody>
      </p:sp>
    </p:spTree>
    <p:extLst>
      <p:ext uri="{BB962C8B-B14F-4D97-AF65-F5344CB8AC3E}">
        <p14:creationId xmlns:p14="http://schemas.microsoft.com/office/powerpoint/2010/main" val="211349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 WE ACHIEVE RESULT?</a:t>
            </a:r>
            <a:endParaRPr dirty="0"/>
          </a:p>
        </p:txBody>
      </p:sp>
      <p:sp>
        <p:nvSpPr>
          <p:cNvPr id="374" name="Google Shape;374;p47"/>
          <p:cNvSpPr/>
          <p:nvPr/>
        </p:nvSpPr>
        <p:spPr>
          <a:xfrm>
            <a:off x="1531125" y="133404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7"/>
          <p:cNvSpPr/>
          <p:nvPr/>
        </p:nvSpPr>
        <p:spPr>
          <a:xfrm>
            <a:off x="3495025" y="133404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7"/>
          <p:cNvSpPr/>
          <p:nvPr/>
        </p:nvSpPr>
        <p:spPr>
          <a:xfrm>
            <a:off x="5458925" y="133404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7"/>
          <p:cNvSpPr/>
          <p:nvPr/>
        </p:nvSpPr>
        <p:spPr>
          <a:xfrm>
            <a:off x="7422825" y="133404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7"/>
          <p:cNvSpPr txBox="1"/>
          <p:nvPr/>
        </p:nvSpPr>
        <p:spPr>
          <a:xfrm flipH="1">
            <a:off x="713125" y="175872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1</a:t>
            </a:r>
            <a:endParaRPr sz="2000">
              <a:solidFill>
                <a:schemeClr val="dk1"/>
              </a:solidFill>
              <a:latin typeface="Playfair Display Medium"/>
              <a:ea typeface="Playfair Display Medium"/>
              <a:cs typeface="Playfair Display Medium"/>
              <a:sym typeface="Playfair Display Medium"/>
            </a:endParaRPr>
          </a:p>
        </p:txBody>
      </p:sp>
      <p:sp>
        <p:nvSpPr>
          <p:cNvPr id="379" name="Google Shape;379;p47"/>
          <p:cNvSpPr txBox="1"/>
          <p:nvPr/>
        </p:nvSpPr>
        <p:spPr>
          <a:xfrm flipH="1">
            <a:off x="713175" y="2259073"/>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Data Collection</a:t>
            </a:r>
            <a:endParaRPr sz="1200" dirty="0">
              <a:solidFill>
                <a:schemeClr val="dk1"/>
              </a:solidFill>
              <a:latin typeface="DM Sans"/>
              <a:ea typeface="DM Sans"/>
              <a:cs typeface="DM Sans"/>
              <a:sym typeface="DM Sans"/>
            </a:endParaRPr>
          </a:p>
        </p:txBody>
      </p:sp>
      <p:sp>
        <p:nvSpPr>
          <p:cNvPr id="380" name="Google Shape;380;p47"/>
          <p:cNvSpPr txBox="1"/>
          <p:nvPr/>
        </p:nvSpPr>
        <p:spPr>
          <a:xfrm flipH="1">
            <a:off x="2675764" y="175872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2</a:t>
            </a:r>
            <a:endParaRPr sz="2000">
              <a:solidFill>
                <a:schemeClr val="dk1"/>
              </a:solidFill>
              <a:latin typeface="Playfair Display Medium"/>
              <a:ea typeface="Playfair Display Medium"/>
              <a:cs typeface="Playfair Display Medium"/>
              <a:sym typeface="Playfair Display Medium"/>
            </a:endParaRPr>
          </a:p>
        </p:txBody>
      </p:sp>
      <p:sp>
        <p:nvSpPr>
          <p:cNvPr id="381" name="Google Shape;381;p47"/>
          <p:cNvSpPr txBox="1"/>
          <p:nvPr/>
        </p:nvSpPr>
        <p:spPr>
          <a:xfrm flipH="1">
            <a:off x="2675772" y="2259077"/>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Data Preprocessing</a:t>
            </a:r>
            <a:endParaRPr sz="1200" dirty="0">
              <a:solidFill>
                <a:schemeClr val="dk1"/>
              </a:solidFill>
              <a:latin typeface="DM Sans"/>
              <a:ea typeface="DM Sans"/>
              <a:cs typeface="DM Sans"/>
              <a:sym typeface="DM Sans"/>
            </a:endParaRPr>
          </a:p>
        </p:txBody>
      </p:sp>
      <p:sp>
        <p:nvSpPr>
          <p:cNvPr id="382" name="Google Shape;382;p47"/>
          <p:cNvSpPr txBox="1"/>
          <p:nvPr/>
        </p:nvSpPr>
        <p:spPr>
          <a:xfrm flipH="1">
            <a:off x="4640925" y="175872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3</a:t>
            </a:r>
            <a:endParaRPr sz="2000">
              <a:solidFill>
                <a:schemeClr val="dk1"/>
              </a:solidFill>
              <a:latin typeface="Playfair Display Medium"/>
              <a:ea typeface="Playfair Display Medium"/>
              <a:cs typeface="Playfair Display Medium"/>
              <a:sym typeface="Playfair Display Medium"/>
            </a:endParaRPr>
          </a:p>
        </p:txBody>
      </p:sp>
      <p:sp>
        <p:nvSpPr>
          <p:cNvPr id="383" name="Google Shape;383;p47"/>
          <p:cNvSpPr txBox="1"/>
          <p:nvPr/>
        </p:nvSpPr>
        <p:spPr>
          <a:xfrm flipH="1">
            <a:off x="4640975" y="2259073"/>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dirty="0">
                <a:solidFill>
                  <a:schemeClr val="dk1"/>
                </a:solidFill>
                <a:latin typeface="DM Sans"/>
                <a:ea typeface="DM Sans"/>
                <a:cs typeface="DM Sans"/>
                <a:sym typeface="DM Sans"/>
              </a:rPr>
              <a:t>Generating </a:t>
            </a:r>
            <a:br>
              <a:rPr lang="en-IN" sz="1200" dirty="0">
                <a:solidFill>
                  <a:schemeClr val="dk1"/>
                </a:solidFill>
                <a:latin typeface="DM Sans"/>
                <a:ea typeface="DM Sans"/>
                <a:cs typeface="DM Sans"/>
                <a:sym typeface="DM Sans"/>
              </a:rPr>
            </a:br>
            <a:r>
              <a:rPr lang="en-IN" sz="1200" dirty="0">
                <a:solidFill>
                  <a:schemeClr val="dk1"/>
                </a:solidFill>
                <a:latin typeface="DM Sans"/>
                <a:ea typeface="DM Sans"/>
                <a:cs typeface="DM Sans"/>
                <a:sym typeface="DM Sans"/>
              </a:rPr>
              <a:t>Feature Vectors</a:t>
            </a:r>
          </a:p>
        </p:txBody>
      </p:sp>
      <p:sp>
        <p:nvSpPr>
          <p:cNvPr id="384" name="Google Shape;384;p47"/>
          <p:cNvSpPr txBox="1"/>
          <p:nvPr/>
        </p:nvSpPr>
        <p:spPr>
          <a:xfrm flipH="1">
            <a:off x="6604825" y="175872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4</a:t>
            </a:r>
            <a:endParaRPr sz="2000">
              <a:solidFill>
                <a:schemeClr val="dk1"/>
              </a:solidFill>
              <a:latin typeface="Playfair Display Medium"/>
              <a:ea typeface="Playfair Display Medium"/>
              <a:cs typeface="Playfair Display Medium"/>
              <a:sym typeface="Playfair Display Medium"/>
            </a:endParaRPr>
          </a:p>
        </p:txBody>
      </p:sp>
      <p:sp>
        <p:nvSpPr>
          <p:cNvPr id="385" name="Google Shape;385;p47"/>
          <p:cNvSpPr txBox="1"/>
          <p:nvPr/>
        </p:nvSpPr>
        <p:spPr>
          <a:xfrm flipH="1">
            <a:off x="6453225" y="2259073"/>
            <a:ext cx="196395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Generating Word Embeddings {if needed}</a:t>
            </a:r>
            <a:endParaRPr sz="1200" dirty="0">
              <a:solidFill>
                <a:schemeClr val="dk1"/>
              </a:solidFill>
              <a:latin typeface="DM Sans"/>
              <a:ea typeface="DM Sans"/>
              <a:cs typeface="DM Sans"/>
              <a:sym typeface="DM Sans"/>
            </a:endParaRPr>
          </a:p>
        </p:txBody>
      </p:sp>
      <p:cxnSp>
        <p:nvCxnSpPr>
          <p:cNvPr id="386" name="Google Shape;386;p47"/>
          <p:cNvCxnSpPr>
            <a:stCxn id="374" idx="3"/>
            <a:endCxn id="375" idx="1"/>
          </p:cNvCxnSpPr>
          <p:nvPr/>
        </p:nvCxnSpPr>
        <p:spPr>
          <a:xfrm>
            <a:off x="1707525" y="142224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7" name="Google Shape;387;p47"/>
          <p:cNvCxnSpPr>
            <a:stCxn id="375" idx="3"/>
            <a:endCxn id="376" idx="1"/>
          </p:cNvCxnSpPr>
          <p:nvPr/>
        </p:nvCxnSpPr>
        <p:spPr>
          <a:xfrm>
            <a:off x="3671425" y="142224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8" name="Google Shape;388;p47"/>
          <p:cNvCxnSpPr>
            <a:stCxn id="376" idx="3"/>
            <a:endCxn id="377" idx="1"/>
          </p:cNvCxnSpPr>
          <p:nvPr/>
        </p:nvCxnSpPr>
        <p:spPr>
          <a:xfrm>
            <a:off x="5635325" y="142224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9" name="Google Shape;389;p47"/>
          <p:cNvCxnSpPr>
            <a:stCxn id="374" idx="2"/>
            <a:endCxn id="378" idx="0"/>
          </p:cNvCxnSpPr>
          <p:nvPr/>
        </p:nvCxnSpPr>
        <p:spPr>
          <a:xfrm>
            <a:off x="1619325" y="1510447"/>
            <a:ext cx="0" cy="24840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47"/>
          <p:cNvCxnSpPr>
            <a:stCxn id="375" idx="2"/>
            <a:endCxn id="380" idx="0"/>
          </p:cNvCxnSpPr>
          <p:nvPr/>
        </p:nvCxnSpPr>
        <p:spPr>
          <a:xfrm flipH="1">
            <a:off x="3582025" y="1510447"/>
            <a:ext cx="1200" cy="24840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7"/>
          <p:cNvCxnSpPr>
            <a:stCxn id="376" idx="2"/>
            <a:endCxn id="382" idx="0"/>
          </p:cNvCxnSpPr>
          <p:nvPr/>
        </p:nvCxnSpPr>
        <p:spPr>
          <a:xfrm>
            <a:off x="5547125" y="1510447"/>
            <a:ext cx="0" cy="248400"/>
          </a:xfrm>
          <a:prstGeom prst="straightConnector1">
            <a:avLst/>
          </a:prstGeom>
          <a:noFill/>
          <a:ln w="9525" cap="flat" cmpd="sng">
            <a:solidFill>
              <a:schemeClr val="dk1"/>
            </a:solidFill>
            <a:prstDash val="solid"/>
            <a:round/>
            <a:headEnd type="none" w="med" len="med"/>
            <a:tailEnd type="none" w="med" len="med"/>
          </a:ln>
        </p:spPr>
      </p:cxnSp>
      <p:cxnSp>
        <p:nvCxnSpPr>
          <p:cNvPr id="392" name="Google Shape;392;p47"/>
          <p:cNvCxnSpPr>
            <a:stCxn id="377" idx="2"/>
            <a:endCxn id="384" idx="0"/>
          </p:cNvCxnSpPr>
          <p:nvPr/>
        </p:nvCxnSpPr>
        <p:spPr>
          <a:xfrm>
            <a:off x="7511025" y="1510447"/>
            <a:ext cx="0" cy="248400"/>
          </a:xfrm>
          <a:prstGeom prst="straightConnector1">
            <a:avLst/>
          </a:prstGeom>
          <a:noFill/>
          <a:ln w="9525" cap="flat" cmpd="sng">
            <a:solidFill>
              <a:schemeClr val="dk1"/>
            </a:solidFill>
            <a:prstDash val="solid"/>
            <a:round/>
            <a:headEnd type="none" w="med" len="med"/>
            <a:tailEnd type="none" w="med" len="med"/>
          </a:ln>
        </p:spPr>
      </p:cxnSp>
      <p:sp>
        <p:nvSpPr>
          <p:cNvPr id="393" name="Google Shape;393;p47"/>
          <p:cNvSpPr/>
          <p:nvPr/>
        </p:nvSpPr>
        <p:spPr>
          <a:xfrm>
            <a:off x="1531125" y="316849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7"/>
          <p:cNvSpPr/>
          <p:nvPr/>
        </p:nvSpPr>
        <p:spPr>
          <a:xfrm>
            <a:off x="3495025" y="316849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p:nvPr/>
        </p:nvSpPr>
        <p:spPr>
          <a:xfrm>
            <a:off x="5458925" y="316849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7"/>
          <p:cNvSpPr/>
          <p:nvPr/>
        </p:nvSpPr>
        <p:spPr>
          <a:xfrm>
            <a:off x="7422825" y="3168497"/>
            <a:ext cx="176400" cy="17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7"/>
          <p:cNvSpPr txBox="1"/>
          <p:nvPr/>
        </p:nvSpPr>
        <p:spPr>
          <a:xfrm flipH="1">
            <a:off x="713125" y="359317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5</a:t>
            </a:r>
            <a:endParaRPr sz="2000">
              <a:solidFill>
                <a:schemeClr val="dk1"/>
              </a:solidFill>
              <a:latin typeface="Playfair Display Medium"/>
              <a:ea typeface="Playfair Display Medium"/>
              <a:cs typeface="Playfair Display Medium"/>
              <a:sym typeface="Playfair Display Medium"/>
            </a:endParaRPr>
          </a:p>
        </p:txBody>
      </p:sp>
      <p:sp>
        <p:nvSpPr>
          <p:cNvPr id="398" name="Google Shape;398;p47"/>
          <p:cNvSpPr txBox="1"/>
          <p:nvPr/>
        </p:nvSpPr>
        <p:spPr>
          <a:xfrm flipH="1">
            <a:off x="710561" y="4093523"/>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Model Definition</a:t>
            </a:r>
            <a:br>
              <a:rPr lang="en" sz="1200" dirty="0">
                <a:solidFill>
                  <a:schemeClr val="dk1"/>
                </a:solidFill>
                <a:latin typeface="DM Sans"/>
                <a:ea typeface="DM Sans"/>
                <a:cs typeface="DM Sans"/>
                <a:sym typeface="DM Sans"/>
              </a:rPr>
            </a:br>
            <a:r>
              <a:rPr lang="en" sz="1200" dirty="0">
                <a:solidFill>
                  <a:schemeClr val="dk1"/>
                </a:solidFill>
                <a:latin typeface="DM Sans"/>
                <a:ea typeface="DM Sans"/>
                <a:cs typeface="DM Sans"/>
                <a:sym typeface="DM Sans"/>
              </a:rPr>
              <a:t>{CNN, NTK}</a:t>
            </a:r>
            <a:endParaRPr sz="1200" dirty="0">
              <a:solidFill>
                <a:schemeClr val="dk1"/>
              </a:solidFill>
              <a:latin typeface="DM Sans"/>
              <a:ea typeface="DM Sans"/>
              <a:cs typeface="DM Sans"/>
              <a:sym typeface="DM Sans"/>
            </a:endParaRPr>
          </a:p>
        </p:txBody>
      </p:sp>
      <p:sp>
        <p:nvSpPr>
          <p:cNvPr id="399" name="Google Shape;399;p47"/>
          <p:cNvSpPr txBox="1"/>
          <p:nvPr/>
        </p:nvSpPr>
        <p:spPr>
          <a:xfrm flipH="1">
            <a:off x="2675764" y="359317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6</a:t>
            </a:r>
            <a:endParaRPr sz="2000">
              <a:solidFill>
                <a:schemeClr val="dk1"/>
              </a:solidFill>
              <a:latin typeface="Playfair Display Medium"/>
              <a:ea typeface="Playfair Display Medium"/>
              <a:cs typeface="Playfair Display Medium"/>
              <a:sym typeface="Playfair Display Medium"/>
            </a:endParaRPr>
          </a:p>
        </p:txBody>
      </p:sp>
      <p:sp>
        <p:nvSpPr>
          <p:cNvPr id="400" name="Google Shape;400;p47"/>
          <p:cNvSpPr txBox="1"/>
          <p:nvPr/>
        </p:nvSpPr>
        <p:spPr>
          <a:xfrm flipH="1">
            <a:off x="2675772" y="4093527"/>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Training</a:t>
            </a:r>
            <a:endParaRPr sz="1200" dirty="0">
              <a:solidFill>
                <a:schemeClr val="dk1"/>
              </a:solidFill>
              <a:latin typeface="DM Sans"/>
              <a:ea typeface="DM Sans"/>
              <a:cs typeface="DM Sans"/>
              <a:sym typeface="DM Sans"/>
            </a:endParaRPr>
          </a:p>
        </p:txBody>
      </p:sp>
      <p:sp>
        <p:nvSpPr>
          <p:cNvPr id="401" name="Google Shape;401;p47"/>
          <p:cNvSpPr txBox="1"/>
          <p:nvPr/>
        </p:nvSpPr>
        <p:spPr>
          <a:xfrm flipH="1">
            <a:off x="4640925" y="359317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7</a:t>
            </a:r>
            <a:endParaRPr sz="2000">
              <a:solidFill>
                <a:schemeClr val="dk1"/>
              </a:solidFill>
              <a:latin typeface="Playfair Display Medium"/>
              <a:ea typeface="Playfair Display Medium"/>
              <a:cs typeface="Playfair Display Medium"/>
              <a:sym typeface="Playfair Display Medium"/>
            </a:endParaRPr>
          </a:p>
        </p:txBody>
      </p:sp>
      <p:sp>
        <p:nvSpPr>
          <p:cNvPr id="402" name="Google Shape;402;p47"/>
          <p:cNvSpPr txBox="1"/>
          <p:nvPr/>
        </p:nvSpPr>
        <p:spPr>
          <a:xfrm flipH="1">
            <a:off x="4640975" y="4093523"/>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Evaluation</a:t>
            </a:r>
            <a:endParaRPr sz="1200" dirty="0">
              <a:solidFill>
                <a:schemeClr val="dk1"/>
              </a:solidFill>
              <a:latin typeface="DM Sans"/>
              <a:ea typeface="DM Sans"/>
              <a:cs typeface="DM Sans"/>
              <a:sym typeface="DM Sans"/>
            </a:endParaRPr>
          </a:p>
        </p:txBody>
      </p:sp>
      <p:sp>
        <p:nvSpPr>
          <p:cNvPr id="403" name="Google Shape;403;p47"/>
          <p:cNvSpPr txBox="1"/>
          <p:nvPr/>
        </p:nvSpPr>
        <p:spPr>
          <a:xfrm flipH="1">
            <a:off x="6604825" y="3593172"/>
            <a:ext cx="1812300" cy="57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layfair Display Medium"/>
                <a:ea typeface="Playfair Display Medium"/>
                <a:cs typeface="Playfair Display Medium"/>
                <a:sym typeface="Playfair Display Medium"/>
              </a:rPr>
              <a:t>Step 8</a:t>
            </a:r>
            <a:endParaRPr sz="2000">
              <a:solidFill>
                <a:schemeClr val="dk1"/>
              </a:solidFill>
              <a:latin typeface="Playfair Display Medium"/>
              <a:ea typeface="Playfair Display Medium"/>
              <a:cs typeface="Playfair Display Medium"/>
              <a:sym typeface="Playfair Display Medium"/>
            </a:endParaRPr>
          </a:p>
        </p:txBody>
      </p:sp>
      <p:sp>
        <p:nvSpPr>
          <p:cNvPr id="404" name="Google Shape;404;p47"/>
          <p:cNvSpPr txBox="1"/>
          <p:nvPr/>
        </p:nvSpPr>
        <p:spPr>
          <a:xfrm flipH="1">
            <a:off x="6604875" y="4093523"/>
            <a:ext cx="18123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DM Sans"/>
                <a:ea typeface="DM Sans"/>
                <a:cs typeface="DM Sans"/>
                <a:sym typeface="DM Sans"/>
              </a:rPr>
              <a:t>Hyperparameter </a:t>
            </a:r>
            <a:br>
              <a:rPr lang="en" sz="1200" dirty="0">
                <a:solidFill>
                  <a:schemeClr val="dk1"/>
                </a:solidFill>
                <a:latin typeface="DM Sans"/>
                <a:ea typeface="DM Sans"/>
                <a:cs typeface="DM Sans"/>
                <a:sym typeface="DM Sans"/>
              </a:rPr>
            </a:br>
            <a:r>
              <a:rPr lang="en" sz="1200" dirty="0">
                <a:solidFill>
                  <a:schemeClr val="dk1"/>
                </a:solidFill>
                <a:latin typeface="DM Sans"/>
                <a:ea typeface="DM Sans"/>
                <a:cs typeface="DM Sans"/>
                <a:sym typeface="DM Sans"/>
              </a:rPr>
              <a:t>Optimization</a:t>
            </a:r>
            <a:endParaRPr sz="1200" dirty="0">
              <a:solidFill>
                <a:schemeClr val="dk1"/>
              </a:solidFill>
              <a:latin typeface="DM Sans"/>
              <a:ea typeface="DM Sans"/>
              <a:cs typeface="DM Sans"/>
              <a:sym typeface="DM Sans"/>
            </a:endParaRPr>
          </a:p>
        </p:txBody>
      </p:sp>
      <p:cxnSp>
        <p:nvCxnSpPr>
          <p:cNvPr id="405" name="Google Shape;405;p47"/>
          <p:cNvCxnSpPr>
            <a:stCxn id="393" idx="3"/>
            <a:endCxn id="394" idx="1"/>
          </p:cNvCxnSpPr>
          <p:nvPr/>
        </p:nvCxnSpPr>
        <p:spPr>
          <a:xfrm>
            <a:off x="1707525" y="325669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47"/>
          <p:cNvCxnSpPr>
            <a:stCxn id="394" idx="3"/>
            <a:endCxn id="395" idx="1"/>
          </p:cNvCxnSpPr>
          <p:nvPr/>
        </p:nvCxnSpPr>
        <p:spPr>
          <a:xfrm>
            <a:off x="3671425" y="325669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47"/>
          <p:cNvCxnSpPr>
            <a:stCxn id="395" idx="3"/>
            <a:endCxn id="396" idx="1"/>
          </p:cNvCxnSpPr>
          <p:nvPr/>
        </p:nvCxnSpPr>
        <p:spPr>
          <a:xfrm>
            <a:off x="5635325" y="3256697"/>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47"/>
          <p:cNvCxnSpPr>
            <a:stCxn id="393" idx="2"/>
            <a:endCxn id="397" idx="0"/>
          </p:cNvCxnSpPr>
          <p:nvPr/>
        </p:nvCxnSpPr>
        <p:spPr>
          <a:xfrm>
            <a:off x="1619325" y="3344897"/>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47"/>
          <p:cNvCxnSpPr>
            <a:stCxn id="394" idx="2"/>
            <a:endCxn id="399" idx="0"/>
          </p:cNvCxnSpPr>
          <p:nvPr/>
        </p:nvCxnSpPr>
        <p:spPr>
          <a:xfrm flipH="1">
            <a:off x="3582025" y="3344897"/>
            <a:ext cx="1200" cy="2484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47"/>
          <p:cNvCxnSpPr>
            <a:stCxn id="395" idx="2"/>
            <a:endCxn id="401" idx="0"/>
          </p:cNvCxnSpPr>
          <p:nvPr/>
        </p:nvCxnSpPr>
        <p:spPr>
          <a:xfrm>
            <a:off x="5547125" y="3344897"/>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11" name="Google Shape;411;p47"/>
          <p:cNvCxnSpPr>
            <a:stCxn id="396" idx="2"/>
            <a:endCxn id="403" idx="0"/>
          </p:cNvCxnSpPr>
          <p:nvPr/>
        </p:nvCxnSpPr>
        <p:spPr>
          <a:xfrm>
            <a:off x="7511025" y="3344897"/>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47"/>
          <p:cNvCxnSpPr>
            <a:stCxn id="377" idx="3"/>
            <a:endCxn id="393" idx="1"/>
          </p:cNvCxnSpPr>
          <p:nvPr/>
        </p:nvCxnSpPr>
        <p:spPr>
          <a:xfrm flipH="1">
            <a:off x="1531125" y="1422247"/>
            <a:ext cx="6068100" cy="1834500"/>
          </a:xfrm>
          <a:prstGeom prst="bentConnector5">
            <a:avLst>
              <a:gd name="adj1" fmla="val -13365"/>
              <a:gd name="adj2" fmla="val 82114"/>
              <a:gd name="adj3" fmla="val 113489"/>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605D-0EBA-463B-D838-3F6D3987CB5D}"/>
              </a:ext>
            </a:extLst>
          </p:cNvPr>
          <p:cNvSpPr>
            <a:spLocks noGrp="1"/>
          </p:cNvSpPr>
          <p:nvPr>
            <p:ph type="title"/>
          </p:nvPr>
        </p:nvSpPr>
        <p:spPr>
          <a:xfrm>
            <a:off x="109728" y="298721"/>
            <a:ext cx="7704000" cy="572700"/>
          </a:xfrm>
        </p:spPr>
        <p:txBody>
          <a:bodyPr/>
          <a:lstStyle/>
          <a:p>
            <a:r>
              <a:rPr lang="en-IN" sz="2000" u="sng" dirty="0"/>
              <a:t>Methodology</a:t>
            </a:r>
          </a:p>
        </p:txBody>
      </p:sp>
      <p:sp>
        <p:nvSpPr>
          <p:cNvPr id="4" name="TextBox 3">
            <a:extLst>
              <a:ext uri="{FF2B5EF4-FFF2-40B4-BE49-F238E27FC236}">
                <a16:creationId xmlns:a16="http://schemas.microsoft.com/office/drawing/2014/main" id="{6A479173-5628-C74E-4138-397D7CB29478}"/>
              </a:ext>
            </a:extLst>
          </p:cNvPr>
          <p:cNvSpPr txBox="1"/>
          <p:nvPr/>
        </p:nvSpPr>
        <p:spPr>
          <a:xfrm>
            <a:off x="109728" y="871421"/>
            <a:ext cx="8741664" cy="977191"/>
          </a:xfrm>
          <a:prstGeom prst="rect">
            <a:avLst/>
          </a:prstGeom>
          <a:noFill/>
        </p:spPr>
        <p:txBody>
          <a:bodyPr wrap="square">
            <a:spAutoFit/>
          </a:bodyPr>
          <a:lstStyle/>
          <a:p>
            <a:r>
              <a:rPr lang="en-IN" sz="1150" b="1" i="1" u="none" strike="noStrike" baseline="0" dirty="0">
                <a:solidFill>
                  <a:srgbClr val="000000"/>
                </a:solidFill>
                <a:latin typeface="Liberation Sans"/>
              </a:rPr>
              <a:t>Data Collection:</a:t>
            </a:r>
            <a:br>
              <a:rPr lang="en-IN" sz="1150" b="1" i="1" u="none" strike="noStrike" baseline="0" dirty="0">
                <a:solidFill>
                  <a:srgbClr val="000000"/>
                </a:solidFill>
                <a:latin typeface="Liberation Sans"/>
              </a:rPr>
            </a:br>
            <a:endParaRPr lang="en-IN" sz="1150" b="0" i="0" u="none" strike="noStrike" baseline="0" dirty="0">
              <a:solidFill>
                <a:srgbClr val="000000"/>
              </a:solidFill>
              <a:latin typeface="Liberation Sans"/>
            </a:endParaRPr>
          </a:p>
          <a:p>
            <a:pPr lvl="1"/>
            <a:r>
              <a:rPr lang="en-US" sz="1150" b="0" i="0" u="none" strike="noStrike" baseline="0" dirty="0">
                <a:solidFill>
                  <a:srgbClr val="000000"/>
                </a:solidFill>
                <a:latin typeface="Liberation Serif"/>
              </a:rPr>
              <a:t>Gather a diverse dataset of English language text containing labeled sentences with their corresponding sentiment categories (positive, negative).</a:t>
            </a:r>
            <a:endParaRPr lang="en-IN" sz="1150" b="0" i="0" u="none" strike="noStrike" baseline="0" dirty="0">
              <a:solidFill>
                <a:srgbClr val="000000"/>
              </a:solidFill>
              <a:latin typeface="Liberation Serif"/>
            </a:endParaRPr>
          </a:p>
          <a:p>
            <a:pPr lvl="1"/>
            <a:r>
              <a:rPr lang="en-US" sz="1150" b="0" i="0" u="none" strike="noStrike" baseline="0" dirty="0">
                <a:solidFill>
                  <a:srgbClr val="000000"/>
                </a:solidFill>
                <a:latin typeface="Liberation Serif"/>
              </a:rPr>
              <a:t>Ensure the dataset covers various domains and contexts to capture different language patterns and sentiments.</a:t>
            </a:r>
          </a:p>
          <a:p>
            <a:pPr lvl="1"/>
            <a:endParaRPr lang="en-IN" sz="1150" b="0" i="0" u="none" strike="noStrike" baseline="0" dirty="0">
              <a:solidFill>
                <a:srgbClr val="000000"/>
              </a:solidFill>
              <a:latin typeface="Liberation Serif"/>
            </a:endParaRPr>
          </a:p>
        </p:txBody>
      </p:sp>
      <p:sp>
        <p:nvSpPr>
          <p:cNvPr id="6" name="TextBox 5">
            <a:extLst>
              <a:ext uri="{FF2B5EF4-FFF2-40B4-BE49-F238E27FC236}">
                <a16:creationId xmlns:a16="http://schemas.microsoft.com/office/drawing/2014/main" id="{46E1A8F2-2A25-6E3A-7A7F-F9F2E2303A95}"/>
              </a:ext>
            </a:extLst>
          </p:cNvPr>
          <p:cNvSpPr txBox="1"/>
          <p:nvPr/>
        </p:nvSpPr>
        <p:spPr>
          <a:xfrm>
            <a:off x="109728" y="1474017"/>
            <a:ext cx="8510016" cy="1384995"/>
          </a:xfrm>
          <a:prstGeom prst="rect">
            <a:avLst/>
          </a:prstGeom>
          <a:noFill/>
        </p:spPr>
        <p:txBody>
          <a:bodyPr wrap="square">
            <a:spAutoFit/>
          </a:bodyPr>
          <a:lstStyle/>
          <a:p>
            <a:pPr algn="l"/>
            <a:endParaRPr lang="en-IN" sz="1200" b="0" i="0" u="none" strike="noStrike" baseline="0" dirty="0">
              <a:solidFill>
                <a:srgbClr val="000000"/>
              </a:solidFill>
              <a:latin typeface="Liberation Sans"/>
            </a:endParaRPr>
          </a:p>
          <a:p>
            <a:r>
              <a:rPr lang="en-IN" sz="1200" b="0" i="0" u="none" strike="noStrike" baseline="0" dirty="0">
                <a:solidFill>
                  <a:srgbClr val="000000"/>
                </a:solidFill>
                <a:latin typeface="Liberation Sans"/>
              </a:rPr>
              <a:t> </a:t>
            </a:r>
          </a:p>
          <a:p>
            <a:r>
              <a:rPr lang="en-IN" sz="1200" b="1" i="1" u="none" strike="noStrike" baseline="0" dirty="0">
                <a:solidFill>
                  <a:srgbClr val="000000"/>
                </a:solidFill>
                <a:latin typeface="Liberation Sans"/>
              </a:rPr>
              <a:t>Preprocessing:</a:t>
            </a:r>
          </a:p>
          <a:p>
            <a:endParaRPr lang="en-IN" sz="1200" b="0" i="0" u="none" strike="noStrike" baseline="0" dirty="0">
              <a:solidFill>
                <a:srgbClr val="000000"/>
              </a:solidFill>
              <a:latin typeface="Liberation Sans"/>
            </a:endParaRPr>
          </a:p>
          <a:p>
            <a:pPr lvl="1"/>
            <a:r>
              <a:rPr lang="en-US" sz="1200" b="0" i="0" u="none" strike="noStrike" baseline="0" dirty="0">
                <a:solidFill>
                  <a:srgbClr val="000000"/>
                </a:solidFill>
                <a:latin typeface="Liberation Serif"/>
              </a:rPr>
              <a:t>Tokenize the sentences into individual words and remove punctuation, stop words, and other noise.</a:t>
            </a:r>
            <a:endParaRPr lang="en-IN" sz="1200" b="0" i="0" u="none" strike="noStrike" baseline="0" dirty="0">
              <a:solidFill>
                <a:srgbClr val="000000"/>
              </a:solidFill>
              <a:latin typeface="Liberation Serif"/>
            </a:endParaRPr>
          </a:p>
          <a:p>
            <a:pPr lvl="1"/>
            <a:r>
              <a:rPr lang="en-US" sz="1200" b="0" i="0" u="none" strike="noStrike" baseline="0" dirty="0">
                <a:solidFill>
                  <a:srgbClr val="000000"/>
                </a:solidFill>
                <a:latin typeface="Liberation Serif"/>
              </a:rPr>
              <a:t>Convert words to their corresponding word vectors using pre-trained Word2Vec embeddings.</a:t>
            </a:r>
          </a:p>
          <a:p>
            <a:pPr lvl="1"/>
            <a:endParaRPr lang="en-IN" sz="1200" b="0" i="0" u="none" strike="noStrike" baseline="0" dirty="0">
              <a:solidFill>
                <a:srgbClr val="000000"/>
              </a:solidFill>
              <a:latin typeface="Liberation Serif"/>
            </a:endParaRPr>
          </a:p>
        </p:txBody>
      </p:sp>
      <p:sp>
        <p:nvSpPr>
          <p:cNvPr id="8" name="TextBox 7">
            <a:extLst>
              <a:ext uri="{FF2B5EF4-FFF2-40B4-BE49-F238E27FC236}">
                <a16:creationId xmlns:a16="http://schemas.microsoft.com/office/drawing/2014/main" id="{669F5F91-F65B-2C67-E26E-F394FC446231}"/>
              </a:ext>
            </a:extLst>
          </p:cNvPr>
          <p:cNvSpPr txBox="1"/>
          <p:nvPr/>
        </p:nvSpPr>
        <p:spPr>
          <a:xfrm>
            <a:off x="109728" y="2487022"/>
            <a:ext cx="8619744" cy="2677656"/>
          </a:xfrm>
          <a:prstGeom prst="rect">
            <a:avLst/>
          </a:prstGeom>
          <a:noFill/>
        </p:spPr>
        <p:txBody>
          <a:bodyPr wrap="square">
            <a:spAutoFit/>
          </a:bodyPr>
          <a:lstStyle/>
          <a:p>
            <a:pPr algn="l"/>
            <a:endParaRPr lang="en-IN" sz="1200" b="0" i="0" u="none" strike="noStrike" baseline="0" dirty="0">
              <a:solidFill>
                <a:srgbClr val="000000"/>
              </a:solidFill>
              <a:latin typeface="Liberation Sans"/>
            </a:endParaRPr>
          </a:p>
          <a:p>
            <a:r>
              <a:rPr lang="en-IN" sz="1200" b="0" i="0" u="none" strike="noStrike" baseline="0" dirty="0">
                <a:solidFill>
                  <a:srgbClr val="000000"/>
                </a:solidFill>
                <a:latin typeface="Liberation Sans"/>
              </a:rPr>
              <a:t> </a:t>
            </a:r>
          </a:p>
          <a:p>
            <a:r>
              <a:rPr lang="en-IN" sz="1200" b="1" i="1" u="none" strike="noStrike" baseline="0" dirty="0">
                <a:solidFill>
                  <a:srgbClr val="000000"/>
                </a:solidFill>
                <a:latin typeface="Liberation Sans"/>
              </a:rPr>
              <a:t>Word Embeddings:</a:t>
            </a:r>
          </a:p>
          <a:p>
            <a:endParaRPr lang="en-IN" sz="1200" b="0" i="0" u="none" strike="noStrike" baseline="0" dirty="0">
              <a:solidFill>
                <a:srgbClr val="000000"/>
              </a:solidFill>
              <a:latin typeface="Liberation Sans"/>
            </a:endParaRPr>
          </a:p>
          <a:p>
            <a:pPr lvl="1"/>
            <a:r>
              <a:rPr lang="en-US" sz="1200" b="0" i="0" u="none" strike="noStrike" baseline="0" dirty="0">
                <a:solidFill>
                  <a:srgbClr val="000000"/>
                </a:solidFill>
                <a:latin typeface="Liberation Serif"/>
              </a:rPr>
              <a:t>Utilize pre-trained Word2Vec embeddings to convert each word in the sentence into a dense vector representation.</a:t>
            </a:r>
            <a:endParaRPr lang="en-IN" sz="1200" b="0" i="0" u="none" strike="noStrike" baseline="0" dirty="0">
              <a:solidFill>
                <a:srgbClr val="000000"/>
              </a:solidFill>
              <a:latin typeface="Liberation Serif"/>
            </a:endParaRPr>
          </a:p>
          <a:p>
            <a:pPr lvl="1"/>
            <a:r>
              <a:rPr lang="en-US" sz="1200" b="0" i="0" u="none" strike="noStrike" baseline="0" dirty="0">
                <a:solidFill>
                  <a:srgbClr val="000000"/>
                </a:solidFill>
                <a:latin typeface="Liberation Serif"/>
              </a:rPr>
              <a:t>These embeddings capture semantic similarities between words, allowing the model to understand the meaning of words in the context of the sentence.</a:t>
            </a:r>
          </a:p>
          <a:p>
            <a:endParaRPr lang="en-US" sz="1200" dirty="0">
              <a:latin typeface="Liberation Serif"/>
            </a:endParaRPr>
          </a:p>
          <a:p>
            <a:endParaRPr lang="en-IN" sz="1200" b="0" i="0" u="none" strike="noStrike" baseline="0" dirty="0">
              <a:solidFill>
                <a:srgbClr val="000000"/>
              </a:solidFill>
              <a:latin typeface="Liberation Sans"/>
            </a:endParaRPr>
          </a:p>
          <a:p>
            <a:r>
              <a:rPr lang="en-IN" sz="1200" b="1" i="1" u="none" strike="noStrike" baseline="0" dirty="0">
                <a:solidFill>
                  <a:srgbClr val="000000"/>
                </a:solidFill>
                <a:latin typeface="Liberation Sans"/>
              </a:rPr>
              <a:t>Generating Feature Vectors:</a:t>
            </a:r>
          </a:p>
          <a:p>
            <a:r>
              <a:rPr lang="en-IN" sz="1200" b="0" i="0" u="none" strike="noStrike" baseline="0" dirty="0">
                <a:solidFill>
                  <a:srgbClr val="000000"/>
                </a:solidFill>
                <a:latin typeface="Liberation Serif"/>
              </a:rPr>
              <a:t>Using different traditiona</a:t>
            </a:r>
            <a:r>
              <a:rPr lang="en-IN" sz="1200" dirty="0">
                <a:latin typeface="Liberation Serif"/>
              </a:rPr>
              <a:t>l </a:t>
            </a:r>
            <a:r>
              <a:rPr lang="en-IN" sz="1200" b="0" i="0" u="none" strike="noStrike" baseline="0" dirty="0">
                <a:solidFill>
                  <a:srgbClr val="000000"/>
                </a:solidFill>
                <a:latin typeface="Liberation Serif"/>
              </a:rPr>
              <a:t>models like Bag of Words, </a:t>
            </a:r>
            <a:r>
              <a:rPr lang="en-IN" sz="1200" b="0" i="0" u="none" strike="noStrike" baseline="0" dirty="0" err="1">
                <a:solidFill>
                  <a:srgbClr val="000000"/>
                </a:solidFill>
                <a:latin typeface="Liberation Serif"/>
              </a:rPr>
              <a:t>N_Gram</a:t>
            </a:r>
            <a:r>
              <a:rPr lang="en-IN" sz="1200" b="0" i="0" u="none" strike="noStrike" baseline="0" dirty="0">
                <a:solidFill>
                  <a:srgbClr val="000000"/>
                </a:solidFill>
                <a:latin typeface="Liberation Serif"/>
              </a:rPr>
              <a:t> and for modern models we are using word2vec to do so.</a:t>
            </a:r>
          </a:p>
          <a:p>
            <a:pPr lvl="1"/>
            <a:endParaRPr lang="en-IN" sz="1200" b="0" i="0" u="none" strike="noStrike" baseline="0" dirty="0">
              <a:solidFill>
                <a:srgbClr val="000000"/>
              </a:solidFill>
              <a:latin typeface="Liberation Serif"/>
            </a:endParaRPr>
          </a:p>
          <a:p>
            <a:pPr lvl="1"/>
            <a:endParaRPr lang="en-US" sz="1200" b="0" i="0" u="none" strike="noStrike" baseline="0" dirty="0">
              <a:solidFill>
                <a:srgbClr val="000000"/>
              </a:solidFill>
              <a:latin typeface="Liberation Serif"/>
            </a:endParaRPr>
          </a:p>
          <a:p>
            <a:pPr lvl="1"/>
            <a:endParaRPr lang="en-IN" sz="1200" b="0" i="0" u="none" strike="noStrike" baseline="0" dirty="0">
              <a:solidFill>
                <a:srgbClr val="000000"/>
              </a:solidFill>
              <a:latin typeface="Liberation Serif"/>
            </a:endParaRPr>
          </a:p>
        </p:txBody>
      </p:sp>
    </p:spTree>
    <p:extLst>
      <p:ext uri="{BB962C8B-B14F-4D97-AF65-F5344CB8AC3E}">
        <p14:creationId xmlns:p14="http://schemas.microsoft.com/office/powerpoint/2010/main" val="3004029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605D-0EBA-463B-D838-3F6D3987CB5D}"/>
              </a:ext>
            </a:extLst>
          </p:cNvPr>
          <p:cNvSpPr>
            <a:spLocks noGrp="1"/>
          </p:cNvSpPr>
          <p:nvPr>
            <p:ph type="title"/>
          </p:nvPr>
        </p:nvSpPr>
        <p:spPr>
          <a:xfrm>
            <a:off x="109728" y="298721"/>
            <a:ext cx="7704000" cy="572700"/>
          </a:xfrm>
        </p:spPr>
        <p:txBody>
          <a:bodyPr/>
          <a:lstStyle/>
          <a:p>
            <a:r>
              <a:rPr lang="en-IN" sz="2000" u="sng" dirty="0"/>
              <a:t>Methodology</a:t>
            </a:r>
          </a:p>
        </p:txBody>
      </p:sp>
      <p:sp>
        <p:nvSpPr>
          <p:cNvPr id="4" name="TextBox 3">
            <a:extLst>
              <a:ext uri="{FF2B5EF4-FFF2-40B4-BE49-F238E27FC236}">
                <a16:creationId xmlns:a16="http://schemas.microsoft.com/office/drawing/2014/main" id="{6A479173-5628-C74E-4138-397D7CB29478}"/>
              </a:ext>
            </a:extLst>
          </p:cNvPr>
          <p:cNvSpPr txBox="1"/>
          <p:nvPr/>
        </p:nvSpPr>
        <p:spPr>
          <a:xfrm>
            <a:off x="109728" y="871421"/>
            <a:ext cx="8619744" cy="830997"/>
          </a:xfrm>
          <a:prstGeom prst="rect">
            <a:avLst/>
          </a:prstGeom>
          <a:noFill/>
        </p:spPr>
        <p:txBody>
          <a:bodyPr wrap="square">
            <a:spAutoFit/>
          </a:bodyPr>
          <a:lstStyle/>
          <a:p>
            <a:r>
              <a:rPr lang="en-IN" sz="1200" b="1" i="1" u="none" strike="noStrike" baseline="0" dirty="0">
                <a:solidFill>
                  <a:srgbClr val="000000"/>
                </a:solidFill>
                <a:latin typeface="Liberation Sans"/>
              </a:rPr>
              <a:t>Defining Model {CNN, NTK}:</a:t>
            </a:r>
            <a:br>
              <a:rPr lang="en-IN" sz="1200" b="1" i="1" u="none" strike="noStrike" baseline="0" dirty="0">
                <a:solidFill>
                  <a:srgbClr val="000000"/>
                </a:solidFill>
                <a:latin typeface="Liberation Sans"/>
              </a:rPr>
            </a:br>
            <a:endParaRPr lang="en-IN" sz="1200" b="0" i="0" u="none" strike="noStrike" baseline="0" dirty="0">
              <a:solidFill>
                <a:srgbClr val="000000"/>
              </a:solidFill>
              <a:latin typeface="Liberation Sans"/>
            </a:endParaRPr>
          </a:p>
          <a:p>
            <a:pPr lvl="1"/>
            <a:r>
              <a:rPr lang="en-IN" sz="1200" b="0" i="0" u="none" strike="noStrike" baseline="0" dirty="0">
                <a:solidFill>
                  <a:srgbClr val="000000"/>
                </a:solidFill>
                <a:latin typeface="Liberation Serif"/>
              </a:rPr>
              <a:t>CNN: Ensuring that enough layers are there to capture the semantics and nuances of data, so that an accurate prediction can be made.</a:t>
            </a:r>
          </a:p>
          <a:p>
            <a:pPr lvl="1"/>
            <a:r>
              <a:rPr lang="en-IN" sz="1200" dirty="0">
                <a:latin typeface="Liberation Serif"/>
              </a:rPr>
              <a:t>NTK: Ensuring that kernel with proper depth is created which can study the dynamics of data so that it can applied further on classifier</a:t>
            </a:r>
            <a:endParaRPr lang="en-IN" sz="1200" b="0" i="0" u="none" strike="noStrike" baseline="0" dirty="0">
              <a:solidFill>
                <a:srgbClr val="000000"/>
              </a:solidFill>
              <a:latin typeface="Liberation Serif"/>
            </a:endParaRPr>
          </a:p>
        </p:txBody>
      </p:sp>
      <p:sp>
        <p:nvSpPr>
          <p:cNvPr id="6" name="TextBox 5">
            <a:extLst>
              <a:ext uri="{FF2B5EF4-FFF2-40B4-BE49-F238E27FC236}">
                <a16:creationId xmlns:a16="http://schemas.microsoft.com/office/drawing/2014/main" id="{46E1A8F2-2A25-6E3A-7A7F-F9F2E2303A95}"/>
              </a:ext>
            </a:extLst>
          </p:cNvPr>
          <p:cNvSpPr txBox="1"/>
          <p:nvPr/>
        </p:nvSpPr>
        <p:spPr>
          <a:xfrm>
            <a:off x="109728" y="1786920"/>
            <a:ext cx="8461248" cy="1569660"/>
          </a:xfrm>
          <a:prstGeom prst="rect">
            <a:avLst/>
          </a:prstGeom>
          <a:noFill/>
        </p:spPr>
        <p:txBody>
          <a:bodyPr wrap="square">
            <a:spAutoFit/>
          </a:bodyPr>
          <a:lstStyle/>
          <a:p>
            <a:r>
              <a:rPr lang="en-IN" sz="1200" b="1" i="1" u="none" strike="noStrike" baseline="0" dirty="0">
                <a:solidFill>
                  <a:srgbClr val="000000"/>
                </a:solidFill>
                <a:latin typeface="Liberation Sans"/>
              </a:rPr>
              <a:t>Training</a:t>
            </a:r>
            <a:r>
              <a:rPr lang="en-IN" sz="1200" b="1" i="1" u="none" strike="noStrike" baseline="0" dirty="0">
                <a:solidFill>
                  <a:srgbClr val="000000"/>
                </a:solidFill>
                <a:latin typeface="+mj-lt"/>
              </a:rPr>
              <a:t>:</a:t>
            </a:r>
          </a:p>
          <a:p>
            <a:pPr algn="l"/>
            <a:endParaRPr lang="en-IN" sz="1200" b="0" i="0" u="none" strike="noStrike" baseline="0" dirty="0">
              <a:solidFill>
                <a:srgbClr val="000000"/>
              </a:solidFill>
              <a:latin typeface="+mj-lt"/>
            </a:endParaRPr>
          </a:p>
          <a:p>
            <a:r>
              <a:rPr lang="en-US" sz="1200" b="0" i="0" u="none" strike="noStrike" baseline="0" dirty="0">
                <a:solidFill>
                  <a:srgbClr val="000000"/>
                </a:solidFill>
                <a:latin typeface="+mj-lt"/>
              </a:rPr>
              <a:t>Split the dataset into training, validation, and test sets to train and evaluate the model's performance.</a:t>
            </a:r>
            <a:endParaRPr lang="en-IN" sz="1200" b="0" i="0" u="none" strike="noStrike" baseline="0" dirty="0">
              <a:solidFill>
                <a:srgbClr val="000000"/>
              </a:solidFill>
              <a:latin typeface="+mj-lt"/>
            </a:endParaRPr>
          </a:p>
          <a:p>
            <a:r>
              <a:rPr lang="en-US" sz="1200" b="0" i="0" u="none" strike="noStrike" baseline="0" dirty="0">
                <a:solidFill>
                  <a:srgbClr val="000000"/>
                </a:solidFill>
                <a:latin typeface="+mj-lt"/>
              </a:rPr>
              <a:t>Train the CNN model using the training data and optimize its parameters using techniques such as stochastic gradient descent (SGD), Adam optimizer, or other optimization algorithms.</a:t>
            </a:r>
            <a:endParaRPr lang="en-IN" sz="1200" b="0" i="0" u="none" strike="noStrike" baseline="0" dirty="0">
              <a:solidFill>
                <a:srgbClr val="000000"/>
              </a:solidFill>
              <a:latin typeface="+mj-lt"/>
            </a:endParaRPr>
          </a:p>
          <a:p>
            <a:r>
              <a:rPr lang="en-US" sz="1200" b="0" i="0" u="none" strike="noStrike" baseline="0" dirty="0">
                <a:solidFill>
                  <a:srgbClr val="000000"/>
                </a:solidFill>
                <a:latin typeface="+mj-lt"/>
              </a:rPr>
              <a:t>Monitor the model's performance on the validation set to prevent overfitting and adjust hyperparameters accordingly.</a:t>
            </a:r>
          </a:p>
          <a:p>
            <a:endParaRPr lang="en-IN" sz="1200" b="0" i="0" u="none" strike="noStrike" baseline="0" dirty="0">
              <a:solidFill>
                <a:srgbClr val="000000"/>
              </a:solidFill>
              <a:latin typeface="+mj-lt"/>
            </a:endParaRPr>
          </a:p>
          <a:p>
            <a:endParaRPr lang="en-IN" sz="1200" b="0" i="0" u="none" strike="noStrike" baseline="0" dirty="0">
              <a:solidFill>
                <a:srgbClr val="000000"/>
              </a:solidFill>
              <a:latin typeface="+mj-lt"/>
            </a:endParaRPr>
          </a:p>
        </p:txBody>
      </p:sp>
      <p:sp>
        <p:nvSpPr>
          <p:cNvPr id="8" name="TextBox 7">
            <a:extLst>
              <a:ext uri="{FF2B5EF4-FFF2-40B4-BE49-F238E27FC236}">
                <a16:creationId xmlns:a16="http://schemas.microsoft.com/office/drawing/2014/main" id="{669F5F91-F65B-2C67-E26E-F394FC446231}"/>
              </a:ext>
            </a:extLst>
          </p:cNvPr>
          <p:cNvSpPr txBox="1"/>
          <p:nvPr/>
        </p:nvSpPr>
        <p:spPr>
          <a:xfrm>
            <a:off x="109728" y="3025584"/>
            <a:ext cx="8619744" cy="1938992"/>
          </a:xfrm>
          <a:prstGeom prst="rect">
            <a:avLst/>
          </a:prstGeom>
          <a:noFill/>
        </p:spPr>
        <p:txBody>
          <a:bodyPr wrap="square">
            <a:spAutoFit/>
          </a:bodyPr>
          <a:lstStyle/>
          <a:p>
            <a:r>
              <a:rPr lang="en-IN" sz="1200" b="1" i="1" u="none" strike="noStrike" baseline="0" dirty="0">
                <a:solidFill>
                  <a:srgbClr val="000000"/>
                </a:solidFill>
                <a:latin typeface="Liberation Sans"/>
              </a:rPr>
              <a:t>Evaluation:</a:t>
            </a:r>
            <a:br>
              <a:rPr lang="en-IN" sz="1200" b="1" i="1" dirty="0">
                <a:latin typeface="Liberation Sans"/>
              </a:rPr>
            </a:br>
            <a:endParaRPr lang="en-IN" sz="1200" b="0" i="0" u="none" strike="noStrike" baseline="0" dirty="0">
              <a:solidFill>
                <a:srgbClr val="000000"/>
              </a:solidFill>
              <a:latin typeface="Liberation Serif"/>
            </a:endParaRPr>
          </a:p>
          <a:p>
            <a:r>
              <a:rPr lang="en-US" sz="1200" b="0" i="0" u="none" strike="noStrike" baseline="0" dirty="0">
                <a:solidFill>
                  <a:srgbClr val="000000"/>
                </a:solidFill>
                <a:latin typeface="Liberation Sans"/>
              </a:rPr>
              <a:t>Evaluate the trained model on the test set to assess its performance in classifying the sentiment of unseen sentences.</a:t>
            </a:r>
            <a:endParaRPr lang="en-IN" sz="1200" b="0" i="0" u="none" strike="noStrike" baseline="0" dirty="0">
              <a:solidFill>
                <a:srgbClr val="000000"/>
              </a:solidFill>
              <a:latin typeface="Liberation Sans"/>
            </a:endParaRPr>
          </a:p>
          <a:p>
            <a:r>
              <a:rPr lang="en-US" sz="1200" b="0" i="0" u="none" strike="noStrike" baseline="0" dirty="0">
                <a:solidFill>
                  <a:srgbClr val="000000"/>
                </a:solidFill>
                <a:latin typeface="Liberation Sans"/>
              </a:rPr>
              <a:t>Use evaluation metrics such as accuracy, precision, recall, and F1-score to measure the model's effectiveness in sentiment classification.</a:t>
            </a:r>
            <a:endParaRPr lang="en-IN" sz="1200" b="0" i="0" u="none" strike="noStrike" baseline="0" dirty="0">
              <a:solidFill>
                <a:srgbClr val="000000"/>
              </a:solidFill>
              <a:latin typeface="Liberation Sans"/>
            </a:endParaRPr>
          </a:p>
          <a:p>
            <a:r>
              <a:rPr lang="en-US" sz="1200" b="0" i="0" u="none" strike="noStrike" baseline="0" dirty="0">
                <a:solidFill>
                  <a:srgbClr val="000000"/>
                </a:solidFill>
                <a:latin typeface="Liberation Sans"/>
              </a:rPr>
              <a:t>Analyze misclassified examples to identify patterns or areas where the model can be improved.</a:t>
            </a:r>
            <a:endParaRPr lang="en-US" sz="1200" dirty="0">
              <a:latin typeface="Liberation Serif"/>
            </a:endParaRPr>
          </a:p>
          <a:p>
            <a:endParaRPr lang="en-IN" sz="1200" b="0" i="0" u="none" strike="noStrike" baseline="0" dirty="0">
              <a:solidFill>
                <a:srgbClr val="000000"/>
              </a:solidFill>
              <a:latin typeface="Liberation Sans"/>
            </a:endParaRPr>
          </a:p>
          <a:p>
            <a:pPr lvl="1"/>
            <a:endParaRPr lang="en-IN" sz="1200" b="0" i="0" u="none" strike="noStrike" baseline="0" dirty="0">
              <a:solidFill>
                <a:srgbClr val="000000"/>
              </a:solidFill>
              <a:latin typeface="Liberation Serif"/>
            </a:endParaRPr>
          </a:p>
          <a:p>
            <a:pPr lvl="1"/>
            <a:endParaRPr lang="en-US" sz="1200" b="0" i="0" u="none" strike="noStrike" baseline="0" dirty="0">
              <a:solidFill>
                <a:srgbClr val="000000"/>
              </a:solidFill>
              <a:latin typeface="Liberation Serif"/>
            </a:endParaRPr>
          </a:p>
          <a:p>
            <a:pPr lvl="1"/>
            <a:endParaRPr lang="en-IN" sz="1200" b="0" i="0" u="none" strike="noStrike" baseline="0" dirty="0">
              <a:solidFill>
                <a:srgbClr val="000000"/>
              </a:solidFill>
              <a:latin typeface="Liberation Serif"/>
            </a:endParaRPr>
          </a:p>
        </p:txBody>
      </p:sp>
    </p:spTree>
    <p:extLst>
      <p:ext uri="{BB962C8B-B14F-4D97-AF65-F5344CB8AC3E}">
        <p14:creationId xmlns:p14="http://schemas.microsoft.com/office/powerpoint/2010/main" val="275968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CDF2-CF7D-3C10-BD51-52AC5307A82F}"/>
              </a:ext>
            </a:extLst>
          </p:cNvPr>
          <p:cNvSpPr>
            <a:spLocks noGrp="1"/>
          </p:cNvSpPr>
          <p:nvPr>
            <p:ph type="title"/>
          </p:nvPr>
        </p:nvSpPr>
        <p:spPr>
          <a:xfrm>
            <a:off x="720000" y="345012"/>
            <a:ext cx="7704000" cy="572700"/>
          </a:xfrm>
        </p:spPr>
        <p:txBody>
          <a:bodyPr/>
          <a:lstStyle/>
          <a:p>
            <a:r>
              <a:rPr lang="en-IN" dirty="0"/>
              <a:t>Word2Vec</a:t>
            </a:r>
          </a:p>
        </p:txBody>
      </p:sp>
      <p:sp>
        <p:nvSpPr>
          <p:cNvPr id="6" name="TextBox 5">
            <a:extLst>
              <a:ext uri="{FF2B5EF4-FFF2-40B4-BE49-F238E27FC236}">
                <a16:creationId xmlns:a16="http://schemas.microsoft.com/office/drawing/2014/main" id="{876B02C3-DE67-070D-3842-5F98A78D89D8}"/>
              </a:ext>
            </a:extLst>
          </p:cNvPr>
          <p:cNvSpPr txBox="1"/>
          <p:nvPr/>
        </p:nvSpPr>
        <p:spPr>
          <a:xfrm>
            <a:off x="720000" y="1032835"/>
            <a:ext cx="7945369" cy="954107"/>
          </a:xfrm>
          <a:prstGeom prst="rect">
            <a:avLst/>
          </a:prstGeom>
          <a:noFill/>
        </p:spPr>
        <p:txBody>
          <a:bodyPr wrap="square">
            <a:spAutoFit/>
          </a:bodyPr>
          <a:lstStyle/>
          <a:p>
            <a:r>
              <a:rPr lang="en-IN" dirty="0"/>
              <a:t>Word2Vec creates vectors of the words that are distributed numerical representations of word features – these word features could comprise of words that represent the context of the individual words present in our vocabulary. Word embeddings eventually help in establishing the association of a word with another similar meaning word through the created vectors.</a:t>
            </a:r>
          </a:p>
        </p:txBody>
      </p:sp>
      <p:pic>
        <p:nvPicPr>
          <p:cNvPr id="8" name="Picture 7">
            <a:extLst>
              <a:ext uri="{FF2B5EF4-FFF2-40B4-BE49-F238E27FC236}">
                <a16:creationId xmlns:a16="http://schemas.microsoft.com/office/drawing/2014/main" id="{50661DD9-3982-08F3-E7F2-CF695EE87B65}"/>
              </a:ext>
            </a:extLst>
          </p:cNvPr>
          <p:cNvPicPr>
            <a:picLocks noChangeAspect="1"/>
          </p:cNvPicPr>
          <p:nvPr/>
        </p:nvPicPr>
        <p:blipFill>
          <a:blip r:embed="rId2"/>
          <a:stretch>
            <a:fillRect/>
          </a:stretch>
        </p:blipFill>
        <p:spPr>
          <a:xfrm>
            <a:off x="954601" y="2266372"/>
            <a:ext cx="3238781" cy="2339543"/>
          </a:xfrm>
          <a:prstGeom prst="rect">
            <a:avLst/>
          </a:prstGeom>
        </p:spPr>
      </p:pic>
      <p:pic>
        <p:nvPicPr>
          <p:cNvPr id="1026" name="Picture 2" descr="cbow | Word2Vec For Word Embeddings">
            <a:extLst>
              <a:ext uri="{FF2B5EF4-FFF2-40B4-BE49-F238E27FC236}">
                <a16:creationId xmlns:a16="http://schemas.microsoft.com/office/drawing/2014/main" id="{20950ABF-77A3-BD00-014B-56418695B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793" y="2102065"/>
            <a:ext cx="2705923" cy="291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8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91" name="Google Shape;191;p32"/>
          <p:cNvSpPr txBox="1">
            <a:spLocks noGrp="1"/>
          </p:cNvSpPr>
          <p:nvPr>
            <p:ph type="title" idx="2"/>
          </p:nvPr>
        </p:nvSpPr>
        <p:spPr>
          <a:xfrm>
            <a:off x="720000" y="264840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o1</a:t>
            </a:r>
            <a:endParaRPr/>
          </a:p>
        </p:txBody>
      </p:sp>
      <p:sp>
        <p:nvSpPr>
          <p:cNvPr id="192" name="Google Shape;192;p32"/>
          <p:cNvSpPr txBox="1">
            <a:spLocks noGrp="1"/>
          </p:cNvSpPr>
          <p:nvPr>
            <p:ph type="title" idx="3"/>
          </p:nvPr>
        </p:nvSpPr>
        <p:spPr>
          <a:xfrm>
            <a:off x="3760200" y="26483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93" name="Google Shape;193;p32"/>
          <p:cNvSpPr txBox="1">
            <a:spLocks noGrp="1"/>
          </p:cNvSpPr>
          <p:nvPr>
            <p:ph type="title" idx="4"/>
          </p:nvPr>
        </p:nvSpPr>
        <p:spPr>
          <a:xfrm>
            <a:off x="720000" y="32474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94" name="Google Shape;194;p32"/>
          <p:cNvSpPr txBox="1">
            <a:spLocks noGrp="1"/>
          </p:cNvSpPr>
          <p:nvPr>
            <p:ph type="title" idx="5"/>
          </p:nvPr>
        </p:nvSpPr>
        <p:spPr>
          <a:xfrm>
            <a:off x="3760200" y="3247466"/>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95" name="Google Shape;195;p32"/>
          <p:cNvSpPr txBox="1">
            <a:spLocks noGrp="1"/>
          </p:cNvSpPr>
          <p:nvPr>
            <p:ph type="title" idx="6"/>
          </p:nvPr>
        </p:nvSpPr>
        <p:spPr>
          <a:xfrm>
            <a:off x="720000" y="3846558"/>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96" name="Google Shape;196;p32"/>
          <p:cNvSpPr txBox="1">
            <a:spLocks noGrp="1"/>
          </p:cNvSpPr>
          <p:nvPr>
            <p:ph type="title" idx="7"/>
          </p:nvPr>
        </p:nvSpPr>
        <p:spPr>
          <a:xfrm>
            <a:off x="3760200" y="384654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97" name="Google Shape;197;p32"/>
          <p:cNvSpPr txBox="1">
            <a:spLocks noGrp="1"/>
          </p:cNvSpPr>
          <p:nvPr>
            <p:ph type="subTitle" idx="1"/>
          </p:nvPr>
        </p:nvSpPr>
        <p:spPr>
          <a:xfrm>
            <a:off x="1454700" y="2648400"/>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98" name="Google Shape;198;p32"/>
          <p:cNvSpPr txBox="1">
            <a:spLocks noGrp="1"/>
          </p:cNvSpPr>
          <p:nvPr>
            <p:ph type="subTitle" idx="8"/>
          </p:nvPr>
        </p:nvSpPr>
        <p:spPr>
          <a:xfrm>
            <a:off x="1454700" y="3247475"/>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Dataset</a:t>
            </a:r>
            <a:endParaRPr dirty="0"/>
          </a:p>
        </p:txBody>
      </p:sp>
      <p:sp>
        <p:nvSpPr>
          <p:cNvPr id="199" name="Google Shape;199;p32"/>
          <p:cNvSpPr txBox="1">
            <a:spLocks noGrp="1"/>
          </p:cNvSpPr>
          <p:nvPr>
            <p:ph type="subTitle" idx="9"/>
          </p:nvPr>
        </p:nvSpPr>
        <p:spPr>
          <a:xfrm>
            <a:off x="1454700" y="3846550"/>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200" name="Google Shape;200;p32"/>
          <p:cNvSpPr txBox="1">
            <a:spLocks noGrp="1"/>
          </p:cNvSpPr>
          <p:nvPr>
            <p:ph type="subTitle" idx="13"/>
          </p:nvPr>
        </p:nvSpPr>
        <p:spPr>
          <a:xfrm>
            <a:off x="4494900" y="2648400"/>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201" name="Google Shape;201;p32"/>
          <p:cNvSpPr txBox="1">
            <a:spLocks noGrp="1"/>
          </p:cNvSpPr>
          <p:nvPr>
            <p:ph type="subTitle" idx="14"/>
          </p:nvPr>
        </p:nvSpPr>
        <p:spPr>
          <a:xfrm>
            <a:off x="4494900" y="3247475"/>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202" name="Google Shape;202;p32"/>
          <p:cNvSpPr txBox="1">
            <a:spLocks noGrp="1"/>
          </p:cNvSpPr>
          <p:nvPr>
            <p:ph type="subTitle" idx="15"/>
          </p:nvPr>
        </p:nvSpPr>
        <p:spPr>
          <a:xfrm>
            <a:off x="4494900" y="3846550"/>
            <a:ext cx="230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A11A03-F97E-FF7C-47A7-4593D9E5F5BC}"/>
              </a:ext>
            </a:extLst>
          </p:cNvPr>
          <p:cNvSpPr txBox="1"/>
          <p:nvPr/>
        </p:nvSpPr>
        <p:spPr>
          <a:xfrm>
            <a:off x="362545" y="802035"/>
            <a:ext cx="8418909" cy="3539430"/>
          </a:xfrm>
          <a:prstGeom prst="rect">
            <a:avLst/>
          </a:prstGeom>
          <a:noFill/>
        </p:spPr>
        <p:txBody>
          <a:bodyPr wrap="square">
            <a:spAutoFit/>
          </a:bodyPr>
          <a:lstStyle/>
          <a:p>
            <a:r>
              <a:rPr lang="en-IN" dirty="0"/>
              <a:t>Two different model architectures that can be used by Word2Vec to create the word embeddings are the Continuous Bag of Words (CBOW) model &amp; the Skip-Gram model.</a:t>
            </a:r>
          </a:p>
          <a:p>
            <a:endParaRPr lang="en-IN" dirty="0"/>
          </a:p>
          <a:p>
            <a:r>
              <a:rPr lang="en-US" dirty="0"/>
              <a:t>Even though Word2Vec is an unsupervised model where you can give a corpus without any label information and the model can create dense word embeddings, Word2Vec internally leverages a supervised classification model to get these embeddings from the corpus. These embeddings are representations of words in a vector space, which are crucial for various natural language processing tasks and machine learning applications.</a:t>
            </a:r>
          </a:p>
          <a:p>
            <a:endParaRPr lang="en-US" dirty="0"/>
          </a:p>
          <a:p>
            <a:r>
              <a:rPr lang="en-US" dirty="0"/>
              <a:t>The CBOW architecture comprises a deep learning classification model in which we take in context words as input, X, and try to predict our target word, Y</a:t>
            </a:r>
          </a:p>
          <a:p>
            <a:endParaRPr lang="en-US" dirty="0"/>
          </a:p>
          <a:p>
            <a:r>
              <a:rPr lang="en-US" dirty="0"/>
              <a:t>For example, if we consider the sentence – “Word2Vec has a deep learning model working in the backend.”, there can be pairs of context words and target (center) words. If we consider a context window size of 2, we will have pairs like ([deep, model], learning), ([model, in], working), ([a, learning), deep) etc. The deep learning model would try to predict these target words based on the context words.</a:t>
            </a:r>
            <a:endParaRPr lang="en-IN" dirty="0"/>
          </a:p>
        </p:txBody>
      </p:sp>
    </p:spTree>
    <p:extLst>
      <p:ext uri="{BB962C8B-B14F-4D97-AF65-F5344CB8AC3E}">
        <p14:creationId xmlns:p14="http://schemas.microsoft.com/office/powerpoint/2010/main" val="111681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0E2C7D-5005-8B37-8FEB-15EE54D48455}"/>
              </a:ext>
            </a:extLst>
          </p:cNvPr>
          <p:cNvSpPr txBox="1"/>
          <p:nvPr/>
        </p:nvSpPr>
        <p:spPr>
          <a:xfrm>
            <a:off x="0" y="309117"/>
            <a:ext cx="8758238" cy="2462213"/>
          </a:xfrm>
          <a:prstGeom prst="rect">
            <a:avLst/>
          </a:prstGeom>
          <a:noFill/>
        </p:spPr>
        <p:txBody>
          <a:bodyPr wrap="square">
            <a:spAutoFit/>
          </a:bodyPr>
          <a:lstStyle/>
          <a:p>
            <a:r>
              <a:rPr lang="en-IN" dirty="0"/>
              <a:t>The following steps describe how the model works:</a:t>
            </a:r>
          </a:p>
          <a:p>
            <a:endParaRPr lang="en-IN" dirty="0"/>
          </a:p>
          <a:p>
            <a:r>
              <a:rPr lang="en-IN" dirty="0"/>
              <a:t>The context words are first passed as an input to an embedding layer (initialized with some random weights) as shown in the Figure below.</a:t>
            </a:r>
          </a:p>
          <a:p>
            <a:r>
              <a:rPr lang="en-IN" dirty="0"/>
              <a:t>The word embeddings are then passed to a lambda layer where we average out the word embeddings.</a:t>
            </a:r>
          </a:p>
          <a:p>
            <a:r>
              <a:rPr lang="en-IN" dirty="0"/>
              <a:t>We then pass these embeddings to a dense SoftMax layer that predicts our target word. We match this with our target word and compute the loss and then we perform backpropagation with each epoch to update the embedding layer in the process.</a:t>
            </a:r>
          </a:p>
          <a:p>
            <a:r>
              <a:rPr lang="en-IN" dirty="0"/>
              <a:t>We can extract out the embeddings of the needed words from our embedding layer, once the training is completed.</a:t>
            </a:r>
          </a:p>
          <a:p>
            <a:endParaRPr lang="en-IN" dirty="0"/>
          </a:p>
        </p:txBody>
      </p:sp>
      <p:pic>
        <p:nvPicPr>
          <p:cNvPr id="2050" name="Picture 2" descr="CBOW deep learning model | Word2Vec For Word Embeddings">
            <a:extLst>
              <a:ext uri="{FF2B5EF4-FFF2-40B4-BE49-F238E27FC236}">
                <a16:creationId xmlns:a16="http://schemas.microsoft.com/office/drawing/2014/main" id="{583FA4F3-766B-6C2E-0FED-FD7C44110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530" y="2428140"/>
            <a:ext cx="2552699" cy="2601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E8BA98-EFB4-DE61-FB38-6375542B55E5}"/>
              </a:ext>
            </a:extLst>
          </p:cNvPr>
          <p:cNvSpPr txBox="1"/>
          <p:nvPr/>
        </p:nvSpPr>
        <p:spPr>
          <a:xfrm>
            <a:off x="77387" y="2820729"/>
            <a:ext cx="4632722" cy="1815882"/>
          </a:xfrm>
          <a:prstGeom prst="rect">
            <a:avLst/>
          </a:prstGeom>
          <a:noFill/>
        </p:spPr>
        <p:txBody>
          <a:bodyPr wrap="square">
            <a:spAutoFit/>
          </a:bodyPr>
          <a:lstStyle/>
          <a:p>
            <a:r>
              <a:rPr lang="en-IN" dirty="0"/>
              <a:t>For example, if we consider the sentence – “Word2Vec has a deep learning model working in the backend.”, there can be pairs of context words and target (</a:t>
            </a:r>
            <a:r>
              <a:rPr lang="en-IN" dirty="0" err="1"/>
              <a:t>center</a:t>
            </a:r>
            <a:r>
              <a:rPr lang="en-IN" dirty="0"/>
              <a:t>) words. If we consider a context window size of 2, we will have pairs like ([deep, model], learning), ([model, in], working), ([a, learning), deep) etc. The deep learning model would try to predict these target words based on the context words.</a:t>
            </a:r>
          </a:p>
        </p:txBody>
      </p:sp>
    </p:spTree>
    <p:extLst>
      <p:ext uri="{BB962C8B-B14F-4D97-AF65-F5344CB8AC3E}">
        <p14:creationId xmlns:p14="http://schemas.microsoft.com/office/powerpoint/2010/main" val="416806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1981-598C-8768-6ACE-A736C1BC594A}"/>
              </a:ext>
            </a:extLst>
          </p:cNvPr>
          <p:cNvSpPr>
            <a:spLocks noGrp="1"/>
          </p:cNvSpPr>
          <p:nvPr>
            <p:ph type="title"/>
          </p:nvPr>
        </p:nvSpPr>
        <p:spPr>
          <a:xfrm>
            <a:off x="371475" y="316437"/>
            <a:ext cx="7952512" cy="572700"/>
          </a:xfrm>
        </p:spPr>
        <p:txBody>
          <a:bodyPr/>
          <a:lstStyle/>
          <a:p>
            <a:r>
              <a:rPr lang="en-IN" dirty="0"/>
              <a:t>Traditional method for feature vector</a:t>
            </a:r>
          </a:p>
        </p:txBody>
      </p:sp>
      <p:sp>
        <p:nvSpPr>
          <p:cNvPr id="4" name="TextBox 3">
            <a:extLst>
              <a:ext uri="{FF2B5EF4-FFF2-40B4-BE49-F238E27FC236}">
                <a16:creationId xmlns:a16="http://schemas.microsoft.com/office/drawing/2014/main" id="{65CC7DF5-D565-E94D-9EEB-21DDA9A3B873}"/>
              </a:ext>
            </a:extLst>
          </p:cNvPr>
          <p:cNvSpPr txBox="1"/>
          <p:nvPr/>
        </p:nvSpPr>
        <p:spPr>
          <a:xfrm>
            <a:off x="500062" y="889137"/>
            <a:ext cx="8272463" cy="4185761"/>
          </a:xfrm>
          <a:prstGeom prst="rect">
            <a:avLst/>
          </a:prstGeom>
          <a:noFill/>
        </p:spPr>
        <p:txBody>
          <a:bodyPr wrap="square">
            <a:spAutoFit/>
          </a:bodyPr>
          <a:lstStyle/>
          <a:p>
            <a:r>
              <a:rPr lang="en-IN" b="1" dirty="0"/>
              <a:t>Bag of Words (</a:t>
            </a:r>
            <a:r>
              <a:rPr lang="en-IN" b="1" dirty="0" err="1"/>
              <a:t>BoW</a:t>
            </a:r>
            <a:r>
              <a:rPr lang="en-IN" b="1" dirty="0"/>
              <a:t>)</a:t>
            </a:r>
          </a:p>
          <a:p>
            <a:endParaRPr lang="en-IN" b="1" dirty="0"/>
          </a:p>
          <a:p>
            <a:r>
              <a:rPr lang="en-IN" dirty="0"/>
              <a:t>The Bag of Words model is a simple and widely used method to represent text data. It converts a document (or a corpus of documents) into a collection of words, disregarding grammar and word order but keeping multiplicity.</a:t>
            </a:r>
          </a:p>
          <a:p>
            <a:endParaRPr lang="en-IN" dirty="0"/>
          </a:p>
          <a:p>
            <a:r>
              <a:rPr lang="en-IN" dirty="0"/>
              <a:t>Process:</a:t>
            </a:r>
          </a:p>
          <a:p>
            <a:r>
              <a:rPr lang="en-IN" dirty="0"/>
              <a:t>Tokenization: Split the text into individual words (tokens).</a:t>
            </a:r>
          </a:p>
          <a:p>
            <a:r>
              <a:rPr lang="en-IN" dirty="0"/>
              <a:t>Vocabulary Creation: Build a vocabulary of all unique words in the corpus.</a:t>
            </a:r>
          </a:p>
          <a:p>
            <a:r>
              <a:rPr lang="en-IN" dirty="0"/>
              <a:t>Vector Representation: Represent each sentence as a vector of word frequencies (counts of each word from the vocabulary in the document).</a:t>
            </a:r>
          </a:p>
          <a:p>
            <a:r>
              <a:rPr lang="en-IN" dirty="0"/>
              <a:t>Example:</a:t>
            </a:r>
          </a:p>
          <a:p>
            <a:endParaRPr lang="en-IN" dirty="0"/>
          </a:p>
          <a:p>
            <a:r>
              <a:rPr lang="en-IN" dirty="0"/>
              <a:t>Consider two sentences:</a:t>
            </a:r>
          </a:p>
          <a:p>
            <a:r>
              <a:rPr lang="en-IN" dirty="0"/>
              <a:t>Text1: "The cat sat on the mat."</a:t>
            </a:r>
          </a:p>
          <a:p>
            <a:r>
              <a:rPr lang="en-IN" dirty="0"/>
              <a:t>Text2: "The dog lay on the rug."</a:t>
            </a:r>
          </a:p>
          <a:p>
            <a:r>
              <a:rPr lang="en-IN" dirty="0"/>
              <a:t>Vocabulary: {"the", "cat", "sat", "on", "mat", "dog", "lay", "rug"}</a:t>
            </a:r>
          </a:p>
          <a:p>
            <a:r>
              <a:rPr lang="en-IN" dirty="0"/>
              <a:t>Text1 vector: [2, 1, 1, 1, 1, 0, 0, 0]</a:t>
            </a:r>
          </a:p>
          <a:p>
            <a:r>
              <a:rPr lang="en-IN" dirty="0"/>
              <a:t>Text2 vector: [2, 0, 0, 1, 0, 1, 1, 1]</a:t>
            </a:r>
          </a:p>
        </p:txBody>
      </p:sp>
    </p:spTree>
    <p:extLst>
      <p:ext uri="{BB962C8B-B14F-4D97-AF65-F5344CB8AC3E}">
        <p14:creationId xmlns:p14="http://schemas.microsoft.com/office/powerpoint/2010/main" val="310741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1981-598C-8768-6ACE-A736C1BC594A}"/>
              </a:ext>
            </a:extLst>
          </p:cNvPr>
          <p:cNvSpPr>
            <a:spLocks noGrp="1"/>
          </p:cNvSpPr>
          <p:nvPr>
            <p:ph type="title"/>
          </p:nvPr>
        </p:nvSpPr>
        <p:spPr>
          <a:xfrm>
            <a:off x="342900" y="302149"/>
            <a:ext cx="7952512" cy="572700"/>
          </a:xfrm>
        </p:spPr>
        <p:txBody>
          <a:bodyPr/>
          <a:lstStyle/>
          <a:p>
            <a:r>
              <a:rPr lang="en-IN" dirty="0"/>
              <a:t>Traditional method for feature vector</a:t>
            </a:r>
          </a:p>
        </p:txBody>
      </p:sp>
      <p:pic>
        <p:nvPicPr>
          <p:cNvPr id="4098" name="Picture 2" descr="Solved digg N-grams P( w | w,W2...Wn1) is called a parameter | Chegg.com">
            <a:extLst>
              <a:ext uri="{FF2B5EF4-FFF2-40B4-BE49-F238E27FC236}">
                <a16:creationId xmlns:a16="http://schemas.microsoft.com/office/drawing/2014/main" id="{2423BB5F-86F1-A276-B3B6-9AC3776B7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753" y="933435"/>
            <a:ext cx="5728494" cy="411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083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F152-0D0C-90DA-C36B-9D3F2D1F0145}"/>
              </a:ext>
            </a:extLst>
          </p:cNvPr>
          <p:cNvSpPr>
            <a:spLocks noGrp="1"/>
          </p:cNvSpPr>
          <p:nvPr>
            <p:ph type="title"/>
          </p:nvPr>
        </p:nvSpPr>
        <p:spPr>
          <a:xfrm>
            <a:off x="720000" y="309294"/>
            <a:ext cx="7704000" cy="572700"/>
          </a:xfrm>
        </p:spPr>
        <p:txBody>
          <a:bodyPr/>
          <a:lstStyle/>
          <a:p>
            <a:r>
              <a:rPr lang="en-IN" dirty="0"/>
              <a:t>NTK Architecture</a:t>
            </a:r>
          </a:p>
        </p:txBody>
      </p:sp>
      <p:pic>
        <p:nvPicPr>
          <p:cNvPr id="1026" name="Picture 2" descr="How does a kernel based on gradients of infinite-width neural networks come  to be widely used: a review of the neural tangent kernel | International  Journal of Multimedia Information Retrieval">
            <a:extLst>
              <a:ext uri="{FF2B5EF4-FFF2-40B4-BE49-F238E27FC236}">
                <a16:creationId xmlns:a16="http://schemas.microsoft.com/office/drawing/2014/main" id="{6DCD1881-3DBB-1BCB-53DE-537BB399A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1061019"/>
            <a:ext cx="6105524" cy="362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608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3682-122A-17F1-EDC1-38DCDFB5D13F}"/>
              </a:ext>
            </a:extLst>
          </p:cNvPr>
          <p:cNvSpPr>
            <a:spLocks noGrp="1"/>
          </p:cNvSpPr>
          <p:nvPr>
            <p:ph type="title"/>
          </p:nvPr>
        </p:nvSpPr>
        <p:spPr>
          <a:xfrm>
            <a:off x="719999" y="309293"/>
            <a:ext cx="7704000" cy="572700"/>
          </a:xfrm>
        </p:spPr>
        <p:txBody>
          <a:bodyPr/>
          <a:lstStyle/>
          <a:p>
            <a:r>
              <a:rPr lang="en-IN" dirty="0"/>
              <a:t>CNN Architecture </a:t>
            </a:r>
          </a:p>
        </p:txBody>
      </p:sp>
      <p:pic>
        <p:nvPicPr>
          <p:cNvPr id="4" name="Picture 3">
            <a:extLst>
              <a:ext uri="{FF2B5EF4-FFF2-40B4-BE49-F238E27FC236}">
                <a16:creationId xmlns:a16="http://schemas.microsoft.com/office/drawing/2014/main" id="{AAD80533-ED4C-33C2-573C-9E9DCDA14E48}"/>
              </a:ext>
            </a:extLst>
          </p:cNvPr>
          <p:cNvPicPr>
            <a:picLocks noChangeAspect="1"/>
          </p:cNvPicPr>
          <p:nvPr/>
        </p:nvPicPr>
        <p:blipFill>
          <a:blip r:embed="rId2"/>
          <a:stretch>
            <a:fillRect/>
          </a:stretch>
        </p:blipFill>
        <p:spPr>
          <a:xfrm>
            <a:off x="1024703" y="1065988"/>
            <a:ext cx="7094591" cy="3768219"/>
          </a:xfrm>
          <a:prstGeom prst="rect">
            <a:avLst/>
          </a:prstGeom>
        </p:spPr>
      </p:pic>
    </p:spTree>
    <p:extLst>
      <p:ext uri="{BB962C8B-B14F-4D97-AF65-F5344CB8AC3E}">
        <p14:creationId xmlns:p14="http://schemas.microsoft.com/office/powerpoint/2010/main" val="156896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87BE-8B37-AADA-BE5F-AB2ED98F7D85}"/>
              </a:ext>
            </a:extLst>
          </p:cNvPr>
          <p:cNvSpPr>
            <a:spLocks noGrp="1"/>
          </p:cNvSpPr>
          <p:nvPr>
            <p:ph type="title"/>
          </p:nvPr>
        </p:nvSpPr>
        <p:spPr>
          <a:xfrm>
            <a:off x="435913" y="329615"/>
            <a:ext cx="7971239" cy="572700"/>
          </a:xfrm>
        </p:spPr>
        <p:txBody>
          <a:bodyPr/>
          <a:lstStyle/>
          <a:p>
            <a:r>
              <a:rPr lang="en-IN" dirty="0"/>
              <a:t>T-SNE Plots</a:t>
            </a:r>
          </a:p>
        </p:txBody>
      </p:sp>
      <p:pic>
        <p:nvPicPr>
          <p:cNvPr id="1026" name="Picture 1">
            <a:extLst>
              <a:ext uri="{FF2B5EF4-FFF2-40B4-BE49-F238E27FC236}">
                <a16:creationId xmlns:a16="http://schemas.microsoft.com/office/drawing/2014/main" id="{DEB18C8F-47EA-3DA8-EC58-18B9BBD56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98" y="1138382"/>
            <a:ext cx="2652590" cy="209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A743F75D-F4BA-A654-DC63-1D3860CE8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347" y="1134996"/>
            <a:ext cx="2564035" cy="2097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F6ACAFDF-A255-EE00-61FD-8BF0EF4E67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5541" y="1138383"/>
            <a:ext cx="2653154" cy="209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C9AA24F-5472-15AF-3187-BE5EC2010E1A}"/>
              </a:ext>
            </a:extLst>
          </p:cNvPr>
          <p:cNvSpPr txBox="1"/>
          <p:nvPr/>
        </p:nvSpPr>
        <p:spPr>
          <a:xfrm>
            <a:off x="400454" y="3347476"/>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1(a)</a:t>
            </a:r>
            <a:endParaRPr lang="en-IN" sz="2000" dirty="0">
              <a:effectLst/>
              <a:latin typeface="Times New Roman" panose="02020603050405020304" pitchFamily="18" charset="0"/>
              <a:ea typeface="PMingLiU" panose="02020500000000000000" pitchFamily="18" charset="-120"/>
            </a:endParaRPr>
          </a:p>
        </p:txBody>
      </p:sp>
      <p:sp>
        <p:nvSpPr>
          <p:cNvPr id="5" name="TextBox 4">
            <a:extLst>
              <a:ext uri="{FF2B5EF4-FFF2-40B4-BE49-F238E27FC236}">
                <a16:creationId xmlns:a16="http://schemas.microsoft.com/office/drawing/2014/main" id="{A8E5C244-90C6-A12A-D7D9-4DA34A89453D}"/>
              </a:ext>
            </a:extLst>
          </p:cNvPr>
          <p:cNvSpPr txBox="1"/>
          <p:nvPr/>
        </p:nvSpPr>
        <p:spPr>
          <a:xfrm>
            <a:off x="3255383" y="3347478"/>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1(</a:t>
            </a:r>
            <a:r>
              <a:rPr lang="en-US" dirty="0">
                <a:latin typeface="Times New Roman" panose="02020603050405020304" pitchFamily="18" charset="0"/>
                <a:ea typeface="PMingLiU" panose="02020500000000000000" pitchFamily="18" charset="-120"/>
              </a:rPr>
              <a:t>b</a:t>
            </a:r>
            <a:r>
              <a:rPr lang="en-US" sz="1400" dirty="0">
                <a:effectLst/>
                <a:latin typeface="Times New Roman" panose="02020603050405020304" pitchFamily="18" charset="0"/>
                <a:ea typeface="PMingLiU" panose="02020500000000000000" pitchFamily="18" charset="-120"/>
              </a:rPr>
              <a:t>)</a:t>
            </a:r>
            <a:endParaRPr lang="en-IN" sz="2000" dirty="0">
              <a:effectLst/>
              <a:latin typeface="Times New Roman" panose="02020603050405020304" pitchFamily="18" charset="0"/>
              <a:ea typeface="PMingLiU" panose="02020500000000000000" pitchFamily="18" charset="-120"/>
            </a:endParaRPr>
          </a:p>
        </p:txBody>
      </p:sp>
      <p:sp>
        <p:nvSpPr>
          <p:cNvPr id="6" name="TextBox 5">
            <a:extLst>
              <a:ext uri="{FF2B5EF4-FFF2-40B4-BE49-F238E27FC236}">
                <a16:creationId xmlns:a16="http://schemas.microsoft.com/office/drawing/2014/main" id="{AE6A9A67-BC6A-DADF-0859-FF9A09042F74}"/>
              </a:ext>
            </a:extLst>
          </p:cNvPr>
          <p:cNvSpPr txBox="1"/>
          <p:nvPr/>
        </p:nvSpPr>
        <p:spPr>
          <a:xfrm>
            <a:off x="6159585" y="3347477"/>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1(c)</a:t>
            </a:r>
            <a:endParaRPr lang="en-IN" sz="2000" dirty="0">
              <a:effectLst/>
              <a:latin typeface="Times New Roman" panose="02020603050405020304" pitchFamily="18" charset="0"/>
              <a:ea typeface="PMingLiU" panose="02020500000000000000" pitchFamily="18" charset="-120"/>
            </a:endParaRPr>
          </a:p>
        </p:txBody>
      </p:sp>
      <p:sp>
        <p:nvSpPr>
          <p:cNvPr id="8" name="TextBox 7">
            <a:extLst>
              <a:ext uri="{FF2B5EF4-FFF2-40B4-BE49-F238E27FC236}">
                <a16:creationId xmlns:a16="http://schemas.microsoft.com/office/drawing/2014/main" id="{29C38F1D-B56D-3367-4881-8016129B76E3}"/>
              </a:ext>
            </a:extLst>
          </p:cNvPr>
          <p:cNvSpPr txBox="1"/>
          <p:nvPr/>
        </p:nvSpPr>
        <p:spPr>
          <a:xfrm>
            <a:off x="406255" y="3785430"/>
            <a:ext cx="8030554" cy="830997"/>
          </a:xfrm>
          <a:prstGeom prst="rect">
            <a:avLst/>
          </a:prstGeom>
          <a:noFill/>
        </p:spPr>
        <p:txBody>
          <a:bodyPr wrap="square">
            <a:spAutoFit/>
          </a:bodyPr>
          <a:lstStyle/>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1(a) is t-SNE plot for IMDB dataset first 1000 datapoints using </a:t>
            </a:r>
            <a:r>
              <a:rPr lang="en-US" sz="1400" dirty="0" err="1">
                <a:effectLst/>
                <a:latin typeface="Times New Roman" panose="02020603050405020304" pitchFamily="18" charset="0"/>
                <a:ea typeface="PMingLiU" panose="02020500000000000000" pitchFamily="18" charset="-120"/>
              </a:rPr>
              <a:t>n_gram</a:t>
            </a:r>
            <a:r>
              <a:rPr lang="en-US" sz="1400" dirty="0">
                <a:effectLst/>
                <a:latin typeface="Times New Roman" panose="02020603050405020304" pitchFamily="18" charset="0"/>
                <a:ea typeface="PMingLiU" panose="02020500000000000000" pitchFamily="18" charset="-120"/>
              </a:rPr>
              <a:t>, </a:t>
            </a:r>
          </a:p>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a:t>
            </a:r>
            <a:r>
              <a:rPr lang="en-US" dirty="0">
                <a:latin typeface="Times New Roman" panose="02020603050405020304" pitchFamily="18" charset="0"/>
                <a:ea typeface="PMingLiU" panose="02020500000000000000" pitchFamily="18" charset="-120"/>
              </a:rPr>
              <a:t>1</a:t>
            </a:r>
            <a:r>
              <a:rPr lang="en-US" sz="1400" dirty="0">
                <a:effectLst/>
                <a:latin typeface="Times New Roman" panose="02020603050405020304" pitchFamily="18" charset="0"/>
                <a:ea typeface="PMingLiU" panose="02020500000000000000" pitchFamily="18" charset="-120"/>
              </a:rPr>
              <a:t>(b) is t-SNE plot for IMDB dataset first 1000 datapoints using bag of words, </a:t>
            </a:r>
            <a:endParaRPr lang="en-US" dirty="0">
              <a:latin typeface="Times New Roman" panose="02020603050405020304" pitchFamily="18" charset="0"/>
              <a:ea typeface="PMingLiU" panose="02020500000000000000" pitchFamily="18" charset="-120"/>
            </a:endParaRPr>
          </a:p>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a:t>
            </a:r>
            <a:r>
              <a:rPr lang="en-US" dirty="0">
                <a:latin typeface="Times New Roman" panose="02020603050405020304" pitchFamily="18" charset="0"/>
                <a:ea typeface="PMingLiU" panose="02020500000000000000" pitchFamily="18" charset="-120"/>
              </a:rPr>
              <a:t>1</a:t>
            </a:r>
            <a:r>
              <a:rPr lang="en-US" sz="1400" dirty="0">
                <a:effectLst/>
                <a:latin typeface="Times New Roman" panose="02020603050405020304" pitchFamily="18" charset="0"/>
                <a:ea typeface="PMingLiU" panose="02020500000000000000" pitchFamily="18" charset="-120"/>
              </a:rPr>
              <a:t>(c) is t-SNE plot for IMDB dataset first 1000 datapoints using word2vec generated word embeddings.</a:t>
            </a:r>
            <a:r>
              <a:rPr lang="en-US" sz="20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48754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87BE-8B37-AADA-BE5F-AB2ED98F7D85}"/>
              </a:ext>
            </a:extLst>
          </p:cNvPr>
          <p:cNvSpPr>
            <a:spLocks noGrp="1"/>
          </p:cNvSpPr>
          <p:nvPr>
            <p:ph type="title"/>
          </p:nvPr>
        </p:nvSpPr>
        <p:spPr>
          <a:xfrm>
            <a:off x="435913" y="329615"/>
            <a:ext cx="7971239" cy="572700"/>
          </a:xfrm>
        </p:spPr>
        <p:txBody>
          <a:bodyPr/>
          <a:lstStyle/>
          <a:p>
            <a:r>
              <a:rPr lang="en-IN" dirty="0"/>
              <a:t>T-SNE Plots</a:t>
            </a:r>
          </a:p>
        </p:txBody>
      </p:sp>
      <p:sp>
        <p:nvSpPr>
          <p:cNvPr id="4" name="TextBox 3">
            <a:extLst>
              <a:ext uri="{FF2B5EF4-FFF2-40B4-BE49-F238E27FC236}">
                <a16:creationId xmlns:a16="http://schemas.microsoft.com/office/drawing/2014/main" id="{FC9AA24F-5472-15AF-3187-BE5EC2010E1A}"/>
              </a:ext>
            </a:extLst>
          </p:cNvPr>
          <p:cNvSpPr txBox="1"/>
          <p:nvPr/>
        </p:nvSpPr>
        <p:spPr>
          <a:xfrm>
            <a:off x="400454" y="3347476"/>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2(a)</a:t>
            </a:r>
            <a:endParaRPr lang="en-IN" sz="2000" dirty="0">
              <a:effectLst/>
              <a:latin typeface="Times New Roman" panose="02020603050405020304" pitchFamily="18" charset="0"/>
              <a:ea typeface="PMingLiU" panose="02020500000000000000" pitchFamily="18" charset="-120"/>
            </a:endParaRPr>
          </a:p>
        </p:txBody>
      </p:sp>
      <p:sp>
        <p:nvSpPr>
          <p:cNvPr id="5" name="TextBox 4">
            <a:extLst>
              <a:ext uri="{FF2B5EF4-FFF2-40B4-BE49-F238E27FC236}">
                <a16:creationId xmlns:a16="http://schemas.microsoft.com/office/drawing/2014/main" id="{A8E5C244-90C6-A12A-D7D9-4DA34A89453D}"/>
              </a:ext>
            </a:extLst>
          </p:cNvPr>
          <p:cNvSpPr txBox="1"/>
          <p:nvPr/>
        </p:nvSpPr>
        <p:spPr>
          <a:xfrm>
            <a:off x="3255383" y="3347478"/>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2(</a:t>
            </a:r>
            <a:r>
              <a:rPr lang="en-US" dirty="0">
                <a:latin typeface="Times New Roman" panose="02020603050405020304" pitchFamily="18" charset="0"/>
                <a:ea typeface="PMingLiU" panose="02020500000000000000" pitchFamily="18" charset="-120"/>
              </a:rPr>
              <a:t>b</a:t>
            </a:r>
            <a:r>
              <a:rPr lang="en-US" sz="1400" dirty="0">
                <a:effectLst/>
                <a:latin typeface="Times New Roman" panose="02020603050405020304" pitchFamily="18" charset="0"/>
                <a:ea typeface="PMingLiU" panose="02020500000000000000" pitchFamily="18" charset="-120"/>
              </a:rPr>
              <a:t>)</a:t>
            </a:r>
            <a:endParaRPr lang="en-IN" sz="2000" dirty="0">
              <a:effectLst/>
              <a:latin typeface="Times New Roman" panose="02020603050405020304" pitchFamily="18" charset="0"/>
              <a:ea typeface="PMingLiU" panose="02020500000000000000" pitchFamily="18" charset="-120"/>
            </a:endParaRPr>
          </a:p>
        </p:txBody>
      </p:sp>
      <p:sp>
        <p:nvSpPr>
          <p:cNvPr id="6" name="TextBox 5">
            <a:extLst>
              <a:ext uri="{FF2B5EF4-FFF2-40B4-BE49-F238E27FC236}">
                <a16:creationId xmlns:a16="http://schemas.microsoft.com/office/drawing/2014/main" id="{AE6A9A67-BC6A-DADF-0859-FF9A09042F74}"/>
              </a:ext>
            </a:extLst>
          </p:cNvPr>
          <p:cNvSpPr txBox="1"/>
          <p:nvPr/>
        </p:nvSpPr>
        <p:spPr>
          <a:xfrm>
            <a:off x="6159585" y="3347477"/>
            <a:ext cx="2583961" cy="314367"/>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2(c)</a:t>
            </a:r>
            <a:endParaRPr lang="en-IN" sz="2000" dirty="0">
              <a:effectLst/>
              <a:latin typeface="Times New Roman" panose="02020603050405020304" pitchFamily="18" charset="0"/>
              <a:ea typeface="PMingLiU" panose="02020500000000000000" pitchFamily="18" charset="-120"/>
            </a:endParaRPr>
          </a:p>
        </p:txBody>
      </p:sp>
      <p:sp>
        <p:nvSpPr>
          <p:cNvPr id="8" name="TextBox 7">
            <a:extLst>
              <a:ext uri="{FF2B5EF4-FFF2-40B4-BE49-F238E27FC236}">
                <a16:creationId xmlns:a16="http://schemas.microsoft.com/office/drawing/2014/main" id="{29C38F1D-B56D-3367-4881-8016129B76E3}"/>
              </a:ext>
            </a:extLst>
          </p:cNvPr>
          <p:cNvSpPr txBox="1"/>
          <p:nvPr/>
        </p:nvSpPr>
        <p:spPr>
          <a:xfrm>
            <a:off x="406255" y="3785430"/>
            <a:ext cx="8030554" cy="830997"/>
          </a:xfrm>
          <a:prstGeom prst="rect">
            <a:avLst/>
          </a:prstGeom>
          <a:noFill/>
        </p:spPr>
        <p:txBody>
          <a:bodyPr wrap="square">
            <a:spAutoFit/>
          </a:bodyPr>
          <a:lstStyle/>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2(a) is t-SNE plot for </a:t>
            </a:r>
            <a:r>
              <a:rPr lang="en-US" sz="1400" dirty="0" err="1">
                <a:effectLst/>
                <a:latin typeface="Times New Roman" panose="02020603050405020304" pitchFamily="18" charset="0"/>
                <a:ea typeface="PMingLiU" panose="02020500000000000000" pitchFamily="18" charset="-120"/>
              </a:rPr>
              <a:t>hindi</a:t>
            </a:r>
            <a:r>
              <a:rPr lang="en-US" sz="1400" dirty="0">
                <a:effectLst/>
                <a:latin typeface="Times New Roman" panose="02020603050405020304" pitchFamily="18" charset="0"/>
                <a:ea typeface="PMingLiU" panose="02020500000000000000" pitchFamily="18" charset="-120"/>
              </a:rPr>
              <a:t> dataset first 1000 datapoints using </a:t>
            </a:r>
            <a:r>
              <a:rPr lang="en-US" sz="1400" dirty="0" err="1">
                <a:effectLst/>
                <a:latin typeface="Times New Roman" panose="02020603050405020304" pitchFamily="18" charset="0"/>
                <a:ea typeface="PMingLiU" panose="02020500000000000000" pitchFamily="18" charset="-120"/>
              </a:rPr>
              <a:t>n_gram</a:t>
            </a:r>
            <a:r>
              <a:rPr lang="en-US" sz="1400" dirty="0">
                <a:effectLst/>
                <a:latin typeface="Times New Roman" panose="02020603050405020304" pitchFamily="18" charset="0"/>
                <a:ea typeface="PMingLiU" panose="02020500000000000000" pitchFamily="18" charset="-120"/>
              </a:rPr>
              <a:t>, </a:t>
            </a:r>
          </a:p>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2(b) is t-SNE plot for </a:t>
            </a:r>
            <a:r>
              <a:rPr lang="en-US" sz="1400" dirty="0" err="1">
                <a:effectLst/>
                <a:latin typeface="Times New Roman" panose="02020603050405020304" pitchFamily="18" charset="0"/>
                <a:ea typeface="PMingLiU" panose="02020500000000000000" pitchFamily="18" charset="-120"/>
              </a:rPr>
              <a:t>hindi</a:t>
            </a:r>
            <a:r>
              <a:rPr lang="en-US" sz="1400" dirty="0">
                <a:effectLst/>
                <a:latin typeface="Times New Roman" panose="02020603050405020304" pitchFamily="18" charset="0"/>
                <a:ea typeface="PMingLiU" panose="02020500000000000000" pitchFamily="18" charset="-120"/>
              </a:rPr>
              <a:t> dataset first 1000 datapoints using bag of words, </a:t>
            </a:r>
            <a:endParaRPr lang="en-US" dirty="0">
              <a:latin typeface="Times New Roman" panose="02020603050405020304" pitchFamily="18" charset="0"/>
              <a:ea typeface="PMingLiU" panose="02020500000000000000" pitchFamily="18" charset="-120"/>
            </a:endParaRPr>
          </a:p>
          <a:p>
            <a:pPr marL="0" marR="0">
              <a:spcBef>
                <a:spcPts val="0"/>
              </a:spcBef>
              <a:spcAft>
                <a:spcPts val="0"/>
              </a:spcAft>
            </a:pPr>
            <a:r>
              <a:rPr lang="en-US" sz="1400" dirty="0">
                <a:effectLst/>
                <a:latin typeface="Times New Roman" panose="02020603050405020304" pitchFamily="18" charset="0"/>
                <a:ea typeface="PMingLiU" panose="02020500000000000000" pitchFamily="18" charset="-120"/>
              </a:rPr>
              <a:t>Figure 2(c) is t-SNE plot for </a:t>
            </a:r>
            <a:r>
              <a:rPr lang="en-US" sz="1400" dirty="0" err="1">
                <a:effectLst/>
                <a:latin typeface="Times New Roman" panose="02020603050405020304" pitchFamily="18" charset="0"/>
                <a:ea typeface="PMingLiU" panose="02020500000000000000" pitchFamily="18" charset="-120"/>
              </a:rPr>
              <a:t>hindi</a:t>
            </a:r>
            <a:r>
              <a:rPr lang="en-US" sz="1400" dirty="0">
                <a:effectLst/>
                <a:latin typeface="Times New Roman" panose="02020603050405020304" pitchFamily="18" charset="0"/>
                <a:ea typeface="PMingLiU" panose="02020500000000000000" pitchFamily="18" charset="-120"/>
              </a:rPr>
              <a:t> dataset first 1000 datapoints using word2vec generated word embeddings.</a:t>
            </a:r>
            <a:r>
              <a:rPr lang="en-US" sz="20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p:txBody>
      </p:sp>
      <p:pic>
        <p:nvPicPr>
          <p:cNvPr id="2050" name="Picture 1">
            <a:extLst>
              <a:ext uri="{FF2B5EF4-FFF2-40B4-BE49-F238E27FC236}">
                <a16:creationId xmlns:a16="http://schemas.microsoft.com/office/drawing/2014/main" id="{87577BFE-E595-EEFC-F31F-258375776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99" y="1120254"/>
            <a:ext cx="2586133" cy="210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AF8D2011-2260-4FA4-54BD-A34DF28B8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729" y="1119317"/>
            <a:ext cx="2745064" cy="216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33A98623-7E5A-5EF8-C878-AB1103322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90" y="1131578"/>
            <a:ext cx="2665574" cy="216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0834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473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Result</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114141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720000" y="2987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{IMDB Dataset} {Traditional ML algorithms}</a:t>
            </a:r>
            <a:br>
              <a:rPr lang="en" sz="2000" dirty="0"/>
            </a:br>
            <a:br>
              <a:rPr lang="en" sz="2000" dirty="0"/>
            </a:br>
            <a:endParaRPr sz="2000" dirty="0"/>
          </a:p>
        </p:txBody>
      </p:sp>
      <p:pic>
        <p:nvPicPr>
          <p:cNvPr id="4" name="Picture 3">
            <a:extLst>
              <a:ext uri="{FF2B5EF4-FFF2-40B4-BE49-F238E27FC236}">
                <a16:creationId xmlns:a16="http://schemas.microsoft.com/office/drawing/2014/main" id="{5002623D-6A4A-DDD4-7807-7ADF5AEF109E}"/>
              </a:ext>
            </a:extLst>
          </p:cNvPr>
          <p:cNvPicPr>
            <a:picLocks noChangeAspect="1"/>
          </p:cNvPicPr>
          <p:nvPr/>
        </p:nvPicPr>
        <p:blipFill>
          <a:blip r:embed="rId3"/>
          <a:stretch>
            <a:fillRect/>
          </a:stretch>
        </p:blipFill>
        <p:spPr>
          <a:xfrm>
            <a:off x="3134104" y="871420"/>
            <a:ext cx="2875792" cy="4066339"/>
          </a:xfrm>
          <a:prstGeom prst="rect">
            <a:avLst/>
          </a:prstGeom>
        </p:spPr>
      </p:pic>
    </p:spTree>
    <p:extLst>
      <p:ext uri="{BB962C8B-B14F-4D97-AF65-F5344CB8AC3E}">
        <p14:creationId xmlns:p14="http://schemas.microsoft.com/office/powerpoint/2010/main" val="17189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377343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335772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2045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{IMDB Dataset} {CNN with word embeddings}</a:t>
            </a:r>
            <a:br>
              <a:rPr lang="en" sz="2000" dirty="0"/>
            </a:br>
            <a:br>
              <a:rPr lang="en" sz="2000" dirty="0"/>
            </a:br>
            <a:endParaRPr sz="2000" dirty="0"/>
          </a:p>
        </p:txBody>
      </p:sp>
      <p:sp>
        <p:nvSpPr>
          <p:cNvPr id="7" name="Google Shape;417;p48">
            <a:extLst>
              <a:ext uri="{FF2B5EF4-FFF2-40B4-BE49-F238E27FC236}">
                <a16:creationId xmlns:a16="http://schemas.microsoft.com/office/drawing/2014/main" id="{E4D32747-D6A8-C834-7DD8-22A2C401F5B3}"/>
              </a:ext>
            </a:extLst>
          </p:cNvPr>
          <p:cNvSpPr txBox="1">
            <a:spLocks/>
          </p:cNvSpPr>
          <p:nvPr/>
        </p:nvSpPr>
        <p:spPr>
          <a:xfrm>
            <a:off x="317664" y="2505294"/>
            <a:ext cx="82045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Medium"/>
              <a:buNone/>
              <a:defRPr sz="2800" b="0" i="0" u="none" strike="noStrike" cap="none">
                <a:solidFill>
                  <a:schemeClr val="dk1"/>
                </a:solidFill>
                <a:latin typeface="Playfair Display Medium"/>
                <a:ea typeface="Playfair Display Medium"/>
                <a:cs typeface="Playfair Display Medium"/>
                <a:sym typeface="Playfair Display Medium"/>
              </a:defRPr>
            </a:lvl1pPr>
            <a:lvl2pPr marR="0" lvl="1"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9pPr>
          </a:lstStyle>
          <a:p>
            <a:r>
              <a:rPr lang="en-IN" sz="2000" dirty="0"/>
              <a:t>Performance Metrics {IMDB Dataset} {SVM with NTK}</a:t>
            </a:r>
            <a:br>
              <a:rPr lang="en-IN" sz="2000" dirty="0"/>
            </a:br>
            <a:br>
              <a:rPr lang="en-IN" sz="2000" dirty="0"/>
            </a:br>
            <a:endParaRPr lang="en-IN" sz="2000" dirty="0"/>
          </a:p>
        </p:txBody>
      </p:sp>
      <p:pic>
        <p:nvPicPr>
          <p:cNvPr id="9" name="Picture 8">
            <a:extLst>
              <a:ext uri="{FF2B5EF4-FFF2-40B4-BE49-F238E27FC236}">
                <a16:creationId xmlns:a16="http://schemas.microsoft.com/office/drawing/2014/main" id="{B13289CE-4033-2F25-DD73-99BC3A84C85B}"/>
              </a:ext>
            </a:extLst>
          </p:cNvPr>
          <p:cNvPicPr>
            <a:picLocks noChangeAspect="1"/>
          </p:cNvPicPr>
          <p:nvPr/>
        </p:nvPicPr>
        <p:blipFill>
          <a:blip r:embed="rId3"/>
          <a:stretch>
            <a:fillRect/>
          </a:stretch>
        </p:blipFill>
        <p:spPr>
          <a:xfrm>
            <a:off x="2390015" y="3294466"/>
            <a:ext cx="4062035" cy="1289726"/>
          </a:xfrm>
          <a:prstGeom prst="rect">
            <a:avLst/>
          </a:prstGeom>
        </p:spPr>
      </p:pic>
      <p:pic>
        <p:nvPicPr>
          <p:cNvPr id="11" name="Picture 10">
            <a:extLst>
              <a:ext uri="{FF2B5EF4-FFF2-40B4-BE49-F238E27FC236}">
                <a16:creationId xmlns:a16="http://schemas.microsoft.com/office/drawing/2014/main" id="{C0CE58B7-519E-471F-866E-A285BC663563}"/>
              </a:ext>
            </a:extLst>
          </p:cNvPr>
          <p:cNvPicPr>
            <a:picLocks noChangeAspect="1"/>
          </p:cNvPicPr>
          <p:nvPr/>
        </p:nvPicPr>
        <p:blipFill>
          <a:blip r:embed="rId4"/>
          <a:stretch>
            <a:fillRect/>
          </a:stretch>
        </p:blipFill>
        <p:spPr>
          <a:xfrm>
            <a:off x="2390015" y="1019942"/>
            <a:ext cx="4062035" cy="1243878"/>
          </a:xfrm>
          <a:prstGeom prst="rect">
            <a:avLst/>
          </a:prstGeom>
        </p:spPr>
      </p:pic>
    </p:spTree>
    <p:extLst>
      <p:ext uri="{BB962C8B-B14F-4D97-AF65-F5344CB8AC3E}">
        <p14:creationId xmlns:p14="http://schemas.microsoft.com/office/powerpoint/2010/main" val="1468710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3630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{IMDB Dataset} {ML algos with Bag of Words}</a:t>
            </a:r>
            <a:br>
              <a:rPr lang="en" sz="2000" dirty="0"/>
            </a:br>
            <a:br>
              <a:rPr lang="en" sz="2000" dirty="0"/>
            </a:br>
            <a:endParaRPr sz="2000" dirty="0"/>
          </a:p>
        </p:txBody>
      </p:sp>
      <p:pic>
        <p:nvPicPr>
          <p:cNvPr id="3" name="Picture 2">
            <a:extLst>
              <a:ext uri="{FF2B5EF4-FFF2-40B4-BE49-F238E27FC236}">
                <a16:creationId xmlns:a16="http://schemas.microsoft.com/office/drawing/2014/main" id="{9EF94F97-6121-2700-64B3-73F063A279D4}"/>
              </a:ext>
            </a:extLst>
          </p:cNvPr>
          <p:cNvPicPr>
            <a:picLocks noChangeAspect="1"/>
          </p:cNvPicPr>
          <p:nvPr/>
        </p:nvPicPr>
        <p:blipFill>
          <a:blip r:embed="rId3"/>
          <a:stretch>
            <a:fillRect/>
          </a:stretch>
        </p:blipFill>
        <p:spPr>
          <a:xfrm>
            <a:off x="3003577" y="877534"/>
            <a:ext cx="3136845" cy="4121186"/>
          </a:xfrm>
          <a:prstGeom prst="rect">
            <a:avLst/>
          </a:prstGeom>
        </p:spPr>
      </p:pic>
    </p:spTree>
    <p:extLst>
      <p:ext uri="{BB962C8B-B14F-4D97-AF65-F5344CB8AC3E}">
        <p14:creationId xmlns:p14="http://schemas.microsoft.com/office/powerpoint/2010/main" val="74605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3630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{IMDB Dataset} {ML algos with n_gram}</a:t>
            </a:r>
            <a:br>
              <a:rPr lang="en" sz="2000" dirty="0"/>
            </a:br>
            <a:br>
              <a:rPr lang="en" sz="2000" dirty="0"/>
            </a:br>
            <a:endParaRPr sz="2000" dirty="0"/>
          </a:p>
        </p:txBody>
      </p:sp>
      <p:pic>
        <p:nvPicPr>
          <p:cNvPr id="8" name="Picture 7">
            <a:extLst>
              <a:ext uri="{FF2B5EF4-FFF2-40B4-BE49-F238E27FC236}">
                <a16:creationId xmlns:a16="http://schemas.microsoft.com/office/drawing/2014/main" id="{356CFE39-2C9A-2BB4-CF7D-CC3D57D1C233}"/>
              </a:ext>
            </a:extLst>
          </p:cNvPr>
          <p:cNvPicPr>
            <a:picLocks noChangeAspect="1"/>
          </p:cNvPicPr>
          <p:nvPr/>
        </p:nvPicPr>
        <p:blipFill>
          <a:blip r:embed="rId3"/>
          <a:stretch>
            <a:fillRect/>
          </a:stretch>
        </p:blipFill>
        <p:spPr>
          <a:xfrm>
            <a:off x="2984077" y="877534"/>
            <a:ext cx="3175846" cy="4145570"/>
          </a:xfrm>
          <a:prstGeom prst="rect">
            <a:avLst/>
          </a:prstGeom>
        </p:spPr>
      </p:pic>
    </p:spTree>
    <p:extLst>
      <p:ext uri="{BB962C8B-B14F-4D97-AF65-F5344CB8AC3E}">
        <p14:creationId xmlns:p14="http://schemas.microsoft.com/office/powerpoint/2010/main" val="1528651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720000" y="2987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{Hindi Dataset} {Traditional ML algorithms}</a:t>
            </a:r>
            <a:br>
              <a:rPr lang="en" sz="2000" dirty="0"/>
            </a:br>
            <a:br>
              <a:rPr lang="en" sz="2000" dirty="0"/>
            </a:br>
            <a:endParaRPr sz="2000" dirty="0"/>
          </a:p>
        </p:txBody>
      </p:sp>
      <p:pic>
        <p:nvPicPr>
          <p:cNvPr id="3" name="Picture 2">
            <a:extLst>
              <a:ext uri="{FF2B5EF4-FFF2-40B4-BE49-F238E27FC236}">
                <a16:creationId xmlns:a16="http://schemas.microsoft.com/office/drawing/2014/main" id="{41B6EBAD-6AA4-FFE4-D42F-DF299CC893DF}"/>
              </a:ext>
            </a:extLst>
          </p:cNvPr>
          <p:cNvPicPr>
            <a:picLocks noChangeAspect="1"/>
          </p:cNvPicPr>
          <p:nvPr/>
        </p:nvPicPr>
        <p:blipFill>
          <a:blip r:embed="rId3"/>
          <a:stretch>
            <a:fillRect/>
          </a:stretch>
        </p:blipFill>
        <p:spPr>
          <a:xfrm>
            <a:off x="2858044" y="871421"/>
            <a:ext cx="3427912" cy="4129768"/>
          </a:xfrm>
          <a:prstGeom prst="rect">
            <a:avLst/>
          </a:prstGeom>
        </p:spPr>
      </p:pic>
    </p:spTree>
    <p:extLst>
      <p:ext uri="{BB962C8B-B14F-4D97-AF65-F5344CB8AC3E}">
        <p14:creationId xmlns:p14="http://schemas.microsoft.com/office/powerpoint/2010/main" val="3207965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2045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{Hindi Dataset} {CNN with word embeddings}</a:t>
            </a:r>
            <a:br>
              <a:rPr lang="en" sz="2000" dirty="0"/>
            </a:br>
            <a:br>
              <a:rPr lang="en" sz="2000" dirty="0"/>
            </a:br>
            <a:endParaRPr sz="2000" dirty="0"/>
          </a:p>
        </p:txBody>
      </p:sp>
      <p:sp>
        <p:nvSpPr>
          <p:cNvPr id="7" name="Google Shape;417;p48">
            <a:extLst>
              <a:ext uri="{FF2B5EF4-FFF2-40B4-BE49-F238E27FC236}">
                <a16:creationId xmlns:a16="http://schemas.microsoft.com/office/drawing/2014/main" id="{E4D32747-D6A8-C834-7DD8-22A2C401F5B3}"/>
              </a:ext>
            </a:extLst>
          </p:cNvPr>
          <p:cNvSpPr txBox="1">
            <a:spLocks/>
          </p:cNvSpPr>
          <p:nvPr/>
        </p:nvSpPr>
        <p:spPr>
          <a:xfrm>
            <a:off x="317664" y="2584380"/>
            <a:ext cx="82045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Medium"/>
              <a:buNone/>
              <a:defRPr sz="2800" b="0" i="0" u="none" strike="noStrike" cap="none">
                <a:solidFill>
                  <a:schemeClr val="dk1"/>
                </a:solidFill>
                <a:latin typeface="Playfair Display Medium"/>
                <a:ea typeface="Playfair Display Medium"/>
                <a:cs typeface="Playfair Display Medium"/>
                <a:sym typeface="Playfair Display Medium"/>
              </a:defRPr>
            </a:lvl1pPr>
            <a:lvl2pPr marR="0" lvl="1"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000"/>
              <a:buFont typeface="Playfair Display"/>
              <a:buNone/>
              <a:defRPr sz="3000" b="1" i="0" u="none" strike="noStrike" cap="none">
                <a:solidFill>
                  <a:schemeClr val="dk1"/>
                </a:solidFill>
                <a:latin typeface="Playfair Display"/>
                <a:ea typeface="Playfair Display"/>
                <a:cs typeface="Playfair Display"/>
                <a:sym typeface="Playfair Display"/>
              </a:defRPr>
            </a:lvl9pPr>
          </a:lstStyle>
          <a:p>
            <a:r>
              <a:rPr lang="en-IN" sz="2000" dirty="0"/>
              <a:t>Performance Metrics {Hindi Dataset} {SVM with NTK}</a:t>
            </a:r>
            <a:br>
              <a:rPr lang="en-IN" sz="2000" dirty="0"/>
            </a:br>
            <a:br>
              <a:rPr lang="en-IN" sz="2000" dirty="0"/>
            </a:br>
            <a:endParaRPr lang="en-IN" sz="2000" dirty="0"/>
          </a:p>
        </p:txBody>
      </p:sp>
      <p:pic>
        <p:nvPicPr>
          <p:cNvPr id="3" name="Picture 2">
            <a:extLst>
              <a:ext uri="{FF2B5EF4-FFF2-40B4-BE49-F238E27FC236}">
                <a16:creationId xmlns:a16="http://schemas.microsoft.com/office/drawing/2014/main" id="{EEA57C84-6F08-2D78-D5C7-0C68F68DD3EC}"/>
              </a:ext>
            </a:extLst>
          </p:cNvPr>
          <p:cNvPicPr>
            <a:picLocks noChangeAspect="1"/>
          </p:cNvPicPr>
          <p:nvPr/>
        </p:nvPicPr>
        <p:blipFill>
          <a:blip r:embed="rId3"/>
          <a:stretch>
            <a:fillRect/>
          </a:stretch>
        </p:blipFill>
        <p:spPr>
          <a:xfrm>
            <a:off x="2472308" y="1096144"/>
            <a:ext cx="4048558" cy="1237393"/>
          </a:xfrm>
          <a:prstGeom prst="rect">
            <a:avLst/>
          </a:prstGeom>
        </p:spPr>
      </p:pic>
      <p:pic>
        <p:nvPicPr>
          <p:cNvPr id="5" name="Picture 4">
            <a:extLst>
              <a:ext uri="{FF2B5EF4-FFF2-40B4-BE49-F238E27FC236}">
                <a16:creationId xmlns:a16="http://schemas.microsoft.com/office/drawing/2014/main" id="{59FE7873-58D8-8FC0-1540-5F285DF490B0}"/>
              </a:ext>
            </a:extLst>
          </p:cNvPr>
          <p:cNvPicPr>
            <a:picLocks noChangeAspect="1"/>
          </p:cNvPicPr>
          <p:nvPr/>
        </p:nvPicPr>
        <p:blipFill>
          <a:blip r:embed="rId4"/>
          <a:stretch>
            <a:fillRect/>
          </a:stretch>
        </p:blipFill>
        <p:spPr>
          <a:xfrm>
            <a:off x="2534315" y="3407923"/>
            <a:ext cx="4075369" cy="1225037"/>
          </a:xfrm>
          <a:prstGeom prst="rect">
            <a:avLst/>
          </a:prstGeom>
        </p:spPr>
      </p:pic>
    </p:spTree>
    <p:extLst>
      <p:ext uri="{BB962C8B-B14F-4D97-AF65-F5344CB8AC3E}">
        <p14:creationId xmlns:p14="http://schemas.microsoft.com/office/powerpoint/2010/main" val="93456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3630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{Hindi Dataset} {ML algos with Bag of Words}</a:t>
            </a:r>
            <a:br>
              <a:rPr lang="en" sz="2000" dirty="0"/>
            </a:br>
            <a:br>
              <a:rPr lang="en" sz="2000" dirty="0"/>
            </a:br>
            <a:endParaRPr sz="2000" dirty="0"/>
          </a:p>
        </p:txBody>
      </p:sp>
      <p:pic>
        <p:nvPicPr>
          <p:cNvPr id="4" name="Picture 3">
            <a:extLst>
              <a:ext uri="{FF2B5EF4-FFF2-40B4-BE49-F238E27FC236}">
                <a16:creationId xmlns:a16="http://schemas.microsoft.com/office/drawing/2014/main" id="{E952A1B0-63DE-C352-EEBF-B9317551DE23}"/>
              </a:ext>
            </a:extLst>
          </p:cNvPr>
          <p:cNvPicPr>
            <a:picLocks noChangeAspect="1"/>
          </p:cNvPicPr>
          <p:nvPr/>
        </p:nvPicPr>
        <p:blipFill>
          <a:blip r:embed="rId3"/>
          <a:stretch>
            <a:fillRect/>
          </a:stretch>
        </p:blipFill>
        <p:spPr>
          <a:xfrm>
            <a:off x="3112643" y="877534"/>
            <a:ext cx="2918713" cy="4160881"/>
          </a:xfrm>
          <a:prstGeom prst="rect">
            <a:avLst/>
          </a:prstGeom>
        </p:spPr>
      </p:pic>
    </p:spTree>
    <p:extLst>
      <p:ext uri="{BB962C8B-B14F-4D97-AF65-F5344CB8AC3E}">
        <p14:creationId xmlns:p14="http://schemas.microsoft.com/office/powerpoint/2010/main" val="4184147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txBox="1">
            <a:spLocks noGrp="1"/>
          </p:cNvSpPr>
          <p:nvPr>
            <p:ph type="title"/>
          </p:nvPr>
        </p:nvSpPr>
        <p:spPr>
          <a:xfrm>
            <a:off x="317664" y="304834"/>
            <a:ext cx="83630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Performance Metrics {Hindi Dataset} {ML algos with n_gram}</a:t>
            </a:r>
            <a:br>
              <a:rPr lang="en" sz="2000" dirty="0"/>
            </a:br>
            <a:br>
              <a:rPr lang="en" sz="2000" dirty="0"/>
            </a:br>
            <a:endParaRPr sz="2000" dirty="0"/>
          </a:p>
        </p:txBody>
      </p:sp>
      <p:pic>
        <p:nvPicPr>
          <p:cNvPr id="3" name="Picture 2">
            <a:extLst>
              <a:ext uri="{FF2B5EF4-FFF2-40B4-BE49-F238E27FC236}">
                <a16:creationId xmlns:a16="http://schemas.microsoft.com/office/drawing/2014/main" id="{8923CFBB-1B2C-3C38-9D69-07CC4E62C0FF}"/>
              </a:ext>
            </a:extLst>
          </p:cNvPr>
          <p:cNvPicPr>
            <a:picLocks noChangeAspect="1"/>
          </p:cNvPicPr>
          <p:nvPr/>
        </p:nvPicPr>
        <p:blipFill>
          <a:blip r:embed="rId3"/>
          <a:stretch>
            <a:fillRect/>
          </a:stretch>
        </p:blipFill>
        <p:spPr>
          <a:xfrm>
            <a:off x="3118044" y="877534"/>
            <a:ext cx="2907911" cy="4014532"/>
          </a:xfrm>
          <a:prstGeom prst="rect">
            <a:avLst/>
          </a:prstGeom>
        </p:spPr>
      </p:pic>
    </p:spTree>
    <p:extLst>
      <p:ext uri="{BB962C8B-B14F-4D97-AF65-F5344CB8AC3E}">
        <p14:creationId xmlns:p14="http://schemas.microsoft.com/office/powerpoint/2010/main" val="289590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pic>
        <p:nvPicPr>
          <p:cNvPr id="6146" name="Picture 1">
            <a:extLst>
              <a:ext uri="{FF2B5EF4-FFF2-40B4-BE49-F238E27FC236}">
                <a16:creationId xmlns:a16="http://schemas.microsoft.com/office/drawing/2014/main" id="{5364195C-5AEC-5EEF-BA55-5B1A0B2B2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151837"/>
            <a:ext cx="4440936" cy="350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69CA5B4-35B9-40BD-C49C-77F5FD08CAD7}"/>
              </a:ext>
            </a:extLst>
          </p:cNvPr>
          <p:cNvSpPr txBox="1"/>
          <p:nvPr/>
        </p:nvSpPr>
        <p:spPr>
          <a:xfrm>
            <a:off x="4685448" y="1879252"/>
            <a:ext cx="4108704" cy="1384995"/>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3(a)</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3(a) represents ROC-AUC curve for CNN model applied on word embeddings generated for IMDB dataset.</a:t>
            </a:r>
            <a:endParaRPr lang="en-IN"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600042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685448" y="1902336"/>
            <a:ext cx="4108704" cy="1338828"/>
          </a:xfrm>
          <a:prstGeom prst="rect">
            <a:avLst/>
          </a:prstGeom>
          <a:noFill/>
        </p:spPr>
        <p:txBody>
          <a:bodyPr wrap="square">
            <a:spAutoFit/>
          </a:bodyPr>
          <a:lstStyle/>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Figure 3(b)</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400" dirty="0">
                <a:effectLst/>
                <a:latin typeface="Times New Roman" panose="02020603050405020304" pitchFamily="18" charset="0"/>
                <a:ea typeface="PMingLiU" panose="02020500000000000000" pitchFamily="18" charset="-120"/>
              </a:rPr>
              <a:t> </a:t>
            </a:r>
            <a:endParaRPr lang="en-IN" sz="2000"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sz="1300" dirty="0">
                <a:effectLst/>
                <a:latin typeface="Times New Roman" panose="02020603050405020304" pitchFamily="18" charset="0"/>
                <a:ea typeface="PMingLiU" panose="02020500000000000000" pitchFamily="18" charset="-120"/>
              </a:rPr>
              <a:t>Figure 3(b) represents ROC-AUC for SVM classifier used on Neural Tangent Kernel applied on word embeddings generated for IMDB dataset.</a:t>
            </a:r>
            <a:endParaRPr lang="en-IN" sz="1300" dirty="0">
              <a:effectLst/>
              <a:latin typeface="Times New Roman" panose="02020603050405020304" pitchFamily="18" charset="0"/>
              <a:ea typeface="PMingLiU" panose="02020500000000000000" pitchFamily="18" charset="-120"/>
            </a:endParaRPr>
          </a:p>
        </p:txBody>
      </p:sp>
      <p:pic>
        <p:nvPicPr>
          <p:cNvPr id="7170" name="Picture 1">
            <a:extLst>
              <a:ext uri="{FF2B5EF4-FFF2-40B4-BE49-F238E27FC236}">
                <a16:creationId xmlns:a16="http://schemas.microsoft.com/office/drawing/2014/main" id="{4FC56230-1AD3-987A-CBB3-A4B474358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223963"/>
            <a:ext cx="4440936" cy="334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575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790785" y="1879252"/>
            <a:ext cx="3999647" cy="1384995"/>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3(c)</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3(c) represents ROC-AUC curve for best model (SVM) out of 3 models applied on </a:t>
            </a:r>
            <a:r>
              <a:rPr lang="en-US" dirty="0" err="1">
                <a:effectLst/>
                <a:latin typeface="Times New Roman" panose="02020603050405020304" pitchFamily="18" charset="0"/>
                <a:ea typeface="PMingLiU" panose="02020500000000000000" pitchFamily="18" charset="-120"/>
              </a:rPr>
              <a:t>BoW</a:t>
            </a:r>
            <a:r>
              <a:rPr lang="en-US" dirty="0">
                <a:effectLst/>
                <a:latin typeface="Times New Roman" panose="02020603050405020304" pitchFamily="18" charset="0"/>
                <a:ea typeface="PMingLiU" panose="02020500000000000000" pitchFamily="18" charset="-120"/>
              </a:rPr>
              <a:t> generated for IMDB dataset.</a:t>
            </a:r>
            <a:endParaRPr lang="en-IN" dirty="0">
              <a:effectLst/>
              <a:latin typeface="Times New Roman" panose="02020603050405020304" pitchFamily="18" charset="0"/>
              <a:ea typeface="PMingLiU" panose="02020500000000000000" pitchFamily="18" charset="-120"/>
            </a:endParaRPr>
          </a:p>
        </p:txBody>
      </p:sp>
      <p:pic>
        <p:nvPicPr>
          <p:cNvPr id="8194" name="Picture 1">
            <a:extLst>
              <a:ext uri="{FF2B5EF4-FFF2-40B4-BE49-F238E27FC236}">
                <a16:creationId xmlns:a16="http://schemas.microsoft.com/office/drawing/2014/main" id="{C82E9D31-1384-C133-9964-EBE5A48AE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1" y="1207009"/>
            <a:ext cx="4578721" cy="342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221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017274" y="256094"/>
            <a:ext cx="5109443"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Sentiment Analysis ?</a:t>
            </a:r>
            <a:endParaRPr i="1" dirty="0"/>
          </a:p>
        </p:txBody>
      </p:sp>
      <p:sp>
        <p:nvSpPr>
          <p:cNvPr id="5" name="TextBox 4">
            <a:extLst>
              <a:ext uri="{FF2B5EF4-FFF2-40B4-BE49-F238E27FC236}">
                <a16:creationId xmlns:a16="http://schemas.microsoft.com/office/drawing/2014/main" id="{7EDEC924-B93B-0C8A-D8CA-21DEF1419F13}"/>
              </a:ext>
            </a:extLst>
          </p:cNvPr>
          <p:cNvSpPr txBox="1"/>
          <p:nvPr/>
        </p:nvSpPr>
        <p:spPr>
          <a:xfrm>
            <a:off x="471482" y="859748"/>
            <a:ext cx="8201025" cy="1815882"/>
          </a:xfrm>
          <a:prstGeom prst="rect">
            <a:avLst/>
          </a:prstGeom>
          <a:noFill/>
        </p:spPr>
        <p:txBody>
          <a:bodyPr wrap="square">
            <a:spAutoFit/>
          </a:bodyPr>
          <a:lstStyle/>
          <a:p>
            <a:r>
              <a:rPr lang="en-IN" dirty="0"/>
              <a:t>Sentiment analysis is a growing field at the intersection of linguistics and computer science that attempts to automatically determine the sentiment contained in text. Sentiment can be characterized as positive or negative evaluation expressed through language. Common applications of sentiment analysis include the automatic determination of whether a review posted online (of a movie, a book, or a consumer product) is positive or negative toward the item being reviewed. Sentiment analysis is now a common tool in the repertoire of social media analysis carried out by companies, marketers, and political analysts. Research on sentiment analysis extracts information from positive and negative words in text, from the context of those words, and from the linguistic structure of the text. </a:t>
            </a:r>
          </a:p>
        </p:txBody>
      </p:sp>
      <p:pic>
        <p:nvPicPr>
          <p:cNvPr id="7" name="Picture 6">
            <a:extLst>
              <a:ext uri="{FF2B5EF4-FFF2-40B4-BE49-F238E27FC236}">
                <a16:creationId xmlns:a16="http://schemas.microsoft.com/office/drawing/2014/main" id="{AF0D5D17-FC8D-2690-EF83-C0266A356587}"/>
              </a:ext>
            </a:extLst>
          </p:cNvPr>
          <p:cNvPicPr>
            <a:picLocks noChangeAspect="1"/>
          </p:cNvPicPr>
          <p:nvPr/>
        </p:nvPicPr>
        <p:blipFill>
          <a:blip r:embed="rId3"/>
          <a:stretch>
            <a:fillRect/>
          </a:stretch>
        </p:blipFill>
        <p:spPr>
          <a:xfrm>
            <a:off x="2769015" y="2725637"/>
            <a:ext cx="3605957" cy="231554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790784" y="1879252"/>
            <a:ext cx="4108704" cy="1384995"/>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3(d)</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3(d) represents ROC-AUC curve for best model (SVM) out of 3 models applied on </a:t>
            </a:r>
            <a:r>
              <a:rPr lang="en-US" dirty="0" err="1">
                <a:effectLst/>
                <a:latin typeface="Times New Roman" panose="02020603050405020304" pitchFamily="18" charset="0"/>
                <a:ea typeface="PMingLiU" panose="02020500000000000000" pitchFamily="18" charset="-120"/>
              </a:rPr>
              <a:t>n_gram</a:t>
            </a:r>
            <a:r>
              <a:rPr lang="en-US" dirty="0">
                <a:effectLst/>
                <a:latin typeface="Times New Roman" panose="02020603050405020304" pitchFamily="18" charset="0"/>
                <a:ea typeface="PMingLiU" panose="02020500000000000000" pitchFamily="18" charset="-120"/>
              </a:rPr>
              <a:t> generated for IMDB dataset.</a:t>
            </a:r>
            <a:endParaRPr lang="en-IN" dirty="0">
              <a:effectLst/>
              <a:latin typeface="Times New Roman" panose="02020603050405020304" pitchFamily="18" charset="0"/>
              <a:ea typeface="PMingLiU" panose="02020500000000000000" pitchFamily="18" charset="-120"/>
            </a:endParaRPr>
          </a:p>
        </p:txBody>
      </p:sp>
      <p:pic>
        <p:nvPicPr>
          <p:cNvPr id="9218" name="Picture 1">
            <a:extLst>
              <a:ext uri="{FF2B5EF4-FFF2-40B4-BE49-F238E27FC236}">
                <a16:creationId xmlns:a16="http://schemas.microsoft.com/office/drawing/2014/main" id="{F38A9C29-0856-4DDC-B8F9-F68F89523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125465"/>
            <a:ext cx="4563977" cy="345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5211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754880" y="1879252"/>
            <a:ext cx="4108704" cy="1384995"/>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4(a)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4(a) represents ROC-AUC curve for CNN model applied on word embeddings generated for </a:t>
            </a:r>
            <a:r>
              <a:rPr lang="en-US" dirty="0" err="1">
                <a:effectLst/>
                <a:latin typeface="Times New Roman" panose="02020603050405020304" pitchFamily="18" charset="0"/>
                <a:ea typeface="PMingLiU" panose="02020500000000000000" pitchFamily="18" charset="-120"/>
              </a:rPr>
              <a:t>hindi</a:t>
            </a:r>
            <a:r>
              <a:rPr lang="en-US" dirty="0">
                <a:effectLst/>
                <a:latin typeface="Times New Roman" panose="02020603050405020304" pitchFamily="18" charset="0"/>
                <a:ea typeface="PMingLiU" panose="02020500000000000000" pitchFamily="18" charset="-120"/>
              </a:rPr>
              <a:t> dataset</a:t>
            </a:r>
            <a:endParaRPr lang="en-IN" dirty="0">
              <a:effectLst/>
              <a:latin typeface="Times New Roman" panose="02020603050405020304" pitchFamily="18" charset="0"/>
              <a:ea typeface="PMingLiU" panose="02020500000000000000" pitchFamily="18" charset="-120"/>
            </a:endParaRPr>
          </a:p>
        </p:txBody>
      </p:sp>
      <p:pic>
        <p:nvPicPr>
          <p:cNvPr id="10242" name="Picture 1">
            <a:extLst>
              <a:ext uri="{FF2B5EF4-FFF2-40B4-BE49-F238E27FC236}">
                <a16:creationId xmlns:a16="http://schemas.microsoft.com/office/drawing/2014/main" id="{56EE7A5E-6556-306B-7A8C-ED74B7B7C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206505"/>
            <a:ext cx="4510368" cy="3556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137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790784" y="1771531"/>
            <a:ext cx="3987456" cy="1600438"/>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4(b)</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4(b) represents ROC-AUC curve for SVM classifier used on Neural Tangent Kernel applied on word embeddings generated for </a:t>
            </a:r>
            <a:r>
              <a:rPr lang="en-US" dirty="0" err="1">
                <a:effectLst/>
                <a:latin typeface="Times New Roman" panose="02020603050405020304" pitchFamily="18" charset="0"/>
                <a:ea typeface="PMingLiU" panose="02020500000000000000" pitchFamily="18" charset="-120"/>
              </a:rPr>
              <a:t>hindi</a:t>
            </a:r>
            <a:r>
              <a:rPr lang="en-US" dirty="0">
                <a:effectLst/>
                <a:latin typeface="Times New Roman" panose="02020603050405020304" pitchFamily="18" charset="0"/>
                <a:ea typeface="PMingLiU" panose="02020500000000000000" pitchFamily="18" charset="-120"/>
              </a:rPr>
              <a:t> dataset.</a:t>
            </a:r>
            <a:endParaRPr lang="en-IN" dirty="0">
              <a:effectLst/>
              <a:latin typeface="Times New Roman" panose="02020603050405020304" pitchFamily="18" charset="0"/>
              <a:ea typeface="PMingLiU" panose="02020500000000000000" pitchFamily="18" charset="-120"/>
            </a:endParaRPr>
          </a:p>
        </p:txBody>
      </p:sp>
      <p:pic>
        <p:nvPicPr>
          <p:cNvPr id="11266" name="Picture 1">
            <a:extLst>
              <a:ext uri="{FF2B5EF4-FFF2-40B4-BE49-F238E27FC236}">
                <a16:creationId xmlns:a16="http://schemas.microsoft.com/office/drawing/2014/main" id="{D343ED4E-E452-9A7F-8065-E2658724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203600"/>
            <a:ext cx="4546272" cy="341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198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681728" y="2113188"/>
            <a:ext cx="3975264" cy="1600438"/>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4(c)</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4(c) represents ROC-AUC curve for best model (SVM) out of 3 models applied on </a:t>
            </a:r>
            <a:r>
              <a:rPr lang="en-US" dirty="0" err="1">
                <a:effectLst/>
                <a:latin typeface="Times New Roman" panose="02020603050405020304" pitchFamily="18" charset="0"/>
                <a:ea typeface="PMingLiU" panose="02020500000000000000" pitchFamily="18" charset="-120"/>
              </a:rPr>
              <a:t>BoW</a:t>
            </a:r>
            <a:r>
              <a:rPr lang="en-US" dirty="0">
                <a:effectLst/>
                <a:latin typeface="Times New Roman" panose="02020603050405020304" pitchFamily="18" charset="0"/>
                <a:ea typeface="PMingLiU" panose="02020500000000000000" pitchFamily="18" charset="-120"/>
              </a:rPr>
              <a:t> generated for </a:t>
            </a:r>
            <a:r>
              <a:rPr lang="en-US" dirty="0" err="1">
                <a:effectLst/>
                <a:latin typeface="Times New Roman" panose="02020603050405020304" pitchFamily="18" charset="0"/>
                <a:ea typeface="PMingLiU" panose="02020500000000000000" pitchFamily="18" charset="-120"/>
              </a:rPr>
              <a:t>hindi</a:t>
            </a:r>
            <a:r>
              <a:rPr lang="en-US" dirty="0">
                <a:effectLst/>
                <a:latin typeface="Times New Roman" panose="02020603050405020304" pitchFamily="18" charset="0"/>
                <a:ea typeface="PMingLiU" panose="02020500000000000000" pitchFamily="18" charset="-120"/>
              </a:rPr>
              <a:t> dataset.</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a:t>
            </a:r>
            <a:endParaRPr lang="en-IN" dirty="0">
              <a:effectLst/>
              <a:latin typeface="Times New Roman" panose="02020603050405020304" pitchFamily="18" charset="0"/>
              <a:ea typeface="PMingLiU" panose="02020500000000000000" pitchFamily="18" charset="-120"/>
            </a:endParaRPr>
          </a:p>
        </p:txBody>
      </p:sp>
      <p:pic>
        <p:nvPicPr>
          <p:cNvPr id="12290" name="Picture 1">
            <a:extLst>
              <a:ext uri="{FF2B5EF4-FFF2-40B4-BE49-F238E27FC236}">
                <a16:creationId xmlns:a16="http://schemas.microsoft.com/office/drawing/2014/main" id="{C0ACFD4A-2A8B-A896-109F-5F73FD131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163612"/>
            <a:ext cx="4437216" cy="349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287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998E-2339-BCC4-5FA4-B43724E7DAE8}"/>
              </a:ext>
            </a:extLst>
          </p:cNvPr>
          <p:cNvSpPr>
            <a:spLocks noGrp="1"/>
          </p:cNvSpPr>
          <p:nvPr>
            <p:ph type="title"/>
          </p:nvPr>
        </p:nvSpPr>
        <p:spPr>
          <a:xfrm>
            <a:off x="244512" y="380481"/>
            <a:ext cx="7704000" cy="572700"/>
          </a:xfrm>
        </p:spPr>
        <p:txBody>
          <a:bodyPr/>
          <a:lstStyle/>
          <a:p>
            <a:r>
              <a:rPr lang="en-IN" dirty="0"/>
              <a:t>ROC – AUC Curve</a:t>
            </a:r>
          </a:p>
        </p:txBody>
      </p:sp>
      <p:sp>
        <p:nvSpPr>
          <p:cNvPr id="8" name="TextBox 7">
            <a:extLst>
              <a:ext uri="{FF2B5EF4-FFF2-40B4-BE49-F238E27FC236}">
                <a16:creationId xmlns:a16="http://schemas.microsoft.com/office/drawing/2014/main" id="{069CA5B4-35B9-40BD-C49C-77F5FD08CAD7}"/>
              </a:ext>
            </a:extLst>
          </p:cNvPr>
          <p:cNvSpPr txBox="1"/>
          <p:nvPr/>
        </p:nvSpPr>
        <p:spPr>
          <a:xfrm>
            <a:off x="4708547" y="1771531"/>
            <a:ext cx="4108704" cy="1600438"/>
          </a:xfrm>
          <a:prstGeom prst="rect">
            <a:avLst/>
          </a:prstGeom>
          <a:noFill/>
        </p:spPr>
        <p:txBody>
          <a:bodyPr wrap="square">
            <a:spAutoFit/>
          </a:bodyPr>
          <a:lstStyle/>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4(d)</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 </a:t>
            </a:r>
            <a:endParaRPr lang="en-IN" dirty="0">
              <a:effectLst/>
              <a:latin typeface="Times New Roman" panose="02020603050405020304" pitchFamily="18" charset="0"/>
              <a:ea typeface="PMingLiU" panose="02020500000000000000" pitchFamily="18" charset="-120"/>
            </a:endParaRPr>
          </a:p>
          <a:p>
            <a:pPr marL="0" marR="0" algn="ctr">
              <a:spcBef>
                <a:spcPts val="0"/>
              </a:spcBef>
              <a:spcAft>
                <a:spcPts val="0"/>
              </a:spcAft>
            </a:pPr>
            <a:r>
              <a:rPr lang="en-US" dirty="0">
                <a:effectLst/>
                <a:latin typeface="Times New Roman" panose="02020603050405020304" pitchFamily="18" charset="0"/>
                <a:ea typeface="PMingLiU" panose="02020500000000000000" pitchFamily="18" charset="-120"/>
              </a:rPr>
              <a:t>Figure 4(d) represents ROC-AUC curve for best model (SVM) out of 3 models applied on </a:t>
            </a:r>
            <a:r>
              <a:rPr lang="en-US" dirty="0" err="1">
                <a:effectLst/>
                <a:latin typeface="Times New Roman" panose="02020603050405020304" pitchFamily="18" charset="0"/>
                <a:ea typeface="PMingLiU" panose="02020500000000000000" pitchFamily="18" charset="-120"/>
              </a:rPr>
              <a:t>n_gram</a:t>
            </a:r>
            <a:r>
              <a:rPr lang="en-US" dirty="0">
                <a:effectLst/>
                <a:latin typeface="Times New Roman" panose="02020603050405020304" pitchFamily="18" charset="0"/>
                <a:ea typeface="PMingLiU" panose="02020500000000000000" pitchFamily="18" charset="-120"/>
              </a:rPr>
              <a:t> generated for </a:t>
            </a:r>
            <a:r>
              <a:rPr lang="en-US" dirty="0" err="1">
                <a:effectLst/>
                <a:latin typeface="Times New Roman" panose="02020603050405020304" pitchFamily="18" charset="0"/>
                <a:ea typeface="PMingLiU" panose="02020500000000000000" pitchFamily="18" charset="-120"/>
              </a:rPr>
              <a:t>hindi</a:t>
            </a:r>
            <a:r>
              <a:rPr lang="en-US" dirty="0">
                <a:effectLst/>
                <a:latin typeface="Times New Roman" panose="02020603050405020304" pitchFamily="18" charset="0"/>
                <a:ea typeface="PMingLiU" panose="02020500000000000000" pitchFamily="18" charset="-120"/>
              </a:rPr>
              <a:t> dataset.</a:t>
            </a:r>
            <a:endParaRPr lang="en-IN" dirty="0">
              <a:effectLst/>
              <a:latin typeface="Times New Roman" panose="02020603050405020304" pitchFamily="18" charset="0"/>
              <a:ea typeface="PMingLiU" panose="02020500000000000000" pitchFamily="18" charset="-120"/>
            </a:endParaRPr>
          </a:p>
        </p:txBody>
      </p:sp>
      <p:pic>
        <p:nvPicPr>
          <p:cNvPr id="13314" name="Picture 1">
            <a:extLst>
              <a:ext uri="{FF2B5EF4-FFF2-40B4-BE49-F238E27FC236}">
                <a16:creationId xmlns:a16="http://schemas.microsoft.com/office/drawing/2014/main" id="{CC9DAE72-FBF3-8AA9-47E3-D7EE9B762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12" y="1100455"/>
            <a:ext cx="4464035" cy="356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410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473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2916630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5" name="TextBox 4">
            <a:extLst>
              <a:ext uri="{FF2B5EF4-FFF2-40B4-BE49-F238E27FC236}">
                <a16:creationId xmlns:a16="http://schemas.microsoft.com/office/drawing/2014/main" id="{7D55599C-E88B-5150-E9DE-93A4322CE628}"/>
              </a:ext>
            </a:extLst>
          </p:cNvPr>
          <p:cNvSpPr txBox="1"/>
          <p:nvPr/>
        </p:nvSpPr>
        <p:spPr>
          <a:xfrm>
            <a:off x="720000" y="1188413"/>
            <a:ext cx="8033856" cy="3754874"/>
          </a:xfrm>
          <a:prstGeom prst="rect">
            <a:avLst/>
          </a:prstGeom>
          <a:noFill/>
        </p:spPr>
        <p:txBody>
          <a:bodyPr wrap="square">
            <a:spAutoFit/>
          </a:bodyPr>
          <a:lstStyle/>
          <a:p>
            <a:pPr marL="285750" indent="-285750">
              <a:buFont typeface="Arial" panose="020B0604020202020204" pitchFamily="34" charset="0"/>
              <a:buChar char="•"/>
            </a:pPr>
            <a:r>
              <a:rPr lang="en-IN" dirty="0"/>
              <a:t>Marouane </a:t>
            </a:r>
            <a:r>
              <a:rPr lang="en-IN" dirty="0" err="1"/>
              <a:t>Birjali</a:t>
            </a:r>
            <a:r>
              <a:rPr lang="en-IN" dirty="0"/>
              <a:t>, Mohammed </a:t>
            </a:r>
            <a:r>
              <a:rPr lang="en-IN" dirty="0" err="1"/>
              <a:t>Kasri</a:t>
            </a:r>
            <a:r>
              <a:rPr lang="en-IN" dirty="0"/>
              <a:t>, </a:t>
            </a:r>
            <a:r>
              <a:rPr lang="en-IN" dirty="0" err="1"/>
              <a:t>Abderrahim</a:t>
            </a:r>
            <a:r>
              <a:rPr lang="en-IN" dirty="0"/>
              <a:t> Beni-</a:t>
            </a:r>
            <a:r>
              <a:rPr lang="en-IN" dirty="0" err="1"/>
              <a:t>Hssane</a:t>
            </a:r>
            <a:r>
              <a:rPr lang="en-IN" dirty="0"/>
              <a:t>, A comprehensive survey on sentiment analysis: Approaches, challenges and </a:t>
            </a:r>
            <a:r>
              <a:rPr lang="en-IN" dirty="0" err="1"/>
              <a:t>trends,Knowledge</a:t>
            </a:r>
            <a:r>
              <a:rPr lang="en-IN" dirty="0"/>
              <a:t>-Based </a:t>
            </a:r>
            <a:r>
              <a:rPr lang="en-IN" dirty="0" err="1"/>
              <a:t>Systems,Volume</a:t>
            </a:r>
            <a:r>
              <a:rPr lang="en-IN" dirty="0"/>
              <a:t> 226, 2021, 107134, ISSN 0950-7051, </a:t>
            </a:r>
            <a:r>
              <a:rPr lang="en-IN" dirty="0">
                <a:hlinkClick r:id="rId3"/>
              </a:rPr>
              <a:t>https://doi.org/10.1016/j.knosys.2021.107134</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 systematic literature review on machine learning applications for consumer sentiment analysis using online reviews </a:t>
            </a:r>
            <a:r>
              <a:rPr lang="en-IN" dirty="0" err="1"/>
              <a:t>Praphula</a:t>
            </a:r>
            <a:r>
              <a:rPr lang="en-IN" dirty="0"/>
              <a:t> Kumar Jain a,∗ , Rajendra Pamula a , Gautam Srivastava b,2021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Multimodal Sentiment Analysis: A Survey of Methods, Trends, and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Sanjeev </a:t>
            </a:r>
            <a:r>
              <a:rPr lang="en-US" dirty="0" err="1"/>
              <a:t>Verma,Sentiment</a:t>
            </a:r>
            <a:r>
              <a:rPr lang="en-US" dirty="0"/>
              <a:t> analysis of public services for smart society: Literature review and future research </a:t>
            </a:r>
            <a:r>
              <a:rPr lang="en-US" dirty="0" err="1"/>
              <a:t>directions,Government</a:t>
            </a:r>
            <a:r>
              <a:rPr lang="en-US" dirty="0"/>
              <a:t> Information </a:t>
            </a:r>
            <a:r>
              <a:rPr lang="en-US" dirty="0" err="1"/>
              <a:t>Quarterly,Volume</a:t>
            </a:r>
            <a:r>
              <a:rPr lang="en-US" dirty="0"/>
              <a:t> 39, Issue 3,2022,101708,ISSN 0740-624X, </a:t>
            </a:r>
            <a:r>
              <a:rPr lang="en-US" dirty="0">
                <a:hlinkClick r:id="rId4"/>
              </a:rPr>
              <a:t>https://doi.org/10.1016/j.giq.2022.101708</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Wankhade</a:t>
            </a:r>
            <a:r>
              <a:rPr lang="en-US" dirty="0"/>
              <a:t>, M., Rao, A.C.S. &amp; Kulkarni, C. A survey on sentiment analysis methods, applications, and challenges. </a:t>
            </a:r>
            <a:r>
              <a:rPr lang="en-US" dirty="0" err="1"/>
              <a:t>Artif</a:t>
            </a:r>
            <a:r>
              <a:rPr lang="en-US" dirty="0"/>
              <a:t> </a:t>
            </a:r>
            <a:r>
              <a:rPr lang="en-US" dirty="0" err="1"/>
              <a:t>Intell</a:t>
            </a:r>
            <a:r>
              <a:rPr lang="en-US" dirty="0"/>
              <a:t> Rev 55, 5731–5780 (2022). https://doi.org/10.1007/s10462-022-10144-1</a:t>
            </a:r>
            <a:endParaRPr lang="en-IN" dirty="0"/>
          </a:p>
          <a:p>
            <a:pPr marL="285750" indent="-285750">
              <a:buFont typeface="Arial" panose="020B0604020202020204"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564356"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i="1" dirty="0"/>
          </a:p>
        </p:txBody>
      </p:sp>
      <p:sp>
        <p:nvSpPr>
          <p:cNvPr id="215" name="Google Shape;215;p34"/>
          <p:cNvSpPr txBox="1">
            <a:spLocks noGrp="1"/>
          </p:cNvSpPr>
          <p:nvPr>
            <p:ph type="subTitle" idx="4"/>
          </p:nvPr>
        </p:nvSpPr>
        <p:spPr>
          <a:xfrm>
            <a:off x="713225" y="2144431"/>
            <a:ext cx="3480156" cy="4616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Can be applied on</a:t>
            </a:r>
            <a:endParaRPr dirty="0"/>
          </a:p>
        </p:txBody>
      </p:sp>
      <p:sp>
        <p:nvSpPr>
          <p:cNvPr id="3" name="TextBox 2">
            <a:extLst>
              <a:ext uri="{FF2B5EF4-FFF2-40B4-BE49-F238E27FC236}">
                <a16:creationId xmlns:a16="http://schemas.microsoft.com/office/drawing/2014/main" id="{A2E1BDA9-3099-047F-6AFD-5EF201F9C695}"/>
              </a:ext>
            </a:extLst>
          </p:cNvPr>
          <p:cNvSpPr txBox="1"/>
          <p:nvPr/>
        </p:nvSpPr>
        <p:spPr>
          <a:xfrm>
            <a:off x="713225" y="1017725"/>
            <a:ext cx="7866419" cy="1015663"/>
          </a:xfrm>
          <a:prstGeom prst="rect">
            <a:avLst/>
          </a:prstGeom>
          <a:noFill/>
        </p:spPr>
        <p:txBody>
          <a:bodyPr wrap="square">
            <a:spAutoFit/>
          </a:bodyPr>
          <a:lstStyle/>
          <a:p>
            <a:pPr algn="l"/>
            <a:endParaRPr lang="en-IN" sz="1600" b="0" i="0" u="none" strike="noStrike" baseline="0" dirty="0">
              <a:solidFill>
                <a:srgbClr val="000000"/>
              </a:solidFill>
              <a:latin typeface="Liberation Serif"/>
            </a:endParaRPr>
          </a:p>
          <a:p>
            <a:r>
              <a:rPr lang="en-US" sz="1600" b="0" i="0" u="none" strike="noStrike" baseline="0" dirty="0">
                <a:solidFill>
                  <a:srgbClr val="000000"/>
                </a:solidFill>
                <a:latin typeface="Liberation Serif"/>
              </a:rPr>
              <a:t> </a:t>
            </a:r>
            <a:r>
              <a:rPr lang="en-US" sz="1400" b="0" i="0" u="none" strike="noStrike" baseline="0" dirty="0">
                <a:solidFill>
                  <a:srgbClr val="000000"/>
                </a:solidFill>
                <a:latin typeface="Liberation Serif"/>
              </a:rPr>
              <a:t>Develop a sentiment analysis system capable of accurately classifying the sentiment expressed in English language text across various domains and contexts. The system should effectively distinguish between positive, negative, and neutral sentiments.</a:t>
            </a:r>
            <a:endParaRPr lang="en-IN" dirty="0"/>
          </a:p>
        </p:txBody>
      </p:sp>
      <p:sp>
        <p:nvSpPr>
          <p:cNvPr id="13" name="TextBox 12">
            <a:extLst>
              <a:ext uri="{FF2B5EF4-FFF2-40B4-BE49-F238E27FC236}">
                <a16:creationId xmlns:a16="http://schemas.microsoft.com/office/drawing/2014/main" id="{3A17E688-3249-1393-C412-7F000E4FB7BF}"/>
              </a:ext>
            </a:extLst>
          </p:cNvPr>
          <p:cNvSpPr txBox="1"/>
          <p:nvPr/>
        </p:nvSpPr>
        <p:spPr>
          <a:xfrm>
            <a:off x="911352" y="2717131"/>
            <a:ext cx="4626864" cy="2031325"/>
          </a:xfrm>
          <a:prstGeom prst="rect">
            <a:avLst/>
          </a:prstGeom>
          <a:noFill/>
        </p:spPr>
        <p:txBody>
          <a:bodyPr wrap="square">
            <a:spAutoFit/>
          </a:bodyPr>
          <a:lstStyle/>
          <a:p>
            <a:r>
              <a:rPr lang="en-IN" dirty="0">
                <a:latin typeface="Liberation Serif"/>
              </a:rPr>
              <a:t>Social Media Data</a:t>
            </a:r>
          </a:p>
          <a:p>
            <a:endParaRPr lang="en-IN" dirty="0">
              <a:latin typeface="Liberation Serif"/>
            </a:endParaRPr>
          </a:p>
          <a:p>
            <a:r>
              <a:rPr lang="en-IN" dirty="0">
                <a:latin typeface="Liberation Serif"/>
              </a:rPr>
              <a:t>Product Review</a:t>
            </a:r>
          </a:p>
          <a:p>
            <a:endParaRPr lang="en-IN" dirty="0">
              <a:latin typeface="Liberation Serif"/>
            </a:endParaRPr>
          </a:p>
          <a:p>
            <a:r>
              <a:rPr lang="en-IN" dirty="0">
                <a:latin typeface="Liberation Serif"/>
              </a:rPr>
              <a:t>Movie/TV Show Review</a:t>
            </a:r>
          </a:p>
          <a:p>
            <a:endParaRPr lang="en-IN" dirty="0">
              <a:latin typeface="Liberation Serif"/>
            </a:endParaRPr>
          </a:p>
          <a:p>
            <a:r>
              <a:rPr lang="en-IN" dirty="0">
                <a:latin typeface="Liberation Serif"/>
              </a:rPr>
              <a:t>Customer Feedback</a:t>
            </a:r>
          </a:p>
          <a:p>
            <a:endParaRPr lang="en-IN" dirty="0">
              <a:latin typeface="Liberation Serif"/>
            </a:endParaRPr>
          </a:p>
          <a:p>
            <a:endParaRPr lang="en-IN" dirty="0">
              <a:latin typeface="Liberation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377343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Dataset</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pic>
        <p:nvPicPr>
          <p:cNvPr id="2050" name="Picture 2" descr="IMDb - Wikipedia">
            <a:extLst>
              <a:ext uri="{FF2B5EF4-FFF2-40B4-BE49-F238E27FC236}">
                <a16:creationId xmlns:a16="http://schemas.microsoft.com/office/drawing/2014/main" id="{DA3CDD76-7D57-E478-FB8A-014645B75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352" y="1814512"/>
            <a:ext cx="3019425" cy="1514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5" name="Google Shape;265;p37"/>
          <p:cNvSpPr txBox="1">
            <a:spLocks noGrp="1"/>
          </p:cNvSpPr>
          <p:nvPr>
            <p:ph type="title"/>
          </p:nvPr>
        </p:nvSpPr>
        <p:spPr>
          <a:xfrm>
            <a:off x="720000" y="2950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Datasets</a:t>
            </a:r>
            <a:endParaRPr dirty="0"/>
          </a:p>
        </p:txBody>
      </p:sp>
      <p:sp>
        <p:nvSpPr>
          <p:cNvPr id="9" name="TextBox 8">
            <a:extLst>
              <a:ext uri="{FF2B5EF4-FFF2-40B4-BE49-F238E27FC236}">
                <a16:creationId xmlns:a16="http://schemas.microsoft.com/office/drawing/2014/main" id="{85BD3106-DDA0-54E5-CB89-A22E9AB93915}"/>
              </a:ext>
            </a:extLst>
          </p:cNvPr>
          <p:cNvSpPr txBox="1"/>
          <p:nvPr/>
        </p:nvSpPr>
        <p:spPr>
          <a:xfrm>
            <a:off x="720000" y="1206044"/>
            <a:ext cx="7887552" cy="3093154"/>
          </a:xfrm>
          <a:prstGeom prst="rect">
            <a:avLst/>
          </a:prstGeom>
          <a:noFill/>
        </p:spPr>
        <p:txBody>
          <a:bodyPr wrap="square">
            <a:spAutoFit/>
          </a:bodyPr>
          <a:lstStyle/>
          <a:p>
            <a:r>
              <a:rPr lang="en-IN" sz="1300" dirty="0">
                <a:latin typeface="Liberation Serif"/>
                <a:ea typeface="Sans Serif Collection" panose="020B0502040504020204" pitchFamily="34" charset="0"/>
                <a:cs typeface="Sans Serif Collection" panose="020B0502040504020204" pitchFamily="34" charset="0"/>
              </a:rPr>
              <a:t>IMDB dataset having 50K movie reviews for natural language processing or Text analytics.</a:t>
            </a:r>
          </a:p>
          <a:p>
            <a:endParaRPr lang="en-IN" sz="1300" dirty="0">
              <a:latin typeface="Liberation Serif"/>
              <a:ea typeface="Sans Serif Collection" panose="020B0502040504020204" pitchFamily="34" charset="0"/>
              <a:cs typeface="Sans Serif Collection" panose="020B0502040504020204" pitchFamily="34" charset="0"/>
            </a:endParaRPr>
          </a:p>
          <a:p>
            <a:r>
              <a:rPr lang="en-IN" sz="1300" dirty="0">
                <a:latin typeface="Liberation Serif"/>
                <a:ea typeface="Sans Serif Collection" panose="020B0502040504020204" pitchFamily="34" charset="0"/>
                <a:cs typeface="Sans Serif Collection" panose="020B0502040504020204" pitchFamily="34" charset="0"/>
              </a:rPr>
              <a:t>This is a dataset for binary sentiment classification containing substantially more data than previous benchmark </a:t>
            </a:r>
            <a:r>
              <a:rPr lang="en-IN" sz="1300" dirty="0" err="1">
                <a:latin typeface="Liberation Serif"/>
                <a:ea typeface="Sans Serif Collection" panose="020B0502040504020204" pitchFamily="34" charset="0"/>
                <a:cs typeface="Sans Serif Collection" panose="020B0502040504020204" pitchFamily="34" charset="0"/>
              </a:rPr>
              <a:t>datasets.It</a:t>
            </a:r>
            <a:r>
              <a:rPr lang="en-IN" sz="1300" dirty="0">
                <a:latin typeface="Liberation Serif"/>
                <a:ea typeface="Sans Serif Collection" panose="020B0502040504020204" pitchFamily="34" charset="0"/>
                <a:cs typeface="Sans Serif Collection" panose="020B0502040504020204" pitchFamily="34" charset="0"/>
              </a:rPr>
              <a:t> provide a set of 25,000 movie reviews for training and 25,000 for testing. So, predict the number of positive and negative reviews using either classification or deep learning algorithms.</a:t>
            </a:r>
          </a:p>
          <a:p>
            <a:endParaRPr lang="en-IN" sz="1300" dirty="0">
              <a:latin typeface="Liberation Serif"/>
              <a:ea typeface="Sans Serif Collection" panose="020B0502040504020204" pitchFamily="34" charset="0"/>
              <a:cs typeface="Sans Serif Collection" panose="020B0502040504020204" pitchFamily="34" charset="0"/>
            </a:endParaRPr>
          </a:p>
          <a:p>
            <a:r>
              <a:rPr lang="en-US" sz="1300" b="0" i="0" dirty="0">
                <a:solidFill>
                  <a:srgbClr val="000000"/>
                </a:solidFill>
                <a:effectLst/>
                <a:latin typeface="Liberation Serif"/>
                <a:ea typeface="Sans Serif Collection" panose="020B0502040504020204" pitchFamily="34" charset="0"/>
                <a:cs typeface="Sans Serif Collection" panose="020B0502040504020204" pitchFamily="34" charset="0"/>
              </a:rPr>
              <a:t>A collection of 50,000 reviews from IMDB, allowing no more than 30 reviews per movie.</a:t>
            </a:r>
          </a:p>
          <a:p>
            <a:r>
              <a:rPr lang="en-US" sz="1300" b="0" i="0" dirty="0">
                <a:solidFill>
                  <a:srgbClr val="000000"/>
                </a:solidFill>
                <a:effectLst/>
                <a:latin typeface="Liberation Serif"/>
                <a:ea typeface="Sans Serif Collection" panose="020B0502040504020204" pitchFamily="34" charset="0"/>
                <a:cs typeface="Sans Serif Collection" panose="020B0502040504020204" pitchFamily="34" charset="0"/>
              </a:rPr>
              <a:t>The constructed dataset contains an even number of positive and negative reviews, so randomly guessing</a:t>
            </a:r>
          </a:p>
          <a:p>
            <a:r>
              <a:rPr lang="en-US" sz="1300" b="0" i="0" dirty="0">
                <a:solidFill>
                  <a:srgbClr val="000000"/>
                </a:solidFill>
                <a:effectLst/>
                <a:latin typeface="Liberation Serif"/>
                <a:ea typeface="Sans Serif Collection" panose="020B0502040504020204" pitchFamily="34" charset="0"/>
                <a:cs typeface="Sans Serif Collection" panose="020B0502040504020204" pitchFamily="34" charset="0"/>
              </a:rPr>
              <a:t>yields 50% accuracy.</a:t>
            </a:r>
          </a:p>
          <a:p>
            <a:endParaRPr lang="en-US" sz="1300" dirty="0">
              <a:latin typeface="Liberation Serif"/>
              <a:ea typeface="Sans Serif Collection" panose="020B0502040504020204" pitchFamily="34" charset="0"/>
              <a:cs typeface="Sans Serif Collection" panose="020B0502040504020204" pitchFamily="34" charset="0"/>
            </a:endParaRPr>
          </a:p>
          <a:p>
            <a:r>
              <a:rPr lang="en-US" sz="1300" dirty="0">
                <a:latin typeface="Liberation Serif"/>
                <a:ea typeface="PMingLiU" panose="02020500000000000000" pitchFamily="18" charset="-120"/>
              </a:rPr>
              <a:t>Second d</a:t>
            </a:r>
            <a:r>
              <a:rPr lang="en-US" sz="1300" dirty="0">
                <a:solidFill>
                  <a:srgbClr val="000000"/>
                </a:solidFill>
                <a:effectLst/>
                <a:latin typeface="Liberation Serif"/>
                <a:ea typeface="PMingLiU" panose="02020500000000000000" pitchFamily="18" charset="-120"/>
              </a:rPr>
              <a:t>ataset used is low resource Hindi language twitter sentiment. The dataset comprises of 10000 datapoints which contains 3 class labelled data such as positive, negative, neutral and some datapoint labelled as </a:t>
            </a:r>
            <a:r>
              <a:rPr lang="en-US" sz="1300" dirty="0" err="1">
                <a:solidFill>
                  <a:srgbClr val="000000"/>
                </a:solidFill>
                <a:effectLst/>
                <a:latin typeface="Liberation Serif"/>
                <a:ea typeface="PMingLiU" panose="02020500000000000000" pitchFamily="18" charset="-120"/>
              </a:rPr>
              <a:t>NaN</a:t>
            </a:r>
            <a:r>
              <a:rPr lang="en-US" sz="1300" dirty="0">
                <a:solidFill>
                  <a:srgbClr val="000000"/>
                </a:solidFill>
                <a:effectLst/>
                <a:latin typeface="Liberation Serif"/>
                <a:ea typeface="PMingLiU" panose="02020500000000000000" pitchFamily="18" charset="-120"/>
              </a:rPr>
              <a:t>. Dataset contained datapoints where </a:t>
            </a:r>
            <a:r>
              <a:rPr lang="en-US" sz="1300" dirty="0" err="1">
                <a:solidFill>
                  <a:srgbClr val="000000"/>
                </a:solidFill>
                <a:effectLst/>
                <a:latin typeface="Liberation Serif"/>
                <a:ea typeface="PMingLiU" panose="02020500000000000000" pitchFamily="18" charset="-120"/>
              </a:rPr>
              <a:t>hindi</a:t>
            </a:r>
            <a:r>
              <a:rPr lang="en-US" sz="1300" dirty="0">
                <a:solidFill>
                  <a:srgbClr val="000000"/>
                </a:solidFill>
                <a:effectLst/>
                <a:latin typeface="Liberation Serif"/>
                <a:ea typeface="PMingLiU" panose="02020500000000000000" pitchFamily="18" charset="-120"/>
              </a:rPr>
              <a:t> was written in English so after trimming </a:t>
            </a:r>
            <a:r>
              <a:rPr lang="en-US" sz="1300" dirty="0" err="1">
                <a:solidFill>
                  <a:srgbClr val="000000"/>
                </a:solidFill>
                <a:effectLst/>
                <a:latin typeface="Liberation Serif"/>
                <a:ea typeface="PMingLiU" panose="02020500000000000000" pitchFamily="18" charset="-120"/>
              </a:rPr>
              <a:t>NaN</a:t>
            </a:r>
            <a:r>
              <a:rPr lang="en-US" sz="1300" dirty="0">
                <a:solidFill>
                  <a:srgbClr val="000000"/>
                </a:solidFill>
                <a:effectLst/>
                <a:latin typeface="Liberation Serif"/>
                <a:ea typeface="PMingLiU" panose="02020500000000000000" pitchFamily="18" charset="-120"/>
              </a:rPr>
              <a:t> and un-usable datapoints, we were left with 1600 datapoints.</a:t>
            </a:r>
            <a:endParaRPr lang="en-IN" sz="1300" dirty="0">
              <a:effectLst/>
              <a:latin typeface="Liberation Serif"/>
              <a:ea typeface="PMingLiU" panose="02020500000000000000" pitchFamily="18" charset="-120"/>
            </a:endParaRPr>
          </a:p>
          <a:p>
            <a:endParaRPr lang="en-IN" sz="1300" dirty="0">
              <a:latin typeface="Liberation Serif"/>
              <a:ea typeface="Sans Serif Collection" panose="020B0502040504020204" pitchFamily="34" charset="0"/>
              <a:cs typeface="Sans Serif Collection" panose="020B050204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713224" y="3762200"/>
            <a:ext cx="473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 Review</a:t>
            </a:r>
            <a:endParaRPr dirty="0"/>
          </a:p>
        </p:txBody>
      </p:sp>
      <p:sp>
        <p:nvSpPr>
          <p:cNvPr id="226" name="Google Shape;226;p35"/>
          <p:cNvSpPr txBox="1">
            <a:spLocks noGrp="1"/>
          </p:cNvSpPr>
          <p:nvPr>
            <p:ph type="title" idx="2"/>
          </p:nvPr>
        </p:nvSpPr>
        <p:spPr>
          <a:xfrm>
            <a:off x="713225" y="2734600"/>
            <a:ext cx="1288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269013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9E7A5-76C5-E592-D647-DCDE03947DC1}"/>
              </a:ext>
            </a:extLst>
          </p:cNvPr>
          <p:cNvSpPr txBox="1"/>
          <p:nvPr/>
        </p:nvSpPr>
        <p:spPr>
          <a:xfrm>
            <a:off x="327660" y="478869"/>
            <a:ext cx="8488680" cy="4185761"/>
          </a:xfrm>
          <a:prstGeom prst="rect">
            <a:avLst/>
          </a:prstGeom>
          <a:noFill/>
        </p:spPr>
        <p:txBody>
          <a:bodyPr wrap="square">
            <a:spAutoFit/>
          </a:bodyPr>
          <a:lstStyle/>
          <a:p>
            <a:r>
              <a:rPr lang="en-IN" dirty="0"/>
              <a:t>Prabha et al. </a:t>
            </a:r>
            <a:r>
              <a:rPr lang="en-IN" dirty="0" err="1"/>
              <a:t>analyzed</a:t>
            </a:r>
            <a:r>
              <a:rPr lang="en-IN" dirty="0"/>
              <a:t> various deep learning methods used in different applications at the level of sentence and aspect/object sentiment analysis, including Convolutional Neural Network (CNN), Recurrent Neural Network (RNN), and Long Short-term Memory (LSTM) (Prabha and Srikanth 2019). They discussed the advantages and disadvantages of these methods and their performance parameters. Ain et al. introduced deep learning techniques such as Deep Neural Network (DNN), CNN and Deep Belief Network (DBN) to solve sentiment analysis tasks like sentiment classification, cross-lingual problems, and product review analysis (Ain et al. 2017). Zhang et al. investigated deep learning and machine learning techniques for sentiment analysis in the contexts of aspect extraction and categorization, opinion expression extraction, opinion holder extraction, sarcasm analysis, multimodal data, etc. (Zhang et al. 2018).</a:t>
            </a:r>
          </a:p>
          <a:p>
            <a:r>
              <a:rPr lang="en-IN" dirty="0"/>
              <a:t> </a:t>
            </a:r>
          </a:p>
          <a:p>
            <a:r>
              <a:rPr lang="en-IN" dirty="0" err="1"/>
              <a:t>Habimana</a:t>
            </a:r>
            <a:r>
              <a:rPr lang="en-IN" dirty="0"/>
              <a:t> et al. compared the performance of deep learning methods on specific datasets and proposed that performance could be improved using models including Bidirectional Encoder Representations from Transformers (BERT), sentiment-specific word embedding models, cognitive-based attention models, and commonsense knowledge (</a:t>
            </a:r>
            <a:r>
              <a:rPr lang="en-IN" dirty="0" err="1"/>
              <a:t>Habimana</a:t>
            </a:r>
            <a:r>
              <a:rPr lang="en-IN" dirty="0"/>
              <a:t> et al. 2020). Wang et al. reviewed and discussed existing analytical models for sentiment classification and proposed a computational emotion-sensing model (Wang et al. 2020b).</a:t>
            </a:r>
          </a:p>
          <a:p>
            <a:endParaRPr lang="en-IN" dirty="0"/>
          </a:p>
          <a:p>
            <a:endParaRPr lang="en-IN" dirty="0"/>
          </a:p>
        </p:txBody>
      </p:sp>
    </p:spTree>
    <p:extLst>
      <p:ext uri="{BB962C8B-B14F-4D97-AF65-F5344CB8AC3E}">
        <p14:creationId xmlns:p14="http://schemas.microsoft.com/office/powerpoint/2010/main" val="2753149745"/>
      </p:ext>
    </p:extLst>
  </p:cSld>
  <p:clrMapOvr>
    <a:masterClrMapping/>
  </p:clrMapOvr>
</p:sld>
</file>

<file path=ppt/theme/theme1.xml><?xml version="1.0" encoding="utf-8"?>
<a:theme xmlns:a="http://schemas.openxmlformats.org/drawingml/2006/main"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2895</Words>
  <Application>Microsoft Office PowerPoint</Application>
  <PresentationFormat>On-screen Show (16:9)</PresentationFormat>
  <Paragraphs>257</Paragraphs>
  <Slides>46</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Liberation Sans</vt:lpstr>
      <vt:lpstr>DM Sans Medium</vt:lpstr>
      <vt:lpstr>Nunito Light</vt:lpstr>
      <vt:lpstr>Liberation Serif</vt:lpstr>
      <vt:lpstr>Raleway</vt:lpstr>
      <vt:lpstr>Anaheim</vt:lpstr>
      <vt:lpstr>Georgia</vt:lpstr>
      <vt:lpstr>Arial</vt:lpstr>
      <vt:lpstr>Times New Roman</vt:lpstr>
      <vt:lpstr>DM Sans</vt:lpstr>
      <vt:lpstr>Playfair Display Medium</vt:lpstr>
      <vt:lpstr>Formal and Professional Portfolio by Slidesgo</vt:lpstr>
      <vt:lpstr>NLP Project – Sentiment Analysis  Team Members  Vikhyat Bansal [CB.EN.U4AIE21076] Rachit Agarwal [CB.EN.U4AIE21150]          </vt:lpstr>
      <vt:lpstr>TABLE OF CONTENTS</vt:lpstr>
      <vt:lpstr>Introduction</vt:lpstr>
      <vt:lpstr>What is Sentiment Analysis ?</vt:lpstr>
      <vt:lpstr>Problem Statement</vt:lpstr>
      <vt:lpstr>About Dataset</vt:lpstr>
      <vt:lpstr>About Datasets</vt:lpstr>
      <vt:lpstr>Literature Review</vt:lpstr>
      <vt:lpstr>PowerPoint Presentation</vt:lpstr>
      <vt:lpstr>PowerPoint Presentation</vt:lpstr>
      <vt:lpstr>TABLE</vt:lpstr>
      <vt:lpstr>PowerPoint Presentation</vt:lpstr>
      <vt:lpstr>PowerPoint Presentation</vt:lpstr>
      <vt:lpstr>PowerPoint Presentation</vt:lpstr>
      <vt:lpstr>Methodology</vt:lpstr>
      <vt:lpstr>HOW DO WE ACHIEVE RESULT?</vt:lpstr>
      <vt:lpstr>Methodology</vt:lpstr>
      <vt:lpstr>Methodology</vt:lpstr>
      <vt:lpstr>Word2Vec</vt:lpstr>
      <vt:lpstr>PowerPoint Presentation</vt:lpstr>
      <vt:lpstr>PowerPoint Presentation</vt:lpstr>
      <vt:lpstr>Traditional method for feature vector</vt:lpstr>
      <vt:lpstr>Traditional method for feature vector</vt:lpstr>
      <vt:lpstr>NTK Architecture</vt:lpstr>
      <vt:lpstr>CNN Architecture </vt:lpstr>
      <vt:lpstr>T-SNE Plots</vt:lpstr>
      <vt:lpstr>T-SNE Plots</vt:lpstr>
      <vt:lpstr>Result</vt:lpstr>
      <vt:lpstr>Performance Metrics {IMDB Dataset} {Traditional ML algorithms}  </vt:lpstr>
      <vt:lpstr>Performance Metrics {IMDB Dataset} {CNN with word embeddings}  </vt:lpstr>
      <vt:lpstr>Performance Metrics {IMDB Dataset} {ML algos with Bag of Words}  </vt:lpstr>
      <vt:lpstr>Performance Metrics {IMDB Dataset} {ML algos with n_gram}  </vt:lpstr>
      <vt:lpstr>Performance Metrics {Hindi Dataset} {Traditional ML algorithms}  </vt:lpstr>
      <vt:lpstr>Performance Metrics {Hindi Dataset} {CNN with word embeddings}  </vt:lpstr>
      <vt:lpstr>Performance Metrics {Hindi Dataset} {ML algos with Bag of Words}  </vt:lpstr>
      <vt:lpstr>Performance Metrics {Hindi Dataset} {ML algos with n_gram}  </vt:lpstr>
      <vt:lpstr>ROC – AUC Curve</vt:lpstr>
      <vt:lpstr>ROC – AUC Curve</vt:lpstr>
      <vt:lpstr>ROC – AUC Curve</vt:lpstr>
      <vt:lpstr>ROC – AUC Curve</vt:lpstr>
      <vt:lpstr>ROC – AUC Curve</vt:lpstr>
      <vt:lpstr>ROC – AUC Curve</vt:lpstr>
      <vt:lpstr>ROC – AUC Curve</vt:lpstr>
      <vt:lpstr>ROC – AUC Curve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Review – Sentiment Analysis  Team Members  Vikhyat Bansal [CB.EN.U4AIE21076] Rachit Agarwal [CB.EN.U4AIE21150]          </dc:title>
  <cp:lastModifiedBy>Vikhyat Bansal - [CB.EN.U4AIE21076]</cp:lastModifiedBy>
  <cp:revision>57</cp:revision>
  <dcterms:modified xsi:type="dcterms:W3CDTF">2024-05-22T12:07:53Z</dcterms:modified>
</cp:coreProperties>
</file>