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92" r:id="rId5"/>
    <p:sldId id="293" r:id="rId6"/>
    <p:sldId id="295" r:id="rId7"/>
    <p:sldId id="297" r:id="rId8"/>
    <p:sldId id="298" r:id="rId9"/>
    <p:sldId id="299" r:id="rId10"/>
    <p:sldId id="301" r:id="rId11"/>
    <p:sldId id="296" r:id="rId12"/>
    <p:sldId id="30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E5A"/>
    <a:srgbClr val="2D4C6C"/>
    <a:srgbClr val="446992"/>
    <a:srgbClr val="AEC2D8"/>
    <a:srgbClr val="98432A"/>
    <a:srgbClr val="D84400"/>
    <a:srgbClr val="44678D"/>
    <a:srgbClr val="D6E0EB"/>
    <a:srgbClr val="728DAB"/>
    <a:srgbClr val="C9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73" d="100"/>
          <a:sy n="73" d="100"/>
        </p:scale>
        <p:origin x="666" y="69"/>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6/27/2023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774954" y="2138698"/>
            <a:ext cx="2652668" cy="2057441"/>
          </a:xfrm>
        </p:spPr>
        <p:txBody>
          <a:bodyPr/>
          <a:lstStyle/>
          <a:p>
            <a:r>
              <a:rPr lang="en-US" altLang="zh-CN" sz="4800" dirty="0"/>
              <a:t>21AIE213</a:t>
            </a:r>
            <a:br>
              <a:rPr lang="en-US" altLang="zh-CN" sz="4800" dirty="0"/>
            </a:br>
            <a:r>
              <a:rPr lang="en-US" altLang="zh-CN" sz="4800" dirty="0"/>
              <a:t>ROS &amp; RS</a:t>
            </a:r>
            <a:endParaRPr lang="en-US" sz="4800"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181938" y="4755857"/>
            <a:ext cx="3842449" cy="865298"/>
          </a:xfrm>
        </p:spPr>
        <p:txBody>
          <a:bodyPr/>
          <a:lstStyle/>
          <a:p>
            <a:r>
              <a:rPr lang="en-US" sz="4400" dirty="0"/>
              <a:t>TERM PROJECT</a:t>
            </a:r>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rotWithShape="1">
          <a:blip r:embed="rId2"/>
          <a:srcRect l="-1270" t="-8654" r="-1270" b="-8654"/>
          <a:stretch/>
        </p:blipFill>
        <p:spPr>
          <a:xfrm>
            <a:off x="6382306" y="4290096"/>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3"/>
          <a:srcRect/>
          <a:stretch/>
        </p:blipFill>
        <p:spPr>
          <a:xfrm>
            <a:off x="10001100" y="4401790"/>
            <a:ext cx="1253713"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5" name="Picture Placeholder 4">
            <a:extLst>
              <a:ext uri="{FF2B5EF4-FFF2-40B4-BE49-F238E27FC236}">
                <a16:creationId xmlns:a16="http://schemas.microsoft.com/office/drawing/2014/main" id="{494C0103-C539-8044-40D5-2643BB2528A0}"/>
              </a:ext>
            </a:extLst>
          </p:cNvPr>
          <p:cNvPicPr>
            <a:picLocks noGrp="1" noChangeAspect="1"/>
          </p:cNvPicPr>
          <p:nvPr>
            <p:ph type="pic" sz="quarter" idx="47"/>
          </p:nvPr>
        </p:nvPicPr>
        <p:blipFill rotWithShape="1">
          <a:blip r:embed="rId4">
            <a:extLst>
              <a:ext uri="{BEBA8EAE-BF5A-486C-A8C5-ECC9F3942E4B}">
                <a14:imgProps xmlns:a14="http://schemas.microsoft.com/office/drawing/2010/main">
                  <a14:imgLayer r:embed="rId5">
                    <a14:imgEffect>
                      <a14:sharpenSoften amount="33000"/>
                    </a14:imgEffect>
                    <a14:imgEffect>
                      <a14:brightnessContrast bright="37000" contrast="-82000"/>
                    </a14:imgEffect>
                  </a14:imgLayer>
                </a14:imgProps>
              </a:ext>
            </a:extLst>
          </a:blip>
          <a:srcRect l="612" t="-146493" b="-146234"/>
          <a:stretch/>
        </p:blipFill>
        <p:spPr>
          <a:xfrm>
            <a:off x="6658426" y="939485"/>
            <a:ext cx="4351636" cy="4594049"/>
          </a:xfrm>
          <a:effectLst>
            <a:glow>
              <a:schemeClr val="accent1">
                <a:alpha val="49000"/>
              </a:schemeClr>
            </a:glow>
            <a:softEdge rad="0"/>
          </a:effectLst>
          <a:scene3d>
            <a:camera prst="orthographicFront"/>
            <a:lightRig rig="threePt" dir="t"/>
          </a:scene3d>
          <a:sp3d prstMaterial="dkEdge"/>
        </p:spPr>
      </p:pic>
      <p:pic>
        <p:nvPicPr>
          <p:cNvPr id="8" name="Picture 7">
            <a:extLst>
              <a:ext uri="{FF2B5EF4-FFF2-40B4-BE49-F238E27FC236}">
                <a16:creationId xmlns:a16="http://schemas.microsoft.com/office/drawing/2014/main" id="{044C857D-A9EB-52C1-75AA-550C07BC9B83}"/>
              </a:ext>
            </a:extLst>
          </p:cNvPr>
          <p:cNvPicPr>
            <a:picLocks noChangeAspect="1"/>
          </p:cNvPicPr>
          <p:nvPr/>
        </p:nvPicPr>
        <p:blipFill>
          <a:blip r:embed="rId6"/>
          <a:stretch>
            <a:fillRect/>
          </a:stretch>
        </p:blipFill>
        <p:spPr>
          <a:xfrm>
            <a:off x="3279420" y="30021"/>
            <a:ext cx="5596890" cy="2093410"/>
          </a:xfrm>
          <a:prstGeom prst="rect">
            <a:avLst/>
          </a:prstGeom>
        </p:spPr>
      </p:pic>
    </p:spTree>
    <p:extLst>
      <p:ext uri="{BB962C8B-B14F-4D97-AF65-F5344CB8AC3E}">
        <p14:creationId xmlns:p14="http://schemas.microsoft.com/office/powerpoint/2010/main" val="389844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97769C64-36B9-0A9D-282C-4DBC4A616714}"/>
              </a:ext>
            </a:extLst>
          </p:cNvPr>
          <p:cNvSpPr>
            <a:spLocks noGrp="1"/>
          </p:cNvSpPr>
          <p:nvPr>
            <p:ph type="body" sz="quarter" idx="27"/>
          </p:nvPr>
        </p:nvSpPr>
        <p:spPr>
          <a:xfrm>
            <a:off x="4905844" y="3075590"/>
            <a:ext cx="6204116" cy="528161"/>
          </a:xfrm>
        </p:spPr>
        <p:txBody>
          <a:bodyPr/>
          <a:lstStyle/>
          <a:p>
            <a:r>
              <a:rPr lang="en-US" sz="2800" dirty="0"/>
              <a:t>Aman Sirohi		[CB.EN.U4AIE21003]</a:t>
            </a:r>
            <a:endParaRPr lang="en-IN" sz="2800" dirty="0"/>
          </a:p>
        </p:txBody>
      </p:sp>
      <p:sp>
        <p:nvSpPr>
          <p:cNvPr id="22" name="Text Placeholder 21">
            <a:extLst>
              <a:ext uri="{FF2B5EF4-FFF2-40B4-BE49-F238E27FC236}">
                <a16:creationId xmlns:a16="http://schemas.microsoft.com/office/drawing/2014/main" id="{D84BF4A5-C81F-B305-F739-847646CAFAE1}"/>
              </a:ext>
            </a:extLst>
          </p:cNvPr>
          <p:cNvSpPr>
            <a:spLocks noGrp="1"/>
          </p:cNvSpPr>
          <p:nvPr>
            <p:ph type="body" sz="quarter" idx="29"/>
          </p:nvPr>
        </p:nvSpPr>
        <p:spPr>
          <a:xfrm>
            <a:off x="4905844" y="4057240"/>
            <a:ext cx="6204116" cy="528163"/>
          </a:xfrm>
        </p:spPr>
        <p:txBody>
          <a:bodyPr/>
          <a:lstStyle/>
          <a:p>
            <a:r>
              <a:rPr lang="en-US" sz="2800" dirty="0"/>
              <a:t>R Sriviswa		[CB.EN.U4AIE21046]</a:t>
            </a:r>
            <a:endParaRPr lang="en-IN" sz="2800" dirty="0"/>
          </a:p>
        </p:txBody>
      </p:sp>
      <p:sp>
        <p:nvSpPr>
          <p:cNvPr id="23" name="Text Placeholder 22">
            <a:extLst>
              <a:ext uri="{FF2B5EF4-FFF2-40B4-BE49-F238E27FC236}">
                <a16:creationId xmlns:a16="http://schemas.microsoft.com/office/drawing/2014/main" id="{56EDFDEE-341A-A7C5-7EFD-1AEC04CC12E5}"/>
              </a:ext>
            </a:extLst>
          </p:cNvPr>
          <p:cNvSpPr>
            <a:spLocks noGrp="1"/>
          </p:cNvSpPr>
          <p:nvPr>
            <p:ph type="body" sz="quarter" idx="31"/>
          </p:nvPr>
        </p:nvSpPr>
        <p:spPr>
          <a:xfrm>
            <a:off x="4905848" y="5038893"/>
            <a:ext cx="6284882" cy="467877"/>
          </a:xfrm>
        </p:spPr>
        <p:txBody>
          <a:bodyPr>
            <a:noAutofit/>
          </a:bodyPr>
          <a:lstStyle/>
          <a:p>
            <a:r>
              <a:rPr lang="en-US" sz="2800" dirty="0"/>
              <a:t>Rakhil ML		[CB.EN.U4AIE21048]</a:t>
            </a:r>
            <a:endParaRPr lang="en-IN" sz="2800" dirty="0"/>
          </a:p>
        </p:txBody>
      </p:sp>
      <p:sp>
        <p:nvSpPr>
          <p:cNvPr id="19" name="Title 18">
            <a:extLst>
              <a:ext uri="{FF2B5EF4-FFF2-40B4-BE49-F238E27FC236}">
                <a16:creationId xmlns:a16="http://schemas.microsoft.com/office/drawing/2014/main" id="{D3B414D7-206A-4D71-886F-40B4396266D9}"/>
              </a:ext>
            </a:extLst>
          </p:cNvPr>
          <p:cNvSpPr>
            <a:spLocks noGrp="1"/>
          </p:cNvSpPr>
          <p:nvPr>
            <p:ph type="title"/>
          </p:nvPr>
        </p:nvSpPr>
        <p:spPr>
          <a:xfrm>
            <a:off x="5937249" y="281285"/>
            <a:ext cx="3994173" cy="2277580"/>
          </a:xfrm>
          <a:ln w="25400">
            <a:solidFill>
              <a:schemeClr val="bg2"/>
            </a:solidFill>
          </a:ln>
        </p:spPr>
        <p:txBody>
          <a:bodyPr anchor="ctr"/>
          <a:lstStyle/>
          <a:p>
            <a:pPr algn="ctr"/>
            <a:r>
              <a:rPr lang="en-US" sz="6000" dirty="0"/>
              <a:t>Team Members</a:t>
            </a:r>
            <a:endParaRPr lang="en-IN" sz="6000" dirty="0"/>
          </a:p>
        </p:txBody>
      </p:sp>
      <p:sp>
        <p:nvSpPr>
          <p:cNvPr id="29" name="Text Placeholder 22">
            <a:extLst>
              <a:ext uri="{FF2B5EF4-FFF2-40B4-BE49-F238E27FC236}">
                <a16:creationId xmlns:a16="http://schemas.microsoft.com/office/drawing/2014/main" id="{FE792F6A-1377-6508-665F-E2EBE8559DD4}"/>
              </a:ext>
            </a:extLst>
          </p:cNvPr>
          <p:cNvSpPr txBox="1">
            <a:spLocks/>
          </p:cNvSpPr>
          <p:nvPr/>
        </p:nvSpPr>
        <p:spPr>
          <a:xfrm>
            <a:off x="4905843" y="5966247"/>
            <a:ext cx="6284887" cy="528163"/>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Vikhyat Bansal	[CB.EN.U4AIE21076]</a:t>
            </a:r>
            <a:endParaRPr lang="en-IN" sz="2800" dirty="0"/>
          </a:p>
        </p:txBody>
      </p:sp>
      <p:sp>
        <p:nvSpPr>
          <p:cNvPr id="30" name="Text Placeholder 19">
            <a:extLst>
              <a:ext uri="{FF2B5EF4-FFF2-40B4-BE49-F238E27FC236}">
                <a16:creationId xmlns:a16="http://schemas.microsoft.com/office/drawing/2014/main" id="{FBBF7251-A401-D25C-7BC9-79A80EB70ABB}"/>
              </a:ext>
            </a:extLst>
          </p:cNvPr>
          <p:cNvSpPr txBox="1">
            <a:spLocks/>
          </p:cNvSpPr>
          <p:nvPr/>
        </p:nvSpPr>
        <p:spPr>
          <a:xfrm>
            <a:off x="284480" y="477520"/>
            <a:ext cx="4368800" cy="1917050"/>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dirty="0">
                <a:latin typeface="+mj-lt"/>
                <a:ea typeface="+mj-ea"/>
                <a:cs typeface="+mj-cs"/>
              </a:rPr>
              <a:t>Batch – A</a:t>
            </a:r>
          </a:p>
          <a:p>
            <a:pPr algn="ctr"/>
            <a:r>
              <a:rPr lang="en-US" sz="6000" dirty="0">
                <a:latin typeface="+mj-lt"/>
                <a:ea typeface="+mj-ea"/>
                <a:cs typeface="+mj-cs"/>
              </a:rPr>
              <a:t>Group – 1</a:t>
            </a:r>
            <a:endParaRPr lang="en-IN" sz="6000" dirty="0">
              <a:latin typeface="+mj-lt"/>
              <a:ea typeface="+mj-ea"/>
              <a:cs typeface="+mj-cs"/>
            </a:endParaRPr>
          </a:p>
        </p:txBody>
      </p:sp>
      <p:sp>
        <p:nvSpPr>
          <p:cNvPr id="2" name="Title 6">
            <a:extLst>
              <a:ext uri="{FF2B5EF4-FFF2-40B4-BE49-F238E27FC236}">
                <a16:creationId xmlns:a16="http://schemas.microsoft.com/office/drawing/2014/main" id="{10F5F236-F241-4DD2-A917-577D34DE63C1}"/>
              </a:ext>
            </a:extLst>
          </p:cNvPr>
          <p:cNvSpPr txBox="1">
            <a:spLocks/>
          </p:cNvSpPr>
          <p:nvPr/>
        </p:nvSpPr>
        <p:spPr>
          <a:xfrm>
            <a:off x="0" y="4195134"/>
            <a:ext cx="2246480" cy="140307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altLang="zh-CN" sz="4000" dirty="0"/>
              <a:t>21AIE213</a:t>
            </a:r>
            <a:br>
              <a:rPr lang="en-US" altLang="zh-CN" sz="4000" dirty="0"/>
            </a:br>
            <a:r>
              <a:rPr lang="en-US" altLang="zh-CN" sz="4000" dirty="0"/>
              <a:t>ROS &amp; RS</a:t>
            </a:r>
            <a:endParaRPr lang="en-US" sz="4000" dirty="0"/>
          </a:p>
        </p:txBody>
      </p:sp>
    </p:spTree>
    <p:extLst>
      <p:ext uri="{BB962C8B-B14F-4D97-AF65-F5344CB8AC3E}">
        <p14:creationId xmlns:p14="http://schemas.microsoft.com/office/powerpoint/2010/main" val="3937451139"/>
      </p:ext>
    </p:extLst>
  </p:cSld>
  <p:clrMapOvr>
    <a:masterClrMapping/>
  </p:clrMapOvr>
  <mc:AlternateContent xmlns:mc="http://schemas.openxmlformats.org/markup-compatibility/2006" xmlns:p14="http://schemas.microsoft.com/office/powerpoint/2010/main">
    <mc:Choice Requires="p14">
      <p:transition spd="slow" p14:dur="2000" advTm="9782"/>
    </mc:Choice>
    <mc:Fallback xmlns="">
      <p:transition spd="slow" advTm="978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a:extLst>
              <a:ext uri="{FF2B5EF4-FFF2-40B4-BE49-F238E27FC236}">
                <a16:creationId xmlns:a16="http://schemas.microsoft.com/office/drawing/2014/main" id="{2B35FC13-CFDE-5BF8-26BA-E1B4E87704C6}"/>
              </a:ext>
            </a:extLst>
          </p:cNvPr>
          <p:cNvPicPr>
            <a:picLocks noGrp="1" noChangeAspect="1"/>
          </p:cNvPicPr>
          <p:nvPr>
            <p:ph type="pic" sz="quarter" idx="48"/>
          </p:nvPr>
        </p:nvPicPr>
        <p:blipFill rotWithShape="1">
          <a:blip r:embed="rId2">
            <a:duotone>
              <a:prstClr val="black"/>
              <a:schemeClr val="tx2">
                <a:tint val="45000"/>
                <a:satMod val="400000"/>
              </a:schemeClr>
            </a:duotone>
            <a:extLst>
              <a:ext uri="{BEBA8EAE-BF5A-486C-A8C5-ECC9F3942E4B}">
                <a14:imgProps xmlns:a14="http://schemas.microsoft.com/office/drawing/2010/main">
                  <a14:imgLayer r:embed="rId3">
                    <a14:imgEffect>
                      <a14:sharpenSoften amount="24000"/>
                    </a14:imgEffect>
                    <a14:imgEffect>
                      <a14:colorTemperature colorTemp="3605"/>
                    </a14:imgEffect>
                    <a14:imgEffect>
                      <a14:saturation sat="260000"/>
                    </a14:imgEffect>
                    <a14:imgEffect>
                      <a14:brightnessContrast bright="-24000" contrast="-54000"/>
                    </a14:imgEffect>
                  </a14:imgLayer>
                </a14:imgProps>
              </a:ext>
            </a:extLst>
          </a:blip>
          <a:srcRect l="27786" t="-12" r="23830" b="12"/>
          <a:stretch/>
        </p:blipFill>
        <p:spPr>
          <a:xfrm rot="156260">
            <a:off x="7620039" y="1303909"/>
            <a:ext cx="4249738" cy="4732337"/>
          </a:xfrm>
          <a:gradFill>
            <a:gsLst>
              <a:gs pos="52000">
                <a:schemeClr val="tx2">
                  <a:lumMod val="50000"/>
                  <a:lumOff val="50000"/>
                </a:schemeClr>
              </a:gs>
              <a:gs pos="51000">
                <a:schemeClr val="accent5">
                  <a:lumMod val="50000"/>
                </a:schemeClr>
              </a:gs>
              <a:gs pos="52000">
                <a:schemeClr val="accent6">
                  <a:lumMod val="90000"/>
                  <a:lumOff val="10000"/>
                </a:schemeClr>
              </a:gs>
            </a:gsLst>
            <a:lin ang="5400000" scaled="1"/>
          </a:gradFill>
        </p:spPr>
      </p:pic>
      <p:sp>
        <p:nvSpPr>
          <p:cNvPr id="13" name="Text Placeholder 12">
            <a:extLst>
              <a:ext uri="{FF2B5EF4-FFF2-40B4-BE49-F238E27FC236}">
                <a16:creationId xmlns:a16="http://schemas.microsoft.com/office/drawing/2014/main" id="{2BC77E4C-4E2C-01B8-6C3A-81BDF0B17250}"/>
              </a:ext>
            </a:extLst>
          </p:cNvPr>
          <p:cNvSpPr>
            <a:spLocks noGrp="1"/>
          </p:cNvSpPr>
          <p:nvPr>
            <p:ph type="body" sz="quarter" idx="28"/>
          </p:nvPr>
        </p:nvSpPr>
        <p:spPr>
          <a:xfrm>
            <a:off x="836309" y="1602314"/>
            <a:ext cx="5578573" cy="4144710"/>
          </a:xfrm>
        </p:spPr>
        <p:txBody>
          <a:bodyPr/>
          <a:lstStyle/>
          <a:p>
            <a:r>
              <a:rPr lang="en-US" sz="2400" b="1" u="sng" dirty="0"/>
              <a:t>Novelty:</a:t>
            </a:r>
            <a:r>
              <a:rPr lang="en-US" sz="1800" dirty="0"/>
              <a:t> </a:t>
            </a:r>
          </a:p>
          <a:p>
            <a:r>
              <a:rPr lang="en-US" sz="1800" dirty="0"/>
              <a:t>Sitting at the Core of our Project is the concept of Obstacle Avoidance. It is just the foundation. </a:t>
            </a:r>
          </a:p>
          <a:p>
            <a:r>
              <a:rPr lang="en-US" sz="1800" dirty="0"/>
              <a:t>We are trying to make our bot roam around in a Maze (a shopping mart in our case) using the existing concept but then it is also facilitating the purchase. Our bot will go to the billing counter and scan the QR Code present at the Desk and return the result at the Result Window (integrated with the Camera Plugin) at our Desktop so that we can buy the products that we need and complete the payment, all while sitting at the comfort of our home.</a:t>
            </a:r>
            <a:endParaRPr lang="en-IN" sz="1800" dirty="0"/>
          </a:p>
        </p:txBody>
      </p:sp>
      <p:sp>
        <p:nvSpPr>
          <p:cNvPr id="12" name="Title 11">
            <a:extLst>
              <a:ext uri="{FF2B5EF4-FFF2-40B4-BE49-F238E27FC236}">
                <a16:creationId xmlns:a16="http://schemas.microsoft.com/office/drawing/2014/main" id="{E0731F51-4A18-D156-9A0D-EC2CDAD6007A}"/>
              </a:ext>
            </a:extLst>
          </p:cNvPr>
          <p:cNvSpPr>
            <a:spLocks noGrp="1"/>
          </p:cNvSpPr>
          <p:nvPr>
            <p:ph type="title"/>
          </p:nvPr>
        </p:nvSpPr>
        <p:spPr>
          <a:xfrm>
            <a:off x="836309" y="337026"/>
            <a:ext cx="10519381" cy="1260696"/>
          </a:xfrm>
        </p:spPr>
        <p:txBody>
          <a:bodyPr/>
          <a:lstStyle/>
          <a:p>
            <a:r>
              <a:rPr lang="en-US" sz="5400" dirty="0"/>
              <a:t>Auto Emptor : Your Own Shop Dog</a:t>
            </a:r>
            <a:endParaRPr lang="en-IN" sz="5400" dirty="0"/>
          </a:p>
        </p:txBody>
      </p:sp>
    </p:spTree>
    <p:extLst>
      <p:ext uri="{BB962C8B-B14F-4D97-AF65-F5344CB8AC3E}">
        <p14:creationId xmlns:p14="http://schemas.microsoft.com/office/powerpoint/2010/main" val="2092714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75919C98-EC0A-32CE-B0EE-44C5B502EC8B}"/>
              </a:ext>
            </a:extLst>
          </p:cNvPr>
          <p:cNvSpPr/>
          <p:nvPr/>
        </p:nvSpPr>
        <p:spPr>
          <a:xfrm rot="5400000">
            <a:off x="949451" y="1644400"/>
            <a:ext cx="3364991" cy="2874264"/>
          </a:xfrm>
          <a:prstGeom prst="hexagon">
            <a:avLst>
              <a:gd name="adj" fmla="val 30030"/>
              <a:gd name="vf" fmla="val 11547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15345FA5-AFD4-11C1-10B1-97C2C7B233B7}"/>
              </a:ext>
            </a:extLst>
          </p:cNvPr>
          <p:cNvSpPr>
            <a:spLocks noGrp="1"/>
          </p:cNvSpPr>
          <p:nvPr>
            <p:ph type="title"/>
          </p:nvPr>
        </p:nvSpPr>
        <p:spPr>
          <a:xfrm>
            <a:off x="5635750" y="109691"/>
            <a:ext cx="5935980" cy="1688906"/>
          </a:xfrm>
        </p:spPr>
        <p:txBody>
          <a:bodyPr anchor="ctr"/>
          <a:lstStyle/>
          <a:p>
            <a:r>
              <a:rPr lang="en-US" sz="6000" dirty="0"/>
              <a:t>Mobile Robot</a:t>
            </a:r>
            <a:endParaRPr lang="en-IN" sz="6000" dirty="0"/>
          </a:p>
        </p:txBody>
      </p:sp>
      <p:sp>
        <p:nvSpPr>
          <p:cNvPr id="7" name="Text Placeholder 6">
            <a:extLst>
              <a:ext uri="{FF2B5EF4-FFF2-40B4-BE49-F238E27FC236}">
                <a16:creationId xmlns:a16="http://schemas.microsoft.com/office/drawing/2014/main" id="{ADCEA571-2E58-3300-5086-1FA893725E3B}"/>
              </a:ext>
            </a:extLst>
          </p:cNvPr>
          <p:cNvSpPr>
            <a:spLocks noGrp="1"/>
          </p:cNvSpPr>
          <p:nvPr>
            <p:ph type="body" sz="quarter" idx="29"/>
          </p:nvPr>
        </p:nvSpPr>
        <p:spPr>
          <a:xfrm>
            <a:off x="5635750" y="1671966"/>
            <a:ext cx="5641848" cy="4847706"/>
          </a:xfrm>
        </p:spPr>
        <p:txBody>
          <a:bodyPr/>
          <a:lstStyle/>
          <a:p>
            <a:r>
              <a:rPr lang="en-US" sz="2400" dirty="0"/>
              <a:t>Our Robot is a simple yet is of advanced kind where it is having a LIDAR sensor and Camera Module on it.</a:t>
            </a:r>
          </a:p>
          <a:p>
            <a:r>
              <a:rPr lang="en-US" sz="2400" dirty="0"/>
              <a:t>LIDAR is being used for the purpose of detecting the obstacles and then post detection avoiding them whereas Camera Module will look for the QR code all over the place and when found will display the QR image on the OPEN CV window and will also show the decoded text of the QR.</a:t>
            </a:r>
            <a:endParaRPr lang="en-IN" sz="2400" dirty="0"/>
          </a:p>
        </p:txBody>
      </p:sp>
      <p:sp>
        <p:nvSpPr>
          <p:cNvPr id="3" name="Hexagon 2">
            <a:extLst>
              <a:ext uri="{FF2B5EF4-FFF2-40B4-BE49-F238E27FC236}">
                <a16:creationId xmlns:a16="http://schemas.microsoft.com/office/drawing/2014/main" id="{DD750412-AABA-ED85-1E0B-66DB88B30CC2}"/>
              </a:ext>
            </a:extLst>
          </p:cNvPr>
          <p:cNvSpPr/>
          <p:nvPr/>
        </p:nvSpPr>
        <p:spPr>
          <a:xfrm rot="5400000">
            <a:off x="2859532" y="4703573"/>
            <a:ext cx="761997" cy="671576"/>
          </a:xfrm>
          <a:prstGeom prst="hexagon">
            <a:avLst>
              <a:gd name="adj" fmla="val 29217"/>
              <a:gd name="vf" fmla="val 11547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75045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7199B14B-A75C-7A7D-DBD0-085A25FF44CC}"/>
              </a:ext>
            </a:extLst>
          </p:cNvPr>
          <p:cNvSpPr/>
          <p:nvPr/>
        </p:nvSpPr>
        <p:spPr>
          <a:xfrm rot="5400000">
            <a:off x="949451" y="1644400"/>
            <a:ext cx="3364991" cy="2874264"/>
          </a:xfrm>
          <a:prstGeom prst="hexagon">
            <a:avLst>
              <a:gd name="adj" fmla="val 30030"/>
              <a:gd name="vf" fmla="val 11547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Hexagon 2">
            <a:extLst>
              <a:ext uri="{FF2B5EF4-FFF2-40B4-BE49-F238E27FC236}">
                <a16:creationId xmlns:a16="http://schemas.microsoft.com/office/drawing/2014/main" id="{02C12B3F-D9E5-3526-59A7-0261D5A59F4B}"/>
              </a:ext>
            </a:extLst>
          </p:cNvPr>
          <p:cNvSpPr/>
          <p:nvPr/>
        </p:nvSpPr>
        <p:spPr>
          <a:xfrm rot="5400000">
            <a:off x="2859532" y="4703573"/>
            <a:ext cx="761997" cy="671576"/>
          </a:xfrm>
          <a:prstGeom prst="hexagon">
            <a:avLst>
              <a:gd name="adj" fmla="val 29217"/>
              <a:gd name="vf" fmla="val 11547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15345FA5-AFD4-11C1-10B1-97C2C7B233B7}"/>
              </a:ext>
            </a:extLst>
          </p:cNvPr>
          <p:cNvSpPr>
            <a:spLocks noGrp="1"/>
          </p:cNvSpPr>
          <p:nvPr>
            <p:ph type="title"/>
          </p:nvPr>
        </p:nvSpPr>
        <p:spPr>
          <a:xfrm>
            <a:off x="5341619" y="0"/>
            <a:ext cx="6850381" cy="1399036"/>
          </a:xfrm>
        </p:spPr>
        <p:txBody>
          <a:bodyPr anchor="ctr"/>
          <a:lstStyle/>
          <a:p>
            <a:r>
              <a:rPr lang="en-US" sz="3600" dirty="0"/>
              <a:t>Obstacle Avoidance - Spawning</a:t>
            </a:r>
            <a:endParaRPr lang="en-IN" sz="3600" dirty="0"/>
          </a:p>
        </p:txBody>
      </p:sp>
      <p:sp>
        <p:nvSpPr>
          <p:cNvPr id="7" name="Text Placeholder 6">
            <a:extLst>
              <a:ext uri="{FF2B5EF4-FFF2-40B4-BE49-F238E27FC236}">
                <a16:creationId xmlns:a16="http://schemas.microsoft.com/office/drawing/2014/main" id="{ADCEA571-2E58-3300-5086-1FA893725E3B}"/>
              </a:ext>
            </a:extLst>
          </p:cNvPr>
          <p:cNvSpPr>
            <a:spLocks noGrp="1"/>
          </p:cNvSpPr>
          <p:nvPr>
            <p:ph type="body" sz="quarter" idx="29"/>
          </p:nvPr>
        </p:nvSpPr>
        <p:spPr>
          <a:xfrm>
            <a:off x="5341619" y="1130900"/>
            <a:ext cx="6609589" cy="4445371"/>
          </a:xfrm>
        </p:spPr>
        <p:txBody>
          <a:bodyPr/>
          <a:lstStyle/>
          <a:p>
            <a:r>
              <a:rPr lang="en-US" sz="2400" dirty="0"/>
              <a:t>We are using Gazebo integrated with ROS2 (Humble Hawksbill Version) for the simulation of our model.</a:t>
            </a:r>
          </a:p>
          <a:p>
            <a:r>
              <a:rPr lang="en-IN" sz="2400" dirty="0"/>
              <a:t>The core concept behind the locomotion of our Bot is the principle of Obstacle Avoidance. Now, there are plenty of resources available to create a simple bot which revolves around an obstacle following the same concept. So we are using those tutorials and making our Robot capable enough to roam around in the Maze (Shopping Mart) without colliding with the Showcase Racks.</a:t>
            </a:r>
          </a:p>
          <a:p>
            <a:r>
              <a:rPr lang="en-IN" sz="2400" dirty="0"/>
              <a:t>We are using a separate package for the spawning purpose, which will spawn the robot on the map</a:t>
            </a:r>
          </a:p>
        </p:txBody>
      </p:sp>
    </p:spTree>
    <p:extLst>
      <p:ext uri="{BB962C8B-B14F-4D97-AF65-F5344CB8AC3E}">
        <p14:creationId xmlns:p14="http://schemas.microsoft.com/office/powerpoint/2010/main" val="3550668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3E931D1C-3CF2-4F16-43C8-CDB8F8686B83}"/>
              </a:ext>
            </a:extLst>
          </p:cNvPr>
          <p:cNvSpPr/>
          <p:nvPr/>
        </p:nvSpPr>
        <p:spPr>
          <a:xfrm rot="5400000">
            <a:off x="949451" y="1644400"/>
            <a:ext cx="3364991" cy="2874264"/>
          </a:xfrm>
          <a:prstGeom prst="hexagon">
            <a:avLst>
              <a:gd name="adj" fmla="val 30030"/>
              <a:gd name="vf" fmla="val 11547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Hexagon 2">
            <a:extLst>
              <a:ext uri="{FF2B5EF4-FFF2-40B4-BE49-F238E27FC236}">
                <a16:creationId xmlns:a16="http://schemas.microsoft.com/office/drawing/2014/main" id="{0FF95BDC-84B3-1C7C-A686-60952FA55147}"/>
              </a:ext>
            </a:extLst>
          </p:cNvPr>
          <p:cNvSpPr/>
          <p:nvPr/>
        </p:nvSpPr>
        <p:spPr>
          <a:xfrm rot="5400000">
            <a:off x="2859532" y="4703573"/>
            <a:ext cx="761997" cy="671576"/>
          </a:xfrm>
          <a:prstGeom prst="hexagon">
            <a:avLst>
              <a:gd name="adj" fmla="val 29217"/>
              <a:gd name="vf" fmla="val 11547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15345FA5-AFD4-11C1-10B1-97C2C7B233B7}"/>
              </a:ext>
            </a:extLst>
          </p:cNvPr>
          <p:cNvSpPr>
            <a:spLocks noGrp="1"/>
          </p:cNvSpPr>
          <p:nvPr>
            <p:ph type="title"/>
          </p:nvPr>
        </p:nvSpPr>
        <p:spPr>
          <a:xfrm>
            <a:off x="5153083" y="9144"/>
            <a:ext cx="7038917" cy="1470864"/>
          </a:xfrm>
        </p:spPr>
        <p:txBody>
          <a:bodyPr anchor="ctr"/>
          <a:lstStyle/>
          <a:p>
            <a:r>
              <a:rPr lang="en-US" sz="3600" dirty="0"/>
              <a:t>Obstacle Avoidance - Movement</a:t>
            </a:r>
            <a:endParaRPr lang="en-IN" sz="3600" dirty="0"/>
          </a:p>
        </p:txBody>
      </p:sp>
      <p:sp>
        <p:nvSpPr>
          <p:cNvPr id="7" name="Text Placeholder 6">
            <a:extLst>
              <a:ext uri="{FF2B5EF4-FFF2-40B4-BE49-F238E27FC236}">
                <a16:creationId xmlns:a16="http://schemas.microsoft.com/office/drawing/2014/main" id="{ADCEA571-2E58-3300-5086-1FA893725E3B}"/>
              </a:ext>
            </a:extLst>
          </p:cNvPr>
          <p:cNvSpPr>
            <a:spLocks noGrp="1"/>
          </p:cNvSpPr>
          <p:nvPr>
            <p:ph type="body" sz="quarter" idx="29"/>
          </p:nvPr>
        </p:nvSpPr>
        <p:spPr>
          <a:xfrm>
            <a:off x="5286247" y="1225485"/>
            <a:ext cx="6419087" cy="5203595"/>
          </a:xfrm>
        </p:spPr>
        <p:txBody>
          <a:bodyPr>
            <a:normAutofit lnSpcReduction="10000"/>
          </a:bodyPr>
          <a:lstStyle/>
          <a:p>
            <a:r>
              <a:rPr lang="en-IN" sz="2350" dirty="0"/>
              <a:t>Our bot will be having a LIDAR sensor attached onto it which will be responsible for the obstacle avoidance part.</a:t>
            </a:r>
          </a:p>
          <a:p>
            <a:r>
              <a:rPr lang="en-IN" sz="2350" dirty="0"/>
              <a:t>Then we have created a package for the sake of movement while avoiding the obstacles which contains two python files namely controller and estimator where one manages the movements and other deals with the coordinates on map respectively.</a:t>
            </a:r>
          </a:p>
          <a:p>
            <a:r>
              <a:rPr lang="en-IN" sz="2350" dirty="0"/>
              <a:t>Note:</a:t>
            </a:r>
          </a:p>
          <a:p>
            <a:r>
              <a:rPr lang="en-IN" sz="2350" dirty="0"/>
              <a:t>We are working on the assumption that the Bot has already picked the desired product (if time and resource permits we will add that feature as well).</a:t>
            </a:r>
          </a:p>
        </p:txBody>
      </p:sp>
    </p:spTree>
    <p:extLst>
      <p:ext uri="{BB962C8B-B14F-4D97-AF65-F5344CB8AC3E}">
        <p14:creationId xmlns:p14="http://schemas.microsoft.com/office/powerpoint/2010/main" val="1097236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345FA5-AFD4-11C1-10B1-97C2C7B233B7}"/>
              </a:ext>
            </a:extLst>
          </p:cNvPr>
          <p:cNvSpPr>
            <a:spLocks noGrp="1"/>
          </p:cNvSpPr>
          <p:nvPr>
            <p:ph type="title"/>
          </p:nvPr>
        </p:nvSpPr>
        <p:spPr>
          <a:xfrm>
            <a:off x="5258678" y="81410"/>
            <a:ext cx="6534254" cy="1688906"/>
          </a:xfrm>
        </p:spPr>
        <p:txBody>
          <a:bodyPr anchor="ctr"/>
          <a:lstStyle/>
          <a:p>
            <a:r>
              <a:rPr lang="en-IN" sz="5000" dirty="0"/>
              <a:t>Working of the camera</a:t>
            </a:r>
          </a:p>
        </p:txBody>
      </p:sp>
      <p:sp>
        <p:nvSpPr>
          <p:cNvPr id="7" name="Text Placeholder 6">
            <a:extLst>
              <a:ext uri="{FF2B5EF4-FFF2-40B4-BE49-F238E27FC236}">
                <a16:creationId xmlns:a16="http://schemas.microsoft.com/office/drawing/2014/main" id="{ADCEA571-2E58-3300-5086-1FA893725E3B}"/>
              </a:ext>
            </a:extLst>
          </p:cNvPr>
          <p:cNvSpPr>
            <a:spLocks noGrp="1"/>
          </p:cNvSpPr>
          <p:nvPr>
            <p:ph type="body" sz="quarter" idx="29"/>
          </p:nvPr>
        </p:nvSpPr>
        <p:spPr>
          <a:xfrm>
            <a:off x="5635750" y="1671966"/>
            <a:ext cx="5641848" cy="4152762"/>
          </a:xfrm>
        </p:spPr>
        <p:txBody>
          <a:bodyPr/>
          <a:lstStyle/>
          <a:p>
            <a:r>
              <a:rPr lang="en-IN" sz="2400" dirty="0"/>
              <a:t>A node is being created by the class camera for purpose of reading the QR.</a:t>
            </a:r>
          </a:p>
          <a:p>
            <a:r>
              <a:rPr lang="en-IN" sz="2400" dirty="0"/>
              <a:t>The node is going to take the data coming from the camera module by the help of subscription and that data will be passed on to the OpenCV for further preprocessing and for the displaying purpose.</a:t>
            </a:r>
          </a:p>
        </p:txBody>
      </p:sp>
    </p:spTree>
    <p:extLst>
      <p:ext uri="{BB962C8B-B14F-4D97-AF65-F5344CB8AC3E}">
        <p14:creationId xmlns:p14="http://schemas.microsoft.com/office/powerpoint/2010/main" val="3768183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345FA5-AFD4-11C1-10B1-97C2C7B233B7}"/>
              </a:ext>
            </a:extLst>
          </p:cNvPr>
          <p:cNvSpPr>
            <a:spLocks noGrp="1"/>
          </p:cNvSpPr>
          <p:nvPr>
            <p:ph type="title"/>
          </p:nvPr>
        </p:nvSpPr>
        <p:spPr>
          <a:xfrm>
            <a:off x="5635750" y="109691"/>
            <a:ext cx="5935980" cy="1688906"/>
          </a:xfrm>
        </p:spPr>
        <p:txBody>
          <a:bodyPr anchor="ctr"/>
          <a:lstStyle/>
          <a:p>
            <a:r>
              <a:rPr lang="en-IN" sz="5000" dirty="0"/>
              <a:t>Reading the QR</a:t>
            </a:r>
          </a:p>
        </p:txBody>
      </p:sp>
      <p:sp>
        <p:nvSpPr>
          <p:cNvPr id="7" name="Text Placeholder 6">
            <a:extLst>
              <a:ext uri="{FF2B5EF4-FFF2-40B4-BE49-F238E27FC236}">
                <a16:creationId xmlns:a16="http://schemas.microsoft.com/office/drawing/2014/main" id="{ADCEA571-2E58-3300-5086-1FA893725E3B}"/>
              </a:ext>
            </a:extLst>
          </p:cNvPr>
          <p:cNvSpPr>
            <a:spLocks noGrp="1"/>
          </p:cNvSpPr>
          <p:nvPr>
            <p:ph type="body" sz="quarter" idx="29"/>
          </p:nvPr>
        </p:nvSpPr>
        <p:spPr>
          <a:xfrm>
            <a:off x="5635750" y="1671966"/>
            <a:ext cx="5641848" cy="4152762"/>
          </a:xfrm>
        </p:spPr>
        <p:txBody>
          <a:bodyPr/>
          <a:lstStyle/>
          <a:p>
            <a:r>
              <a:rPr lang="en-IN" sz="2400" dirty="0"/>
              <a:t>We are importing one of the well known python library out there namely OpenCV and </a:t>
            </a:r>
            <a:r>
              <a:rPr lang="en-IN" sz="2400" dirty="0" err="1"/>
              <a:t>Pyzbar</a:t>
            </a:r>
            <a:r>
              <a:rPr lang="en-IN" sz="2400" dirty="0"/>
              <a:t> for our purpose.</a:t>
            </a:r>
          </a:p>
          <a:p>
            <a:r>
              <a:rPr lang="en-IN" sz="2400" dirty="0"/>
              <a:t>We are using </a:t>
            </a:r>
            <a:r>
              <a:rPr lang="en-IN" sz="2400" dirty="0" err="1"/>
              <a:t>CV_Bridge</a:t>
            </a:r>
            <a:r>
              <a:rPr lang="en-IN" sz="2400" dirty="0"/>
              <a:t> which is used for the purpose of bridging CV platform with ROS.</a:t>
            </a:r>
          </a:p>
          <a:p>
            <a:r>
              <a:rPr lang="en-IN" sz="2400" dirty="0"/>
              <a:t>The camera module on the robot does the work of reading the QR in form of image and after some preprocessing steps, it displays the image on CV window.</a:t>
            </a:r>
          </a:p>
          <a:p>
            <a:endParaRPr lang="en-IN" sz="2400" dirty="0"/>
          </a:p>
        </p:txBody>
      </p:sp>
    </p:spTree>
    <p:extLst>
      <p:ext uri="{BB962C8B-B14F-4D97-AF65-F5344CB8AC3E}">
        <p14:creationId xmlns:p14="http://schemas.microsoft.com/office/powerpoint/2010/main" val="2897879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345FA5-AFD4-11C1-10B1-97C2C7B233B7}"/>
              </a:ext>
            </a:extLst>
          </p:cNvPr>
          <p:cNvSpPr>
            <a:spLocks noGrp="1"/>
          </p:cNvSpPr>
          <p:nvPr>
            <p:ph type="title"/>
          </p:nvPr>
        </p:nvSpPr>
        <p:spPr>
          <a:xfrm>
            <a:off x="5635750" y="188819"/>
            <a:ext cx="6149655" cy="1688906"/>
          </a:xfrm>
        </p:spPr>
        <p:txBody>
          <a:bodyPr anchor="ctr"/>
          <a:lstStyle/>
          <a:p>
            <a:r>
              <a:rPr lang="en-IN" sz="3000" dirty="0"/>
              <a:t>Decoded message</a:t>
            </a:r>
          </a:p>
        </p:txBody>
      </p:sp>
      <p:sp>
        <p:nvSpPr>
          <p:cNvPr id="7" name="Text Placeholder 6">
            <a:extLst>
              <a:ext uri="{FF2B5EF4-FFF2-40B4-BE49-F238E27FC236}">
                <a16:creationId xmlns:a16="http://schemas.microsoft.com/office/drawing/2014/main" id="{ADCEA571-2E58-3300-5086-1FA893725E3B}"/>
              </a:ext>
            </a:extLst>
          </p:cNvPr>
          <p:cNvSpPr>
            <a:spLocks noGrp="1"/>
          </p:cNvSpPr>
          <p:nvPr>
            <p:ph type="body" sz="quarter" idx="29"/>
          </p:nvPr>
        </p:nvSpPr>
        <p:spPr>
          <a:xfrm>
            <a:off x="5635750" y="1992477"/>
            <a:ext cx="5641848" cy="4152762"/>
          </a:xfrm>
        </p:spPr>
        <p:txBody>
          <a:bodyPr/>
          <a:lstStyle/>
          <a:p>
            <a:r>
              <a:rPr lang="en-IN" sz="2400" dirty="0"/>
              <a:t>Here we are using our imported library of </a:t>
            </a:r>
            <a:r>
              <a:rPr lang="en-IN" sz="2400" dirty="0" err="1"/>
              <a:t>Pyzbar</a:t>
            </a:r>
            <a:r>
              <a:rPr lang="en-IN" sz="2400" dirty="0"/>
              <a:t> for this purpose where the image is being decoded by the help of function decode provided by </a:t>
            </a:r>
            <a:r>
              <a:rPr lang="en-IN" sz="2400" dirty="0" err="1"/>
              <a:t>Pyzbar</a:t>
            </a:r>
            <a:r>
              <a:rPr lang="en-IN" sz="2400" dirty="0"/>
              <a:t>.</a:t>
            </a:r>
            <a:br>
              <a:rPr lang="en-IN" sz="2400" dirty="0"/>
            </a:br>
            <a:br>
              <a:rPr lang="en-IN" sz="2400" dirty="0"/>
            </a:br>
            <a:r>
              <a:rPr lang="en-IN" sz="2400" dirty="0"/>
              <a:t>The data after being decoded is displayed in form of text in terminal.</a:t>
            </a:r>
          </a:p>
        </p:txBody>
      </p:sp>
    </p:spTree>
    <p:extLst>
      <p:ext uri="{BB962C8B-B14F-4D97-AF65-F5344CB8AC3E}">
        <p14:creationId xmlns:p14="http://schemas.microsoft.com/office/powerpoint/2010/main" val="3326717390"/>
      </p:ext>
    </p:extLst>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A2AE28-B20A-43BD-B938-8C55A179243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21E1349-079A-46DA-8C56-B35AC6C117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19EC099-CA80-4E7D-B4BF-2970B26F4E5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261</TotalTime>
  <Words>645</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等线</vt:lpstr>
      <vt:lpstr>Abadi</vt:lpstr>
      <vt:lpstr>Arial</vt:lpstr>
      <vt:lpstr>Calibri</vt:lpstr>
      <vt:lpstr>Posterama Text Black</vt:lpstr>
      <vt:lpstr>Posterama Text SemiBold</vt:lpstr>
      <vt:lpstr>Office 主题​​</vt:lpstr>
      <vt:lpstr>21AIE213 ROS &amp; RS</vt:lpstr>
      <vt:lpstr>Team Members</vt:lpstr>
      <vt:lpstr>Auto Emptor : Your Own Shop Dog</vt:lpstr>
      <vt:lpstr>Mobile Robot</vt:lpstr>
      <vt:lpstr>Obstacle Avoidance - Spawning</vt:lpstr>
      <vt:lpstr>Obstacle Avoidance - Movement</vt:lpstr>
      <vt:lpstr>Working of the camera</vt:lpstr>
      <vt:lpstr>Reading the QR</vt:lpstr>
      <vt:lpstr>Decoded message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21AIE213 ROS &amp; RS</dc:title>
  <dc:creator>Aman Sirohi - [CB.EN.U4AIE21003]</dc:creator>
  <cp:lastModifiedBy>Vikhyat Bansal - [CB.EN.U4AIE21076]</cp:lastModifiedBy>
  <cp:revision>11</cp:revision>
  <dcterms:created xsi:type="dcterms:W3CDTF">2023-06-12T13:03:49Z</dcterms:created>
  <dcterms:modified xsi:type="dcterms:W3CDTF">2023-06-27T18:24:54Z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